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6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7982F-D704-10F2-6777-5F4D59FF0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64C4C-B622-3285-B75F-F04B51340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3EE7-D9E3-1939-A6F0-F4728FDE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EA848-D8E8-9874-D9F0-12D3E8496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34F9E-F47D-A17A-E39B-3FE00E10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7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2C23-386D-E108-7CBF-EC30788A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A9DF2-4766-2E67-2A9C-50D6C6E5B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EA6A2-C2DA-CE7A-5B81-BD572B63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F878-7CCC-3BB3-F892-09270CC8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1D491-CD51-C309-522A-15F5C0F0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86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7BC3D4-4B99-DB19-5354-22DE28259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684A5E-8224-7C89-E43A-6A90B9C57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26AC-CB04-C296-FF3F-CB0ED396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B9DE2-EB31-F9DD-62B8-E9934491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8A33A-F91B-8C9D-2CF9-C04D7FB1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9107-C009-C8CB-F2CD-5151A5C5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7A27-E96F-B0DC-A5CE-64C3F6C3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26930-C743-1DA7-81C8-884477820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58BB-97AD-EBD1-DECE-47A1A70C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0FBAF-3012-CEE1-61D6-2AA18AD3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22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584D-D11E-6213-5A06-99679E7A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43356-E95C-533E-BF99-9F098A226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B8FC7-05EB-F359-C65B-DFD7E6F7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5CEF-ABFD-A239-88C9-383F80B1C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2C810-3467-F84F-116F-30463CC47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37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8F64-1EA8-96F2-927A-0C97B9E1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6C648-4BB8-D845-8C0A-FD58E1360B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1B12A-6901-C63F-3E66-424C98B33B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C82FF-CEC4-A80C-3F11-1483FEBE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4D90-1523-EA0B-476D-8526A660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9DF22D-B036-CDC7-A403-3E877A51D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1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9DE51-BEDF-F3E8-A8DB-01977FD3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339B8-3F5C-9C3B-2693-E9631317F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4FC471-125A-C9A4-9AA3-AC4A9D938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74F5E5-2880-D310-CDDE-5AB0C2D84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4154FB-4705-EC73-FF00-F76D2E4DD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36584-314B-06CA-991D-5F399C2C9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B4E6C9-47B0-FC95-4391-89F7BE48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CE6ED-5360-A991-5FCC-E3A338BE9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62CE-6B02-5832-84CE-E1E32952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3A810-31A8-2F68-F560-0F05E81F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D1FCEA-18A5-B8B7-D8F4-1982AF1B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A7070-6B95-8834-CE9E-53ADB7BE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08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D9ECA-9D78-A033-C160-C94A713AB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6553A-8EDC-9B8D-FC2B-064697D6A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252F5B-5740-10C8-E570-C2C83104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439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A8C8-A970-A511-918D-8D2A6F75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60F5C-B4E9-E96B-033A-D0560209F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580EE-67A8-C50A-AD1F-C39CA2A7F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2957A-AE5A-9D08-5597-76FB315C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8CEAC-D363-9BAC-B537-154DA1E31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62D06-1F81-E43F-6B30-5F8B3C6A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53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EF19-C9D1-6FB9-2CE4-B84B573E4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BC3A22-41E9-88C2-8A65-5D0D2B7C3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94FCD-0379-F039-7DC7-AFDDE19538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2045A-85A7-A574-EA24-5A33808A6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79BDE-4D23-32C4-588A-9CD0B675C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A76B0-274E-1378-0DA8-2CBB8B93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07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5EED2F-65CB-9CF8-452C-F55E93FE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27722-661F-6A7C-DD4E-379CA7D5B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74F89-CFF3-AB70-0FCC-1EB764E7E3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B9F3CD-ECED-441E-A070-E957579DBF14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E370D-E383-C5D7-E43B-C01F6FE8F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4F4AB-49A5-3CA8-E1B3-C71059846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CF8E2-7236-45EF-B4B1-C65C4A3C1F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0872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long does pizza take to fully digest? - Pizza Digestion Time">
            <a:extLst>
              <a:ext uri="{FF2B5EF4-FFF2-40B4-BE49-F238E27FC236}">
                <a16:creationId xmlns:a16="http://schemas.microsoft.com/office/drawing/2014/main" id="{C5A3A745-0299-0E33-E2CD-2D0A23399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EE3A67-0FDA-5E28-5BB1-5159E6639723}"/>
              </a:ext>
            </a:extLst>
          </p:cNvPr>
          <p:cNvSpPr txBox="1"/>
          <p:nvPr/>
        </p:nvSpPr>
        <p:spPr>
          <a:xfrm>
            <a:off x="1483442" y="1470322"/>
            <a:ext cx="9552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PIZZA SALES  </a:t>
            </a:r>
          </a:p>
          <a:p>
            <a:r>
              <a:rPr lang="en-US" sz="4800" b="1" dirty="0"/>
              <a:t>ANALYSIS  REPORT                                     </a:t>
            </a:r>
            <a:endParaRPr lang="en-IN" sz="4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966FB-084A-3A14-57F5-C01FC64F6101}"/>
              </a:ext>
            </a:extLst>
          </p:cNvPr>
          <p:cNvSpPr txBox="1"/>
          <p:nvPr/>
        </p:nvSpPr>
        <p:spPr>
          <a:xfrm>
            <a:off x="1909916" y="2870705"/>
            <a:ext cx="54937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760"/>
            </a:pPr>
            <a:r>
              <a:rPr lang="en-US" sz="1600" b="1" dirty="0"/>
              <a:t>An Analytical Overview of Pizza Sales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64C60-1717-8BA6-A3F7-8FAA9C037C7D}"/>
              </a:ext>
            </a:extLst>
          </p:cNvPr>
          <p:cNvSpPr txBox="1"/>
          <p:nvPr/>
        </p:nvSpPr>
        <p:spPr>
          <a:xfrm>
            <a:off x="3261850" y="3429000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760"/>
            </a:pPr>
            <a:r>
              <a:rPr lang="en-US" sz="2000" b="1" dirty="0"/>
              <a:t>USING  EXCEL,SQL,POWER BI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7C4B-8C97-AFA0-8533-91DE1B5C162E}"/>
              </a:ext>
            </a:extLst>
          </p:cNvPr>
          <p:cNvSpPr txBox="1"/>
          <p:nvPr/>
        </p:nvSpPr>
        <p:spPr>
          <a:xfrm>
            <a:off x="8015747" y="6356508"/>
            <a:ext cx="10004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5760"/>
            </a:pPr>
            <a:r>
              <a:rPr lang="en-US" sz="1600" b="1" dirty="0"/>
              <a:t>- SONA B</a:t>
            </a:r>
          </a:p>
        </p:txBody>
      </p:sp>
    </p:spTree>
    <p:extLst>
      <p:ext uri="{BB962C8B-B14F-4D97-AF65-F5344CB8AC3E}">
        <p14:creationId xmlns:p14="http://schemas.microsoft.com/office/powerpoint/2010/main" val="3462798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67DAFF-0CEB-B2CB-B57A-5189F23022DF}"/>
              </a:ext>
            </a:extLst>
          </p:cNvPr>
          <p:cNvSpPr txBox="1"/>
          <p:nvPr/>
        </p:nvSpPr>
        <p:spPr>
          <a:xfrm>
            <a:off x="304801" y="945494"/>
            <a:ext cx="11051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pizza_category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total_revenue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PCT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pizza_category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68A5A-33AE-6BBD-5050-8ABDE389E0E0}"/>
              </a:ext>
            </a:extLst>
          </p:cNvPr>
          <p:cNvSpPr txBox="1"/>
          <p:nvPr/>
        </p:nvSpPr>
        <p:spPr>
          <a:xfrm>
            <a:off x="304801" y="373735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8.Percentage Of Sales By Pizza Category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8FC82E-D9A5-3064-CD93-1D25BAF25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363" y="3136943"/>
            <a:ext cx="3845372" cy="1890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564678-6089-CD0B-E788-D8123BB59212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394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C4C1A3-E7C3-7306-E492-1FB51D89A899}"/>
              </a:ext>
            </a:extLst>
          </p:cNvPr>
          <p:cNvSpPr txBox="1"/>
          <p:nvPr/>
        </p:nvSpPr>
        <p:spPr>
          <a:xfrm>
            <a:off x="560441" y="946516"/>
            <a:ext cx="1166105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pizza_size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      ROUND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total_revneue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      ROUND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PCT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pizza_size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pizza_size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7C3D48-58B8-2FB6-E849-8C61B06E021C}"/>
              </a:ext>
            </a:extLst>
          </p:cNvPr>
          <p:cNvSpPr txBox="1"/>
          <p:nvPr/>
        </p:nvSpPr>
        <p:spPr>
          <a:xfrm>
            <a:off x="560439" y="37020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9.Percentage Of Sales By Pizza Size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F6F357-E8C6-70F7-D14D-A911373B2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9853" y="3154037"/>
            <a:ext cx="3538225" cy="22443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D5A784-A21C-19E2-4E7A-A23793CCEB79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259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FD3D59C-16EA-F529-BC46-D623F46E7561}"/>
              </a:ext>
            </a:extLst>
          </p:cNvPr>
          <p:cNvSpPr txBox="1"/>
          <p:nvPr/>
        </p:nvSpPr>
        <p:spPr>
          <a:xfrm>
            <a:off x="599768" y="760259"/>
            <a:ext cx="113660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pizza_category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</a:rPr>
              <a:t>       SUM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total_quantity_sold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 =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pizza_category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total_quantity_sold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A0C99-1E48-9010-8904-E479B80FCE82}"/>
              </a:ext>
            </a:extLst>
          </p:cNvPr>
          <p:cNvSpPr txBox="1"/>
          <p:nvPr/>
        </p:nvSpPr>
        <p:spPr>
          <a:xfrm>
            <a:off x="255639" y="290944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="1" dirty="0">
                <a:solidFill>
                  <a:schemeClr val="accent6"/>
                </a:solidFill>
                <a:latin typeface="Consolas" panose="020B0609020204030204" pitchFamily="49" charset="0"/>
              </a:rPr>
              <a:t>.Total Pizzas Sold by Pizza Category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38A55B-3E0C-BD36-BA7B-5175C0E64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26" y="2814175"/>
            <a:ext cx="3581739" cy="186707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B77924-71B6-AD63-A83C-1AFA1B22729F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625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06F473-F5BF-2068-3284-9BD9645CDE83}"/>
              </a:ext>
            </a:extLst>
          </p:cNvPr>
          <p:cNvSpPr txBox="1"/>
          <p:nvPr/>
        </p:nvSpPr>
        <p:spPr>
          <a:xfrm>
            <a:off x="884903" y="88072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   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total_revenue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total_revenue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58B1D-8B53-AE48-7F6F-47FF3ECD618A}"/>
              </a:ext>
            </a:extLst>
          </p:cNvPr>
          <p:cNvSpPr txBox="1"/>
          <p:nvPr/>
        </p:nvSpPr>
        <p:spPr>
          <a:xfrm>
            <a:off x="373625" y="371436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11.Top Five Pizza by Revenue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EA93A-CB79-EA4B-B54A-E8496E2F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227" y="2644206"/>
            <a:ext cx="4037832" cy="2167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691FE1-F0C7-9C9E-C066-3E6E41DF661B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711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33FACDC-9FA3-EC91-BC6B-793B72E74E7C}"/>
              </a:ext>
            </a:extLst>
          </p:cNvPr>
          <p:cNvSpPr txBox="1"/>
          <p:nvPr/>
        </p:nvSpPr>
        <p:spPr>
          <a:xfrm>
            <a:off x="1022691" y="96231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   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total_revenue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total_revenue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B08B1-E555-E325-0887-4B4A85FDFCBA}"/>
              </a:ext>
            </a:extLst>
          </p:cNvPr>
          <p:cNvSpPr txBox="1"/>
          <p:nvPr/>
        </p:nvSpPr>
        <p:spPr>
          <a:xfrm>
            <a:off x="235974" y="39235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12.Bottom Five Pizza by Revenue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7AA824-C863-1164-30E7-75CB1344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288" y="2930950"/>
            <a:ext cx="4158809" cy="19400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50682DA-5929-AFD2-7A1E-5F622E2185E6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8375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5BCE24-323C-928C-3A8C-60C4A8293609}"/>
              </a:ext>
            </a:extLst>
          </p:cNvPr>
          <p:cNvSpPr txBox="1"/>
          <p:nvPr/>
        </p:nvSpPr>
        <p:spPr>
          <a:xfrm>
            <a:off x="609600" y="87563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8A86AA-2F81-45BF-5200-C26126E45D1E}"/>
              </a:ext>
            </a:extLst>
          </p:cNvPr>
          <p:cNvSpPr txBox="1"/>
          <p:nvPr/>
        </p:nvSpPr>
        <p:spPr>
          <a:xfrm>
            <a:off x="0" y="305842"/>
            <a:ext cx="609600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  <a:tabLst>
                <a:tab pos="3324225" algn="l"/>
                <a:tab pos="4352925" algn="l"/>
              </a:tabLst>
            </a:pPr>
            <a:r>
              <a:rPr lang="en-IN" sz="2000" b="1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13.</a:t>
            </a:r>
            <a:r>
              <a:rPr lang="en-US" sz="2000" b="1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5 Pizzas by Total Orders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A44B874-3374-174E-9E00-0F55BAE8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02" y="2762639"/>
            <a:ext cx="3901302" cy="2192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C0B598-6301-C09B-4492-66C34DB82A30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331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36A50D-D42C-C25A-303B-65CFBF2444C9}"/>
              </a:ext>
            </a:extLst>
          </p:cNvPr>
          <p:cNvSpPr txBox="1"/>
          <p:nvPr/>
        </p:nvSpPr>
        <p:spPr>
          <a:xfrm>
            <a:off x="629265" y="935455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A568A8-77C9-4617-82EE-9ECEE075CED1}"/>
              </a:ext>
            </a:extLst>
          </p:cNvPr>
          <p:cNvSpPr txBox="1"/>
          <p:nvPr/>
        </p:nvSpPr>
        <p:spPr>
          <a:xfrm>
            <a:off x="501444" y="38820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14.Bottom 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Pizzas by Total Orders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70A56F-6B6B-05AA-D74E-3898ED361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4783" y="2784678"/>
            <a:ext cx="4009322" cy="20411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4418F9-4D13-C805-635E-74A94473EA80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437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395007-3CA3-5BDB-8ECE-BF75D593973B}"/>
              </a:ext>
            </a:extLst>
          </p:cNvPr>
          <p:cNvSpPr txBox="1"/>
          <p:nvPr/>
        </p:nvSpPr>
        <p:spPr>
          <a:xfrm>
            <a:off x="875070" y="913869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Total_pizza_sold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Total_pizza_sold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367EA2-0994-AECF-A7FC-C7BAAAFF6D14}"/>
              </a:ext>
            </a:extLst>
          </p:cNvPr>
          <p:cNvSpPr txBox="1"/>
          <p:nvPr/>
        </p:nvSpPr>
        <p:spPr>
          <a:xfrm>
            <a:off x="412955" y="34695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15.Top 5 Pizzas by Quantity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C6FFCC3-E7B3-9468-7582-7FB2AFAB5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28" y="2824007"/>
            <a:ext cx="3577583" cy="17476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B8F492-5666-C7A2-7D65-03A92A1A8578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91987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7BC17F-AC9C-DDD7-0131-191C63B60E06}"/>
              </a:ext>
            </a:extLst>
          </p:cNvPr>
          <p:cNvSpPr txBox="1"/>
          <p:nvPr/>
        </p:nvSpPr>
        <p:spPr>
          <a:xfrm>
            <a:off x="904568" y="86379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5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Total_pizza_sold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Total_pizza_sold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5804F2-B3EF-865E-956A-1D2B33D5A441}"/>
              </a:ext>
            </a:extLst>
          </p:cNvPr>
          <p:cNvSpPr txBox="1"/>
          <p:nvPr/>
        </p:nvSpPr>
        <p:spPr>
          <a:xfrm>
            <a:off x="599768" y="345897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16.Bottom 5 Pizzas by Quantity</a:t>
            </a:r>
            <a:endParaRPr 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46B9AB-821C-EF00-EEB1-1103DFC9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264" y="3180362"/>
            <a:ext cx="3765008" cy="1657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15377E-F310-CF19-B308-8514B1FADE9E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21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087383-2FDA-FC54-A86F-BA5AC833C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91" y="1294104"/>
            <a:ext cx="8424217" cy="4815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C083DE-E2A9-4F4F-DE50-C2E9088322E0}"/>
              </a:ext>
            </a:extLst>
          </p:cNvPr>
          <p:cNvSpPr txBox="1"/>
          <p:nvPr/>
        </p:nvSpPr>
        <p:spPr>
          <a:xfrm>
            <a:off x="1280653" y="519953"/>
            <a:ext cx="6582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Arial Black" panose="020B0A04020102020204" pitchFamily="34" charset="0"/>
              </a:rPr>
              <a:t>POWER BI REPORT</a:t>
            </a:r>
            <a:endParaRPr lang="en-IN" sz="3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71C7C0-1C8C-F866-F7E3-AB2C158CCB92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4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67E8E1-9094-48C6-D266-AF98B6381859}"/>
              </a:ext>
            </a:extLst>
          </p:cNvPr>
          <p:cNvSpPr txBox="1"/>
          <p:nvPr/>
        </p:nvSpPr>
        <p:spPr>
          <a:xfrm>
            <a:off x="634182" y="550607"/>
            <a:ext cx="7875639" cy="5014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IN" sz="3600" b="1" dirty="0">
                <a:solidFill>
                  <a:srgbClr val="FFC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endParaRPr lang="en-IN" sz="1600" b="1" dirty="0">
              <a:solidFill>
                <a:srgbClr val="ED7D3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IN" b="1" dirty="0">
                <a:solidFill>
                  <a:srgbClr val="ED7D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KPI’s REQUIREMENT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need to analyze key indicators for our pizza sales data to gain insights into our business performance. Specifically, we want to calculate the following metrics: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+mj-lt"/>
              <a:buAutoNum type="arabicPeriod"/>
              <a:tabLst>
                <a:tab pos="228600" algn="l"/>
                <a:tab pos="498157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Revenue: The sum of the total price of all pizza orders.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+mj-lt"/>
              <a:buAutoNum type="arabicPeriod"/>
              <a:tabLst>
                <a:tab pos="228600" algn="l"/>
                <a:tab pos="498157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Order Value: The average amount spent per order, calculated by dividing the total revenue by the total number of orders.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+mj-lt"/>
              <a:buAutoNum type="arabicPeriod"/>
              <a:tabLst>
                <a:tab pos="228600" algn="l"/>
                <a:tab pos="498157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Pizzas Sold: The sum of the quantities of all pizzas sold.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+mj-lt"/>
              <a:buAutoNum type="arabicPeriod"/>
              <a:tabLst>
                <a:tab pos="228600" algn="l"/>
                <a:tab pos="498157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 Orders: The total number of orders placed.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100"/>
              <a:buFont typeface="+mj-lt"/>
              <a:buAutoNum type="arabicPeriod"/>
              <a:tabLst>
                <a:tab pos="228600" algn="l"/>
                <a:tab pos="498157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Average Pizzas Per Order: The average number of pizzas sold per order, calculated by dividing the total number of pizzas sold by the total number of orders.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2D8BE-8057-1C94-420D-A614F2F47A91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9234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172242-4D9E-4D76-CD4E-3EDAE07FE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79" y="825908"/>
            <a:ext cx="8459253" cy="49947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BD1C2-F47E-4906-2E2C-50CE0ADFA290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5698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DD246-5F83-02FB-7FA4-3414E9DA6644}"/>
              </a:ext>
            </a:extLst>
          </p:cNvPr>
          <p:cNvSpPr txBox="1"/>
          <p:nvPr/>
        </p:nvSpPr>
        <p:spPr>
          <a:xfrm>
            <a:off x="727587" y="175408"/>
            <a:ext cx="7826478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Key Insights</a:t>
            </a:r>
          </a:p>
          <a:p>
            <a:pPr>
              <a:buFont typeface="+mj-lt"/>
              <a:buAutoNum type="arabicPeriod"/>
            </a:pPr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Sales Performance Overview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Total Revenue: $818K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Average Order Value: $38.3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Total Pizzas Sold: 49.57K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Total Orders: 21.35K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Average Pizzas Per Order: 2.32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Sales Trends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highest number of pizzas were sold on </a:t>
            </a:r>
            <a:r>
              <a:rPr lang="en-US" sz="1600" b="1" dirty="0"/>
              <a:t>Fridays (3.5K pizzas)</a:t>
            </a:r>
            <a:r>
              <a:rPr lang="en-US" sz="1600" dirty="0"/>
              <a:t>, followed by </a:t>
            </a:r>
            <a:r>
              <a:rPr lang="en-US" sz="1600" b="1" dirty="0"/>
              <a:t>Thursdays and Saturdays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Monthly sales peaked in </a:t>
            </a:r>
            <a:r>
              <a:rPr lang="en-US" sz="1600" b="1" dirty="0"/>
              <a:t>July and August</a:t>
            </a:r>
            <a:r>
              <a:rPr lang="en-US" sz="1600" dirty="0"/>
              <a:t>, with a drop in </a:t>
            </a:r>
            <a:r>
              <a:rPr lang="en-US" sz="1600" b="1" dirty="0"/>
              <a:t>September and October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Hourly sales trends indicate peak order times in the evening.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Category &amp; Size Preferences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Classic pizzas</a:t>
            </a:r>
            <a:r>
              <a:rPr lang="en-US" sz="1600" dirty="0"/>
              <a:t> are the most sold category (14.89K), followed by </a:t>
            </a:r>
            <a:r>
              <a:rPr lang="en-US" sz="1600" b="1" dirty="0"/>
              <a:t>Supreme, Veggie, and Chicken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Large pizzas</a:t>
            </a:r>
            <a:r>
              <a:rPr lang="en-US" sz="1600" dirty="0"/>
              <a:t> dominate sales (45.89%), followed by </a:t>
            </a:r>
            <a:r>
              <a:rPr lang="en-US" sz="1600" b="1" dirty="0"/>
              <a:t>Medium (30.49%)</a:t>
            </a:r>
            <a:r>
              <a:rPr lang="en-US" sz="1600" dirty="0"/>
              <a:t> and </a:t>
            </a:r>
            <a:r>
              <a:rPr lang="en-US" sz="1600" b="1" dirty="0"/>
              <a:t>Regular (21.77%)</a:t>
            </a:r>
            <a:r>
              <a:rPr lang="en-US" sz="1600" dirty="0"/>
              <a:t>.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Top &amp; Bottom Sellers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Top 5 best-selling pizzas</a:t>
            </a:r>
            <a:r>
              <a:rPr lang="en-US" sz="1600" dirty="0"/>
              <a:t> generate the highest revenue and order volumes.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Bottom 5 pizzas</a:t>
            </a:r>
            <a:r>
              <a:rPr lang="en-US" sz="1600" dirty="0"/>
              <a:t> show low demand and may need marketing strategies or recipe changes.</a:t>
            </a: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6841E3-11C8-8C71-03E0-669225BB0201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2397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155B81A-705A-0924-D28E-CD346A4B0AEB}"/>
              </a:ext>
            </a:extLst>
          </p:cNvPr>
          <p:cNvSpPr txBox="1"/>
          <p:nvPr/>
        </p:nvSpPr>
        <p:spPr>
          <a:xfrm>
            <a:off x="575189" y="370346"/>
            <a:ext cx="79936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Conclusion</a:t>
            </a: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Pizza sales exhibit strong seasonal and weekly trends</a:t>
            </a:r>
            <a:r>
              <a:rPr lang="en-US" dirty="0"/>
              <a:t>, with weekends and summer months seeing higher sales.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Larger pizza sizes are the preferred choice</a:t>
            </a:r>
            <a:r>
              <a:rPr lang="en-US" dirty="0"/>
              <a:t>, contributing significantly to revenue.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Classic and Supreme categories drive major sales</a:t>
            </a:r>
            <a:r>
              <a:rPr lang="en-US" dirty="0"/>
              <a:t>, highlighting customer preferences.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Opportunities for growth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Promotions targeting low-demand months (September &amp; October).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Special deals for less popular pizza categories to improve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Optimizing evening operations to maximize peak-hour sales.</a:t>
            </a:r>
          </a:p>
          <a:p>
            <a:pPr lvl="1"/>
            <a:endParaRPr lang="en-US" dirty="0"/>
          </a:p>
          <a:p>
            <a:r>
              <a:rPr lang="en-US" dirty="0"/>
              <a:t>By leveraging these insights, strategic marketing and operational decisions can be made to enhance overall pizza sales performance.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06F032-D160-9E52-0649-CB0A58EDFAC2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5576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B99C4B-82F9-06A8-4E5F-7A61A8A4E447}"/>
              </a:ext>
            </a:extLst>
          </p:cNvPr>
          <p:cNvSpPr txBox="1"/>
          <p:nvPr/>
        </p:nvSpPr>
        <p:spPr>
          <a:xfrm>
            <a:off x="639098" y="561805"/>
            <a:ext cx="7865807" cy="603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IN" sz="2000" b="1" dirty="0">
                <a:solidFill>
                  <a:srgbClr val="ED7D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CHARTS REQUIREMENT</a:t>
            </a: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would like to visualize various aspects of our pizza sales data to gain insights and understand key trends. We have identified the following requirements for creating charts: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Hourly Trend for Total Pizzas Sold: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Weekly Trend for Total Orders: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line chart that illustrates the weekly trend of total orders throughout the year. This chart will allow us to identify peak weeks or periods of high order activity.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Percentage of Sales by Pizza Category: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Percentage of Sales by Pizza Size: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Generate a pie chart that represents the percentage of sales attributed to different pizza sizes. This chart will help us understand customer preferences for pizza sizes and their impact on sales.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94BA4-8F1A-95BA-3F01-A435395D8586}"/>
              </a:ext>
            </a:extLst>
          </p:cNvPr>
          <p:cNvSpPr txBox="1"/>
          <p:nvPr/>
        </p:nvSpPr>
        <p:spPr>
          <a:xfrm>
            <a:off x="137652" y="98320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D0277A-1984-6C97-EA2C-6C5733982267}"/>
              </a:ext>
            </a:extLst>
          </p:cNvPr>
          <p:cNvSpPr txBox="1"/>
          <p:nvPr/>
        </p:nvSpPr>
        <p:spPr>
          <a:xfrm>
            <a:off x="137652" y="108152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36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53ACAD-49D0-C92B-A831-25F11071867E}"/>
              </a:ext>
            </a:extLst>
          </p:cNvPr>
          <p:cNvSpPr txBox="1"/>
          <p:nvPr/>
        </p:nvSpPr>
        <p:spPr>
          <a:xfrm>
            <a:off x="621891" y="714742"/>
            <a:ext cx="7883012" cy="4342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Total Pizzas Sold by Pizza Category: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Top 5 Best Sellers by Revenue, Total Quantity and Total Orders: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bar chart highlighting the top 5 best-selling pizzas based on the Revenue, Total Quantity, Total Orders. This chart will help us identify the most popular pizza options.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Bottom 5 Best Sellers by Revenue, Total Quantity and Total Orders</a:t>
            </a:r>
            <a:r>
              <a:rPr lang="en-IN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  <a:tabLst>
                <a:tab pos="4981575" algn="l"/>
              </a:tabLst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E507B-7549-265E-7988-12FE58257C30}"/>
              </a:ext>
            </a:extLst>
          </p:cNvPr>
          <p:cNvSpPr txBox="1"/>
          <p:nvPr/>
        </p:nvSpPr>
        <p:spPr>
          <a:xfrm>
            <a:off x="137652" y="98320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551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6BBA6F7-1D87-2E5D-B419-5150F4D2EA2F}"/>
              </a:ext>
            </a:extLst>
          </p:cNvPr>
          <p:cNvSpPr txBox="1"/>
          <p:nvPr/>
        </p:nvSpPr>
        <p:spPr>
          <a:xfrm>
            <a:off x="2590800" y="91721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database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pizza_db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use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pizza_db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4F437-097F-0B42-7E4C-1F862F440AEB}"/>
              </a:ext>
            </a:extLst>
          </p:cNvPr>
          <p:cNvSpPr txBox="1"/>
          <p:nvPr/>
        </p:nvSpPr>
        <p:spPr>
          <a:xfrm>
            <a:off x="589936" y="58933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CREATEING A DATABASE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36CD0-2AED-68AE-A360-D1AD87BA2CD7}"/>
              </a:ext>
            </a:extLst>
          </p:cNvPr>
          <p:cNvSpPr txBox="1"/>
          <p:nvPr/>
        </p:nvSpPr>
        <p:spPr>
          <a:xfrm>
            <a:off x="3495368" y="1734113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table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 </a:t>
            </a: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order_details_id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order_id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pizza_id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date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order_time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time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unit_price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pizza_size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pizza_category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pizza_ingredients</a:t>
            </a:r>
            <a:r>
              <a:rPr lang="en-IN" dirty="0" err="1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100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pizza_name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varchar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50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85FAD-EAED-5447-284C-2904CBCDFD97}"/>
              </a:ext>
            </a:extLst>
          </p:cNvPr>
          <p:cNvSpPr txBox="1"/>
          <p:nvPr/>
        </p:nvSpPr>
        <p:spPr>
          <a:xfrm>
            <a:off x="678427" y="156717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CREATEING A TABLE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92489-2F0B-AFD0-9D75-370A1EBF71AE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653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05C51E7-68D8-99FC-7E20-4495DF89D355}"/>
              </a:ext>
            </a:extLst>
          </p:cNvPr>
          <p:cNvSpPr txBox="1"/>
          <p:nvPr/>
        </p:nvSpPr>
        <p:spPr>
          <a:xfrm>
            <a:off x="491614" y="1555122"/>
            <a:ext cx="899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total_revenue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27FD4-B1C7-EC66-76F1-3BE8BCDA9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140" y="1981687"/>
            <a:ext cx="2943255" cy="12769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D7BA29-2AAD-CC3C-AF45-0BA7D85A1E33}"/>
              </a:ext>
            </a:extLst>
          </p:cNvPr>
          <p:cNvSpPr txBox="1"/>
          <p:nvPr/>
        </p:nvSpPr>
        <p:spPr>
          <a:xfrm>
            <a:off x="294967" y="1121631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rgbClr val="92D05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otal Revenue: </a:t>
            </a:r>
            <a:endParaRPr lang="en-IN" sz="1600" dirty="0">
              <a:solidFill>
                <a:srgbClr val="92D05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4ACB3B-C190-DC01-ED49-6C688931554F}"/>
              </a:ext>
            </a:extLst>
          </p:cNvPr>
          <p:cNvSpPr txBox="1"/>
          <p:nvPr/>
        </p:nvSpPr>
        <p:spPr>
          <a:xfrm>
            <a:off x="294967" y="34181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chemeClr val="accent6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 Order Value: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C38E3E-0B2D-D8A5-9CAA-4B7D50846830}"/>
              </a:ext>
            </a:extLst>
          </p:cNvPr>
          <p:cNvSpPr txBox="1"/>
          <p:nvPr/>
        </p:nvSpPr>
        <p:spPr>
          <a:xfrm>
            <a:off x="284482" y="3856416"/>
            <a:ext cx="10028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total_price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)/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avg_order_value </a:t>
            </a: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278C1B-4F8D-19E5-D478-C24239611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92" y="4668890"/>
            <a:ext cx="2636351" cy="12679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431F36-D5A0-C99E-84C2-FF7A366F096B}"/>
              </a:ext>
            </a:extLst>
          </p:cNvPr>
          <p:cNvSpPr txBox="1"/>
          <p:nvPr/>
        </p:nvSpPr>
        <p:spPr>
          <a:xfrm>
            <a:off x="284480" y="427258"/>
            <a:ext cx="814111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IN" sz="2000" b="1" dirty="0">
                <a:solidFill>
                  <a:srgbClr val="ED7D3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OF DIFFERENT SQL STATEMENT ON DATA BASE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5FDE61-77A4-3C92-4CC6-4314EAE05C21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83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44B8CB-7F29-B8DB-1F85-41468A144327}"/>
              </a:ext>
            </a:extLst>
          </p:cNvPr>
          <p:cNvSpPr txBox="1"/>
          <p:nvPr/>
        </p:nvSpPr>
        <p:spPr>
          <a:xfrm>
            <a:off x="206477" y="190655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Total Pizza Sold</a:t>
            </a:r>
            <a:endParaRPr lang="en-IN" sz="16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145B07-4AAE-D935-A204-6FFF2EFA3C67}"/>
              </a:ext>
            </a:extLst>
          </p:cNvPr>
          <p:cNvSpPr txBox="1"/>
          <p:nvPr/>
        </p:nvSpPr>
        <p:spPr>
          <a:xfrm>
            <a:off x="422787" y="550873"/>
            <a:ext cx="8514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total_pizza_sold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2DE658-BAC2-1952-6360-0554FD9C0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7" y="995032"/>
            <a:ext cx="2300214" cy="11454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AC8A0D-95E1-098F-F96A-EBAFB85F9DB8}"/>
              </a:ext>
            </a:extLst>
          </p:cNvPr>
          <p:cNvSpPr txBox="1"/>
          <p:nvPr/>
        </p:nvSpPr>
        <p:spPr>
          <a:xfrm>
            <a:off x="206477" y="2140445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Total Orders</a:t>
            </a:r>
            <a:endParaRPr lang="en-IN" sz="16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694FA4-3946-C294-0752-D41005CF8DE0}"/>
              </a:ext>
            </a:extLst>
          </p:cNvPr>
          <p:cNvSpPr txBox="1"/>
          <p:nvPr/>
        </p:nvSpPr>
        <p:spPr>
          <a:xfrm>
            <a:off x="422787" y="2491560"/>
            <a:ext cx="889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4737BC-BBFE-268C-F769-319718661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7" y="2841605"/>
            <a:ext cx="2359208" cy="117479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348AF51-218C-4F0B-1F40-35AB682FFE89}"/>
              </a:ext>
            </a:extLst>
          </p:cNvPr>
          <p:cNvSpPr txBox="1"/>
          <p:nvPr/>
        </p:nvSpPr>
        <p:spPr>
          <a:xfrm>
            <a:off x="206477" y="4085877"/>
            <a:ext cx="6096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Average Pizzas Per Order</a:t>
            </a:r>
            <a:endParaRPr lang="en-IN" sz="16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34B84F-E3D2-7214-E1A6-C3FB5B2345B2}"/>
              </a:ext>
            </a:extLst>
          </p:cNvPr>
          <p:cNvSpPr txBox="1"/>
          <p:nvPr/>
        </p:nvSpPr>
        <p:spPr>
          <a:xfrm>
            <a:off x="383458" y="4417401"/>
            <a:ext cx="10363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ROUND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quantity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avg_pizza_per_order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584EFA6-AB80-12D3-6EF5-E7BFA5B66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27" y="5340733"/>
            <a:ext cx="2359474" cy="10865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E51EA76-904A-01EF-7378-4A0AB40ACF48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90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EBA54B-E743-09AA-30E5-3C031BF86CB7}"/>
              </a:ext>
            </a:extLst>
          </p:cNvPr>
          <p:cNvSpPr txBox="1"/>
          <p:nvPr/>
        </p:nvSpPr>
        <p:spPr>
          <a:xfrm>
            <a:off x="0" y="294745"/>
            <a:ext cx="609600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chemeClr val="accent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Daily Trend for Total Pizzas Sold</a:t>
            </a:r>
            <a:endParaRPr lang="en-IN" sz="2000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5B76D-2C4A-BB84-587D-522EAAC917CC}"/>
              </a:ext>
            </a:extLst>
          </p:cNvPr>
          <p:cNvSpPr txBox="1"/>
          <p:nvPr/>
        </p:nvSpPr>
        <p:spPr>
          <a:xfrm>
            <a:off x="688259" y="879451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DW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total_orders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3E99D55-7D44-2CB5-C756-BEE01999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380" y="2536120"/>
            <a:ext cx="3023620" cy="27094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D1CB8C-32FD-4965-4231-5EFB8F827066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1677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AE6D73-8FDF-DC41-AE4B-46D6118C5FDA}"/>
              </a:ext>
            </a:extLst>
          </p:cNvPr>
          <p:cNvSpPr txBox="1"/>
          <p:nvPr/>
        </p:nvSpPr>
        <p:spPr>
          <a:xfrm>
            <a:off x="688257" y="782793"/>
            <a:ext cx="74626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order_month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order_id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pizza_sales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DATENAME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MONTH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35967-1CB1-968F-211C-B8975884B343}"/>
              </a:ext>
            </a:extLst>
          </p:cNvPr>
          <p:cNvSpPr txBox="1"/>
          <p:nvPr/>
        </p:nvSpPr>
        <p:spPr>
          <a:xfrm>
            <a:off x="147485" y="294364"/>
            <a:ext cx="6096000" cy="4053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2000" b="1" dirty="0">
                <a:solidFill>
                  <a:srgbClr val="70AD47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7.Monthly Trend for Total Pizzas Sold</a:t>
            </a:r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09EC93-4085-3B4F-B445-61BFAFB0A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787" y="2738433"/>
            <a:ext cx="2827426" cy="35751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710AEA-9907-00FD-24C8-151DD2179BCF}"/>
              </a:ext>
            </a:extLst>
          </p:cNvPr>
          <p:cNvSpPr txBox="1"/>
          <p:nvPr/>
        </p:nvSpPr>
        <p:spPr>
          <a:xfrm>
            <a:off x="137652" y="88488"/>
            <a:ext cx="8858864" cy="66240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734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1539</Words>
  <Application>Microsoft Office PowerPoint</Application>
  <PresentationFormat>On-screen Show (4:3)</PresentationFormat>
  <Paragraphs>161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Calibri Light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 Gowda</dc:creator>
  <cp:lastModifiedBy>Sona Gowda</cp:lastModifiedBy>
  <cp:revision>2</cp:revision>
  <dcterms:created xsi:type="dcterms:W3CDTF">2025-02-12T20:37:00Z</dcterms:created>
  <dcterms:modified xsi:type="dcterms:W3CDTF">2025-02-12T21:34:11Z</dcterms:modified>
</cp:coreProperties>
</file>