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14.wmf" ContentType="image/x-wmf"/>
  <Override PartName="/ppt/media/image3.png" ContentType="image/png"/>
  <Override PartName="/ppt/media/image2.wmf" ContentType="image/x-wmf"/>
  <Override PartName="/ppt/media/image4.png" ContentType="image/png"/>
  <Override PartName="/ppt/media/image6.png" ContentType="image/png"/>
  <Override PartName="/ppt/media/image5.wmf" ContentType="image/x-wmf"/>
  <Override PartName="/ppt/media/image8.png" ContentType="image/png"/>
  <Override PartName="/ppt/media/image7.wmf" ContentType="image/x-wmf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937600" y="6602400"/>
            <a:ext cx="254880" cy="254880"/>
          </a:xfrm>
          <a:prstGeom prst="rect">
            <a:avLst/>
          </a:prstGeom>
          <a:solidFill>
            <a:srgbClr val="00a4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821880"/>
            <a:ext cx="12191760" cy="0"/>
          </a:xfrm>
          <a:prstGeom prst="line">
            <a:avLst/>
          </a:prstGeom>
          <a:ln w="25560">
            <a:solidFill>
              <a:srgbClr val="0042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Obrázek 10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721080" y="1080"/>
            <a:ext cx="19810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ázek 12" descr=""/>
          <p:cNvPicPr/>
          <p:nvPr/>
        </p:nvPicPr>
        <p:blipFill>
          <a:blip r:embed="rId3"/>
          <a:stretch/>
        </p:blipFill>
        <p:spPr>
          <a:xfrm>
            <a:off x="728640" y="379080"/>
            <a:ext cx="2242800" cy="735480"/>
          </a:xfrm>
          <a:prstGeom prst="rect">
            <a:avLst/>
          </a:prstGeom>
          <a:ln>
            <a:noFill/>
          </a:ln>
        </p:spPr>
      </p:pic>
      <p:pic>
        <p:nvPicPr>
          <p:cNvPr id="5" name="Obrázek 15" descr=""/>
          <p:cNvPicPr/>
          <p:nvPr/>
        </p:nvPicPr>
        <p:blipFill>
          <a:blip r:embed="rId4"/>
          <a:stretch/>
        </p:blipFill>
        <p:spPr>
          <a:xfrm>
            <a:off x="10388880" y="4969080"/>
            <a:ext cx="1236240" cy="147744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937600" y="6602400"/>
            <a:ext cx="254880" cy="254880"/>
          </a:xfrm>
          <a:prstGeom prst="rect">
            <a:avLst/>
          </a:prstGeom>
          <a:solidFill>
            <a:srgbClr val="00a4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2"/>
          <p:cNvSpPr/>
          <p:nvPr/>
        </p:nvSpPr>
        <p:spPr>
          <a:xfrm>
            <a:off x="0" y="821880"/>
            <a:ext cx="12191760" cy="0"/>
          </a:xfrm>
          <a:prstGeom prst="line">
            <a:avLst/>
          </a:prstGeom>
          <a:ln w="25560">
            <a:solidFill>
              <a:srgbClr val="0042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937600" y="6602400"/>
            <a:ext cx="254880" cy="254880"/>
          </a:xfrm>
          <a:prstGeom prst="rect">
            <a:avLst/>
          </a:prstGeom>
          <a:solidFill>
            <a:srgbClr val="00a4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"/>
          <p:cNvSpPr/>
          <p:nvPr/>
        </p:nvSpPr>
        <p:spPr>
          <a:xfrm>
            <a:off x="0" y="821880"/>
            <a:ext cx="12191760" cy="0"/>
          </a:xfrm>
          <a:prstGeom prst="line">
            <a:avLst/>
          </a:prstGeom>
          <a:ln w="25560">
            <a:solidFill>
              <a:srgbClr val="0042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Obrázek 33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721080" y="5653080"/>
            <a:ext cx="19810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Obrázek 7" descr=""/>
          <p:cNvPicPr/>
          <p:nvPr/>
        </p:nvPicPr>
        <p:blipFill>
          <a:blip r:embed="rId3"/>
          <a:stretch/>
        </p:blipFill>
        <p:spPr>
          <a:xfrm>
            <a:off x="720000" y="5785920"/>
            <a:ext cx="1857960" cy="609480"/>
          </a:xfrm>
          <a:prstGeom prst="rect">
            <a:avLst/>
          </a:prstGeom>
          <a:ln>
            <a:noFill/>
          </a:ln>
        </p:spPr>
      </p:pic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937600" y="6602400"/>
            <a:ext cx="254880" cy="254880"/>
          </a:xfrm>
          <a:prstGeom prst="rect">
            <a:avLst/>
          </a:prstGeom>
          <a:solidFill>
            <a:srgbClr val="00a4c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"/>
          <p:cNvSpPr/>
          <p:nvPr/>
        </p:nvSpPr>
        <p:spPr>
          <a:xfrm>
            <a:off x="0" y="821880"/>
            <a:ext cx="12191760" cy="0"/>
          </a:xfrm>
          <a:prstGeom prst="line">
            <a:avLst/>
          </a:prstGeom>
          <a:ln w="25560">
            <a:solidFill>
              <a:srgbClr val="0042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Obrázek 33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827040" y="1488960"/>
            <a:ext cx="4564080" cy="35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Obrázek 5" descr=""/>
          <p:cNvPicPr/>
          <p:nvPr/>
        </p:nvPicPr>
        <p:blipFill>
          <a:blip r:embed="rId3"/>
          <a:stretch/>
        </p:blipFill>
        <p:spPr>
          <a:xfrm>
            <a:off x="4196160" y="2644920"/>
            <a:ext cx="3771360" cy="1237320"/>
          </a:xfrm>
          <a:prstGeom prst="rect">
            <a:avLst/>
          </a:prstGeom>
          <a:ln>
            <a:noFill/>
          </a:ln>
        </p:spPr>
      </p:pic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1965600"/>
            <a:ext cx="10751400" cy="11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ts val="4501"/>
              </a:lnSpc>
            </a:pPr>
            <a:r>
              <a:rPr b="1" lang="cs-CZ" sz="4500" spc="-1" strike="noStrike">
                <a:solidFill>
                  <a:srgbClr val="ffffff"/>
                </a:solidFill>
                <a:latin typeface="Arial"/>
              </a:rPr>
              <a:t>Unicorn University</a:t>
            </a:r>
            <a:endParaRPr b="0" lang="cs-CZ" sz="45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3240000"/>
            <a:ext cx="1075140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  <a:spcAft>
                <a:spcPts val="499"/>
              </a:spcAft>
            </a:pPr>
            <a:r>
              <a:rPr b="0" lang="cs-CZ" sz="2600" spc="-1" strike="noStrike">
                <a:solidFill>
                  <a:srgbClr val="ffffff"/>
                </a:solidFill>
                <a:latin typeface="Arial"/>
              </a:rPr>
              <a:t>Interpretace a prezentace dat ZS 2023/2024: </a:t>
            </a:r>
            <a:br/>
            <a:r>
              <a:rPr b="0" lang="cs-CZ" sz="2600" spc="-1" strike="noStrike">
                <a:solidFill>
                  <a:srgbClr val="ffffff"/>
                </a:solidFill>
                <a:latin typeface="Arial"/>
              </a:rPr>
              <a:t>Dashboard: PX Index in Context of Other European Indices</a:t>
            </a:r>
            <a:endParaRPr b="0" lang="cs-CZ" sz="2600" spc="-1" strike="noStrike">
              <a:latin typeface="Arial"/>
            </a:endParaRPr>
          </a:p>
          <a:p>
            <a:pPr>
              <a:lnSpc>
                <a:spcPts val="2999"/>
              </a:lnSpc>
              <a:spcAft>
                <a:spcPts val="499"/>
              </a:spcAft>
            </a:pPr>
            <a:endParaRPr b="0" lang="cs-CZ" sz="2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20000" y="5226840"/>
            <a:ext cx="365148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cs-CZ" sz="1879" spc="-1" strike="noStrike">
                <a:solidFill>
                  <a:srgbClr val="ffffff"/>
                </a:solidFill>
                <a:latin typeface="Arial"/>
              </a:rPr>
              <a:t>Soňa</a:t>
            </a:r>
            <a:endParaRPr b="0" lang="cs-CZ" sz="1879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20000" y="5563080"/>
            <a:ext cx="365148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cs-CZ" sz="1879" spc="-1" strike="noStrike">
                <a:solidFill>
                  <a:srgbClr val="ffffff"/>
                </a:solidFill>
                <a:latin typeface="Arial"/>
              </a:rPr>
              <a:t>Obůrková</a:t>
            </a:r>
            <a:endParaRPr b="0" lang="cs-CZ" sz="1879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72000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ffffff"/>
                </a:solidFill>
                <a:latin typeface="Arial"/>
              </a:rPr>
              <a:t>17.1.2024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26795C7-DA61-408B-99D6-A1570F2DCB98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Description of Each Graph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400" spc="-1" strike="noStrike">
                <a:solidFill>
                  <a:srgbClr val="536278"/>
                </a:solidFill>
                <a:latin typeface="Arial"/>
              </a:rPr>
              <a:t>PX Index Distribution</a:t>
            </a: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: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Shows curve and rug of the PX Index distribution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The curve shows normalized frequency of PX Index data  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The rug shows the density of the normalized frequency of the PX Index price</a:t>
            </a:r>
            <a:endParaRPr b="0" lang="cs-CZ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20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cs-CZ" sz="1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2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716920" y="3002400"/>
            <a:ext cx="5635080" cy="32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78834AD-FE22-4050-99AE-71E064B64A79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Description of Each Graph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400" spc="-1" strike="noStrike">
                <a:solidFill>
                  <a:srgbClr val="536278"/>
                </a:solidFill>
                <a:latin typeface="Arial"/>
              </a:rPr>
              <a:t>All Indices Time Series</a:t>
            </a: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: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Both PX Index and other indices in one graph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Filtering in the graph: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Time slider under the graph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Graph button filters to visualize data by the last month, last six months, year-to-date, one year and all available data (default)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Buttons to visualize linear (default) and log data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Indices were grouped by EU enlargement 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waves and visualized by colors: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Black: PX Index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Blue: East European stock echanges indices 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– 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EU 5th, 6th and 7th enlargement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Orange: EU founding countries + 1st enlargement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Green: EU 3rd and 4th enlargement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Red: Other indices – supranational European indices and Switzerland</a:t>
            </a:r>
            <a:endParaRPr b="0" lang="cs-CZ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20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cs-CZ" sz="1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346520" y="3168000"/>
            <a:ext cx="4533480" cy="26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E655715-FE4C-436C-AAB1-593747E9CCFE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Dashboard Testing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Dashboard testing was carried out thoroughly and bugs were fixed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There should not be any issue with data visualization at the moment</a:t>
            </a:r>
            <a:endParaRPr b="0" lang="cs-CZ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2D4F68F-BA2D-453B-A8D3-0EAC8BC3D991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Unexpected Graphic Situations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May be caused in case input parameters of tickers or main index are changed. </a:t>
            </a:r>
            <a:endParaRPr b="0" lang="cs-CZ" sz="24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1965600"/>
            <a:ext cx="5375160" cy="26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1" lang="cs-CZ" sz="4500" spc="-1" strike="noStrike">
                <a:solidFill>
                  <a:srgbClr val="ffffff"/>
                </a:solidFill>
                <a:latin typeface="Arial"/>
              </a:rPr>
              <a:t>Děkuji </a:t>
            </a:r>
            <a:br/>
            <a:r>
              <a:rPr b="1" lang="cs-CZ" sz="4500" spc="-1" strike="noStrike">
                <a:solidFill>
                  <a:srgbClr val="ffffff"/>
                </a:solidFill>
                <a:latin typeface="Arial"/>
              </a:rPr>
              <a:t>za pozornost</a:t>
            </a:r>
            <a:endParaRPr b="0" lang="cs-CZ" sz="4500" spc="-1" strike="noStrike">
              <a:latin typeface="Arial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6145200" y="1499760"/>
            <a:ext cx="5028480" cy="2962080"/>
            <a:chOff x="6145200" y="1499760"/>
            <a:chExt cx="5028480" cy="2962080"/>
          </a:xfrm>
        </p:grpSpPr>
        <p:pic>
          <p:nvPicPr>
            <p:cNvPr id="231" name="Picture 2" descr=""/>
            <p:cNvPicPr/>
            <p:nvPr/>
          </p:nvPicPr>
          <p:blipFill>
            <a:blip r:embed="rId1"/>
            <a:stretch/>
          </p:blipFill>
          <p:spPr>
            <a:xfrm>
              <a:off x="6145200" y="1499760"/>
              <a:ext cx="5028480" cy="285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3"/>
            <p:cNvSpPr/>
            <p:nvPr/>
          </p:nvSpPr>
          <p:spPr>
            <a:xfrm>
              <a:off x="6145200" y="1649520"/>
              <a:ext cx="5028480" cy="2812320"/>
            </a:xfrm>
            <a:custGeom>
              <a:avLst/>
              <a:gdLst/>
              <a:ahLst/>
              <a:rect l="l" t="t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6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 transition="in">
                                      <p:cBhvr additive="repl"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2A7523A-18C7-4370-947C-E0A852650246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Content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Data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Why these data?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Target group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Dashboard type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Description of each graph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Dashboard testing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Unexpected graphic situations</a:t>
            </a:r>
            <a:endParaRPr b="0" lang="cs-CZ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E56F8D5-91D2-4012-8132-62CACC946886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Data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79880" y="1087920"/>
            <a:ext cx="11472120" cy="23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Source: TradingView.com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536278"/>
                </a:solidFill>
                <a:latin typeface="Arial"/>
                <a:ea typeface="Microsoft YaHei"/>
              </a:rPr>
              <a:t>Main index </a:t>
            </a:r>
            <a:endParaRPr b="0" lang="cs-CZ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Date, open, high, low, close price</a:t>
            </a:r>
            <a:endParaRPr b="0" lang="cs-CZ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20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Other indices</a:t>
            </a:r>
            <a:endParaRPr b="0" lang="cs-CZ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Index close price</a:t>
            </a:r>
            <a:endParaRPr b="0" lang="cs-CZ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Grouped by countries based on being </a:t>
            </a:r>
            <a:endParaRPr b="0" lang="cs-CZ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in respective EU enlargement wave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To make them better visible in the line graph</a:t>
            </a:r>
            <a:endParaRPr b="0" lang="cs-CZ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Currency exchange rates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cs-CZ" sz="18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6624000" y="936000"/>
            <a:ext cx="5337000" cy="546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9E46486-51C6-4409-B95C-48262825F34B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Why These Data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79880" y="1087920"/>
            <a:ext cx="11472120" cy="23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My interest in the financial sector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I would like to make diploma thesis on impact of developed financial markets on emerging financial markets represented by the Czech Republic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This dashboard serves as my analysis of the PX Index in context of other developed and emerging indices from other European stock exchanges </a:t>
            </a:r>
            <a:endParaRPr b="0" lang="cs-CZ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A3DFDD5-6BDA-491D-9F42-973B5E7BFBF8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Target Group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Those interested in:</a:t>
            </a:r>
            <a:endParaRPr b="0" lang="cs-CZ" sz="24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European stock exchange indices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Emerging financial markets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Czech stock exchange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Czech PX Index time series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endParaRPr b="0" lang="cs-CZ" sz="20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EF15129-66F0-4D6E-8131-2823D7FB8EB4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Dashboard Type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Analytical</a:t>
            </a:r>
            <a:endParaRPr b="0" lang="cs-CZ" sz="24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Works with historical data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Identifies trends 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PX Index being compared with other indices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1800" spc="-1" strike="noStrike">
                <a:solidFill>
                  <a:srgbClr val="5d6c82"/>
                </a:solidFill>
                <a:latin typeface="Arial"/>
              </a:rPr>
              <a:t>Enables better undestanding of the Czech PX index time series in context of other indices</a:t>
            </a:r>
            <a:endParaRPr b="0" lang="cs-CZ" sz="18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38929A0-73B6-40DA-A196-96A478B6C190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Description of Each Graph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400" spc="-1" strike="noStrike">
                <a:solidFill>
                  <a:srgbClr val="536278"/>
                </a:solidFill>
                <a:latin typeface="Arial"/>
              </a:rPr>
              <a:t>Side section (</a:t>
            </a: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top left hand side)</a:t>
            </a:r>
            <a:endParaRPr b="0" lang="cs-CZ" sz="2400" spc="-1" strike="noStrike">
              <a:latin typeface="Arial"/>
            </a:endParaRPr>
          </a:p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0" lang="cs-CZ" sz="2400" spc="-1" strike="noStrike">
                <a:solidFill>
                  <a:srgbClr val="536278"/>
                </a:solidFill>
                <a:latin typeface="Arial"/>
              </a:rPr>
              <a:t>Enables filtering by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: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Currency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 – buttons convert currencies from EUR (default) to CZK and vice versa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Applicable on all line and distribution graphs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Year – range slider enables to pick years of interest</a:t>
            </a:r>
            <a:endParaRPr b="0" lang="cs-CZ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Applicable on all graphs in the dashboard</a:t>
            </a:r>
            <a:endParaRPr b="0" lang="cs-CZ" sz="20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880000" y="3387960"/>
            <a:ext cx="5184000" cy="31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9D5620B-3CFF-4890-8F89-EF1D66A926B1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Description of Each Graph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400" spc="-1" strike="noStrike">
                <a:solidFill>
                  <a:srgbClr val="536278"/>
                </a:solidFill>
                <a:latin typeface="Arial"/>
              </a:rPr>
              <a:t>Bar chart</a:t>
            </a: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: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Pearson coefficient of correlation between PX Index and other indices in the bar chart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The value of each coefficient is available outside of the graph</a:t>
            </a:r>
            <a:endParaRPr b="0" lang="cs-CZ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20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cs-CZ" sz="1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448000" y="2448000"/>
            <a:ext cx="6375960" cy="38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761600" y="65592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cs-CZ" sz="680" spc="-1" strike="noStrike">
                <a:solidFill>
                  <a:srgbClr val="5d6c82"/>
                </a:solidFill>
                <a:latin typeface="Arial"/>
              </a:rPr>
              <a:t>Copyright © Unicorn Vysoká škola s.r.o.</a:t>
            </a:r>
            <a:endParaRPr b="0" lang="cs-CZ" sz="68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1862000" y="6550200"/>
            <a:ext cx="403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E733B54-F8D2-468F-8107-F9B30D336CFA}" type="slidenum">
              <a:rPr b="1" lang="cs-CZ" sz="68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cs-CZ" sz="68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79880" y="0"/>
            <a:ext cx="1123128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cs-CZ" sz="2800" spc="-1" strike="noStrike">
                <a:solidFill>
                  <a:srgbClr val="001e8c"/>
                </a:solidFill>
                <a:latin typeface="Arial"/>
              </a:rPr>
              <a:t>Description of Each Graph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79880" y="1080000"/>
            <a:ext cx="1123128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8000" indent="-287280">
              <a:lnSpc>
                <a:spcPct val="100000"/>
              </a:lnSpc>
              <a:spcAft>
                <a:spcPts val="499"/>
              </a:spcAft>
              <a:buClr>
                <a:srgbClr val="00a4c7"/>
              </a:buClr>
              <a:buSzPct val="75000"/>
              <a:buFont typeface="Wingdings" charset="2"/>
              <a:buChar char=""/>
            </a:pPr>
            <a:r>
              <a:rPr b="1" lang="cs-CZ" sz="2400" spc="-1" strike="noStrike">
                <a:solidFill>
                  <a:srgbClr val="536278"/>
                </a:solidFill>
                <a:latin typeface="Arial"/>
              </a:rPr>
              <a:t>PX Index Time Series</a:t>
            </a: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: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Four graphs available in this figure three under dropdown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Default graph (None):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  ‚open‘ and ‚close‘ price of the PX Index in EUR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‚</a:t>
            </a:r>
            <a:r>
              <a:rPr b="1" lang="cs-CZ" sz="2000" spc="-1" strike="noStrike">
                <a:solidFill>
                  <a:srgbClr val="5d6c82"/>
                </a:solidFill>
                <a:latin typeface="Arial"/>
              </a:rPr>
              <a:t>High‘ 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under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 dropdown: highest price of the PX index on that day compared with the average highest value in given period of time </a:t>
            </a:r>
            <a:endParaRPr b="0" lang="cs-CZ" sz="20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1" lang="cs-CZ" sz="1800" spc="-1" strike="noStrike">
                <a:solidFill>
                  <a:srgbClr val="5d6c82"/>
                </a:solidFill>
                <a:latin typeface="Arial"/>
                <a:ea typeface="Microsoft YaHei"/>
              </a:rPr>
              <a:t>‚</a:t>
            </a:r>
            <a:r>
              <a:rPr b="1" lang="cs-CZ" sz="1800" spc="-1" strike="noStrike">
                <a:solidFill>
                  <a:srgbClr val="5d6c82"/>
                </a:solidFill>
                <a:latin typeface="Arial"/>
                <a:ea typeface="Microsoft YaHei"/>
              </a:rPr>
              <a:t>Low‘</a:t>
            </a:r>
            <a:r>
              <a:rPr b="0" lang="cs-CZ" sz="1800" spc="-1" strike="noStrike">
                <a:solidFill>
                  <a:srgbClr val="5d6c82"/>
                </a:solidFill>
                <a:latin typeface="Arial"/>
                <a:ea typeface="Microsoft YaHei"/>
              </a:rPr>
              <a:t> 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  <a:ea typeface="Microsoft YaHei"/>
              </a:rPr>
              <a:t>under</a:t>
            </a:r>
            <a:r>
              <a:rPr b="0" lang="cs-CZ" sz="1800" spc="-1" strike="noStrike">
                <a:solidFill>
                  <a:srgbClr val="5d6c82"/>
                </a:solidFill>
                <a:latin typeface="Arial"/>
              </a:rPr>
              <a:t> dropdown: lowest price of the PX index on that day compared with the average lowest value in given period of time </a:t>
            </a:r>
            <a:endParaRPr b="0" lang="cs-CZ" sz="1800" spc="-1" strike="noStrike">
              <a:latin typeface="Arial"/>
            </a:endParaRPr>
          </a:p>
          <a:p>
            <a:pPr lvl="1" marL="576000" indent="-251280">
              <a:lnSpc>
                <a:spcPct val="100000"/>
              </a:lnSpc>
              <a:spcAft>
                <a:spcPts val="300"/>
              </a:spcAft>
              <a:buClr>
                <a:srgbClr val="001e8c"/>
              </a:buClr>
              <a:buSzPct val="75000"/>
              <a:buFont typeface="Wingdings" charset="2"/>
              <a:buChar char=""/>
            </a:pPr>
            <a:r>
              <a:rPr b="0" lang="cs-CZ" sz="1800" spc="-1" strike="noStrike">
                <a:solidFill>
                  <a:srgbClr val="5d6c82"/>
                </a:solidFill>
                <a:latin typeface="Arial"/>
                <a:ea typeface="Microsoft YaHei"/>
              </a:rPr>
              <a:t>‚</a:t>
            </a:r>
            <a:r>
              <a:rPr b="0" lang="cs-CZ" sz="1800" spc="-1" strike="noStrike">
                <a:solidFill>
                  <a:srgbClr val="5d6c82"/>
                </a:solidFill>
                <a:latin typeface="Arial"/>
                <a:ea typeface="Microsoft YaHei"/>
              </a:rPr>
              <a:t>High and Low‘ </a:t>
            </a:r>
            <a:r>
              <a:rPr b="0" lang="cs-CZ" sz="2000" spc="-1" strike="noStrike">
                <a:solidFill>
                  <a:srgbClr val="5d6c82"/>
                </a:solidFill>
                <a:latin typeface="Arial"/>
              </a:rPr>
              <a:t>under</a:t>
            </a:r>
            <a:r>
              <a:rPr b="0" lang="cs-CZ" sz="1800" spc="-1" strike="noStrike">
                <a:solidFill>
                  <a:srgbClr val="5d6c82"/>
                </a:solidFill>
                <a:latin typeface="Arial"/>
              </a:rPr>
              <a:t> dropdown: combinations of ‚High‘ and ‚Low‘ graphs from above </a:t>
            </a:r>
            <a:endParaRPr b="0" lang="cs-CZ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18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cs-CZ" sz="1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Aft>
                <a:spcPts val="300"/>
              </a:spcAft>
            </a:pPr>
            <a:endParaRPr b="0" lang="cs-CZ" sz="1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600000" y="3960000"/>
            <a:ext cx="440928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UCL Open_prezentace_16ku9_VGD170534</Template>
  <TotalTime>29560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2020-10-07T16:31:31Z</dcterms:created>
  <dc:creator>Tomas Kremr</dc:creator>
  <dc:description/>
  <dc:language>cs-CZ</dc:language>
  <cp:lastModifiedBy/>
  <dcterms:modified xsi:type="dcterms:W3CDTF">2024-01-17T23:01:17Z</dcterms:modified>
  <cp:revision>73</cp:revision>
  <dc:subject/>
  <dc:title>Unicorn University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