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83" r:id="rId8"/>
    <p:sldId id="287" r:id="rId9"/>
    <p:sldId id="286" r:id="rId10"/>
    <p:sldId id="285" r:id="rId11"/>
    <p:sldId id="288" r:id="rId12"/>
    <p:sldId id="284" r:id="rId13"/>
    <p:sldId id="289" r:id="rId14"/>
    <p:sldId id="290" r:id="rId15"/>
    <p:sldId id="291" r:id="rId16"/>
    <p:sldId id="292" r:id="rId17"/>
    <p:sldId id="293" r:id="rId18"/>
    <p:sldId id="294" r:id="rId19"/>
    <p:sldId id="295" r:id="rId20"/>
    <p:sldId id="29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C681CF-4C01-4FE2-A681-88F6FB6C041F}">
  <a:tblStyle styleId="{44C681CF-4C01-4FE2-A681-88F6FB6C04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6BDD8DE-86D1-4F2B-A30D-7A2D6EC3ECE0}" styleName="Table_1">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6" d="100"/>
          <a:sy n="76" d="100"/>
        </p:scale>
        <p:origin x="11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840807-D772-95D0-4AA8-87248B62F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F14D889-16B0-EE05-E97D-8D10BD991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5FF6B-5562-4D68-B504-56B9D60C9B48}" type="datetimeFigureOut">
              <a:rPr lang="en-IN" smtClean="0"/>
              <a:t>20-07-2025</a:t>
            </a:fld>
            <a:endParaRPr lang="en-IN"/>
          </a:p>
        </p:txBody>
      </p:sp>
      <p:sp>
        <p:nvSpPr>
          <p:cNvPr id="4" name="Footer Placeholder 3">
            <a:extLst>
              <a:ext uri="{FF2B5EF4-FFF2-40B4-BE49-F238E27FC236}">
                <a16:creationId xmlns:a16="http://schemas.microsoft.com/office/drawing/2014/main" id="{D52FD830-7A91-2FDC-E9E9-ED4229ACD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97E2FCC-5F53-C203-32F7-B5C2CEE66E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4C9EFB-9825-488F-8AB2-DEE500DE1BEF}" type="slidenum">
              <a:rPr lang="en-IN" smtClean="0"/>
              <a:t>‹#›</a:t>
            </a:fld>
            <a:endParaRPr lang="en-IN"/>
          </a:p>
        </p:txBody>
      </p:sp>
    </p:spTree>
    <p:extLst>
      <p:ext uri="{BB962C8B-B14F-4D97-AF65-F5344CB8AC3E}">
        <p14:creationId xmlns:p14="http://schemas.microsoft.com/office/powerpoint/2010/main" val="31387318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800" b="0" i="0" u="none" strike="noStrike" cap="none">
              <a:solidFill>
                <a:schemeClr val="dk1"/>
              </a:solidFill>
              <a:latin typeface="Arial"/>
              <a:ea typeface="Arial"/>
              <a:cs typeface="Arial"/>
              <a:sym typeface="Arial"/>
            </a:endParaRPr>
          </a:p>
        </p:txBody>
      </p:sp>
      <p:sp>
        <p:nvSpPr>
          <p:cNvPr id="132" name="Google Shape;132;p1:notes"/>
          <p:cNvSpPr/>
          <p:nvPr/>
        </p:nvSpPr>
        <p:spPr>
          <a:xfrm>
            <a:off x="0" y="0"/>
            <a:ext cx="1080" cy="1080"/>
          </a:xfrm>
          <a:prstGeom prst="rect">
            <a:avLst/>
          </a:prstGeom>
          <a:noFill/>
          <a:ln>
            <a:noFill/>
          </a:ln>
        </p:spPr>
        <p:txBody>
          <a:bodyPr spcFirstLastPara="1" wrap="square" lIns="78825" tIns="39600" rIns="78825" bIns="3960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rgbClr val="FFFFFF"/>
                </a:solidFill>
                <a:latin typeface="Calibri"/>
                <a:ea typeface="Calibri"/>
                <a:cs typeface="Calibri"/>
                <a:sym typeface="Calibri"/>
              </a:rPr>
              <a:t>1</a:t>
            </a:fld>
            <a:endParaRPr sz="1800" b="0" i="0" u="none" strike="noStrike" cap="none">
              <a:solidFill>
                <a:schemeClr val="dk1"/>
              </a:solidFill>
              <a:latin typeface="Arial"/>
              <a:ea typeface="Arial"/>
              <a:cs typeface="Arial"/>
              <a:sym typeface="Arial"/>
            </a:endParaRPr>
          </a:p>
        </p:txBody>
      </p:sp>
      <p:sp>
        <p:nvSpPr>
          <p:cNvPr id="133" name="Google Shape;133;p1:notes"/>
          <p:cNvSpPr/>
          <p:nvPr/>
        </p:nvSpPr>
        <p:spPr>
          <a:xfrm>
            <a:off x="3881520" y="8685360"/>
            <a:ext cx="2968200" cy="4503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800" b="0" i="0" u="none" strike="noStrike" cap="none">
              <a:solidFill>
                <a:schemeClr val="dk1"/>
              </a:solidFill>
              <a:latin typeface="Arial"/>
              <a:ea typeface="Arial"/>
              <a:cs typeface="Arial"/>
              <a:sym typeface="Arial"/>
            </a:endParaRPr>
          </a:p>
        </p:txBody>
      </p:sp>
      <p:sp>
        <p:nvSpPr>
          <p:cNvPr id="134" name="Google Shape;134;p1:notes"/>
          <p:cNvSpPr/>
          <p:nvPr/>
        </p:nvSpPr>
        <p:spPr>
          <a:xfrm>
            <a:off x="3881520" y="8685360"/>
            <a:ext cx="2970000" cy="4521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800" b="0" i="0" u="none" strike="noStrike" cap="none">
              <a:solidFill>
                <a:schemeClr val="dk1"/>
              </a:solidFill>
              <a:latin typeface="Arial"/>
              <a:ea typeface="Arial"/>
              <a:cs typeface="Arial"/>
              <a:sym typeface="Arial"/>
            </a:endParaRPr>
          </a:p>
        </p:txBody>
      </p:sp>
      <p:sp>
        <p:nvSpPr>
          <p:cNvPr id="135" name="Google Shape;135;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
        <p:nvSpPr>
          <p:cNvPr id="136" name="Google Shape;136;p1:notes"/>
          <p:cNvSpPr txBox="1">
            <a:spLocks noGrp="1"/>
          </p:cNvSpPr>
          <p:nvPr>
            <p:ph type="dt" idx="10"/>
          </p:nvPr>
        </p:nvSpPr>
        <p:spPr>
          <a:xfrm>
            <a:off x="4279320" y="0"/>
            <a:ext cx="3280320" cy="53424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a:t>6/12/2022</a:t>
            </a:r>
            <a:endParaRPr/>
          </a:p>
        </p:txBody>
      </p:sp>
      <p:sp>
        <p:nvSpPr>
          <p:cNvPr id="137" name="Google Shape;1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dac9cabe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dac9cab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dac9cabe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dac9cab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dac9cabe6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dac9cab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dac9cabe6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dac9cab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dac9cabe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dac9cab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527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457200" y="1600200"/>
            <a:ext cx="8229240" cy="45259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5" name="Google Shape;15;p2"/>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457200" y="1600200"/>
            <a:ext cx="82292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1"/>
          <p:cNvSpPr txBox="1">
            <a:spLocks noGrp="1"/>
          </p:cNvSpPr>
          <p:nvPr>
            <p:ph type="body" idx="2"/>
          </p:nvPr>
        </p:nvSpPr>
        <p:spPr>
          <a:xfrm>
            <a:off x="457200" y="3963600"/>
            <a:ext cx="82292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45720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2"/>
          <p:cNvSpPr txBox="1">
            <a:spLocks noGrp="1"/>
          </p:cNvSpPr>
          <p:nvPr>
            <p:ph type="body" idx="2"/>
          </p:nvPr>
        </p:nvSpPr>
        <p:spPr>
          <a:xfrm>
            <a:off x="467352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2"/>
          <p:cNvSpPr txBox="1">
            <a:spLocks noGrp="1"/>
          </p:cNvSpPr>
          <p:nvPr>
            <p:ph type="body" idx="3"/>
          </p:nvPr>
        </p:nvSpPr>
        <p:spPr>
          <a:xfrm>
            <a:off x="4673520" y="39636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2"/>
          <p:cNvSpPr txBox="1">
            <a:spLocks noGrp="1"/>
          </p:cNvSpPr>
          <p:nvPr>
            <p:ph type="body" idx="4"/>
          </p:nvPr>
        </p:nvSpPr>
        <p:spPr>
          <a:xfrm>
            <a:off x="457200" y="39636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2"/>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45720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3"/>
          <p:cNvSpPr txBox="1">
            <a:spLocks noGrp="1"/>
          </p:cNvSpPr>
          <p:nvPr>
            <p:ph type="body" idx="2"/>
          </p:nvPr>
        </p:nvSpPr>
        <p:spPr>
          <a:xfrm>
            <a:off x="467352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3"/>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457200" y="1600200"/>
            <a:ext cx="4015440" cy="45255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body" idx="2"/>
          </p:nvPr>
        </p:nvSpPr>
        <p:spPr>
          <a:xfrm>
            <a:off x="4673520" y="1600200"/>
            <a:ext cx="4015440" cy="45255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457200" y="274680"/>
            <a:ext cx="8229240" cy="58510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457200" y="39636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
          <p:cNvSpPr txBox="1">
            <a:spLocks noGrp="1"/>
          </p:cNvSpPr>
          <p:nvPr>
            <p:ph type="body" idx="3"/>
          </p:nvPr>
        </p:nvSpPr>
        <p:spPr>
          <a:xfrm>
            <a:off x="4673520" y="1600200"/>
            <a:ext cx="4015440" cy="45255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8"/>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57200" y="1600200"/>
            <a:ext cx="4015440" cy="45255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body" idx="2"/>
          </p:nvPr>
        </p:nvSpPr>
        <p:spPr>
          <a:xfrm>
            <a:off x="467352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9"/>
          <p:cNvSpPr txBox="1">
            <a:spLocks noGrp="1"/>
          </p:cNvSpPr>
          <p:nvPr>
            <p:ph type="body" idx="3"/>
          </p:nvPr>
        </p:nvSpPr>
        <p:spPr>
          <a:xfrm>
            <a:off x="4673520" y="39636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57200" y="2746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45720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2"/>
          </p:nvPr>
        </p:nvSpPr>
        <p:spPr>
          <a:xfrm>
            <a:off x="4673520" y="1600200"/>
            <a:ext cx="401544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0"/>
          <p:cNvSpPr txBox="1">
            <a:spLocks noGrp="1"/>
          </p:cNvSpPr>
          <p:nvPr>
            <p:ph type="body" idx="3"/>
          </p:nvPr>
        </p:nvSpPr>
        <p:spPr>
          <a:xfrm>
            <a:off x="457200" y="3963600"/>
            <a:ext cx="8228520" cy="2158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lgn="r">
              <a:buNone/>
              <a:defRPr sz="1300">
                <a:solidFill>
                  <a:schemeClr val="dk1"/>
                </a:solidFill>
                <a:latin typeface="Arial"/>
                <a:ea typeface="Arial"/>
                <a:cs typeface="Arial"/>
                <a:sym typeface="Arial"/>
              </a:defRPr>
            </a:lvl1pPr>
            <a:lvl2pPr lvl="1" algn="r">
              <a:buNone/>
              <a:defRPr sz="1300">
                <a:solidFill>
                  <a:schemeClr val="dk1"/>
                </a:solidFill>
                <a:latin typeface="Arial"/>
                <a:ea typeface="Arial"/>
                <a:cs typeface="Arial"/>
                <a:sym typeface="Arial"/>
              </a:defRPr>
            </a:lvl2pPr>
            <a:lvl3pPr lvl="2" algn="r">
              <a:buNone/>
              <a:defRPr sz="1300">
                <a:solidFill>
                  <a:schemeClr val="dk1"/>
                </a:solidFill>
                <a:latin typeface="Arial"/>
                <a:ea typeface="Arial"/>
                <a:cs typeface="Arial"/>
                <a:sym typeface="Arial"/>
              </a:defRPr>
            </a:lvl3pPr>
            <a:lvl4pPr lvl="3" algn="r">
              <a:buNone/>
              <a:defRPr sz="1300">
                <a:solidFill>
                  <a:schemeClr val="dk1"/>
                </a:solidFill>
                <a:latin typeface="Arial"/>
                <a:ea typeface="Arial"/>
                <a:cs typeface="Arial"/>
                <a:sym typeface="Arial"/>
              </a:defRPr>
            </a:lvl4pPr>
            <a:lvl5pPr lvl="4" algn="r">
              <a:buNone/>
              <a:defRPr sz="1300">
                <a:solidFill>
                  <a:schemeClr val="dk1"/>
                </a:solidFill>
                <a:latin typeface="Arial"/>
                <a:ea typeface="Arial"/>
                <a:cs typeface="Arial"/>
                <a:sym typeface="Arial"/>
              </a:defRPr>
            </a:lvl5pPr>
            <a:lvl6pPr lvl="5" algn="r">
              <a:buNone/>
              <a:defRPr sz="1300">
                <a:solidFill>
                  <a:schemeClr val="dk1"/>
                </a:solidFill>
                <a:latin typeface="Arial"/>
                <a:ea typeface="Arial"/>
                <a:cs typeface="Arial"/>
                <a:sym typeface="Arial"/>
              </a:defRPr>
            </a:lvl6pPr>
            <a:lvl7pPr lvl="6" algn="r">
              <a:buNone/>
              <a:defRPr sz="1300">
                <a:solidFill>
                  <a:schemeClr val="dk1"/>
                </a:solidFill>
                <a:latin typeface="Arial"/>
                <a:ea typeface="Arial"/>
                <a:cs typeface="Arial"/>
                <a:sym typeface="Arial"/>
              </a:defRPr>
            </a:lvl7pPr>
            <a:lvl8pPr lvl="7" algn="r">
              <a:buNone/>
              <a:defRPr sz="1300">
                <a:solidFill>
                  <a:schemeClr val="dk1"/>
                </a:solidFill>
                <a:latin typeface="Arial"/>
                <a:ea typeface="Arial"/>
                <a:cs typeface="Arial"/>
                <a:sym typeface="Arial"/>
              </a:defRPr>
            </a:lvl8pPr>
            <a:lvl9pPr lvl="8" algn="r">
              <a:buNone/>
              <a:defRPr sz="13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65931E55-C0C8-4626-A6CA-D190B4B67B62}" type="datetime1">
              <a:rPr lang="en-US" smtClean="0"/>
              <a:t>7/20/2025</a:t>
            </a:fld>
            <a:endParaRPr/>
          </a:p>
        </p:txBody>
      </p:sp>
      <p:sp>
        <p:nvSpPr>
          <p:cNvPr id="8" name="Google Shape;8;p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l"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l"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l"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l"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l"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l"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l"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l"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sz="1800">
              <a:solidFill>
                <a:schemeClr val="dk1"/>
              </a:solidFill>
              <a:latin typeface="Arial"/>
              <a:ea typeface="Arial"/>
              <a:cs typeface="Arial"/>
              <a:sym typeface="Arial"/>
            </a:endParaRPr>
          </a:p>
        </p:txBody>
      </p:sp>
      <p:sp>
        <p:nvSpPr>
          <p:cNvPr id="10" name="Google Shape;10;p1"/>
          <p:cNvSpPr txBox="1">
            <a:spLocks noGrp="1"/>
          </p:cNvSpPr>
          <p:nvPr>
            <p:ph type="body" idx="1"/>
          </p:nvPr>
        </p:nvSpPr>
        <p:spPr>
          <a:xfrm>
            <a:off x="457200" y="1604520"/>
            <a:ext cx="8229240" cy="397692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1" name="Google Shape;11;p1"/>
          <p:cNvPicPr preferRelativeResize="0"/>
          <p:nvPr/>
        </p:nvPicPr>
        <p:blipFill rotWithShape="1">
          <a:blip r:embed="rId14">
            <a:alphaModFix/>
          </a:blip>
          <a:srcRect/>
          <a:stretch/>
        </p:blipFill>
        <p:spPr>
          <a:xfrm>
            <a:off x="0" y="0"/>
            <a:ext cx="9144003" cy="1600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physionet.org/content/chbmit/1.0.0/"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11/epi.16539" TargetMode="External" /><Relationship Id="rId2" Type="http://schemas.openxmlformats.org/officeDocument/2006/relationships/hyperlink" Target="https://doi.org/10.3390/s20174792" TargetMode="External" /><Relationship Id="rId1" Type="http://schemas.openxmlformats.org/officeDocument/2006/relationships/slideLayout" Target="../slideLayouts/slideLayout2.xml" /><Relationship Id="rId5" Type="http://schemas.openxmlformats.org/officeDocument/2006/relationships/hyperlink" Target="https://arxiv.org/abs/1905.10547" TargetMode="External" /><Relationship Id="rId4" Type="http://schemas.openxmlformats.org/officeDocument/2006/relationships/hyperlink" Target="https://doi.org/10.1038/s41598-021-82430-2" TargetMode="Externa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916200" y="0"/>
            <a:ext cx="8227800" cy="63050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467482" y="1686100"/>
            <a:ext cx="8032200" cy="4525500"/>
          </a:xfrm>
          <a:prstGeom prst="rect">
            <a:avLst/>
          </a:prstGeom>
          <a:noFill/>
          <a:ln>
            <a:noFill/>
          </a:ln>
        </p:spPr>
        <p:txBody>
          <a:bodyPr spcFirstLastPara="1" wrap="square" lIns="0" tIns="25550" rIns="0" bIns="0" anchor="ctr" anchorCtr="0">
            <a:noAutofit/>
          </a:bodyPr>
          <a:lstStyle/>
          <a:p>
            <a:pPr marL="0" marR="0" lvl="0" indent="0" algn="ctr" rtl="0">
              <a:lnSpc>
                <a:spcPct val="100000"/>
              </a:lnSpc>
              <a:spcBef>
                <a:spcPts val="0"/>
              </a:spcBef>
              <a:spcAft>
                <a:spcPts val="0"/>
              </a:spcAft>
              <a:buNone/>
            </a:pPr>
            <a:r>
              <a:rPr lang="en-US" sz="2900" b="0" i="0" u="none" strike="noStrike" cap="none">
                <a:solidFill>
                  <a:srgbClr val="280099"/>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41" name="Google Shape;141;p27"/>
          <p:cNvSpPr/>
          <p:nvPr/>
        </p:nvSpPr>
        <p:spPr>
          <a:xfrm>
            <a:off x="131760" y="0"/>
            <a:ext cx="360" cy="1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195120" y="1306440"/>
            <a:ext cx="1080" cy="1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522360" y="1665360"/>
            <a:ext cx="7968960" cy="753480"/>
          </a:xfrm>
          <a:prstGeom prst="rect">
            <a:avLst/>
          </a:prstGeom>
          <a:noFill/>
          <a:ln>
            <a:noFill/>
          </a:ln>
        </p:spPr>
        <p:txBody>
          <a:bodyPr spcFirstLastPara="1" wrap="square" lIns="82800" tIns="41400" rIns="82800" bIns="414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4" name="Google Shape;144;p27"/>
          <p:cNvSpPr/>
          <p:nvPr/>
        </p:nvSpPr>
        <p:spPr>
          <a:xfrm>
            <a:off x="-3600" y="-102960"/>
            <a:ext cx="197280" cy="205200"/>
          </a:xfrm>
          <a:prstGeom prst="rect">
            <a:avLst/>
          </a:prstGeom>
          <a:noFill/>
          <a:ln>
            <a:noFill/>
          </a:ln>
        </p:spPr>
        <p:txBody>
          <a:bodyPr spcFirstLastPara="1" wrap="square" lIns="82800" tIns="41400" rIns="82800" bIns="41400" anchor="ctr" anchorCtr="0">
            <a:no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146" name="Google Shape;146;p27"/>
          <p:cNvSpPr txBox="1"/>
          <p:nvPr/>
        </p:nvSpPr>
        <p:spPr>
          <a:xfrm>
            <a:off x="6597325" y="6297527"/>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800" b="0" i="0" u="none" strike="noStrike" cap="none" dirty="0">
              <a:solidFill>
                <a:schemeClr val="dk1"/>
              </a:solidFill>
              <a:latin typeface="Arial"/>
              <a:ea typeface="Arial"/>
              <a:cs typeface="Arial"/>
              <a:sym typeface="Arial"/>
            </a:endParaRPr>
          </a:p>
        </p:txBody>
      </p:sp>
      <p:sp>
        <p:nvSpPr>
          <p:cNvPr id="147" name="Google Shape;147;p27"/>
          <p:cNvSpPr/>
          <p:nvPr/>
        </p:nvSpPr>
        <p:spPr>
          <a:xfrm>
            <a:off x="1905120" y="6324480"/>
            <a:ext cx="5409720" cy="33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chemeClr val="dk1"/>
              </a:solidFill>
              <a:latin typeface="Arial"/>
              <a:ea typeface="Arial"/>
              <a:cs typeface="Arial"/>
              <a:sym typeface="Arial"/>
            </a:endParaRPr>
          </a:p>
        </p:txBody>
      </p:sp>
      <p:sp>
        <p:nvSpPr>
          <p:cNvPr id="6" name="Text Placeholder 5">
            <a:extLst>
              <a:ext uri="{FF2B5EF4-FFF2-40B4-BE49-F238E27FC236}">
                <a16:creationId xmlns:a16="http://schemas.microsoft.com/office/drawing/2014/main" id="{F937B56D-CE94-8C32-7376-A12C9DF71D18}"/>
              </a:ext>
            </a:extLst>
          </p:cNvPr>
          <p:cNvSpPr>
            <a:spLocks noGrp="1"/>
          </p:cNvSpPr>
          <p:nvPr>
            <p:ph type="body" idx="1"/>
          </p:nvPr>
        </p:nvSpPr>
        <p:spPr>
          <a:xfrm>
            <a:off x="344949" y="1621997"/>
            <a:ext cx="8528115" cy="1323745"/>
          </a:xfrm>
        </p:spPr>
        <p:txBody>
          <a:bodyPr/>
          <a:lstStyle/>
          <a:p>
            <a:pPr marL="114300" indent="0">
              <a:buNone/>
            </a:pPr>
            <a:r>
              <a:rPr lang="en-US" sz="2800" b="1" i="0" u="none" strike="noStrike" cap="none" dirty="0">
                <a:solidFill>
                  <a:srgbClr val="C0504D"/>
                </a:solidFill>
                <a:latin typeface="Times New Roman"/>
                <a:ea typeface="Times New Roman"/>
                <a:cs typeface="Times New Roman"/>
                <a:sym typeface="Times New Roman"/>
              </a:rPr>
              <a:t>Project </a:t>
            </a:r>
            <a:r>
              <a:rPr lang="en-US" sz="2800" b="1" i="0" u="none" strike="noStrike" cap="none" dirty="0" err="1">
                <a:solidFill>
                  <a:srgbClr val="C0504D"/>
                </a:solidFill>
                <a:latin typeface="Times New Roman"/>
                <a:ea typeface="Times New Roman"/>
                <a:cs typeface="Times New Roman"/>
                <a:sym typeface="Times New Roman"/>
              </a:rPr>
              <a:t>Title:</a:t>
            </a:r>
            <a:r>
              <a:rPr lang="en-US" b="1" dirty="0" err="1">
                <a:solidFill>
                  <a:srgbClr val="C0504D"/>
                </a:solidFill>
                <a:latin typeface="Times New Roman"/>
                <a:ea typeface="Times New Roman"/>
                <a:cs typeface="Times New Roman"/>
                <a:sym typeface="Times New Roman"/>
              </a:rPr>
              <a:t>Real-Time</a:t>
            </a:r>
            <a:r>
              <a:rPr lang="en-US" b="1" dirty="0">
                <a:solidFill>
                  <a:srgbClr val="C0504D"/>
                </a:solidFill>
                <a:latin typeface="Times New Roman"/>
                <a:ea typeface="Times New Roman"/>
                <a:cs typeface="Times New Roman"/>
                <a:sym typeface="Times New Roman"/>
              </a:rPr>
              <a:t> Seizure Detection and     		              Response System</a:t>
            </a:r>
            <a:endParaRPr lang="en-US" dirty="0"/>
          </a:p>
          <a:p>
            <a:pPr marL="114300" indent="0">
              <a:buNone/>
            </a:pPr>
            <a:endParaRPr lang="en-IN" dirty="0"/>
          </a:p>
        </p:txBody>
      </p:sp>
      <p:sp>
        <p:nvSpPr>
          <p:cNvPr id="7" name="Text Placeholder 6">
            <a:extLst>
              <a:ext uri="{FF2B5EF4-FFF2-40B4-BE49-F238E27FC236}">
                <a16:creationId xmlns:a16="http://schemas.microsoft.com/office/drawing/2014/main" id="{D3672955-8048-F943-4349-FD047AF0A54C}"/>
              </a:ext>
            </a:extLst>
          </p:cNvPr>
          <p:cNvSpPr>
            <a:spLocks noGrp="1"/>
          </p:cNvSpPr>
          <p:nvPr>
            <p:ph type="body" idx="2"/>
          </p:nvPr>
        </p:nvSpPr>
        <p:spPr>
          <a:xfrm>
            <a:off x="270935" y="4907999"/>
            <a:ext cx="4015440" cy="1323745"/>
          </a:xfrm>
        </p:spPr>
        <p:txBody>
          <a:bodyPr/>
          <a:lstStyle/>
          <a:p>
            <a:pPr marL="114300" indent="0">
              <a:buNone/>
            </a:pPr>
            <a:r>
              <a:rPr lang="en-IN" dirty="0"/>
              <a:t>Guide :Sona Shaju K </a:t>
            </a:r>
          </a:p>
        </p:txBody>
      </p:sp>
      <p:sp>
        <p:nvSpPr>
          <p:cNvPr id="8" name="Text Placeholder 7">
            <a:extLst>
              <a:ext uri="{FF2B5EF4-FFF2-40B4-BE49-F238E27FC236}">
                <a16:creationId xmlns:a16="http://schemas.microsoft.com/office/drawing/2014/main" id="{AB8F76B2-F77A-B919-1C9A-047751FE8D80}"/>
              </a:ext>
            </a:extLst>
          </p:cNvPr>
          <p:cNvSpPr>
            <a:spLocks noGrp="1"/>
          </p:cNvSpPr>
          <p:nvPr>
            <p:ph type="body" idx="3"/>
          </p:nvPr>
        </p:nvSpPr>
        <p:spPr>
          <a:xfrm>
            <a:off x="4572000" y="3758400"/>
            <a:ext cx="4227050" cy="2610742"/>
          </a:xfrm>
        </p:spPr>
        <p:txBody>
          <a:bodyPr/>
          <a:lstStyle/>
          <a:p>
            <a:pPr marL="114300" indent="0">
              <a:buNone/>
            </a:pPr>
            <a:r>
              <a:rPr lang="en-IN" dirty="0"/>
              <a:t>Group No:10</a:t>
            </a:r>
          </a:p>
          <a:p>
            <a:pPr marL="114300" indent="0">
              <a:buNone/>
            </a:pPr>
            <a:r>
              <a:rPr lang="en-IN" dirty="0"/>
              <a:t> </a:t>
            </a:r>
            <a:r>
              <a:rPr lang="en-IN" dirty="0" err="1"/>
              <a:t>Members:Jiya</a:t>
            </a:r>
            <a:r>
              <a:rPr lang="en-IN" dirty="0"/>
              <a:t> Paul</a:t>
            </a:r>
          </a:p>
          <a:p>
            <a:pPr marL="114300" indent="0">
              <a:buNone/>
            </a:pPr>
            <a:r>
              <a:rPr lang="en-IN" dirty="0"/>
              <a:t>     		Liya Job</a:t>
            </a:r>
          </a:p>
          <a:p>
            <a:pPr marL="114300" indent="0">
              <a:buNone/>
            </a:pPr>
            <a:r>
              <a:rPr lang="en-IN" dirty="0"/>
              <a:t>		Neha George</a:t>
            </a:r>
          </a:p>
          <a:p>
            <a:pPr marL="114300" indent="0">
              <a:buNone/>
            </a:pPr>
            <a:r>
              <a:rPr lang="en-IN" dirty="0"/>
              <a:t>		Sona Binu</a:t>
            </a:r>
          </a:p>
          <a:p>
            <a:pPr marL="11430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ECD8A-1E5D-C28E-BE85-37F06F6B0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03360F-523B-378D-AC5C-728FA1C95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11" name="Content Placeholder 2">
            <a:extLst>
              <a:ext uri="{FF2B5EF4-FFF2-40B4-BE49-F238E27FC236}">
                <a16:creationId xmlns:a16="http://schemas.microsoft.com/office/drawing/2014/main" id="{26C58A16-F83D-A23F-A834-FCBDE43C4341}"/>
              </a:ext>
            </a:extLst>
          </p:cNvPr>
          <p:cNvSpPr>
            <a:spLocks noGrp="1" noChangeArrowheads="1"/>
          </p:cNvSpPr>
          <p:nvPr>
            <p:ph type="body" idx="1"/>
          </p:nvPr>
        </p:nvSpPr>
        <p:spPr>
          <a:xfrm>
            <a:off x="457200" y="2378670"/>
            <a:ext cx="8229600" cy="3954463"/>
          </a:xfrm>
        </p:spPr>
        <p:txBody>
          <a:bodyPr/>
          <a:lstStyle/>
          <a:p>
            <a:pPr marL="0" indent="0" eaLnBrk="1" hangingPunct="1">
              <a:buNone/>
            </a:pPr>
            <a:endParaRPr lang="en-US" altLang="en-US" sz="22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5A795B6F-F0B1-F96A-0928-DF5D5C6ADAE4}"/>
              </a:ext>
            </a:extLst>
          </p:cNvPr>
          <p:cNvSpPr>
            <a:spLocks noGrp="1" noChangeArrowheads="1"/>
          </p:cNvSpPr>
          <p:nvPr>
            <p:ph type="title"/>
          </p:nvPr>
        </p:nvSpPr>
        <p:spPr>
          <a:xfrm>
            <a:off x="457200" y="1041400"/>
            <a:ext cx="8229600" cy="1337271"/>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690641CA-A7D7-A192-229B-F147E959FD82}"/>
              </a:ext>
            </a:extLst>
          </p:cNvPr>
          <p:cNvGraphicFramePr>
            <a:graphicFrameLocks noGrp="1"/>
          </p:cNvGraphicFramePr>
          <p:nvPr>
            <p:extLst>
              <p:ext uri="{D42A27DB-BD31-4B8C-83A1-F6EECF244321}">
                <p14:modId xmlns:p14="http://schemas.microsoft.com/office/powerpoint/2010/main" val="3597064090"/>
              </p:ext>
            </p:extLst>
          </p:nvPr>
        </p:nvGraphicFramePr>
        <p:xfrm>
          <a:off x="758984" y="1903770"/>
          <a:ext cx="7924800" cy="4907280"/>
        </p:xfrm>
        <a:graphic>
          <a:graphicData uri="http://schemas.openxmlformats.org/drawingml/2006/table">
            <a:tbl>
              <a:tblPr firstRow="1" bandRow="1">
                <a:tableStyleId>{44C681CF-4C01-4FE2-A681-88F6FB6C041F}</a:tableStyleId>
              </a:tblPr>
              <a:tblGrid>
                <a:gridCol w="546100">
                  <a:extLst>
                    <a:ext uri="{9D8B030D-6E8A-4147-A177-3AD203B41FA5}">
                      <a16:colId xmlns:a16="http://schemas.microsoft.com/office/drawing/2014/main" val="3222926092"/>
                    </a:ext>
                  </a:extLst>
                </a:gridCol>
                <a:gridCol w="1701800">
                  <a:extLst>
                    <a:ext uri="{9D8B030D-6E8A-4147-A177-3AD203B41FA5}">
                      <a16:colId xmlns:a16="http://schemas.microsoft.com/office/drawing/2014/main" val="1895176642"/>
                    </a:ext>
                  </a:extLst>
                </a:gridCol>
                <a:gridCol w="1147149">
                  <a:extLst>
                    <a:ext uri="{9D8B030D-6E8A-4147-A177-3AD203B41FA5}">
                      <a16:colId xmlns:a16="http://schemas.microsoft.com/office/drawing/2014/main" val="262486982"/>
                    </a:ext>
                  </a:extLst>
                </a:gridCol>
                <a:gridCol w="1131683">
                  <a:extLst>
                    <a:ext uri="{9D8B030D-6E8A-4147-A177-3AD203B41FA5}">
                      <a16:colId xmlns:a16="http://schemas.microsoft.com/office/drawing/2014/main" val="2907506995"/>
                    </a:ext>
                  </a:extLst>
                </a:gridCol>
                <a:gridCol w="1131683">
                  <a:extLst>
                    <a:ext uri="{9D8B030D-6E8A-4147-A177-3AD203B41FA5}">
                      <a16:colId xmlns:a16="http://schemas.microsoft.com/office/drawing/2014/main" val="3651094305"/>
                    </a:ext>
                  </a:extLst>
                </a:gridCol>
                <a:gridCol w="1123792">
                  <a:extLst>
                    <a:ext uri="{9D8B030D-6E8A-4147-A177-3AD203B41FA5}">
                      <a16:colId xmlns:a16="http://schemas.microsoft.com/office/drawing/2014/main" val="2306837254"/>
                    </a:ext>
                  </a:extLst>
                </a:gridCol>
                <a:gridCol w="1142593">
                  <a:extLst>
                    <a:ext uri="{9D8B030D-6E8A-4147-A177-3AD203B41FA5}">
                      <a16:colId xmlns:a16="http://schemas.microsoft.com/office/drawing/2014/main" val="1211731192"/>
                    </a:ext>
                  </a:extLst>
                </a:gridCol>
              </a:tblGrid>
              <a:tr h="673101">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Sl.NO</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Article Title</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Published Year</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Journal Name</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Methods/Algorithm Used</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Merits</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Demerits</a:t>
                      </a:r>
                      <a:endParaRPr lang="en-IN" sz="1600" dirty="0">
                        <a:solidFill>
                          <a:schemeClr val="tx1"/>
                        </a:solidFill>
                      </a:endParaRPr>
                    </a:p>
                  </a:txBody>
                  <a:tcPr/>
                </a:tc>
                <a:extLst>
                  <a:ext uri="{0D108BD9-81ED-4DB2-BD59-A6C34878D82A}">
                    <a16:rowId xmlns:a16="http://schemas.microsoft.com/office/drawing/2014/main" val="1103280417"/>
                  </a:ext>
                </a:extLst>
              </a:tr>
              <a:tr h="851184">
                <a:tc>
                  <a:txBody>
                    <a:bodyPr/>
                    <a:lstStyle/>
                    <a:p>
                      <a:r>
                        <a:rPr lang="en-IN" sz="1600" dirty="0"/>
                        <a:t>1</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Wearable Epileptic Seizure Prediction System with Machine-Learning-Based Anomaly Detection of HRV</a:t>
                      </a:r>
                      <a:endParaRPr lang="en-IN" sz="1600" b="0" i="0"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buNone/>
                      </a:pPr>
                      <a:r>
                        <a:rPr lang="en-IN" sz="1600" kern="100" baseline="0" dirty="0">
                          <a:effectLst/>
                          <a:latin typeface="Times New Roman" panose="02020603050405020304" pitchFamily="18" charset="0"/>
                          <a:ea typeface="Calibri" panose="020F0502020204030204" pitchFamily="34" charset="0"/>
                          <a:cs typeface="Times New Roman" panose="02020603050405020304" pitchFamily="18" charset="0"/>
                        </a:rPr>
                        <a:t>2020</a:t>
                      </a:r>
                    </a:p>
                  </a:txBody>
                  <a:tcPr marL="9525" marR="9525" marT="9525" marB="9525" anchor="ct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Sensors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MSPC (Multivariate Statistical Process Control) on HRV</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prediction via smartphone; 85.7% sensitivity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sample size (7 patients); may miss seizures not related to HRV</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8077365"/>
                  </a:ext>
                </a:extLst>
              </a:tr>
              <a:tr h="1747801">
                <a:tc>
                  <a:txBody>
                    <a:bodyPr/>
                    <a:lstStyle/>
                    <a:p>
                      <a:r>
                        <a:rPr lang="en-IN" sz="1600" dirty="0"/>
                        <a:t>2</a:t>
                      </a: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Machine Learning from Wristband Sensor Data for Wearable, </a:t>
                      </a:r>
                      <a:r>
                        <a:rPr lang="en-IN" sz="16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Noninvasive</a:t>
                      </a:r>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Seizure Forecasting</a:t>
                      </a:r>
                      <a:endParaRPr lang="en-IN" sz="1600" i="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Epilepsia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Deep Neural Network on wristband data :EDA, Temp, ACC, BVP</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Noninvasive</a:t>
                      </a:r>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multimodal; no patient-specific tuning needed</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Forecasting success in only 43% of patients; requires large dataset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389923"/>
                  </a:ext>
                </a:extLst>
              </a:tr>
            </a:tbl>
          </a:graphicData>
        </a:graphic>
      </p:graphicFrame>
    </p:spTree>
    <p:extLst>
      <p:ext uri="{BB962C8B-B14F-4D97-AF65-F5344CB8AC3E}">
        <p14:creationId xmlns:p14="http://schemas.microsoft.com/office/powerpoint/2010/main" val="279511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ECAD-7657-B297-B680-C4609CA50C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A9165-F80E-E993-47EB-E381F8BB95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1" name="Content Placeholder 2">
            <a:extLst>
              <a:ext uri="{FF2B5EF4-FFF2-40B4-BE49-F238E27FC236}">
                <a16:creationId xmlns:a16="http://schemas.microsoft.com/office/drawing/2014/main" id="{4D49617E-E491-00CD-0FA2-E48256CF9CB0}"/>
              </a:ext>
            </a:extLst>
          </p:cNvPr>
          <p:cNvSpPr>
            <a:spLocks noGrp="1" noChangeArrowheads="1"/>
          </p:cNvSpPr>
          <p:nvPr>
            <p:ph type="body" idx="1"/>
          </p:nvPr>
        </p:nvSpPr>
        <p:spPr>
          <a:xfrm>
            <a:off x="457200" y="2378670"/>
            <a:ext cx="8229600" cy="3954463"/>
          </a:xfrm>
        </p:spPr>
        <p:txBody>
          <a:bodyPr/>
          <a:lstStyle/>
          <a:p>
            <a:pPr marL="0" indent="0" eaLnBrk="1" hangingPunct="1">
              <a:buNone/>
            </a:pPr>
            <a:endParaRPr lang="en-US" altLang="en-US" sz="22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05FA519F-C2BE-B3D6-8868-A3DD485EB577}"/>
              </a:ext>
            </a:extLst>
          </p:cNvPr>
          <p:cNvSpPr>
            <a:spLocks noGrp="1" noChangeArrowheads="1"/>
          </p:cNvSpPr>
          <p:nvPr>
            <p:ph type="title"/>
          </p:nvPr>
        </p:nvSpPr>
        <p:spPr>
          <a:xfrm>
            <a:off x="457200" y="1235671"/>
            <a:ext cx="8229600" cy="1143000"/>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5043E9B5-3A9F-A043-4509-4AF28B274DDC}"/>
              </a:ext>
            </a:extLst>
          </p:cNvPr>
          <p:cNvGraphicFramePr>
            <a:graphicFrameLocks noGrp="1"/>
          </p:cNvGraphicFramePr>
          <p:nvPr>
            <p:extLst>
              <p:ext uri="{D42A27DB-BD31-4B8C-83A1-F6EECF244321}">
                <p14:modId xmlns:p14="http://schemas.microsoft.com/office/powerpoint/2010/main" val="432226159"/>
              </p:ext>
            </p:extLst>
          </p:nvPr>
        </p:nvGraphicFramePr>
        <p:xfrm>
          <a:off x="635000" y="1993899"/>
          <a:ext cx="7921782" cy="4419600"/>
        </p:xfrm>
        <a:graphic>
          <a:graphicData uri="http://schemas.openxmlformats.org/drawingml/2006/table">
            <a:tbl>
              <a:tblPr firstRow="1" bandRow="1">
                <a:tableStyleId>{44C681CF-4C01-4FE2-A681-88F6FB6C041F}</a:tableStyleId>
              </a:tblPr>
              <a:tblGrid>
                <a:gridCol w="508000">
                  <a:extLst>
                    <a:ext uri="{9D8B030D-6E8A-4147-A177-3AD203B41FA5}">
                      <a16:colId xmlns:a16="http://schemas.microsoft.com/office/drawing/2014/main" val="3222926092"/>
                    </a:ext>
                  </a:extLst>
                </a:gridCol>
                <a:gridCol w="1755366">
                  <a:extLst>
                    <a:ext uri="{9D8B030D-6E8A-4147-A177-3AD203B41FA5}">
                      <a16:colId xmlns:a16="http://schemas.microsoft.com/office/drawing/2014/main" val="1895176642"/>
                    </a:ext>
                  </a:extLst>
                </a:gridCol>
                <a:gridCol w="1131683">
                  <a:extLst>
                    <a:ext uri="{9D8B030D-6E8A-4147-A177-3AD203B41FA5}">
                      <a16:colId xmlns:a16="http://schemas.microsoft.com/office/drawing/2014/main" val="262486982"/>
                    </a:ext>
                  </a:extLst>
                </a:gridCol>
                <a:gridCol w="1131683">
                  <a:extLst>
                    <a:ext uri="{9D8B030D-6E8A-4147-A177-3AD203B41FA5}">
                      <a16:colId xmlns:a16="http://schemas.microsoft.com/office/drawing/2014/main" val="2907506995"/>
                    </a:ext>
                  </a:extLst>
                </a:gridCol>
                <a:gridCol w="1131683">
                  <a:extLst>
                    <a:ext uri="{9D8B030D-6E8A-4147-A177-3AD203B41FA5}">
                      <a16:colId xmlns:a16="http://schemas.microsoft.com/office/drawing/2014/main" val="3651094305"/>
                    </a:ext>
                  </a:extLst>
                </a:gridCol>
                <a:gridCol w="1123792">
                  <a:extLst>
                    <a:ext uri="{9D8B030D-6E8A-4147-A177-3AD203B41FA5}">
                      <a16:colId xmlns:a16="http://schemas.microsoft.com/office/drawing/2014/main" val="2306837254"/>
                    </a:ext>
                  </a:extLst>
                </a:gridCol>
                <a:gridCol w="1139575">
                  <a:extLst>
                    <a:ext uri="{9D8B030D-6E8A-4147-A177-3AD203B41FA5}">
                      <a16:colId xmlns:a16="http://schemas.microsoft.com/office/drawing/2014/main" val="1211731192"/>
                    </a:ext>
                  </a:extLst>
                </a:gridCol>
              </a:tblGrid>
              <a:tr h="673101">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Sl.No</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Article Title</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Published Year</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Journal Name</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Methods/Algorithm Used</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Merits</a:t>
                      </a:r>
                      <a:endParaRPr lang="en-IN" sz="1600" dirty="0">
                        <a:solidFill>
                          <a:schemeClr val="tx1"/>
                        </a:solidFill>
                      </a:endParaRPr>
                    </a:p>
                  </a:txBody>
                  <a:tcPr/>
                </a:tc>
                <a:tc>
                  <a:txBody>
                    <a:bodyPr/>
                    <a:lstStyle/>
                    <a:p>
                      <a:r>
                        <a:rPr lang="en-US" altLang="en-US" sz="1600" b="1" dirty="0">
                          <a:solidFill>
                            <a:schemeClr val="tx1"/>
                          </a:solidFill>
                          <a:latin typeface="Times New Roman" panose="02020603050405020304" pitchFamily="18" charset="0"/>
                          <a:cs typeface="Times New Roman" panose="02020603050405020304" pitchFamily="18" charset="0"/>
                        </a:rPr>
                        <a:t>Demerits</a:t>
                      </a:r>
                      <a:endParaRPr lang="en-IN" sz="1600" dirty="0">
                        <a:solidFill>
                          <a:schemeClr val="tx1"/>
                        </a:solidFill>
                      </a:endParaRPr>
                    </a:p>
                  </a:txBody>
                  <a:tcPr/>
                </a:tc>
                <a:extLst>
                  <a:ext uri="{0D108BD9-81ED-4DB2-BD59-A6C34878D82A}">
                    <a16:rowId xmlns:a16="http://schemas.microsoft.com/office/drawing/2014/main" val="1103280417"/>
                  </a:ext>
                </a:extLst>
              </a:tr>
              <a:tr h="1747801">
                <a:tc>
                  <a:txBody>
                    <a:bodyPr/>
                    <a:lstStyle/>
                    <a:p>
                      <a:r>
                        <a:rPr lang="en-IN" sz="1600" dirty="0"/>
                        <a:t>3</a:t>
                      </a: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Ambulatory Seizure Forecasting with a Wrist-Worn Device Using LSTM Deep Learning</a:t>
                      </a:r>
                      <a:endParaRPr lang="en-IN" sz="1600" i="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Scientific Reports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LSTM-based Recurrent Neural Network</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High AUC (up to 0.92); tested in real-world settings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Only 6 patients; sync required with implanted EEG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8077365"/>
                  </a:ext>
                </a:extLst>
              </a:tr>
              <a:tr h="1747801">
                <a:tc>
                  <a:txBody>
                    <a:bodyPr/>
                    <a:lstStyle/>
                    <a:p>
                      <a:r>
                        <a:rPr lang="en-IN" sz="1600" dirty="0"/>
                        <a:t>4</a:t>
                      </a: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Deep Learning from Wristband Sensor Data: Towards Wearable, Non-Invasive Seizure Forecasting</a:t>
                      </a:r>
                      <a:endParaRPr lang="en-IN" sz="1600" i="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r>
                        <a:rPr lang="en-IN" sz="16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arXiv</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1D &amp; 2D Convolutional Neural Networks (CNNs)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Better-than-chance prediction in 60% (leave-one-out)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Requires multiple seizures per patient; lower generalizability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389923"/>
                  </a:ext>
                </a:extLst>
              </a:tr>
            </a:tbl>
          </a:graphicData>
        </a:graphic>
      </p:graphicFrame>
    </p:spTree>
    <p:extLst>
      <p:ext uri="{BB962C8B-B14F-4D97-AF65-F5344CB8AC3E}">
        <p14:creationId xmlns:p14="http://schemas.microsoft.com/office/powerpoint/2010/main" val="421981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365FD-BA18-7180-9824-8A5B6CC6B1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23333D-4034-434B-F6F8-5451788BC5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3" name="Title 1">
            <a:extLst>
              <a:ext uri="{FF2B5EF4-FFF2-40B4-BE49-F238E27FC236}">
                <a16:creationId xmlns:a16="http://schemas.microsoft.com/office/drawing/2014/main" id="{8B71EF67-80B6-7643-B3AE-0BC4F3F92EDD}"/>
              </a:ext>
            </a:extLst>
          </p:cNvPr>
          <p:cNvSpPr>
            <a:spLocks noGrp="1" noChangeArrowheads="1"/>
          </p:cNvSpPr>
          <p:nvPr>
            <p:ph type="title"/>
          </p:nvPr>
        </p:nvSpPr>
        <p:spPr>
          <a:xfrm>
            <a:off x="457200" y="1676400"/>
            <a:ext cx="8229600" cy="702270"/>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INFERENCES FROM LITERATURE SURVEY</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3F4650-3E69-051B-8B4B-7E52A596D66F}"/>
              </a:ext>
            </a:extLst>
          </p:cNvPr>
          <p:cNvSpPr>
            <a:spLocks noGrp="1" noChangeArrowheads="1"/>
          </p:cNvSpPr>
          <p:nvPr>
            <p:ph type="body" idx="1"/>
          </p:nvPr>
        </p:nvSpPr>
        <p:spPr bwMode="auto">
          <a:xfrm>
            <a:off x="584192" y="2037140"/>
            <a:ext cx="797561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seizure detection reduces injury risk and improves patient safety.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EEG and physiological signals like ECG and heart rate are effective for seizure detection.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CNNs can accurately classify seizure patterns from complex EEG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Wearable IoT devices enable continuous, real-world seizure monitoring.</a:t>
            </a:r>
          </a:p>
        </p:txBody>
      </p:sp>
    </p:spTree>
    <p:extLst>
      <p:ext uri="{BB962C8B-B14F-4D97-AF65-F5344CB8AC3E}">
        <p14:creationId xmlns:p14="http://schemas.microsoft.com/office/powerpoint/2010/main" val="41183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0F2DF-7E96-53A4-1D38-18F7077F8F3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22E98E-9FB7-D8F7-4D38-F450CBC10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3" name="Title 1">
            <a:extLst>
              <a:ext uri="{FF2B5EF4-FFF2-40B4-BE49-F238E27FC236}">
                <a16:creationId xmlns:a16="http://schemas.microsoft.com/office/drawing/2014/main" id="{80D15A36-6F45-5315-529B-8CFE65D9400A}"/>
              </a:ext>
            </a:extLst>
          </p:cNvPr>
          <p:cNvSpPr>
            <a:spLocks noGrp="1" noChangeArrowheads="1"/>
          </p:cNvSpPr>
          <p:nvPr>
            <p:ph type="title"/>
          </p:nvPr>
        </p:nvSpPr>
        <p:spPr>
          <a:xfrm>
            <a:off x="457200" y="1917699"/>
            <a:ext cx="8229600" cy="569571"/>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PROBLEM STATEMENT</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4B256FFE-B712-5C74-8E80-61C20F04C8C6}"/>
              </a:ext>
            </a:extLst>
          </p:cNvPr>
          <p:cNvSpPr>
            <a:spLocks noGrp="1" noChangeArrowheads="1"/>
          </p:cNvSpPr>
          <p:nvPr>
            <p:ph type="body" idx="1"/>
          </p:nvPr>
        </p:nvSpPr>
        <p:spPr bwMode="auto">
          <a:xfrm>
            <a:off x="889000" y="2202484"/>
            <a:ext cx="68199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Epileptic seizures occur suddenly and require immediate attention to prevent injury. Most patients lack access to real-time systems that can detect and alert during a seizure.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solutions are expensive, bulky, or only used post-seizure. There is a need for a low-cost, wearable device that can continuously detect seizures using physiological signals and trigger instant alerts.</a:t>
            </a:r>
          </a:p>
        </p:txBody>
      </p:sp>
    </p:spTree>
    <p:extLst>
      <p:ext uri="{BB962C8B-B14F-4D97-AF65-F5344CB8AC3E}">
        <p14:creationId xmlns:p14="http://schemas.microsoft.com/office/powerpoint/2010/main" val="427965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96DE3-DB4F-0255-B580-E8DF67CF6DB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4BA75C-8A6B-DB6A-B3D4-05C7A2AD7F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1" name="Content Placeholder 2">
            <a:extLst>
              <a:ext uri="{FF2B5EF4-FFF2-40B4-BE49-F238E27FC236}">
                <a16:creationId xmlns:a16="http://schemas.microsoft.com/office/drawing/2014/main" id="{6A4ED804-24C1-FF02-C12C-B0E72BF42523}"/>
              </a:ext>
            </a:extLst>
          </p:cNvPr>
          <p:cNvSpPr>
            <a:spLocks noGrp="1" noChangeArrowheads="1"/>
          </p:cNvSpPr>
          <p:nvPr>
            <p:ph type="body" idx="1"/>
          </p:nvPr>
        </p:nvSpPr>
        <p:spPr>
          <a:xfrm>
            <a:off x="601534" y="2209800"/>
            <a:ext cx="8229600" cy="4161434"/>
          </a:xfrm>
        </p:spPr>
        <p:txBody>
          <a:bodyPr/>
          <a:lstStyle/>
          <a:p>
            <a:pPr eaLnBrk="1" hangingPunct="1">
              <a:lnSpc>
                <a:spcPct val="100000"/>
              </a:lnSpc>
              <a:spcBef>
                <a:spcPts val="0"/>
              </a:spcBef>
            </a:pPr>
            <a:r>
              <a:rPr lang="de-DE" altLang="en-US" sz="1600" dirty="0">
                <a:solidFill>
                  <a:schemeClr val="tx1"/>
                </a:solidFill>
                <a:latin typeface="Times New Roman" panose="02020603050405020304" pitchFamily="18" charset="0"/>
                <a:cs typeface="Times New Roman" panose="02020603050405020304" pitchFamily="18" charset="0"/>
              </a:rPr>
              <a:t>Name: CHB-MIT Scalp EEG Database</a:t>
            </a:r>
          </a:p>
          <a:p>
            <a:pPr marL="114300" indent="0" eaLnBrk="1" hangingPunct="1">
              <a:lnSpc>
                <a:spcPct val="100000"/>
              </a:lnSpc>
              <a:spcBef>
                <a:spcPts val="0"/>
              </a:spcBef>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en-US" sz="1600" dirty="0" err="1">
                <a:solidFill>
                  <a:schemeClr val="tx1"/>
                </a:solidFill>
                <a:latin typeface="Times New Roman" panose="02020603050405020304" pitchFamily="18" charset="0"/>
                <a:cs typeface="Times New Roman" panose="02020603050405020304" pitchFamily="18" charset="0"/>
              </a:rPr>
              <a:t>Description:The</a:t>
            </a:r>
            <a:r>
              <a:rPr lang="en-US" altLang="en-US" sz="1600" dirty="0">
                <a:solidFill>
                  <a:schemeClr val="tx1"/>
                </a:solidFill>
                <a:latin typeface="Times New Roman" panose="02020603050405020304" pitchFamily="18" charset="0"/>
                <a:cs typeface="Times New Roman" panose="02020603050405020304" pitchFamily="18" charset="0"/>
              </a:rPr>
              <a:t> CHB-MIT dataset is a publicly available EEG dataset from the Children’s Hospital Boston and the MIT Lab for Computational </a:t>
            </a:r>
            <a:r>
              <a:rPr lang="en-US" altLang="en-US" sz="1600" dirty="0" err="1">
                <a:solidFill>
                  <a:schemeClr val="tx1"/>
                </a:solidFill>
                <a:latin typeface="Times New Roman" panose="02020603050405020304" pitchFamily="18" charset="0"/>
                <a:cs typeface="Times New Roman" panose="02020603050405020304" pitchFamily="18" charset="0"/>
              </a:rPr>
              <a:t>Physiology.It</a:t>
            </a:r>
            <a:r>
              <a:rPr lang="en-US" altLang="en-US" sz="1600" dirty="0">
                <a:solidFill>
                  <a:schemeClr val="tx1"/>
                </a:solidFill>
                <a:latin typeface="Times New Roman" panose="02020603050405020304" pitchFamily="18" charset="0"/>
                <a:cs typeface="Times New Roman" panose="02020603050405020304" pitchFamily="18" charset="0"/>
              </a:rPr>
              <a:t> contains scalp EEG recordings from 23 pediatric patients with intractable </a:t>
            </a:r>
            <a:r>
              <a:rPr lang="en-US" altLang="en-US" sz="1600" dirty="0" err="1">
                <a:solidFill>
                  <a:schemeClr val="tx1"/>
                </a:solidFill>
                <a:latin typeface="Times New Roman" panose="02020603050405020304" pitchFamily="18" charset="0"/>
                <a:cs typeface="Times New Roman" panose="02020603050405020304" pitchFamily="18" charset="0"/>
              </a:rPr>
              <a:t>seizures.Each</a:t>
            </a:r>
            <a:r>
              <a:rPr lang="en-US" altLang="en-US" sz="1600" dirty="0">
                <a:solidFill>
                  <a:schemeClr val="tx1"/>
                </a:solidFill>
                <a:latin typeface="Times New Roman" panose="02020603050405020304" pitchFamily="18" charset="0"/>
                <a:cs typeface="Times New Roman" panose="02020603050405020304" pitchFamily="18" charset="0"/>
              </a:rPr>
              <a:t> file includes EEG signals recorded at 256 Hz across 23 electrodes, with manually annotated seizure start and end </a:t>
            </a:r>
            <a:r>
              <a:rPr lang="en-US" altLang="en-US" sz="1600" dirty="0" err="1">
                <a:solidFill>
                  <a:schemeClr val="tx1"/>
                </a:solidFill>
                <a:latin typeface="Times New Roman" panose="02020603050405020304" pitchFamily="18" charset="0"/>
                <a:cs typeface="Times New Roman" panose="02020603050405020304" pitchFamily="18" charset="0"/>
              </a:rPr>
              <a:t>times.The</a:t>
            </a:r>
            <a:r>
              <a:rPr lang="en-US" altLang="en-US" sz="1600" dirty="0">
                <a:solidFill>
                  <a:schemeClr val="tx1"/>
                </a:solidFill>
                <a:latin typeface="Times New Roman" panose="02020603050405020304" pitchFamily="18" charset="0"/>
                <a:cs typeface="Times New Roman" panose="02020603050405020304" pitchFamily="18" charset="0"/>
              </a:rPr>
              <a:t> recordings span several hours, with each patient contributing multiple seizure and non-seizure events.</a:t>
            </a:r>
          </a:p>
          <a:p>
            <a:pPr>
              <a:lnSpc>
                <a:spcPct val="100000"/>
              </a:lnSpc>
              <a:spcBef>
                <a:spcPts val="0"/>
              </a:spcBef>
            </a:pPr>
            <a:endParaRPr lang="en-US" altLang="en-US" sz="16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en-US" sz="1600" dirty="0" err="1">
                <a:solidFill>
                  <a:schemeClr val="tx1"/>
                </a:solidFill>
                <a:latin typeface="Times New Roman" panose="02020603050405020304" pitchFamily="18" charset="0"/>
                <a:cs typeface="Times New Roman" panose="02020603050405020304" pitchFamily="18" charset="0"/>
              </a:rPr>
              <a:t>Link:</a:t>
            </a:r>
            <a:r>
              <a:rPr lang="en-US" altLang="en-US" sz="1600" dirty="0" err="1">
                <a:solidFill>
                  <a:schemeClr val="tx1"/>
                </a:solidFill>
                <a:latin typeface="Times New Roman" panose="02020603050405020304" pitchFamily="18" charset="0"/>
                <a:cs typeface="Times New Roman" panose="02020603050405020304" pitchFamily="18" charset="0"/>
                <a:hlinkClick r:id="rId2"/>
              </a:rPr>
              <a:t>https</a:t>
            </a:r>
            <a:r>
              <a:rPr lang="en-US" altLang="en-US" sz="1600" dirty="0">
                <a:solidFill>
                  <a:schemeClr val="tx1"/>
                </a:solidFill>
                <a:latin typeface="Times New Roman" panose="02020603050405020304" pitchFamily="18" charset="0"/>
                <a:cs typeface="Times New Roman" panose="02020603050405020304" pitchFamily="18" charset="0"/>
                <a:hlinkClick r:id="rId2"/>
              </a:rPr>
              <a:t>://physionet.org/content/</a:t>
            </a:r>
            <a:r>
              <a:rPr lang="en-US" altLang="en-US" sz="1600" dirty="0" err="1">
                <a:solidFill>
                  <a:schemeClr val="tx1"/>
                </a:solidFill>
                <a:latin typeface="Times New Roman" panose="02020603050405020304" pitchFamily="18" charset="0"/>
                <a:cs typeface="Times New Roman" panose="02020603050405020304" pitchFamily="18" charset="0"/>
                <a:hlinkClick r:id="rId2"/>
              </a:rPr>
              <a:t>chbmit</a:t>
            </a:r>
            <a:r>
              <a:rPr lang="en-US" altLang="en-US" sz="1600" dirty="0">
                <a:solidFill>
                  <a:schemeClr val="tx1"/>
                </a:solidFill>
                <a:latin typeface="Times New Roman" panose="02020603050405020304" pitchFamily="18" charset="0"/>
                <a:cs typeface="Times New Roman" panose="02020603050405020304" pitchFamily="18" charset="0"/>
                <a:hlinkClick r:id="rId2"/>
              </a:rPr>
              <a:t>/1.0.0/</a:t>
            </a:r>
            <a:endParaRPr lang="en-US"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FE407471-9912-6845-81D2-D1CBF9712958}"/>
              </a:ext>
            </a:extLst>
          </p:cNvPr>
          <p:cNvSpPr>
            <a:spLocks noGrp="1" noChangeArrowheads="1"/>
          </p:cNvSpPr>
          <p:nvPr>
            <p:ph type="title"/>
          </p:nvPr>
        </p:nvSpPr>
        <p:spPr>
          <a:xfrm rot="10800000" flipV="1">
            <a:off x="596900" y="1993898"/>
            <a:ext cx="8089900" cy="45719"/>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DATASET DETAILS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9F1D7-2575-E458-669A-52B412474ED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7B25BC-FFB4-A9C7-C273-724A76E8C6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11" name="Content Placeholder 2">
            <a:extLst>
              <a:ext uri="{FF2B5EF4-FFF2-40B4-BE49-F238E27FC236}">
                <a16:creationId xmlns:a16="http://schemas.microsoft.com/office/drawing/2014/main" id="{FA050372-2413-27F2-D326-96787F4EC9D0}"/>
              </a:ext>
            </a:extLst>
          </p:cNvPr>
          <p:cNvSpPr>
            <a:spLocks noGrp="1" noChangeArrowheads="1"/>
          </p:cNvSpPr>
          <p:nvPr>
            <p:ph type="body" idx="1"/>
          </p:nvPr>
        </p:nvSpPr>
        <p:spPr>
          <a:xfrm>
            <a:off x="457200" y="2486660"/>
            <a:ext cx="8229600" cy="3846473"/>
          </a:xfrm>
        </p:spPr>
        <p:txBody>
          <a:bodyPr/>
          <a:lstStyle/>
          <a:p>
            <a:pPr>
              <a:lnSpc>
                <a:spcPct val="100000"/>
              </a:lnSpc>
              <a:spcBef>
                <a:spcPts val="0"/>
              </a:spcBef>
            </a:pPr>
            <a:r>
              <a:rPr lang="en-US" altLang="en-US" sz="1600" b="1" dirty="0">
                <a:solidFill>
                  <a:schemeClr val="tx1"/>
                </a:solidFill>
                <a:latin typeface="Times New Roman" panose="02020603050405020304" pitchFamily="18" charset="0"/>
                <a:cs typeface="Times New Roman" panose="02020603050405020304" pitchFamily="18" charset="0"/>
              </a:rPr>
              <a:t>Hardware </a:t>
            </a:r>
            <a:r>
              <a:rPr lang="en-US" altLang="en-US" sz="1600" b="1" dirty="0" err="1">
                <a:solidFill>
                  <a:schemeClr val="tx1"/>
                </a:solidFill>
                <a:latin typeface="Times New Roman" panose="02020603050405020304" pitchFamily="18" charset="0"/>
                <a:cs typeface="Times New Roman" panose="02020603050405020304" pitchFamily="18" charset="0"/>
              </a:rPr>
              <a:t>Used</a:t>
            </a:r>
            <a:r>
              <a:rPr lang="en-US" altLang="en-US" sz="1600" dirty="0" err="1">
                <a:solidFill>
                  <a:schemeClr val="tx1"/>
                </a:solidFill>
                <a:latin typeface="Times New Roman" panose="02020603050405020304" pitchFamily="18" charset="0"/>
                <a:cs typeface="Times New Roman" panose="02020603050405020304" pitchFamily="18" charset="0"/>
              </a:rPr>
              <a:t>:Arduino</a:t>
            </a:r>
            <a:r>
              <a:rPr lang="en-US" altLang="en-US" sz="1600" dirty="0">
                <a:solidFill>
                  <a:schemeClr val="tx1"/>
                </a:solidFill>
                <a:latin typeface="Times New Roman" panose="02020603050405020304" pitchFamily="18" charset="0"/>
                <a:cs typeface="Times New Roman" panose="02020603050405020304" pitchFamily="18" charset="0"/>
              </a:rPr>
              <a:t> Nano 33 BLE </a:t>
            </a:r>
            <a:r>
              <a:rPr lang="en-US" altLang="en-US" sz="1600" dirty="0" err="1">
                <a:solidFill>
                  <a:schemeClr val="tx1"/>
                </a:solidFill>
                <a:latin typeface="Times New Roman" panose="02020603050405020304" pitchFamily="18" charset="0"/>
                <a:cs typeface="Times New Roman" panose="02020603050405020304" pitchFamily="18" charset="0"/>
              </a:rPr>
              <a:t>Sense,ECG</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Sensor,Pulse</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Sensor,Bluetooth</a:t>
            </a:r>
            <a:r>
              <a:rPr lang="en-US" altLang="en-US" sz="1600" dirty="0">
                <a:solidFill>
                  <a:schemeClr val="tx1"/>
                </a:solidFill>
                <a:latin typeface="Times New Roman" panose="02020603050405020304" pitchFamily="18" charset="0"/>
                <a:cs typeface="Times New Roman" panose="02020603050405020304" pitchFamily="18" charset="0"/>
              </a:rPr>
              <a:t> Module</a:t>
            </a:r>
          </a:p>
          <a:p>
            <a:pPr>
              <a:lnSpc>
                <a:spcPct val="100000"/>
              </a:lnSpc>
              <a:spcBef>
                <a:spcPts val="0"/>
              </a:spcBef>
            </a:pPr>
            <a:endParaRPr lang="en-US" altLang="en-US" sz="16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altLang="en-US" sz="1600" b="1" dirty="0">
                <a:solidFill>
                  <a:schemeClr val="tx1"/>
                </a:solidFill>
                <a:latin typeface="Times New Roman" panose="02020603050405020304" pitchFamily="18" charset="0"/>
                <a:cs typeface="Times New Roman" panose="02020603050405020304" pitchFamily="18" charset="0"/>
              </a:rPr>
              <a:t>Software </a:t>
            </a:r>
            <a:r>
              <a:rPr lang="en-US" altLang="en-US" sz="1600" b="1" dirty="0" err="1">
                <a:solidFill>
                  <a:schemeClr val="tx1"/>
                </a:solidFill>
                <a:latin typeface="Times New Roman" panose="02020603050405020304" pitchFamily="18" charset="0"/>
                <a:cs typeface="Times New Roman" panose="02020603050405020304" pitchFamily="18" charset="0"/>
              </a:rPr>
              <a:t>Tools</a:t>
            </a:r>
            <a:r>
              <a:rPr lang="en-US" altLang="en-US" sz="1600" dirty="0" err="1">
                <a:solidFill>
                  <a:schemeClr val="tx1"/>
                </a:solidFill>
                <a:latin typeface="Times New Roman" panose="02020603050405020304" pitchFamily="18" charset="0"/>
                <a:cs typeface="Times New Roman" panose="02020603050405020304" pitchFamily="18" charset="0"/>
              </a:rPr>
              <a:t>:Python</a:t>
            </a:r>
            <a:r>
              <a:rPr lang="en-US" altLang="en-US" sz="1600" dirty="0">
                <a:solidFill>
                  <a:schemeClr val="tx1"/>
                </a:solidFill>
                <a:latin typeface="Times New Roman" panose="02020603050405020304" pitchFamily="18" charset="0"/>
                <a:cs typeface="Times New Roman" panose="02020603050405020304" pitchFamily="18" charset="0"/>
              </a:rPr>
              <a:t> (for data processing),TensorFlow (CNN-based seizure detection),Arduino IDE (microcontroller programming)</a:t>
            </a:r>
          </a:p>
          <a:p>
            <a:pPr marL="114300" indent="0">
              <a:lnSpc>
                <a:spcPct val="100000"/>
              </a:lnSpc>
              <a:spcBef>
                <a:spcPts val="0"/>
              </a:spcBef>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marL="114300" indent="0">
              <a:lnSpc>
                <a:spcPct val="100000"/>
              </a:lnSpc>
              <a:spcBef>
                <a:spcPts val="0"/>
              </a:spcBef>
              <a:buNone/>
            </a:pPr>
            <a:r>
              <a:rPr lang="en-US" altLang="en-US" sz="1600" b="1" dirty="0">
                <a:solidFill>
                  <a:schemeClr val="tx1"/>
                </a:solidFill>
                <a:latin typeface="Times New Roman" panose="02020603050405020304" pitchFamily="18" charset="0"/>
                <a:cs typeface="Times New Roman" panose="02020603050405020304" pitchFamily="18" charset="0"/>
              </a:rPr>
              <a:t>       Approach:</a:t>
            </a:r>
          </a:p>
          <a:p>
            <a:pPr>
              <a:lnSpc>
                <a:spcPct val="100000"/>
              </a:lnSpc>
              <a:spcBef>
                <a:spcPts val="0"/>
              </a:spcBef>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Collect physiological signals using sensors</a:t>
            </a:r>
          </a:p>
          <a:p>
            <a:pPr>
              <a:lnSpc>
                <a:spcPct val="100000"/>
              </a:lnSpc>
              <a:spcBef>
                <a:spcPts val="0"/>
              </a:spcBef>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Transmit data via Bluetooth to system</a:t>
            </a:r>
          </a:p>
          <a:p>
            <a:pPr>
              <a:lnSpc>
                <a:spcPct val="100000"/>
              </a:lnSpc>
              <a:spcBef>
                <a:spcPts val="0"/>
              </a:spcBef>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Detect seizure using trained CNN model</a:t>
            </a:r>
          </a:p>
          <a:p>
            <a:pPr>
              <a:lnSpc>
                <a:spcPct val="100000"/>
              </a:lnSpc>
              <a:spcBef>
                <a:spcPts val="0"/>
              </a:spcBef>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Trigger real-time alert if seizure detected</a:t>
            </a:r>
          </a:p>
        </p:txBody>
      </p:sp>
      <p:sp>
        <p:nvSpPr>
          <p:cNvPr id="13" name="Title 1">
            <a:extLst>
              <a:ext uri="{FF2B5EF4-FFF2-40B4-BE49-F238E27FC236}">
                <a16:creationId xmlns:a16="http://schemas.microsoft.com/office/drawing/2014/main" id="{F9D2939F-92B7-3982-0B23-43DA4C246D8E}"/>
              </a:ext>
            </a:extLst>
          </p:cNvPr>
          <p:cNvSpPr>
            <a:spLocks noGrp="1" noChangeArrowheads="1"/>
          </p:cNvSpPr>
          <p:nvPr>
            <p:ph type="title"/>
          </p:nvPr>
        </p:nvSpPr>
        <p:spPr>
          <a:xfrm rot="10800000" flipV="1">
            <a:off x="596900" y="2108198"/>
            <a:ext cx="8089900" cy="45719"/>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06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D4953-CE95-ADE3-A5DF-C03446DFCD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65FD39-8DB6-5D0A-74C1-812323475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13" name="Title 1">
            <a:extLst>
              <a:ext uri="{FF2B5EF4-FFF2-40B4-BE49-F238E27FC236}">
                <a16:creationId xmlns:a16="http://schemas.microsoft.com/office/drawing/2014/main" id="{2BEF77CE-F5F4-FF89-FBF4-F54EAEFA1BEC}"/>
              </a:ext>
            </a:extLst>
          </p:cNvPr>
          <p:cNvSpPr>
            <a:spLocks noGrp="1" noChangeArrowheads="1"/>
          </p:cNvSpPr>
          <p:nvPr>
            <p:ph type="title"/>
          </p:nvPr>
        </p:nvSpPr>
        <p:spPr>
          <a:xfrm>
            <a:off x="596900" y="698500"/>
            <a:ext cx="8089900" cy="2590799"/>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ARCHITECTURE DIAGRAM</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B65F0B-BEB0-7D76-AABB-005CE7E1F614}"/>
              </a:ext>
            </a:extLst>
          </p:cNvPr>
          <p:cNvPicPr>
            <a:picLocks noChangeAspect="1"/>
          </p:cNvPicPr>
          <p:nvPr/>
        </p:nvPicPr>
        <p:blipFill>
          <a:blip r:embed="rId2"/>
          <a:stretch>
            <a:fillRect/>
          </a:stretch>
        </p:blipFill>
        <p:spPr>
          <a:xfrm>
            <a:off x="2947987" y="1917700"/>
            <a:ext cx="3248025" cy="4894580"/>
          </a:xfrm>
          <a:prstGeom prst="rect">
            <a:avLst/>
          </a:prstGeom>
        </p:spPr>
      </p:pic>
    </p:spTree>
    <p:extLst>
      <p:ext uri="{BB962C8B-B14F-4D97-AF65-F5344CB8AC3E}">
        <p14:creationId xmlns:p14="http://schemas.microsoft.com/office/powerpoint/2010/main" val="165592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0ED83-7CB0-6D49-87EC-1473BDA6650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080B4B-73C6-B1AF-0904-F882FD76F9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1" name="Content Placeholder 2">
            <a:extLst>
              <a:ext uri="{FF2B5EF4-FFF2-40B4-BE49-F238E27FC236}">
                <a16:creationId xmlns:a16="http://schemas.microsoft.com/office/drawing/2014/main" id="{C44F1ACB-4B76-7796-53FF-B2F9C7200EB0}"/>
              </a:ext>
            </a:extLst>
          </p:cNvPr>
          <p:cNvSpPr>
            <a:spLocks noGrp="1" noChangeArrowheads="1"/>
          </p:cNvSpPr>
          <p:nvPr>
            <p:ph type="body" idx="1"/>
          </p:nvPr>
        </p:nvSpPr>
        <p:spPr>
          <a:xfrm>
            <a:off x="457200" y="2453642"/>
            <a:ext cx="8229600" cy="3879492"/>
          </a:xfrm>
        </p:spPr>
        <p:txBody>
          <a:bodyPr/>
          <a:lstStyle/>
          <a:p>
            <a:pPr eaLnBrk="1" hangingPunct="1">
              <a:lnSpc>
                <a:spcPct val="100000"/>
              </a:lnSpc>
              <a:spcBef>
                <a:spcPts val="0"/>
              </a:spcBef>
            </a:pPr>
            <a:r>
              <a:rPr lang="de-DE" altLang="en-US" sz="1600" dirty="0">
                <a:solidFill>
                  <a:schemeClr val="tx1"/>
                </a:solidFill>
                <a:latin typeface="Times New Roman" panose="02020603050405020304" pitchFamily="18" charset="0"/>
                <a:cs typeface="Times New Roman" panose="02020603050405020304" pitchFamily="18" charset="0"/>
              </a:rPr>
              <a:t>Low-Cost Wearable Design:Uses affordable components like Arduino Nano BLE and sensors to build a portable seizure detection device.</a:t>
            </a:r>
          </a:p>
          <a:p>
            <a:pPr eaLnBrk="1" hangingPunct="1">
              <a:lnSpc>
                <a:spcPct val="100000"/>
              </a:lnSpc>
              <a:spcBef>
                <a:spcPts val="0"/>
              </a:spcBef>
            </a:pPr>
            <a:endParaRPr lang="de-DE"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de-DE" altLang="en-US" sz="1600" dirty="0">
                <a:solidFill>
                  <a:schemeClr val="tx1"/>
                </a:solidFill>
                <a:latin typeface="Times New Roman" panose="02020603050405020304" pitchFamily="18" charset="0"/>
                <a:cs typeface="Times New Roman" panose="02020603050405020304" pitchFamily="18" charset="0"/>
              </a:rPr>
              <a:t>Real-Time Seizure Detection:Enables immediate alerts using physiological data, improving patient safety outside clinical settings.</a:t>
            </a:r>
          </a:p>
          <a:p>
            <a:pPr eaLnBrk="1" hangingPunct="1">
              <a:lnSpc>
                <a:spcPct val="100000"/>
              </a:lnSpc>
              <a:spcBef>
                <a:spcPts val="0"/>
              </a:spcBef>
            </a:pPr>
            <a:endParaRPr lang="de-DE"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de-DE" altLang="en-US" sz="1600" dirty="0">
                <a:solidFill>
                  <a:schemeClr val="tx1"/>
                </a:solidFill>
                <a:latin typeface="Times New Roman" panose="02020603050405020304" pitchFamily="18" charset="0"/>
                <a:cs typeface="Times New Roman" panose="02020603050405020304" pitchFamily="18" charset="0"/>
              </a:rPr>
              <a:t>CNN-Based Classification:Employs a custom-trained Convolutional Neural Network on EEG data for accurate seizure detection.</a:t>
            </a:r>
          </a:p>
          <a:p>
            <a:pPr eaLnBrk="1" hangingPunct="1">
              <a:lnSpc>
                <a:spcPct val="100000"/>
              </a:lnSpc>
              <a:spcBef>
                <a:spcPts val="0"/>
              </a:spcBef>
            </a:pPr>
            <a:endParaRPr lang="de-DE"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de-DE" altLang="en-US" sz="1600" dirty="0">
                <a:solidFill>
                  <a:schemeClr val="tx1"/>
                </a:solidFill>
                <a:latin typeface="Times New Roman" panose="02020603050405020304" pitchFamily="18" charset="0"/>
                <a:cs typeface="Times New Roman" panose="02020603050405020304" pitchFamily="18" charset="0"/>
              </a:rPr>
              <a:t>IoT Integration for Continuous Monitoring:Combines sensor data transmission via Bluetooth with real-time AI processing, allowing continuous and wireless patient monitoring.</a:t>
            </a:r>
            <a:endParaRPr lang="en-US"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4CB80FD2-5475-72D9-C8B5-B4A843937BF9}"/>
              </a:ext>
            </a:extLst>
          </p:cNvPr>
          <p:cNvSpPr>
            <a:spLocks noGrp="1" noChangeArrowheads="1"/>
          </p:cNvSpPr>
          <p:nvPr>
            <p:ph type="title"/>
          </p:nvPr>
        </p:nvSpPr>
        <p:spPr>
          <a:xfrm rot="10800000" flipV="1">
            <a:off x="762000" y="1993898"/>
            <a:ext cx="7924800" cy="228602"/>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NOVELTY OF THE PROPOSED METHOD</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13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6259-4BDF-A0ED-3408-EC0781B899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E25194-51C4-106F-E7DC-605CE5CE0C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3" name="Title 1">
            <a:extLst>
              <a:ext uri="{FF2B5EF4-FFF2-40B4-BE49-F238E27FC236}">
                <a16:creationId xmlns:a16="http://schemas.microsoft.com/office/drawing/2014/main" id="{54FA8068-5985-44CA-DF71-39123F065865}"/>
              </a:ext>
            </a:extLst>
          </p:cNvPr>
          <p:cNvSpPr>
            <a:spLocks noGrp="1" noChangeArrowheads="1"/>
          </p:cNvSpPr>
          <p:nvPr>
            <p:ph type="title"/>
          </p:nvPr>
        </p:nvSpPr>
        <p:spPr>
          <a:xfrm rot="10800000" flipV="1">
            <a:off x="762000" y="1993898"/>
            <a:ext cx="7924800" cy="444502"/>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ALGORITHM STEPS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DDCDCEE-98C1-6710-CF87-5CD224F96488}"/>
              </a:ext>
            </a:extLst>
          </p:cNvPr>
          <p:cNvSpPr>
            <a:spLocks noGrp="1" noChangeArrowheads="1"/>
          </p:cNvSpPr>
          <p:nvPr>
            <p:ph type="body" idx="1"/>
          </p:nvPr>
        </p:nvSpPr>
        <p:spPr bwMode="auto">
          <a:xfrm>
            <a:off x="723900" y="1988166"/>
            <a:ext cx="752321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Fourier Transform (FFT):</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EEG signals from time domain to frequency domain for better feature extraction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 EEG values to a standard range to ensure consistent CNN model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Divide EEG signals into fixed-size time windows to create uniform input for the </a:t>
            </a:r>
            <a:r>
              <a:rPr kumimoji="0" lang="en-US" altLang="en-US" sz="16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 (CNN):</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on preprocessed EEG segments to classify seizure vs non-seizure states.</a:t>
            </a:r>
          </a:p>
        </p:txBody>
      </p:sp>
    </p:spTree>
    <p:extLst>
      <p:ext uri="{BB962C8B-B14F-4D97-AF65-F5344CB8AC3E}">
        <p14:creationId xmlns:p14="http://schemas.microsoft.com/office/powerpoint/2010/main" val="16375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90586-D300-41C1-47AD-6560DF2E87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01ADC2-CE97-92F9-B540-F4D3B93788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11" name="Content Placeholder 2">
            <a:extLst>
              <a:ext uri="{FF2B5EF4-FFF2-40B4-BE49-F238E27FC236}">
                <a16:creationId xmlns:a16="http://schemas.microsoft.com/office/drawing/2014/main" id="{C151A1BB-DA59-617D-A05B-BB3C01F440AC}"/>
              </a:ext>
            </a:extLst>
          </p:cNvPr>
          <p:cNvSpPr>
            <a:spLocks noGrp="1" noChangeArrowheads="1"/>
          </p:cNvSpPr>
          <p:nvPr>
            <p:ph type="body" idx="1"/>
          </p:nvPr>
        </p:nvSpPr>
        <p:spPr>
          <a:xfrm>
            <a:off x="457200" y="2453642"/>
            <a:ext cx="8229600" cy="3879492"/>
          </a:xfrm>
        </p:spPr>
        <p:txBody>
          <a:bodyPr/>
          <a:lstStyle/>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Early and accurate detection of epileptic seizures using wearable sensors and advanced algorithms can significantly reduce risks and improve patient safety.</a:t>
            </a:r>
          </a:p>
          <a:p>
            <a:pPr eaLnBrk="1" hangingPunct="1">
              <a:lnSpc>
                <a:spcPct val="100000"/>
              </a:lnSpc>
              <a:spcBef>
                <a:spcPts val="0"/>
              </a:spcBef>
            </a:pP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Integrating multi-modal physiological data with real-time alerts to caregivers offers a practical and effective solution for managing epilepsy outside clinical settings.</a:t>
            </a:r>
          </a:p>
        </p:txBody>
      </p:sp>
      <p:sp>
        <p:nvSpPr>
          <p:cNvPr id="13" name="Title 1">
            <a:extLst>
              <a:ext uri="{FF2B5EF4-FFF2-40B4-BE49-F238E27FC236}">
                <a16:creationId xmlns:a16="http://schemas.microsoft.com/office/drawing/2014/main" id="{8E28B780-F289-46FB-AE2E-FEAF35E21C20}"/>
              </a:ext>
            </a:extLst>
          </p:cNvPr>
          <p:cNvSpPr>
            <a:spLocks noGrp="1" noChangeArrowheads="1"/>
          </p:cNvSpPr>
          <p:nvPr>
            <p:ph type="title"/>
          </p:nvPr>
        </p:nvSpPr>
        <p:spPr>
          <a:xfrm rot="10800000" flipV="1">
            <a:off x="762000" y="1993898"/>
            <a:ext cx="7924800" cy="228602"/>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4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113200" y="1663200"/>
            <a:ext cx="8887200" cy="51948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r>
              <a:rPr lang="en-US" dirty="0">
                <a:latin typeface="Times New Roman"/>
                <a:ea typeface="Times New Roman"/>
                <a:cs typeface="Times New Roman"/>
                <a:sym typeface="Times New Roman"/>
              </a:rPr>
              <a:t>DEPARTMENT OF COMPUTER SCIENCE &amp;                 ENGINEERING</a:t>
            </a:r>
            <a:endParaRPr dirty="0">
              <a:latin typeface="Times New Roman"/>
              <a:ea typeface="Times New Roman"/>
              <a:cs typeface="Times New Roman"/>
              <a:sym typeface="Times New Roman"/>
            </a:endParaRPr>
          </a:p>
          <a:p>
            <a:pPr marL="0" lvl="0" indent="0" algn="ctr" rtl="0">
              <a:spcBef>
                <a:spcPts val="1000"/>
              </a:spcBef>
              <a:spcAft>
                <a:spcPts val="0"/>
              </a:spcAft>
              <a:buNone/>
            </a:pPr>
            <a:r>
              <a:rPr lang="en-US" dirty="0"/>
              <a:t> </a:t>
            </a:r>
            <a:r>
              <a:rPr lang="en-US" sz="2100" dirty="0">
                <a:latin typeface="Times New Roman"/>
                <a:ea typeface="Times New Roman"/>
                <a:cs typeface="Times New Roman"/>
                <a:sym typeface="Times New Roman"/>
              </a:rPr>
              <a:t>Vision of the Department</a:t>
            </a:r>
            <a:endParaRPr sz="21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700" dirty="0">
                <a:latin typeface="Times New Roman"/>
                <a:ea typeface="Times New Roman"/>
                <a:cs typeface="Times New Roman"/>
                <a:sym typeface="Times New Roman"/>
              </a:rPr>
              <a:t>C</a:t>
            </a:r>
            <a:r>
              <a:rPr lang="en-US" sz="1800" dirty="0">
                <a:latin typeface="Times New Roman"/>
                <a:ea typeface="Times New Roman"/>
                <a:cs typeface="Times New Roman"/>
                <a:sym typeface="Times New Roman"/>
              </a:rPr>
              <a:t>reating eminent and ethical leaders in the domain of Computational Sciences through quality</a:t>
            </a:r>
            <a:endParaRPr sz="18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dirty="0">
                <a:latin typeface="Times New Roman"/>
                <a:ea typeface="Times New Roman"/>
                <a:cs typeface="Times New Roman"/>
                <a:sym typeface="Times New Roman"/>
              </a:rPr>
              <a:t>professional education with a focus on holistic learning and excellence.</a:t>
            </a:r>
            <a:endParaRPr sz="1800" dirty="0">
              <a:latin typeface="Times New Roman"/>
              <a:ea typeface="Times New Roman"/>
              <a:cs typeface="Times New Roman"/>
              <a:sym typeface="Times New Roman"/>
            </a:endParaRPr>
          </a:p>
          <a:p>
            <a:pPr marL="0" lvl="0" indent="0" algn="ctr" rtl="0">
              <a:spcBef>
                <a:spcPts val="1000"/>
              </a:spcBef>
              <a:spcAft>
                <a:spcPts val="0"/>
              </a:spcAft>
              <a:buClr>
                <a:schemeClr val="dk1"/>
              </a:buClr>
              <a:buSzPts val="1100"/>
              <a:buFont typeface="Arial"/>
              <a:buNone/>
            </a:pPr>
            <a:r>
              <a:rPr lang="en-US" sz="18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Mission of the Department</a:t>
            </a:r>
            <a:endParaRPr sz="2100" dirty="0">
              <a:latin typeface="Times New Roman"/>
              <a:ea typeface="Times New Roman"/>
              <a:cs typeface="Times New Roman"/>
              <a:sym typeface="Times New Roman"/>
            </a:endParaRPr>
          </a:p>
          <a:p>
            <a:pPr marL="457200" lvl="0" indent="-336550" algn="l" rtl="0">
              <a:spcBef>
                <a:spcPts val="1000"/>
              </a:spcBef>
              <a:spcAft>
                <a:spcPts val="0"/>
              </a:spcAft>
              <a:buSzPts val="1700"/>
              <a:buFont typeface="Times New Roman"/>
              <a:buChar char="•"/>
            </a:pPr>
            <a:r>
              <a:rPr lang="en-US" sz="1700" dirty="0">
                <a:latin typeface="Times New Roman"/>
                <a:ea typeface="Times New Roman"/>
                <a:cs typeface="Times New Roman"/>
                <a:sym typeface="Times New Roman"/>
              </a:rPr>
              <a:t>To create technically competent and ethically conscious graduates in the field of Computer</a:t>
            </a:r>
            <a:endParaRPr sz="17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700" dirty="0">
                <a:latin typeface="Times New Roman"/>
                <a:ea typeface="Times New Roman"/>
                <a:cs typeface="Times New Roman"/>
                <a:sym typeface="Times New Roman"/>
              </a:rPr>
              <a:t>         Science and Engineering by encouraging holistic learning and excellence.</a:t>
            </a:r>
            <a:endParaRPr sz="1700" dirty="0">
              <a:latin typeface="Times New Roman"/>
              <a:ea typeface="Times New Roman"/>
              <a:cs typeface="Times New Roman"/>
              <a:sym typeface="Times New Roman"/>
            </a:endParaRPr>
          </a:p>
          <a:p>
            <a:pPr marL="457200" lvl="0" indent="-336550" algn="l" rtl="0">
              <a:spcBef>
                <a:spcPts val="1000"/>
              </a:spcBef>
              <a:spcAft>
                <a:spcPts val="0"/>
              </a:spcAft>
              <a:buSzPts val="1700"/>
              <a:buFont typeface="Times New Roman"/>
              <a:buChar char="•"/>
            </a:pPr>
            <a:r>
              <a:rPr lang="en-US" sz="1700" dirty="0">
                <a:latin typeface="Times New Roman"/>
                <a:ea typeface="Times New Roman"/>
                <a:cs typeface="Times New Roman"/>
                <a:sym typeface="Times New Roman"/>
              </a:rPr>
              <a:t>To prepare students for careers in Industry, Academia and the Government.</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US" sz="1700" dirty="0">
                <a:latin typeface="Times New Roman"/>
                <a:ea typeface="Times New Roman"/>
                <a:cs typeface="Times New Roman"/>
                <a:sym typeface="Times New Roman"/>
              </a:rPr>
              <a:t>To instill Entrepreneurial Orientation and research motivation among the students of the</a:t>
            </a:r>
            <a:endParaRPr sz="17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700" dirty="0">
                <a:latin typeface="Times New Roman"/>
                <a:ea typeface="Times New Roman"/>
                <a:cs typeface="Times New Roman"/>
                <a:sym typeface="Times New Roman"/>
              </a:rPr>
              <a:t>         department.</a:t>
            </a:r>
            <a:endParaRPr sz="1700" dirty="0">
              <a:latin typeface="Times New Roman"/>
              <a:ea typeface="Times New Roman"/>
              <a:cs typeface="Times New Roman"/>
              <a:sym typeface="Times New Roman"/>
            </a:endParaRPr>
          </a:p>
          <a:p>
            <a:pPr marL="457200" lvl="0" indent="-336550" algn="l" rtl="0">
              <a:spcBef>
                <a:spcPts val="1000"/>
              </a:spcBef>
              <a:spcAft>
                <a:spcPts val="0"/>
              </a:spcAft>
              <a:buSzPts val="1700"/>
              <a:buFont typeface="Times New Roman"/>
              <a:buChar char="•"/>
            </a:pPr>
            <a:r>
              <a:rPr lang="en-US" sz="1700" dirty="0">
                <a:latin typeface="Times New Roman"/>
                <a:ea typeface="Times New Roman"/>
                <a:cs typeface="Times New Roman"/>
                <a:sym typeface="Times New Roman"/>
              </a:rPr>
              <a:t>To emerge as a leader in education in the region by encouraging teaching, learning, industry</a:t>
            </a:r>
            <a:endParaRPr sz="17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700" dirty="0">
                <a:latin typeface="Times New Roman"/>
                <a:ea typeface="Times New Roman"/>
                <a:cs typeface="Times New Roman"/>
                <a:sym typeface="Times New Roman"/>
              </a:rPr>
              <a:t>         and societal connect.</a:t>
            </a:r>
            <a:endParaRPr sz="1700" dirty="0">
              <a:latin typeface="Times New Roman"/>
              <a:ea typeface="Times New Roman"/>
              <a:cs typeface="Times New Roman"/>
              <a:sym typeface="Times New Roman"/>
            </a:endParaRPr>
          </a:p>
          <a:p>
            <a:pPr marL="0" lvl="0" indent="0" algn="l" rtl="0">
              <a:spcBef>
                <a:spcPts val="1000"/>
              </a:spcBef>
              <a:spcAft>
                <a:spcPts val="0"/>
              </a:spcAft>
              <a:buNone/>
            </a:pPr>
            <a:endParaRPr sz="17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sz="1300" dirty="0">
              <a:latin typeface="Times New Roman"/>
              <a:ea typeface="Times New Roman"/>
              <a:cs typeface="Times New Roman"/>
              <a:sym typeface="Times New Roman"/>
            </a:endParaRPr>
          </a:p>
          <a:p>
            <a:pPr marL="0" lvl="0" indent="0" algn="l" rtl="0">
              <a:spcBef>
                <a:spcPts val="1000"/>
              </a:spcBef>
              <a:spcAft>
                <a:spcPts val="0"/>
              </a:spcAft>
              <a:buNone/>
            </a:pPr>
            <a:endParaRPr sz="6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85BCC3E-2B7E-6614-2FB6-FAF450585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DEC89-0F1F-20AD-F879-64AD0120823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8CE93A-92E6-13E5-6980-D00455C5C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11" name="Content Placeholder 2">
            <a:extLst>
              <a:ext uri="{FF2B5EF4-FFF2-40B4-BE49-F238E27FC236}">
                <a16:creationId xmlns:a16="http://schemas.microsoft.com/office/drawing/2014/main" id="{843319C6-ED90-2086-780B-521E36AD123D}"/>
              </a:ext>
            </a:extLst>
          </p:cNvPr>
          <p:cNvSpPr>
            <a:spLocks noGrp="1" noChangeArrowheads="1"/>
          </p:cNvSpPr>
          <p:nvPr>
            <p:ph type="body" idx="1"/>
          </p:nvPr>
        </p:nvSpPr>
        <p:spPr>
          <a:xfrm>
            <a:off x="457200" y="2453642"/>
            <a:ext cx="8229600" cy="3879492"/>
          </a:xfrm>
        </p:spPr>
        <p:txBody>
          <a:bodyPr/>
          <a:lstStyle/>
          <a:p>
            <a:pPr eaLnBrk="1" hangingPunct="1">
              <a:lnSpc>
                <a:spcPct val="100000"/>
              </a:lnSpc>
              <a:spcBef>
                <a:spcPts val="0"/>
              </a:spcBef>
              <a:buFont typeface="+mj-lt"/>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Wearable Epileptic Seizure Prediction System with Machine-Learning-Based Anomaly Detection of HRV, Sensors, 2020.</a:t>
            </a:r>
            <a:r>
              <a:rPr lang="en-US" altLang="en-US" sz="1600" dirty="0">
                <a:solidFill>
                  <a:schemeClr val="tx1"/>
                </a:solidFill>
                <a:latin typeface="Times New Roman" panose="02020603050405020304" pitchFamily="18" charset="0"/>
                <a:cs typeface="Times New Roman" panose="02020603050405020304" pitchFamily="18" charset="0"/>
                <a:hlinkClick r:id="rId2"/>
              </a:rPr>
              <a:t>https://doi.org/10.3390/s20174792</a:t>
            </a: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buFont typeface="+mj-lt"/>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Machine Learning from Wristband Sensor Data for Wearable, Noninvasive Seizure Forecasting, Epilepsia, 2020.</a:t>
            </a:r>
            <a:r>
              <a:rPr lang="en-US" altLang="en-US" sz="1600" dirty="0">
                <a:solidFill>
                  <a:schemeClr val="tx1"/>
                </a:solidFill>
                <a:latin typeface="Times New Roman" panose="02020603050405020304" pitchFamily="18" charset="0"/>
                <a:cs typeface="Times New Roman" panose="02020603050405020304" pitchFamily="18" charset="0"/>
                <a:hlinkClick r:id="rId3"/>
              </a:rPr>
              <a:t>https://doi.org/10.1111/epi.16539</a:t>
            </a: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buFont typeface="+mj-lt"/>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Ambulatory Seizure Forecasting with a Wrist-Worn Device Using LSTM Deep Learning, Scientific Reports, 2021.</a:t>
            </a:r>
            <a:r>
              <a:rPr lang="en-US" altLang="en-US" sz="1600" dirty="0">
                <a:solidFill>
                  <a:schemeClr val="tx1"/>
                </a:solidFill>
                <a:latin typeface="Times New Roman" panose="02020603050405020304" pitchFamily="18" charset="0"/>
                <a:cs typeface="Times New Roman" panose="02020603050405020304" pitchFamily="18" charset="0"/>
                <a:hlinkClick r:id="rId4"/>
              </a:rPr>
              <a:t>https://doi.org/10.1038/s41598-021-82430-2</a:t>
            </a: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buFont typeface="+mj-lt"/>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Deep Learning from Wristband Sensor Data: Towards Wearable, Non-Invasive Seizure Forecasting, </a:t>
            </a:r>
            <a:r>
              <a:rPr lang="en-US" altLang="en-US" sz="1600" dirty="0" err="1">
                <a:solidFill>
                  <a:schemeClr val="tx1"/>
                </a:solidFill>
                <a:latin typeface="Times New Roman" panose="02020603050405020304" pitchFamily="18" charset="0"/>
                <a:cs typeface="Times New Roman" panose="02020603050405020304" pitchFamily="18" charset="0"/>
              </a:rPr>
              <a:t>arXiv</a:t>
            </a:r>
            <a:r>
              <a:rPr lang="en-US" altLang="en-US" sz="1600" dirty="0">
                <a:solidFill>
                  <a:schemeClr val="tx1"/>
                </a:solidFill>
                <a:latin typeface="Times New Roman" panose="02020603050405020304" pitchFamily="18" charset="0"/>
                <a:cs typeface="Times New Roman" panose="02020603050405020304" pitchFamily="18" charset="0"/>
              </a:rPr>
              <a:t> preprint, 2019.</a:t>
            </a:r>
            <a:r>
              <a:rPr lang="en-US" altLang="en-US" sz="1600" dirty="0">
                <a:solidFill>
                  <a:schemeClr val="tx1"/>
                </a:solidFill>
                <a:latin typeface="Times New Roman" panose="02020603050405020304" pitchFamily="18" charset="0"/>
                <a:cs typeface="Times New Roman" panose="02020603050405020304" pitchFamily="18" charset="0"/>
                <a:hlinkClick r:id="rId5"/>
              </a:rPr>
              <a:t>https://arxiv.org/abs/1905.10547</a:t>
            </a:r>
            <a:endParaRPr lang="en-US"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E2613D47-65C2-458D-3D5F-DC61DD7F243C}"/>
              </a:ext>
            </a:extLst>
          </p:cNvPr>
          <p:cNvSpPr>
            <a:spLocks noGrp="1" noChangeArrowheads="1"/>
          </p:cNvSpPr>
          <p:nvPr>
            <p:ph type="title"/>
          </p:nvPr>
        </p:nvSpPr>
        <p:spPr>
          <a:xfrm rot="10800000" flipV="1">
            <a:off x="762000" y="1993898"/>
            <a:ext cx="7924800" cy="228602"/>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47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body" idx="1"/>
          </p:nvPr>
        </p:nvSpPr>
        <p:spPr>
          <a:xfrm>
            <a:off x="457200" y="1600200"/>
            <a:ext cx="8229300" cy="5153700"/>
          </a:xfrm>
          <a:prstGeom prst="rect">
            <a:avLst/>
          </a:prstGeom>
        </p:spPr>
        <p:txBody>
          <a:bodyPr spcFirstLastPara="1" wrap="square" lIns="0" tIns="0" rIns="0" bIns="0" anchor="t" anchorCtr="0">
            <a:noAutofit/>
          </a:bodyPr>
          <a:lstStyle/>
          <a:p>
            <a:pPr marL="0" lvl="0" indent="0" algn="ctr"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Programme Educational Objectives (PEOs)</a:t>
            </a:r>
            <a:endParaRPr>
              <a:latin typeface="Times New Roman"/>
              <a:ea typeface="Times New Roman"/>
              <a:cs typeface="Times New Roman"/>
              <a:sym typeface="Times New Roman"/>
            </a:endParaRPr>
          </a:p>
          <a:p>
            <a:pPr marL="0" lvl="0" indent="0" algn="ctr" rtl="0">
              <a:spcBef>
                <a:spcPts val="100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1. The graduates shall have sound knowledge of Mathematics, Science, Engineering and</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Management to be able to offer practical software and hardware solutions for the problems of</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industry and society at large.</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2. The graduates shall be able to establish themselves as practicing professionals, researchers or</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Entrepreneurs in computer science or allied areas and shall also be able to pursue higher</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education in reputed institutes.</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3. The graduates shall be able to communicate effectively and work in multidisciplinary teams</a:t>
            </a:r>
            <a:endParaRPr sz="18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with team spirit demonstrating value driven and ethical leadership.</a:t>
            </a:r>
            <a:endParaRPr sz="1800">
              <a:latin typeface="Times New Roman"/>
              <a:ea typeface="Times New Roman"/>
              <a:cs typeface="Times New Roman"/>
              <a:sym typeface="Times New Roman"/>
            </a:endParaRPr>
          </a:p>
          <a:p>
            <a:pPr marL="0" lvl="0" indent="0" algn="l" rtl="0">
              <a:spcBef>
                <a:spcPts val="1000"/>
              </a:spcBef>
              <a:spcAft>
                <a:spcPts val="0"/>
              </a:spcAft>
              <a:buNone/>
            </a:pP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AE4AB6B-3DD4-8D24-EDFE-891DA9DD5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body" idx="1"/>
          </p:nvPr>
        </p:nvSpPr>
        <p:spPr>
          <a:xfrm>
            <a:off x="0" y="1517100"/>
            <a:ext cx="9144000" cy="5340900"/>
          </a:xfrm>
          <a:prstGeom prst="rect">
            <a:avLst/>
          </a:prstGeom>
        </p:spPr>
        <p:txBody>
          <a:bodyPr spcFirstLastPara="1" wrap="square" lIns="0" tIns="0" rIns="0" bIns="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b="1" u="sng" dirty="0" err="1">
                <a:latin typeface="Times New Roman"/>
                <a:ea typeface="Times New Roman"/>
                <a:cs typeface="Times New Roman"/>
                <a:sym typeface="Times New Roman"/>
              </a:rPr>
              <a:t>Programme</a:t>
            </a:r>
            <a:r>
              <a:rPr lang="en-US" b="1" u="sng" dirty="0">
                <a:latin typeface="Times New Roman"/>
                <a:ea typeface="Times New Roman"/>
                <a:cs typeface="Times New Roman"/>
                <a:sym typeface="Times New Roman"/>
              </a:rPr>
              <a:t> Outcomes</a:t>
            </a:r>
            <a:endParaRPr u="sng"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    Engineering Graduates will be able to:</a:t>
            </a:r>
            <a:endParaRPr sz="1400" dirty="0">
              <a:latin typeface="Times New Roman"/>
              <a:ea typeface="Times New Roman"/>
              <a:cs typeface="Times New Roman"/>
              <a:sym typeface="Times New Roman"/>
            </a:endParaRPr>
          </a:p>
          <a:p>
            <a:pPr marL="457200" marR="274320" lvl="0" indent="0" algn="just" rtl="0">
              <a:lnSpc>
                <a:spcPct val="115000"/>
              </a:lnSpc>
              <a:spcBef>
                <a:spcPts val="0"/>
              </a:spcBef>
              <a:spcAft>
                <a:spcPts val="0"/>
              </a:spcAft>
              <a:buClr>
                <a:schemeClr val="dk1"/>
              </a:buClr>
              <a:buSzPts val="1100"/>
              <a:buFont typeface="Arial"/>
              <a:buNone/>
            </a:pPr>
            <a:r>
              <a:rPr lang="en-US" sz="1500" dirty="0">
                <a:latin typeface="Times New Roman"/>
                <a:ea typeface="Times New Roman"/>
                <a:cs typeface="Times New Roman"/>
                <a:sym typeface="Times New Roman"/>
              </a:rPr>
              <a:t>1. </a:t>
            </a:r>
            <a:r>
              <a:rPr lang="en-US" sz="1500" b="1" dirty="0">
                <a:latin typeface="Times New Roman"/>
                <a:ea typeface="Times New Roman"/>
                <a:cs typeface="Times New Roman"/>
                <a:sym typeface="Times New Roman"/>
              </a:rPr>
              <a:t>Engineering knowledge:</a:t>
            </a:r>
            <a:r>
              <a:rPr lang="en-US" sz="1500" dirty="0">
                <a:latin typeface="Times New Roman"/>
                <a:ea typeface="Times New Roman"/>
                <a:cs typeface="Times New Roman"/>
                <a:sym typeface="Times New Roman"/>
              </a:rPr>
              <a:t> Apply the knowledge of mathematics, science, engineering fundamentals, and an engineering specialization to the solution of complex engineering problems.</a:t>
            </a:r>
            <a:endParaRPr sz="1500" dirty="0">
              <a:latin typeface="Times New Roman"/>
              <a:ea typeface="Times New Roman"/>
              <a:cs typeface="Times New Roman"/>
              <a:sym typeface="Times New Roman"/>
            </a:endParaRPr>
          </a:p>
          <a:p>
            <a:pPr marL="457200" marR="274320" lvl="0" indent="0" algn="just" rtl="0">
              <a:lnSpc>
                <a:spcPct val="115000"/>
              </a:lnSpc>
              <a:spcBef>
                <a:spcPts val="0"/>
              </a:spcBef>
              <a:spcAft>
                <a:spcPts val="0"/>
              </a:spcAft>
              <a:buClr>
                <a:schemeClr val="dk1"/>
              </a:buClr>
              <a:buSzPts val="1100"/>
              <a:buFont typeface="Arial"/>
              <a:buNone/>
            </a:pPr>
            <a:br>
              <a:rPr lang="en-US" sz="1500" dirty="0">
                <a:latin typeface="Times New Roman"/>
                <a:ea typeface="Times New Roman"/>
                <a:cs typeface="Times New Roman"/>
                <a:sym typeface="Times New Roman"/>
              </a:rPr>
            </a:br>
            <a:r>
              <a:rPr lang="en-US" sz="1500" dirty="0">
                <a:latin typeface="Times New Roman"/>
                <a:ea typeface="Times New Roman"/>
                <a:cs typeface="Times New Roman"/>
                <a:sym typeface="Times New Roman"/>
              </a:rPr>
              <a:t>2. </a:t>
            </a:r>
            <a:r>
              <a:rPr lang="en-US" sz="1500" b="1" dirty="0">
                <a:latin typeface="Times New Roman"/>
                <a:ea typeface="Times New Roman"/>
                <a:cs typeface="Times New Roman"/>
                <a:sym typeface="Times New Roman"/>
              </a:rPr>
              <a:t>Problem analysis:</a:t>
            </a:r>
            <a:r>
              <a:rPr lang="en-US" sz="1500" dirty="0">
                <a:latin typeface="Times New Roman"/>
                <a:ea typeface="Times New Roman"/>
                <a:cs typeface="Times New Roman"/>
                <a:sym typeface="Times New Roman"/>
              </a:rPr>
              <a:t> Identify, formulate, review research literature, and analyze complex engineering problems reaching substantiated conclusions using first principles of mathematics, natural sciences, and engineering sciences.</a:t>
            </a:r>
            <a:endParaRPr sz="1500" dirty="0">
              <a:latin typeface="Times New Roman"/>
              <a:ea typeface="Times New Roman"/>
              <a:cs typeface="Times New Roman"/>
              <a:sym typeface="Times New Roman"/>
            </a:endParaRPr>
          </a:p>
          <a:p>
            <a:pPr marL="457200" marR="274320" lvl="0" indent="0" algn="just" rtl="0">
              <a:lnSpc>
                <a:spcPct val="115000"/>
              </a:lnSpc>
              <a:spcBef>
                <a:spcPts val="0"/>
              </a:spcBef>
              <a:spcAft>
                <a:spcPts val="0"/>
              </a:spcAft>
              <a:buClr>
                <a:schemeClr val="dk1"/>
              </a:buClr>
              <a:buSzPts val="1100"/>
              <a:buFont typeface="Arial"/>
              <a:buNone/>
            </a:pPr>
            <a:br>
              <a:rPr lang="en-US" sz="1500" dirty="0">
                <a:latin typeface="Times New Roman"/>
                <a:ea typeface="Times New Roman"/>
                <a:cs typeface="Times New Roman"/>
                <a:sym typeface="Times New Roman"/>
              </a:rPr>
            </a:br>
            <a:r>
              <a:rPr lang="en-US" sz="1500" dirty="0">
                <a:latin typeface="Times New Roman"/>
                <a:ea typeface="Times New Roman"/>
                <a:cs typeface="Times New Roman"/>
                <a:sym typeface="Times New Roman"/>
              </a:rPr>
              <a:t>3. </a:t>
            </a:r>
            <a:r>
              <a:rPr lang="en-US" sz="1500" b="1" dirty="0">
                <a:latin typeface="Times New Roman"/>
                <a:ea typeface="Times New Roman"/>
                <a:cs typeface="Times New Roman"/>
                <a:sym typeface="Times New Roman"/>
              </a:rPr>
              <a:t>Design/development of solutions:</a:t>
            </a:r>
            <a:r>
              <a:rPr lang="en-US" sz="1500" dirty="0">
                <a:latin typeface="Times New Roman"/>
                <a:ea typeface="Times New Roman"/>
                <a:cs typeface="Times New Roman"/>
                <a:sym typeface="Times New Roman"/>
              </a:rPr>
              <a:t> Design solutions for complex engineering problems and design system components or processes that meet the specified needs with appropriate consideration for the public health and safety, and the cultural, societal, and environmental considerations.</a:t>
            </a:r>
            <a:endParaRPr sz="1500" dirty="0">
              <a:latin typeface="Times New Roman"/>
              <a:ea typeface="Times New Roman"/>
              <a:cs typeface="Times New Roman"/>
              <a:sym typeface="Times New Roman"/>
            </a:endParaRPr>
          </a:p>
          <a:p>
            <a:pPr marL="457200" marR="274320" lvl="0" indent="0" algn="just" rtl="0">
              <a:lnSpc>
                <a:spcPct val="115000"/>
              </a:lnSpc>
              <a:spcBef>
                <a:spcPts val="0"/>
              </a:spcBef>
              <a:spcAft>
                <a:spcPts val="0"/>
              </a:spcAft>
              <a:buClr>
                <a:schemeClr val="dk1"/>
              </a:buClr>
              <a:buSzPts val="1100"/>
              <a:buFont typeface="Arial"/>
              <a:buNone/>
            </a:pPr>
            <a:br>
              <a:rPr lang="en-US" sz="1500" dirty="0">
                <a:latin typeface="Times New Roman"/>
                <a:ea typeface="Times New Roman"/>
                <a:cs typeface="Times New Roman"/>
                <a:sym typeface="Times New Roman"/>
              </a:rPr>
            </a:br>
            <a:r>
              <a:rPr lang="en-US" sz="1500" dirty="0">
                <a:latin typeface="Times New Roman"/>
                <a:ea typeface="Times New Roman"/>
                <a:cs typeface="Times New Roman"/>
                <a:sym typeface="Times New Roman"/>
              </a:rPr>
              <a:t>4. </a:t>
            </a:r>
            <a:r>
              <a:rPr lang="en-US" sz="1500" b="1" dirty="0">
                <a:latin typeface="Times New Roman"/>
                <a:ea typeface="Times New Roman"/>
                <a:cs typeface="Times New Roman"/>
                <a:sym typeface="Times New Roman"/>
              </a:rPr>
              <a:t>Conduct investigations of complex problems:</a:t>
            </a:r>
            <a:r>
              <a:rPr lang="en-US" sz="1500" dirty="0">
                <a:latin typeface="Times New Roman"/>
                <a:ea typeface="Times New Roman"/>
                <a:cs typeface="Times New Roman"/>
                <a:sym typeface="Times New Roman"/>
              </a:rPr>
              <a:t> Use research-based knowledge and research methods including design of experiments, analysis and interpretation of data, and synthesis of the information to provide valid conclusions.</a:t>
            </a:r>
            <a:endParaRPr sz="1500" dirty="0">
              <a:latin typeface="Times New Roman"/>
              <a:ea typeface="Times New Roman"/>
              <a:cs typeface="Times New Roman"/>
              <a:sym typeface="Times New Roman"/>
            </a:endParaRPr>
          </a:p>
          <a:p>
            <a:pPr marL="457200" marR="274320" lvl="0" indent="0" algn="just" rtl="0">
              <a:lnSpc>
                <a:spcPct val="115000"/>
              </a:lnSpc>
              <a:spcBef>
                <a:spcPts val="0"/>
              </a:spcBef>
              <a:spcAft>
                <a:spcPts val="0"/>
              </a:spcAft>
              <a:buClr>
                <a:schemeClr val="dk1"/>
              </a:buClr>
              <a:buSzPts val="1100"/>
              <a:buFont typeface="Arial"/>
              <a:buNone/>
            </a:pPr>
            <a:r>
              <a:rPr lang="en-US" sz="1500" dirty="0">
                <a:latin typeface="Times New Roman"/>
                <a:ea typeface="Times New Roman"/>
                <a:cs typeface="Times New Roman"/>
                <a:sym typeface="Times New Roman"/>
              </a:rPr>
              <a:t>5. </a:t>
            </a:r>
            <a:r>
              <a:rPr lang="en-US" sz="1500" b="1" dirty="0">
                <a:latin typeface="Times New Roman"/>
                <a:ea typeface="Times New Roman"/>
                <a:cs typeface="Times New Roman"/>
                <a:sym typeface="Times New Roman"/>
              </a:rPr>
              <a:t>Modern tool usage:</a:t>
            </a:r>
            <a:r>
              <a:rPr lang="en-US" sz="1500" dirty="0">
                <a:latin typeface="Times New Roman"/>
                <a:ea typeface="Times New Roman"/>
                <a:cs typeface="Times New Roman"/>
                <a:sym typeface="Times New Roman"/>
              </a:rPr>
              <a:t> Create, select, and apply appropriate techniques, resources, and modern engineering and IT tools including prediction and modeling to complex engineering activities with an understanding of the limitations.</a:t>
            </a:r>
            <a:endParaRPr sz="1500" dirty="0">
              <a:latin typeface="Times New Roman"/>
              <a:ea typeface="Times New Roman"/>
              <a:cs typeface="Times New Roman"/>
              <a:sym typeface="Times New Roman"/>
            </a:endParaRPr>
          </a:p>
          <a:p>
            <a:pPr marL="0" lvl="0" indent="0" algn="l" rtl="0">
              <a:spcBef>
                <a:spcPts val="1000"/>
              </a:spcBef>
              <a:spcAft>
                <a:spcPts val="0"/>
              </a:spcAft>
              <a:buNone/>
            </a:pPr>
            <a:endParaRPr sz="3100" dirty="0"/>
          </a:p>
        </p:txBody>
      </p:sp>
      <p:sp>
        <p:nvSpPr>
          <p:cNvPr id="2" name="Slide Number Placeholder 1">
            <a:extLst>
              <a:ext uri="{FF2B5EF4-FFF2-40B4-BE49-F238E27FC236}">
                <a16:creationId xmlns:a16="http://schemas.microsoft.com/office/drawing/2014/main" id="{438D588D-F250-BB0E-8CAE-C038815AE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body" idx="1"/>
          </p:nvPr>
        </p:nvSpPr>
        <p:spPr>
          <a:xfrm>
            <a:off x="0" y="1345500"/>
            <a:ext cx="9144000" cy="5512500"/>
          </a:xfrm>
          <a:prstGeom prst="rect">
            <a:avLst/>
          </a:prstGeom>
        </p:spPr>
        <p:txBody>
          <a:bodyPr spcFirstLastPara="1" wrap="square" lIns="0" tIns="0" rIns="0" bIns="0" anchor="t" anchorCtr="0">
            <a:noAutofit/>
          </a:bodyPr>
          <a:lstStyle/>
          <a:p>
            <a:pPr marL="274320" marR="274320" lvl="0" indent="0" algn="just" rtl="0">
              <a:lnSpc>
                <a:spcPct val="115000"/>
              </a:lnSpc>
              <a:spcBef>
                <a:spcPts val="0"/>
              </a:spcBef>
              <a:spcAft>
                <a:spcPts val="0"/>
              </a:spcAft>
              <a:buClr>
                <a:schemeClr val="dk1"/>
              </a:buClr>
              <a:buSzPts val="1100"/>
              <a:buFont typeface="Arial"/>
              <a:buNone/>
            </a:pPr>
            <a:br>
              <a:rPr lang="en-US" sz="12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6. </a:t>
            </a:r>
            <a:r>
              <a:rPr lang="en-US" sz="1400" b="1" dirty="0">
                <a:latin typeface="Times New Roman"/>
                <a:ea typeface="Times New Roman"/>
                <a:cs typeface="Times New Roman"/>
                <a:sym typeface="Times New Roman"/>
              </a:rPr>
              <a:t>The engineer and society:</a:t>
            </a:r>
            <a:r>
              <a:rPr lang="en-US" sz="1400" dirty="0">
                <a:latin typeface="Times New Roman"/>
                <a:ea typeface="Times New Roman"/>
                <a:cs typeface="Times New Roman"/>
                <a:sym typeface="Times New Roman"/>
              </a:rPr>
              <a:t> Apply reasoning informed by the contextual knowledge to assess societal, health, safety, legal and cultural issues and the consequent responsibilities relevant to the professional engineering practice.</a:t>
            </a:r>
            <a:endParaRPr sz="14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7. </a:t>
            </a:r>
            <a:r>
              <a:rPr lang="en-US" sz="1400" b="1" dirty="0">
                <a:latin typeface="Times New Roman"/>
                <a:ea typeface="Times New Roman"/>
                <a:cs typeface="Times New Roman"/>
                <a:sym typeface="Times New Roman"/>
              </a:rPr>
              <a:t>Environment and sustainability:</a:t>
            </a:r>
            <a:r>
              <a:rPr lang="en-US" sz="1400" dirty="0">
                <a:latin typeface="Times New Roman"/>
                <a:ea typeface="Times New Roman"/>
                <a:cs typeface="Times New Roman"/>
                <a:sym typeface="Times New Roman"/>
              </a:rPr>
              <a:t> Understand the impact of the professional engineering solutions in societal and environmental contexts, and demonstrate the knowledge of, and need for sustainable development.</a:t>
            </a:r>
            <a:endParaRPr sz="14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8. </a:t>
            </a:r>
            <a:r>
              <a:rPr lang="en-US" sz="1400" b="1" dirty="0">
                <a:latin typeface="Times New Roman"/>
                <a:ea typeface="Times New Roman"/>
                <a:cs typeface="Times New Roman"/>
                <a:sym typeface="Times New Roman"/>
              </a:rPr>
              <a:t>Ethics:</a:t>
            </a:r>
            <a:r>
              <a:rPr lang="en-US" sz="1400" dirty="0">
                <a:latin typeface="Times New Roman"/>
                <a:ea typeface="Times New Roman"/>
                <a:cs typeface="Times New Roman"/>
                <a:sym typeface="Times New Roman"/>
              </a:rPr>
              <a:t> Apply ethical principles and commit to professional ethics and responsibilities and norms of the engineering practice.</a:t>
            </a:r>
            <a:endParaRPr sz="14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9. </a:t>
            </a:r>
            <a:r>
              <a:rPr lang="en-US" sz="1400" b="1" dirty="0">
                <a:latin typeface="Times New Roman"/>
                <a:ea typeface="Times New Roman"/>
                <a:cs typeface="Times New Roman"/>
                <a:sym typeface="Times New Roman"/>
              </a:rPr>
              <a:t>Individual and team work:</a:t>
            </a:r>
            <a:r>
              <a:rPr lang="en-US" sz="1400" dirty="0">
                <a:latin typeface="Times New Roman"/>
                <a:ea typeface="Times New Roman"/>
                <a:cs typeface="Times New Roman"/>
                <a:sym typeface="Times New Roman"/>
              </a:rPr>
              <a:t> Function effectively as an individual, and as a member or leader in diverse teams, and in multidisciplinary settings.</a:t>
            </a:r>
            <a:endParaRPr sz="14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10. </a:t>
            </a:r>
            <a:r>
              <a:rPr lang="en-US" sz="1400" b="1" dirty="0">
                <a:latin typeface="Times New Roman"/>
                <a:ea typeface="Times New Roman"/>
                <a:cs typeface="Times New Roman"/>
                <a:sym typeface="Times New Roman"/>
              </a:rPr>
              <a:t>Communication:</a:t>
            </a:r>
            <a:r>
              <a:rPr lang="en-US" sz="1400" dirty="0">
                <a:latin typeface="Times New Roman"/>
                <a:ea typeface="Times New Roman"/>
                <a:cs typeface="Times New Roman"/>
                <a:sym typeface="Times New Roman"/>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sz="14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11. </a:t>
            </a:r>
            <a:r>
              <a:rPr lang="en-US" sz="1400" b="1" dirty="0">
                <a:latin typeface="Times New Roman"/>
                <a:ea typeface="Times New Roman"/>
                <a:cs typeface="Times New Roman"/>
                <a:sym typeface="Times New Roman"/>
              </a:rPr>
              <a:t>Project management and finance:</a:t>
            </a:r>
            <a:r>
              <a:rPr lang="en-US" sz="1400" dirty="0">
                <a:latin typeface="Times New Roman"/>
                <a:ea typeface="Times New Roman"/>
                <a:cs typeface="Times New Roman"/>
                <a:sym typeface="Times New Roman"/>
              </a:rPr>
              <a:t> Demonstrate knowledge and understanding of the engineering and management principles and apply these to one’s own work, as a member and leader in a team, to manage projects and in multidisciplinary environments.</a:t>
            </a:r>
            <a:br>
              <a:rPr lang="en-US" sz="1400" dirty="0">
                <a:latin typeface="Times New Roman"/>
                <a:ea typeface="Times New Roman"/>
                <a:cs typeface="Times New Roman"/>
                <a:sym typeface="Times New Roman"/>
              </a:rPr>
            </a:br>
            <a:r>
              <a:rPr lang="en-US" sz="1400" dirty="0">
                <a:latin typeface="Times New Roman"/>
                <a:ea typeface="Times New Roman"/>
                <a:cs typeface="Times New Roman"/>
                <a:sym typeface="Times New Roman"/>
              </a:rPr>
              <a:t>12. </a:t>
            </a:r>
            <a:r>
              <a:rPr lang="en-US" sz="1400" b="1" dirty="0">
                <a:latin typeface="Times New Roman"/>
                <a:ea typeface="Times New Roman"/>
                <a:cs typeface="Times New Roman"/>
                <a:sym typeface="Times New Roman"/>
              </a:rPr>
              <a:t>Life-long learning:</a:t>
            </a:r>
            <a:r>
              <a:rPr lang="en-US" sz="1400" dirty="0">
                <a:latin typeface="Times New Roman"/>
                <a:ea typeface="Times New Roman"/>
                <a:cs typeface="Times New Roman"/>
                <a:sym typeface="Times New Roman"/>
              </a:rPr>
              <a:t> Recognize the need for, and have the preparation and ability to engage in independent and life-long learning in the broadest context of technological change</a:t>
            </a:r>
            <a:r>
              <a:rPr lang="en-US"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274320" marR="274320" lvl="0" indent="0" algn="just" rtl="0">
              <a:lnSpc>
                <a:spcPct val="115000"/>
              </a:lnSpc>
              <a:spcBef>
                <a:spcPts val="0"/>
              </a:spcBef>
              <a:spcAft>
                <a:spcPts val="0"/>
              </a:spcAft>
              <a:buClr>
                <a:schemeClr val="dk1"/>
              </a:buClr>
              <a:buSzPts val="1100"/>
              <a:buFont typeface="Arial"/>
              <a:buNone/>
            </a:pPr>
            <a:endParaRPr sz="1300" dirty="0">
              <a:latin typeface="Times New Roman"/>
              <a:ea typeface="Times New Roman"/>
              <a:cs typeface="Times New Roman"/>
              <a:sym typeface="Times New Roman"/>
            </a:endParaRPr>
          </a:p>
          <a:p>
            <a:pPr marL="274320" marR="274320" lvl="0" indent="0" algn="l" rtl="0">
              <a:spcBef>
                <a:spcPts val="1000"/>
              </a:spcBef>
              <a:spcAft>
                <a:spcPts val="0"/>
              </a:spcAft>
              <a:buNone/>
            </a:pPr>
            <a:endParaRPr dirty="0"/>
          </a:p>
        </p:txBody>
      </p:sp>
      <p:sp>
        <p:nvSpPr>
          <p:cNvPr id="2" name="Slide Number Placeholder 1">
            <a:extLst>
              <a:ext uri="{FF2B5EF4-FFF2-40B4-BE49-F238E27FC236}">
                <a16:creationId xmlns:a16="http://schemas.microsoft.com/office/drawing/2014/main" id="{192685A1-5CB1-67E5-94C5-4C1077537F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82400" y="1600200"/>
            <a:ext cx="8783700" cy="4739700"/>
          </a:xfrm>
          <a:prstGeom prst="rect">
            <a:avLst/>
          </a:prstGeom>
        </p:spPr>
        <p:txBody>
          <a:bodyPr spcFirstLastPara="1" wrap="square" lIns="0" tIns="0" rIns="0" bIns="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b="1" u="sng" dirty="0" err="1">
                <a:latin typeface="Times New Roman"/>
                <a:ea typeface="Times New Roman"/>
                <a:cs typeface="Times New Roman"/>
                <a:sym typeface="Times New Roman"/>
              </a:rPr>
              <a:t>Programme</a:t>
            </a:r>
            <a:r>
              <a:rPr lang="en-US" b="1" u="sng" dirty="0">
                <a:latin typeface="Times New Roman"/>
                <a:ea typeface="Times New Roman"/>
                <a:cs typeface="Times New Roman"/>
                <a:sym typeface="Times New Roman"/>
              </a:rPr>
              <a:t> Specific Outcomes (PSOs)</a:t>
            </a:r>
            <a:endParaRPr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endParaRPr u="sng"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On the completion of Computer Science &amp; Engineering program, the students will possess:</a:t>
            </a:r>
            <a:endParaRPr sz="1600" dirty="0">
              <a:latin typeface="Times New Roman"/>
              <a:ea typeface="Times New Roman"/>
              <a:cs typeface="Times New Roman"/>
              <a:sym typeface="Times New Roman"/>
            </a:endParaRPr>
          </a:p>
          <a:p>
            <a:pPr marL="685800" lvl="0" indent="-330200" algn="just" rtl="0">
              <a:lnSpc>
                <a:spcPct val="115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An ability to apply knowledge of data structures and algorithms appropriate to computational problems.</a:t>
            </a:r>
            <a:endParaRPr sz="1600" dirty="0">
              <a:latin typeface="Times New Roman"/>
              <a:ea typeface="Times New Roman"/>
              <a:cs typeface="Times New Roman"/>
              <a:sym typeface="Times New Roman"/>
            </a:endParaRPr>
          </a:p>
          <a:p>
            <a:pPr marL="685800" lvl="0" indent="-330200" algn="just" rtl="0">
              <a:lnSpc>
                <a:spcPct val="115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An ability to apply knowledge of operating systems, programming languages, data management, or networking principles to computational assignments.</a:t>
            </a:r>
            <a:endParaRPr sz="1600" dirty="0">
              <a:latin typeface="Times New Roman"/>
              <a:ea typeface="Times New Roman"/>
              <a:cs typeface="Times New Roman"/>
              <a:sym typeface="Times New Roman"/>
            </a:endParaRPr>
          </a:p>
          <a:p>
            <a:pPr marL="685800" lvl="0" indent="-330200" algn="just" rtl="0">
              <a:lnSpc>
                <a:spcPct val="115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An ability to apply design, development, maintenance or evaluation of software engineering principles in the construction of computer and software systems of varying complexity and quality. </a:t>
            </a:r>
            <a:endParaRPr sz="1600" dirty="0">
              <a:latin typeface="Times New Roman"/>
              <a:ea typeface="Times New Roman"/>
              <a:cs typeface="Times New Roman"/>
              <a:sym typeface="Times New Roman"/>
            </a:endParaRPr>
          </a:p>
          <a:p>
            <a:pPr marL="685800" lvl="0" indent="-330200" algn="just" rtl="0">
              <a:lnSpc>
                <a:spcPct val="115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An ability to understand concepts involved in modeling and design of computer science applications in a way that demonstrates comprehension of the fundamentals and trade-offs involved in design choices.</a:t>
            </a:r>
            <a:endParaRPr sz="1600"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lvl="0" indent="0" algn="l" rtl="0">
              <a:spcBef>
                <a:spcPts val="1000"/>
              </a:spcBef>
              <a:spcAft>
                <a:spcPts val="0"/>
              </a:spcAft>
              <a:buNone/>
            </a:pPr>
            <a:endParaRPr sz="3200" dirty="0"/>
          </a:p>
        </p:txBody>
      </p:sp>
      <p:sp>
        <p:nvSpPr>
          <p:cNvPr id="2" name="Slide Number Placeholder 1">
            <a:extLst>
              <a:ext uri="{FF2B5EF4-FFF2-40B4-BE49-F238E27FC236}">
                <a16:creationId xmlns:a16="http://schemas.microsoft.com/office/drawing/2014/main" id="{1B4E689C-644E-0C79-2A4F-1E453B6A6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860532-407C-8D59-5B83-6B3F7AD1B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1" name="Content Placeholder 2">
            <a:extLst>
              <a:ext uri="{FF2B5EF4-FFF2-40B4-BE49-F238E27FC236}">
                <a16:creationId xmlns:a16="http://schemas.microsoft.com/office/drawing/2014/main" id="{B662FFDB-BCA6-6231-B87C-C27DAAF65DFF}"/>
              </a:ext>
            </a:extLst>
          </p:cNvPr>
          <p:cNvSpPr>
            <a:spLocks noGrp="1" noChangeArrowheads="1"/>
          </p:cNvSpPr>
          <p:nvPr>
            <p:ph type="body" idx="1"/>
          </p:nvPr>
        </p:nvSpPr>
        <p:spPr>
          <a:xfrm>
            <a:off x="457200" y="1807171"/>
            <a:ext cx="8229600" cy="4525963"/>
          </a:xfrm>
        </p:spPr>
        <p:txBody>
          <a:bodyPr/>
          <a:lstStyle/>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Introduction(1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Motivation(1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Literature Survey (Research papers with comparisons in Table </a:t>
            </a:r>
            <a:r>
              <a:rPr lang="en-US" altLang="en-US" sz="1600" b="1" dirty="0">
                <a:solidFill>
                  <a:srgbClr val="FF0000"/>
                </a:solidFill>
                <a:latin typeface="Times New Roman" panose="02020603050405020304" pitchFamily="18" charset="0"/>
                <a:cs typeface="Times New Roman" panose="02020603050405020304" pitchFamily="18" charset="0"/>
              </a:rPr>
              <a:t>(</a:t>
            </a:r>
            <a:r>
              <a:rPr lang="en-US" altLang="en-US" sz="1600" b="1" dirty="0" err="1">
                <a:solidFill>
                  <a:srgbClr val="FF0000"/>
                </a:solidFill>
                <a:latin typeface="Times New Roman" panose="02020603050405020304" pitchFamily="18" charset="0"/>
                <a:cs typeface="Times New Roman" panose="02020603050405020304" pitchFamily="18" charset="0"/>
              </a:rPr>
              <a:t>S.No</a:t>
            </a:r>
            <a:r>
              <a:rPr lang="en-US" altLang="en-US" sz="1600" b="1" dirty="0">
                <a:solidFill>
                  <a:srgbClr val="FF0000"/>
                </a:solidFill>
                <a:latin typeface="Times New Roman" panose="02020603050405020304" pitchFamily="18" charset="0"/>
                <a:cs typeface="Times New Roman" panose="02020603050405020304" pitchFamily="18" charset="0"/>
              </a:rPr>
              <a:t>, Article Title, Published Year, Journal Name, Methods/Algorithm Used, Merits, Demerits)</a:t>
            </a:r>
            <a:r>
              <a:rPr lang="en-US" altLang="en-US" sz="1600" b="1" dirty="0">
                <a:solidFill>
                  <a:srgbClr val="002060"/>
                </a:solidFill>
                <a:latin typeface="Times New Roman" panose="02020603050405020304" pitchFamily="18" charset="0"/>
                <a:cs typeface="Times New Roman" panose="02020603050405020304" pitchFamily="18" charset="0"/>
              </a:rPr>
              <a:t>) (1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Inferences from Literature Survey (1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Problem Statement (1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Dataset Details (1 Slide)</a:t>
            </a:r>
            <a:r>
              <a:rPr lang="en-US" altLang="en-US" sz="1600" b="1" dirty="0">
                <a:solidFill>
                  <a:srgbClr val="FF0000"/>
                </a:solidFill>
                <a:latin typeface="Times New Roman" panose="02020603050405020304" pitchFamily="18" charset="0"/>
                <a:cs typeface="Times New Roman" panose="02020603050405020304" pitchFamily="18" charset="0"/>
              </a:rPr>
              <a:t>(If mentioned in paper)</a:t>
            </a:r>
          </a:p>
          <a:p>
            <a:pPr lvl="1"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Description of the Dataset </a:t>
            </a:r>
          </a:p>
          <a:p>
            <a:pPr lvl="1"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Link for the Dataset</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Proposed Method (4 Slide) </a:t>
            </a:r>
            <a:r>
              <a:rPr lang="en-US" altLang="en-US" sz="1600" b="1" dirty="0">
                <a:solidFill>
                  <a:srgbClr val="FF0000"/>
                </a:solidFill>
                <a:latin typeface="Times New Roman" panose="02020603050405020304" pitchFamily="18" charset="0"/>
                <a:cs typeface="Times New Roman" panose="02020603050405020304" pitchFamily="18" charset="0"/>
              </a:rPr>
              <a:t>(Must)</a:t>
            </a:r>
          </a:p>
          <a:p>
            <a:pPr lvl="1"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Architecture Diagram/Flow Diagram</a:t>
            </a:r>
          </a:p>
          <a:p>
            <a:pPr lvl="1"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Novelty of the Proposed Method</a:t>
            </a:r>
          </a:p>
          <a:p>
            <a:pPr lvl="1"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Algorithm Steps</a:t>
            </a:r>
          </a:p>
          <a:p>
            <a:pPr marL="571500" lvl="1" indent="0" eaLnBrk="1" hangingPunct="1">
              <a:lnSpc>
                <a:spcPct val="100000"/>
              </a:lnSpc>
              <a:spcBef>
                <a:spcPts val="0"/>
              </a:spcBef>
              <a:buNone/>
            </a:pPr>
            <a:endParaRPr lang="en-US" altLang="en-US" sz="1600" b="1" dirty="0">
              <a:solidFill>
                <a:srgbClr val="002060"/>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Conclusion (1 Slide)</a:t>
            </a:r>
          </a:p>
          <a:p>
            <a:pPr eaLnBrk="1" hangingPunct="1">
              <a:lnSpc>
                <a:spcPct val="100000"/>
              </a:lnSpc>
              <a:spcBef>
                <a:spcPts val="0"/>
              </a:spcBef>
            </a:pPr>
            <a:r>
              <a:rPr lang="en-US" altLang="en-US" sz="1600" b="1" dirty="0">
                <a:solidFill>
                  <a:srgbClr val="002060"/>
                </a:solidFill>
                <a:latin typeface="Times New Roman" panose="02020603050405020304" pitchFamily="18" charset="0"/>
                <a:cs typeface="Times New Roman" panose="02020603050405020304" pitchFamily="18" charset="0"/>
              </a:rPr>
              <a:t>References (1 Slide)</a:t>
            </a:r>
          </a:p>
          <a:p>
            <a:pPr marL="0" indent="0" eaLnBrk="1" hangingPunct="1">
              <a:buNone/>
            </a:pPr>
            <a:endParaRPr lang="en-US" altLang="en-US" sz="22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FA43870B-D0E9-2DFB-9A90-77767ED0D61E}"/>
              </a:ext>
            </a:extLst>
          </p:cNvPr>
          <p:cNvSpPr>
            <a:spLocks noGrp="1" noChangeArrowheads="1"/>
          </p:cNvSpPr>
          <p:nvPr>
            <p:ph type="title"/>
          </p:nvPr>
        </p:nvSpPr>
        <p:spPr>
          <a:xfrm>
            <a:off x="457200" y="1235671"/>
            <a:ext cx="8229600" cy="1143000"/>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90307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B69E8-8B5F-5408-B09E-1168B21B45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B5AA75-CB42-EFFA-0E6A-E66B36B03D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11" name="Content Placeholder 2">
            <a:extLst>
              <a:ext uri="{FF2B5EF4-FFF2-40B4-BE49-F238E27FC236}">
                <a16:creationId xmlns:a16="http://schemas.microsoft.com/office/drawing/2014/main" id="{CD394D4D-2B46-8E14-6679-B568FC3D6F40}"/>
              </a:ext>
            </a:extLst>
          </p:cNvPr>
          <p:cNvSpPr>
            <a:spLocks noGrp="1" noChangeArrowheads="1"/>
          </p:cNvSpPr>
          <p:nvPr>
            <p:ph type="body" idx="1"/>
          </p:nvPr>
        </p:nvSpPr>
        <p:spPr>
          <a:xfrm>
            <a:off x="457200" y="2378670"/>
            <a:ext cx="8229600" cy="3954463"/>
          </a:xfrm>
        </p:spPr>
        <p:txBody>
          <a:bodyPr/>
          <a:lstStyle/>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Epilepsy is a neurological disorder affecting over 50 million people worldwide, causing recurrent seizures due to abnormal brain activity.</a:t>
            </a:r>
          </a:p>
          <a:p>
            <a:pPr marL="114300" indent="0" eaLnBrk="1" hangingPunct="1">
              <a:lnSpc>
                <a:spcPct val="100000"/>
              </a:lnSpc>
              <a:spcBef>
                <a:spcPts val="0"/>
              </a:spcBef>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Seizures occur unpredictably, making it difficult for patients to get timely help and increasing health risks</a:t>
            </a:r>
            <a:r>
              <a:rPr lang="en-US" altLang="en-US" sz="1600" b="1" dirty="0">
                <a:solidFill>
                  <a:schemeClr val="tx1"/>
                </a:solidFill>
                <a:latin typeface="Times New Roman" panose="02020603050405020304" pitchFamily="18" charset="0"/>
                <a:cs typeface="Times New Roman" panose="02020603050405020304" pitchFamily="18" charset="0"/>
              </a:rPr>
              <a:t>.</a:t>
            </a:r>
          </a:p>
          <a:p>
            <a:pPr marL="114300" indent="0" eaLnBrk="1" hangingPunct="1">
              <a:lnSpc>
                <a:spcPct val="100000"/>
              </a:lnSpc>
              <a:spcBef>
                <a:spcPts val="0"/>
              </a:spcBef>
              <a:buNone/>
            </a:pPr>
            <a:endParaRPr lang="en-US" altLang="en-US" sz="1600"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Our project introduces a smart headband that monitors EEG signals, heart rate, and abnormal body jerks to detect seizures in real time.</a:t>
            </a:r>
          </a:p>
          <a:p>
            <a:pPr marL="114300" indent="0" eaLnBrk="1" hangingPunct="1">
              <a:lnSpc>
                <a:spcPct val="100000"/>
              </a:lnSpc>
              <a:spcBef>
                <a:spcPts val="0"/>
              </a:spcBef>
              <a:buNone/>
            </a:pPr>
            <a:r>
              <a:rPr lang="en-US" altLang="en-US" sz="1600" b="1" dirty="0">
                <a:solidFill>
                  <a:srgbClr val="002060"/>
                </a:solidFill>
                <a:latin typeface="Times New Roman" panose="02020603050405020304" pitchFamily="18" charset="0"/>
                <a:cs typeface="Times New Roman" panose="02020603050405020304" pitchFamily="18" charset="0"/>
              </a:rPr>
              <a:t> </a:t>
            </a: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When a seizure is detected, the system sends immediate alerts to caregivers based on abnormal body jerks and physiological signals.</a:t>
            </a:r>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770E33AB-18AC-301F-4EE0-F240A71D6EA4}"/>
              </a:ext>
            </a:extLst>
          </p:cNvPr>
          <p:cNvSpPr>
            <a:spLocks noGrp="1" noChangeArrowheads="1"/>
          </p:cNvSpPr>
          <p:nvPr>
            <p:ph type="title"/>
          </p:nvPr>
        </p:nvSpPr>
        <p:spPr>
          <a:xfrm>
            <a:off x="457200" y="1235671"/>
            <a:ext cx="8229600" cy="1143000"/>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19275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386CB-3AB8-5D7B-A112-B7F233F29A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E35108-E957-9F51-EDE5-737479D99B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11" name="Content Placeholder 2">
            <a:extLst>
              <a:ext uri="{FF2B5EF4-FFF2-40B4-BE49-F238E27FC236}">
                <a16:creationId xmlns:a16="http://schemas.microsoft.com/office/drawing/2014/main" id="{9CDBD05E-18B7-474B-B440-2EF6C810E3A3}"/>
              </a:ext>
            </a:extLst>
          </p:cNvPr>
          <p:cNvSpPr>
            <a:spLocks noGrp="1" noChangeArrowheads="1"/>
          </p:cNvSpPr>
          <p:nvPr>
            <p:ph type="body" idx="1"/>
          </p:nvPr>
        </p:nvSpPr>
        <p:spPr>
          <a:xfrm>
            <a:off x="457200" y="2184400"/>
            <a:ext cx="8229600" cy="4148734"/>
          </a:xfrm>
        </p:spPr>
        <p:txBody>
          <a:bodyPr/>
          <a:lstStyle/>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Lack of real-time support during seizures puts epilepsy patients at high risk when alone or unsupervised.</a:t>
            </a:r>
          </a:p>
          <a:p>
            <a:pPr marL="114300" indent="0" eaLnBrk="1" hangingPunct="1">
              <a:lnSpc>
                <a:spcPct val="100000"/>
              </a:lnSpc>
              <a:spcBef>
                <a:spcPts val="0"/>
              </a:spcBef>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Early detection and timely alerts can help prevent injury and even save lives during sudden seizures.</a:t>
            </a:r>
          </a:p>
          <a:p>
            <a:pPr marL="114300" indent="0" eaLnBrk="1" hangingPunct="1">
              <a:lnSpc>
                <a:spcPct val="100000"/>
              </a:lnSpc>
              <a:spcBef>
                <a:spcPts val="0"/>
              </a:spcBef>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Current monitoring solutions are either costly or inaccessible, especially in low-resource settings</a:t>
            </a:r>
          </a:p>
          <a:p>
            <a:pPr eaLnBrk="1" hangingPunct="1">
              <a:lnSpc>
                <a:spcPct val="100000"/>
              </a:lnSpc>
              <a:spcBef>
                <a:spcPts val="0"/>
              </a:spcBef>
            </a:pPr>
            <a:endParaRPr lang="en-US" altLang="en-US" sz="1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ts val="0"/>
              </a:spcBef>
            </a:pPr>
            <a:r>
              <a:rPr lang="en-US" altLang="en-US" sz="1600" dirty="0">
                <a:solidFill>
                  <a:schemeClr val="tx1"/>
                </a:solidFill>
                <a:latin typeface="Times New Roman" panose="02020603050405020304" pitchFamily="18" charset="0"/>
                <a:cs typeface="Times New Roman" panose="02020603050405020304" pitchFamily="18" charset="0"/>
              </a:rPr>
              <a:t>We aim to create an affordable, wearable solution that ensures safety and peace of mind for both patients and caregivers.</a:t>
            </a:r>
          </a:p>
          <a:p>
            <a:pPr eaLnBrk="1" hangingPunct="1"/>
            <a:endParaRPr lang="en-US" alt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C6D58F4C-6A39-8565-A822-43BBBB362F86}"/>
              </a:ext>
            </a:extLst>
          </p:cNvPr>
          <p:cNvSpPr>
            <a:spLocks noGrp="1" noChangeArrowheads="1"/>
          </p:cNvSpPr>
          <p:nvPr>
            <p:ph type="title"/>
          </p:nvPr>
        </p:nvSpPr>
        <p:spPr>
          <a:xfrm>
            <a:off x="457200" y="1235671"/>
            <a:ext cx="8229600" cy="1143000"/>
          </a:xfrm>
        </p:spPr>
        <p:txBody>
          <a:bodyPr/>
          <a:lstStyle/>
          <a:p>
            <a:pPr algn="ctr" eaLnBrk="1" hangingPunct="1"/>
            <a:r>
              <a:rPr lang="en-US" altLang="en-US" sz="24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093893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1931</Words>
  <Application>Microsoft Office PowerPoint</Application>
  <PresentationFormat>On-screen Show (4:3)</PresentationFormat>
  <Paragraphs>208</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CONTENTS</vt:lpstr>
      <vt:lpstr>INTRODUCTION</vt:lpstr>
      <vt:lpstr>MOTIVATION</vt:lpstr>
      <vt:lpstr>LITERATURE SURVEY</vt:lpstr>
      <vt:lpstr>LITERATURE SURVEY</vt:lpstr>
      <vt:lpstr>INFERENCES FROM LITERATURE SURVEY  </vt:lpstr>
      <vt:lpstr>PROBLEM STATEMENT  </vt:lpstr>
      <vt:lpstr>DATASET DETAILS  </vt:lpstr>
      <vt:lpstr>PROPOSED METHOD  </vt:lpstr>
      <vt:lpstr>ARCHITECTURE DIAGRAM  </vt:lpstr>
      <vt:lpstr>NOVELTY OF THE PROPOSED METHOD  </vt:lpstr>
      <vt:lpstr>ALGORITHM STEPS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sona binu</cp:lastModifiedBy>
  <cp:revision>28</cp:revision>
  <dcterms:modified xsi:type="dcterms:W3CDTF">2025-07-20T11:28:42Z</dcterms:modified>
</cp:coreProperties>
</file>