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BD350B-7AF3-4156-80E1-0823E788BC54}" type="datetimeFigureOut">
              <a:rPr lang="en-IN" smtClean="0"/>
              <a:t>27-06-2025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7E4735-C390-455F-95C4-FD84FFCEDD95}" type="slidenum">
              <a:rPr lang="en-IN" smtClean="0"/>
              <a:t>‹#›</a:t>
            </a:fld>
            <a:endParaRPr lang="en-IN"/>
          </a:p>
        </p:txBody>
      </p:sp>
    </p:spTree>
    <p:extLst>
      <p:ext uri="{BB962C8B-B14F-4D97-AF65-F5344CB8AC3E}">
        <p14:creationId xmlns:p14="http://schemas.microsoft.com/office/powerpoint/2010/main" val="1934399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7E4735-C390-455F-95C4-FD84FFCEDD95}" type="slidenum">
              <a:rPr lang="en-IN" smtClean="0"/>
              <a:t>8</a:t>
            </a:fld>
            <a:endParaRPr lang="en-IN"/>
          </a:p>
        </p:txBody>
      </p:sp>
    </p:spTree>
    <p:extLst>
      <p:ext uri="{BB962C8B-B14F-4D97-AF65-F5344CB8AC3E}">
        <p14:creationId xmlns:p14="http://schemas.microsoft.com/office/powerpoint/2010/main" val="486369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36037C-392B-4242-92D9-9FAC57BEA1B7}" type="datetimeFigureOut">
              <a:rPr lang="en-IN" smtClean="0"/>
              <a:t>27-06-2025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BCA04-0A10-43AC-9B59-73E23A4B6C01}" type="slidenum">
              <a:rPr lang="en-IN" smtClean="0"/>
              <a:t>‹#›</a:t>
            </a:fld>
            <a:endParaRPr lang="en-IN"/>
          </a:p>
        </p:txBody>
      </p:sp>
    </p:spTree>
    <p:extLst>
      <p:ext uri="{BB962C8B-B14F-4D97-AF65-F5344CB8AC3E}">
        <p14:creationId xmlns:p14="http://schemas.microsoft.com/office/powerpoint/2010/main" val="177303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36037C-392B-4242-92D9-9FAC57BEA1B7}" type="datetimeFigureOut">
              <a:rPr lang="en-IN" smtClean="0"/>
              <a:t>27-06-2025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BCA04-0A10-43AC-9B59-73E23A4B6C01}" type="slidenum">
              <a:rPr lang="en-IN" smtClean="0"/>
              <a:t>‹#›</a:t>
            </a:fld>
            <a:endParaRPr lang="en-IN"/>
          </a:p>
        </p:txBody>
      </p:sp>
    </p:spTree>
    <p:extLst>
      <p:ext uri="{BB962C8B-B14F-4D97-AF65-F5344CB8AC3E}">
        <p14:creationId xmlns:p14="http://schemas.microsoft.com/office/powerpoint/2010/main" val="1983905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336037C-392B-4242-92D9-9FAC57BEA1B7}" type="datetimeFigureOut">
              <a:rPr lang="en-IN" smtClean="0"/>
              <a:t>27-06-2025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BCA04-0A10-43AC-9B59-73E23A4B6C01}" type="slidenum">
              <a:rPr lang="en-IN" smtClean="0"/>
              <a:t>‹#›</a:t>
            </a:fld>
            <a:endParaRPr lang="en-IN"/>
          </a:p>
        </p:txBody>
      </p:sp>
    </p:spTree>
    <p:extLst>
      <p:ext uri="{BB962C8B-B14F-4D97-AF65-F5344CB8AC3E}">
        <p14:creationId xmlns:p14="http://schemas.microsoft.com/office/powerpoint/2010/main" val="4282141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336037C-392B-4242-92D9-9FAC57BEA1B7}" type="datetimeFigureOut">
              <a:rPr lang="en-IN" smtClean="0"/>
              <a:t>27-06-2025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5BCA04-0A10-43AC-9B59-73E23A4B6C01}" type="slidenum">
              <a:rPr lang="en-IN" smtClean="0"/>
              <a:t>‹#›</a:t>
            </a:fld>
            <a:endParaRPr lang="en-IN"/>
          </a:p>
        </p:txBody>
      </p:sp>
    </p:spTree>
    <p:extLst>
      <p:ext uri="{BB962C8B-B14F-4D97-AF65-F5344CB8AC3E}">
        <p14:creationId xmlns:p14="http://schemas.microsoft.com/office/powerpoint/2010/main" val="3074325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6037C-392B-4242-92D9-9FAC57BEA1B7}" type="datetimeFigureOut">
              <a:rPr lang="en-IN" smtClean="0"/>
              <a:t>27-06-2025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BCA04-0A10-43AC-9B59-73E23A4B6C01}" type="slidenum">
              <a:rPr lang="en-IN" smtClean="0"/>
              <a:t>‹#›</a:t>
            </a:fld>
            <a:endParaRPr lang="en-IN"/>
          </a:p>
        </p:txBody>
      </p:sp>
    </p:spTree>
    <p:extLst>
      <p:ext uri="{BB962C8B-B14F-4D97-AF65-F5344CB8AC3E}">
        <p14:creationId xmlns:p14="http://schemas.microsoft.com/office/powerpoint/2010/main" val="2897844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6037C-392B-4242-92D9-9FAC57BEA1B7}" type="datetimeFigureOut">
              <a:rPr lang="en-IN" smtClean="0"/>
              <a:t>27-06-2025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BCA04-0A10-43AC-9B59-73E23A4B6C01}" type="slidenum">
              <a:rPr lang="en-IN" smtClean="0"/>
              <a:t>‹#›</a:t>
            </a:fld>
            <a:endParaRPr lang="en-IN"/>
          </a:p>
        </p:txBody>
      </p:sp>
    </p:spTree>
    <p:extLst>
      <p:ext uri="{BB962C8B-B14F-4D97-AF65-F5344CB8AC3E}">
        <p14:creationId xmlns:p14="http://schemas.microsoft.com/office/powerpoint/2010/main" val="1149231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36037C-392B-4242-92D9-9FAC57BEA1B7}" type="datetimeFigureOut">
              <a:rPr lang="en-IN" smtClean="0"/>
              <a:t>27-06-2025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BCA04-0A10-43AC-9B59-73E23A4B6C01}" type="slidenum">
              <a:rPr lang="en-IN" smtClean="0"/>
              <a:t>‹#›</a:t>
            </a:fld>
            <a:endParaRPr lang="en-IN"/>
          </a:p>
        </p:txBody>
      </p:sp>
    </p:spTree>
    <p:extLst>
      <p:ext uri="{BB962C8B-B14F-4D97-AF65-F5344CB8AC3E}">
        <p14:creationId xmlns:p14="http://schemas.microsoft.com/office/powerpoint/2010/main" val="3547670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6037C-392B-4242-92D9-9FAC57BEA1B7}" type="datetimeFigureOut">
              <a:rPr lang="en-IN" smtClean="0"/>
              <a:t>27-06-2025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5BCA04-0A10-43AC-9B59-73E23A4B6C01}" type="slidenum">
              <a:rPr lang="en-IN" smtClean="0"/>
              <a:t>‹#›</a:t>
            </a:fld>
            <a:endParaRPr lang="en-IN"/>
          </a:p>
        </p:txBody>
      </p:sp>
    </p:spTree>
    <p:extLst>
      <p:ext uri="{BB962C8B-B14F-4D97-AF65-F5344CB8AC3E}">
        <p14:creationId xmlns:p14="http://schemas.microsoft.com/office/powerpoint/2010/main" val="829765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6037C-392B-4242-92D9-9FAC57BEA1B7}" type="datetimeFigureOut">
              <a:rPr lang="en-IN" smtClean="0"/>
              <a:t>27-06-2025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BCA04-0A10-43AC-9B59-73E23A4B6C01}" type="slidenum">
              <a:rPr lang="en-IN" smtClean="0"/>
              <a:t>‹#›</a:t>
            </a:fld>
            <a:endParaRPr lang="en-IN"/>
          </a:p>
        </p:txBody>
      </p:sp>
    </p:spTree>
    <p:extLst>
      <p:ext uri="{BB962C8B-B14F-4D97-AF65-F5344CB8AC3E}">
        <p14:creationId xmlns:p14="http://schemas.microsoft.com/office/powerpoint/2010/main" val="221783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36037C-392B-4242-92D9-9FAC57BEA1B7}" type="datetimeFigureOut">
              <a:rPr lang="en-IN" smtClean="0"/>
              <a:t>27-06-2025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5BCA04-0A10-43AC-9B59-73E23A4B6C01}" type="slidenum">
              <a:rPr lang="en-IN" smtClean="0"/>
              <a:t>‹#›</a:t>
            </a:fld>
            <a:endParaRPr lang="en-IN"/>
          </a:p>
        </p:txBody>
      </p:sp>
    </p:spTree>
    <p:extLst>
      <p:ext uri="{BB962C8B-B14F-4D97-AF65-F5344CB8AC3E}">
        <p14:creationId xmlns:p14="http://schemas.microsoft.com/office/powerpoint/2010/main" val="419314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36037C-392B-4242-92D9-9FAC57BEA1B7}" type="datetimeFigureOut">
              <a:rPr lang="en-IN" smtClean="0"/>
              <a:t>27-06-2025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5BCA04-0A10-43AC-9B59-73E23A4B6C01}" type="slidenum">
              <a:rPr lang="en-IN" smtClean="0"/>
              <a:t>‹#›</a:t>
            </a:fld>
            <a:endParaRPr lang="en-IN"/>
          </a:p>
        </p:txBody>
      </p:sp>
    </p:spTree>
    <p:extLst>
      <p:ext uri="{BB962C8B-B14F-4D97-AF65-F5344CB8AC3E}">
        <p14:creationId xmlns:p14="http://schemas.microsoft.com/office/powerpoint/2010/main" val="342783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36037C-392B-4242-92D9-9FAC57BEA1B7}" type="datetimeFigureOut">
              <a:rPr lang="en-IN" smtClean="0"/>
              <a:t>27-06-2025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5BCA04-0A10-43AC-9B59-73E23A4B6C01}" type="slidenum">
              <a:rPr lang="en-IN" smtClean="0"/>
              <a:t>‹#›</a:t>
            </a:fld>
            <a:endParaRPr lang="en-IN"/>
          </a:p>
        </p:txBody>
      </p:sp>
    </p:spTree>
    <p:extLst>
      <p:ext uri="{BB962C8B-B14F-4D97-AF65-F5344CB8AC3E}">
        <p14:creationId xmlns:p14="http://schemas.microsoft.com/office/powerpoint/2010/main" val="4042671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36037C-392B-4242-92D9-9FAC57BEA1B7}" type="datetimeFigureOut">
              <a:rPr lang="en-IN" smtClean="0"/>
              <a:t>27-06-2025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5BCA04-0A10-43AC-9B59-73E23A4B6C01}" type="slidenum">
              <a:rPr lang="en-IN" smtClean="0"/>
              <a:t>‹#›</a:t>
            </a:fld>
            <a:endParaRPr lang="en-IN"/>
          </a:p>
        </p:txBody>
      </p:sp>
    </p:spTree>
    <p:extLst>
      <p:ext uri="{BB962C8B-B14F-4D97-AF65-F5344CB8AC3E}">
        <p14:creationId xmlns:p14="http://schemas.microsoft.com/office/powerpoint/2010/main" val="2168251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336037C-392B-4242-92D9-9FAC57BEA1B7}" type="datetimeFigureOut">
              <a:rPr lang="en-IN" smtClean="0"/>
              <a:t>27-06-2025</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655BCA04-0A10-43AC-9B59-73E23A4B6C01}" type="slidenum">
              <a:rPr lang="en-IN" smtClean="0"/>
              <a:t>‹#›</a:t>
            </a:fld>
            <a:endParaRPr lang="en-IN"/>
          </a:p>
        </p:txBody>
      </p:sp>
    </p:spTree>
    <p:extLst>
      <p:ext uri="{BB962C8B-B14F-4D97-AF65-F5344CB8AC3E}">
        <p14:creationId xmlns:p14="http://schemas.microsoft.com/office/powerpoint/2010/main" val="117786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336037C-392B-4242-92D9-9FAC57BEA1B7}" type="datetimeFigureOut">
              <a:rPr lang="en-IN" smtClean="0"/>
              <a:t>27-06-2025</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55BCA04-0A10-43AC-9B59-73E23A4B6C01}" type="slidenum">
              <a:rPr lang="en-IN" smtClean="0"/>
              <a:t>‹#›</a:t>
            </a:fld>
            <a:endParaRPr lang="en-IN"/>
          </a:p>
        </p:txBody>
      </p:sp>
    </p:spTree>
    <p:extLst>
      <p:ext uri="{BB962C8B-B14F-4D97-AF65-F5344CB8AC3E}">
        <p14:creationId xmlns:p14="http://schemas.microsoft.com/office/powerpoint/2010/main" val="1137502610"/>
      </p:ext>
    </p:extLst>
  </p:cSld>
  <p:clrMap bg1="dk1" tx1="lt1" bg2="dk2" tx2="lt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 id="214748398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mailto:sonagaradhiraj574@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team-work-work-colleagues-working-together-group-of-people-infront-of-laptop-discussing-meeting-indoors-wallpaper-zcxea" TargetMode="External"/><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1A161-18F3-A93A-CC8B-739A3AE9C1CA}"/>
              </a:ext>
            </a:extLst>
          </p:cNvPr>
          <p:cNvSpPr>
            <a:spLocks noGrp="1"/>
          </p:cNvSpPr>
          <p:nvPr>
            <p:ph type="ctrTitle"/>
          </p:nvPr>
        </p:nvSpPr>
        <p:spPr/>
        <p:txBody>
          <a:bodyPr>
            <a:normAutofit/>
          </a:bodyPr>
          <a:lstStyle/>
          <a:p>
            <a:r>
              <a:rPr lang="en-US" dirty="0"/>
              <a:t>Building corporate culture</a:t>
            </a:r>
            <a:endParaRPr lang="en-IN" dirty="0"/>
          </a:p>
        </p:txBody>
      </p:sp>
      <p:sp>
        <p:nvSpPr>
          <p:cNvPr id="3" name="Subtitle 2">
            <a:extLst>
              <a:ext uri="{FF2B5EF4-FFF2-40B4-BE49-F238E27FC236}">
                <a16:creationId xmlns:a16="http://schemas.microsoft.com/office/drawing/2014/main" id="{98E2A03F-A2A0-E5F2-401D-2642BE901B25}"/>
              </a:ext>
            </a:extLst>
          </p:cNvPr>
          <p:cNvSpPr>
            <a:spLocks noGrp="1"/>
          </p:cNvSpPr>
          <p:nvPr>
            <p:ph type="subTitle" idx="1"/>
          </p:nvPr>
        </p:nvSpPr>
        <p:spPr/>
        <p:txBody>
          <a:bodyPr/>
          <a:lstStyle/>
          <a:p>
            <a:r>
              <a:rPr lang="en-US" dirty="0"/>
              <a:t>Creating a Positive and Productive Work Environment</a:t>
            </a:r>
            <a:endParaRPr lang="en-IN" dirty="0"/>
          </a:p>
        </p:txBody>
      </p:sp>
    </p:spTree>
    <p:extLst>
      <p:ext uri="{BB962C8B-B14F-4D97-AF65-F5344CB8AC3E}">
        <p14:creationId xmlns:p14="http://schemas.microsoft.com/office/powerpoint/2010/main" val="18044663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48F90-F5EF-D20B-908D-7F6CFEA138A5}"/>
              </a:ext>
            </a:extLst>
          </p:cNvPr>
          <p:cNvSpPr>
            <a:spLocks noGrp="1"/>
          </p:cNvSpPr>
          <p:nvPr>
            <p:ph type="title"/>
          </p:nvPr>
        </p:nvSpPr>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F5BAC44D-6318-C6EF-00EF-0EE178E24F4E}"/>
              </a:ext>
            </a:extLst>
          </p:cNvPr>
          <p:cNvSpPr>
            <a:spLocks noGrp="1"/>
          </p:cNvSpPr>
          <p:nvPr>
            <p:ph idx="1"/>
          </p:nvPr>
        </p:nvSpPr>
        <p:spPr/>
        <p:txBody>
          <a:bodyPr>
            <a:normAutofit fontScale="92500"/>
          </a:bodyPr>
          <a:lstStyle/>
          <a:p>
            <a:pPr>
              <a:lnSpc>
                <a:spcPct val="200000"/>
              </a:lnSpc>
            </a:pPr>
            <a:r>
              <a:rPr lang="en-US" dirty="0">
                <a:latin typeface="Trebuchet MS (Body)"/>
              </a:rPr>
              <a:t>Corporate culture is what gives life to a workplace. It’s more than just rules or processes—it's about how people feel when they show up to work every day. A positive culture encourages openness, respect, and creativity. It helps people feel connected to their work and to each other. When leaders genuinely support their teams, celebrate their successes, and create space for growth, it reflects across the entire organization. And maintaining that kind of culture isn’t a one-time effort—it’s something you nurture continuously by listening, supporting, and evolving together.</a:t>
            </a:r>
          </a:p>
        </p:txBody>
      </p:sp>
    </p:spTree>
    <p:extLst>
      <p:ext uri="{BB962C8B-B14F-4D97-AF65-F5344CB8AC3E}">
        <p14:creationId xmlns:p14="http://schemas.microsoft.com/office/powerpoint/2010/main" val="47403403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0B529E22-E995-C53A-E707-36FF48C27B6B}"/>
              </a:ext>
            </a:extLst>
          </p:cNvPr>
          <p:cNvSpPr>
            <a:spLocks noGrp="1"/>
          </p:cNvSpPr>
          <p:nvPr>
            <p:ph type="title"/>
          </p:nvPr>
        </p:nvSpPr>
        <p:spPr/>
        <p:txBody>
          <a:bodyPr/>
          <a:lstStyle/>
          <a:p>
            <a:r>
              <a:rPr lang="en-US" b="1" dirty="0"/>
              <a:t>Thank You !</a:t>
            </a:r>
            <a:endParaRPr lang="en-IN" b="1" dirty="0"/>
          </a:p>
        </p:txBody>
      </p:sp>
      <p:sp>
        <p:nvSpPr>
          <p:cNvPr id="11" name="Content Placeholder 10">
            <a:extLst>
              <a:ext uri="{FF2B5EF4-FFF2-40B4-BE49-F238E27FC236}">
                <a16:creationId xmlns:a16="http://schemas.microsoft.com/office/drawing/2014/main" id="{ED8A44DC-1382-14CE-6A01-004A7E0D2B85}"/>
              </a:ext>
            </a:extLst>
          </p:cNvPr>
          <p:cNvSpPr>
            <a:spLocks noGrp="1"/>
          </p:cNvSpPr>
          <p:nvPr>
            <p:ph idx="1"/>
          </p:nvPr>
        </p:nvSpPr>
        <p:spPr/>
        <p:txBody>
          <a:bodyPr>
            <a:normAutofit lnSpcReduction="10000"/>
          </a:bodyPr>
          <a:lstStyle/>
          <a:p>
            <a:pPr>
              <a:buFont typeface="Wingdings" panose="05000000000000000000" pitchFamily="2" charset="2"/>
              <a:buChar char="§"/>
            </a:pPr>
            <a:r>
              <a:rPr lang="en-US" sz="2400" b="1" dirty="0">
                <a:solidFill>
                  <a:schemeClr val="tx1"/>
                </a:solidFill>
              </a:rPr>
              <a:t>Presented by:</a:t>
            </a:r>
            <a:endParaRPr lang="en-US" b="1" dirty="0">
              <a:solidFill>
                <a:schemeClr val="tx1"/>
              </a:solidFill>
            </a:endParaRPr>
          </a:p>
          <a:p>
            <a:endParaRPr lang="en-US" dirty="0"/>
          </a:p>
          <a:p>
            <a:pPr>
              <a:buFont typeface="Wingdings" panose="05000000000000000000" pitchFamily="2" charset="2"/>
              <a:buChar char="§"/>
            </a:pPr>
            <a:r>
              <a:rPr lang="en-US" dirty="0"/>
              <a:t>Dhirajlal Sonagara</a:t>
            </a:r>
          </a:p>
          <a:p>
            <a:pPr>
              <a:buFont typeface="Wingdings" panose="05000000000000000000" pitchFamily="2" charset="2"/>
              <a:buChar char="§"/>
            </a:pPr>
            <a:endParaRPr lang="en-US" dirty="0"/>
          </a:p>
          <a:p>
            <a:pPr>
              <a:buFont typeface="Wingdings" panose="05000000000000000000" pitchFamily="2" charset="2"/>
              <a:buChar char="§"/>
            </a:pPr>
            <a:r>
              <a:rPr lang="en-US" dirty="0"/>
              <a:t>UI/UX Designer</a:t>
            </a:r>
          </a:p>
          <a:p>
            <a:pPr>
              <a:buFont typeface="Wingdings" panose="05000000000000000000" pitchFamily="2" charset="2"/>
              <a:buChar char="§"/>
            </a:pPr>
            <a:endParaRPr lang="en-US" dirty="0"/>
          </a:p>
          <a:p>
            <a:pPr>
              <a:buFont typeface="Wingdings" panose="05000000000000000000" pitchFamily="2" charset="2"/>
              <a:buChar char="§"/>
            </a:pPr>
            <a:r>
              <a:rPr lang="en-US" dirty="0"/>
              <a:t>Email: </a:t>
            </a:r>
            <a:r>
              <a:rPr lang="en-US" dirty="0">
                <a:hlinkClick r:id="rId2"/>
              </a:rPr>
              <a:t>sonagaradhiraj574@gmail.com</a:t>
            </a:r>
            <a:endParaRPr lang="en-US" dirty="0"/>
          </a:p>
          <a:p>
            <a:pPr>
              <a:buFont typeface="Wingdings" panose="05000000000000000000" pitchFamily="2" charset="2"/>
              <a:buChar char="§"/>
            </a:pPr>
            <a:endParaRPr lang="en-US" dirty="0"/>
          </a:p>
          <a:p>
            <a:pPr>
              <a:buFont typeface="Wingdings" panose="05000000000000000000" pitchFamily="2" charset="2"/>
              <a:buChar char="§"/>
            </a:pPr>
            <a:r>
              <a:rPr lang="en-US" dirty="0"/>
              <a:t>Phone: 9327733886</a:t>
            </a:r>
            <a:endParaRPr lang="en-IN" dirty="0"/>
          </a:p>
        </p:txBody>
      </p:sp>
    </p:spTree>
    <p:extLst>
      <p:ext uri="{BB962C8B-B14F-4D97-AF65-F5344CB8AC3E}">
        <p14:creationId xmlns:p14="http://schemas.microsoft.com/office/powerpoint/2010/main" val="177087979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CBDE-2CEC-3760-4C3F-074FB08F6020}"/>
              </a:ext>
            </a:extLst>
          </p:cNvPr>
          <p:cNvSpPr>
            <a:spLocks noGrp="1"/>
          </p:cNvSpPr>
          <p:nvPr>
            <p:ph type="title"/>
          </p:nvPr>
        </p:nvSpPr>
        <p:spPr/>
        <p:txBody>
          <a:bodyPr/>
          <a:lstStyle/>
          <a:p>
            <a:r>
              <a:rPr lang="en-US" dirty="0"/>
              <a:t>Building Corporate Culture</a:t>
            </a:r>
            <a:endParaRPr lang="en-IN" dirty="0"/>
          </a:p>
        </p:txBody>
      </p:sp>
      <p:sp>
        <p:nvSpPr>
          <p:cNvPr id="3" name="Content Placeholder 2">
            <a:extLst>
              <a:ext uri="{FF2B5EF4-FFF2-40B4-BE49-F238E27FC236}">
                <a16:creationId xmlns:a16="http://schemas.microsoft.com/office/drawing/2014/main" id="{F9156616-099D-3956-3B8F-9166E868F6FD}"/>
              </a:ext>
            </a:extLst>
          </p:cNvPr>
          <p:cNvSpPr>
            <a:spLocks noGrp="1"/>
          </p:cNvSpPr>
          <p:nvPr>
            <p:ph sz="half" idx="1"/>
          </p:nvPr>
        </p:nvSpPr>
        <p:spPr/>
        <p:txBody>
          <a:bodyPr/>
          <a:lstStyle/>
          <a:p>
            <a:r>
              <a:rPr lang="en-US" dirty="0"/>
              <a:t>Name : Dhirajlal Sonagara</a:t>
            </a:r>
          </a:p>
          <a:p>
            <a:endParaRPr lang="en-US" dirty="0"/>
          </a:p>
          <a:p>
            <a:r>
              <a:rPr lang="en-US" dirty="0"/>
              <a:t>Department : UI/UX Designer</a:t>
            </a:r>
          </a:p>
          <a:p>
            <a:endParaRPr lang="en-US" dirty="0"/>
          </a:p>
          <a:p>
            <a:r>
              <a:rPr lang="en-US" dirty="0"/>
              <a:t>Date : 18/6/25</a:t>
            </a:r>
            <a:endParaRPr lang="en-IN" dirty="0"/>
          </a:p>
        </p:txBody>
      </p:sp>
      <p:pic>
        <p:nvPicPr>
          <p:cNvPr id="8" name="Content Placeholder 7">
            <a:extLst>
              <a:ext uri="{FF2B5EF4-FFF2-40B4-BE49-F238E27FC236}">
                <a16:creationId xmlns:a16="http://schemas.microsoft.com/office/drawing/2014/main" id="{5DCF6351-8BE4-3EE4-FED0-A10D40A6CAAB}"/>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a:xfrm>
            <a:off x="6188075" y="2309390"/>
            <a:ext cx="5194300" cy="3464769"/>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2567272286"/>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C496-91F3-2553-1271-69057916A0CA}"/>
              </a:ext>
            </a:extLst>
          </p:cNvPr>
          <p:cNvSpPr>
            <a:spLocks noGrp="1"/>
          </p:cNvSpPr>
          <p:nvPr>
            <p:ph type="title"/>
          </p:nvPr>
        </p:nvSpPr>
        <p:spPr/>
        <p:txBody>
          <a:bodyPr/>
          <a:lstStyle/>
          <a:p>
            <a:r>
              <a:rPr lang="en-US" dirty="0"/>
              <a:t>What is Corporate Culture?</a:t>
            </a:r>
            <a:endParaRPr lang="en-IN" dirty="0"/>
          </a:p>
        </p:txBody>
      </p:sp>
      <p:sp>
        <p:nvSpPr>
          <p:cNvPr id="3" name="Content Placeholder 2">
            <a:extLst>
              <a:ext uri="{FF2B5EF4-FFF2-40B4-BE49-F238E27FC236}">
                <a16:creationId xmlns:a16="http://schemas.microsoft.com/office/drawing/2014/main" id="{DE42BEB2-1C6C-6ABC-7911-C8EF1184E697}"/>
              </a:ext>
            </a:extLst>
          </p:cNvPr>
          <p:cNvSpPr>
            <a:spLocks noGrp="1"/>
          </p:cNvSpPr>
          <p:nvPr>
            <p:ph idx="1"/>
          </p:nvPr>
        </p:nvSpPr>
        <p:spPr/>
        <p:txBody>
          <a:bodyPr>
            <a:normAutofit/>
          </a:bodyPr>
          <a:lstStyle/>
          <a:p>
            <a:pPr>
              <a:lnSpc>
                <a:spcPct val="200000"/>
              </a:lnSpc>
            </a:pPr>
            <a:r>
              <a:rPr lang="en-US" dirty="0"/>
              <a:t>Corporate culture define the company’s identity. Corporate culture is just not only about work in the company. It is also about how company employees interact with each other &amp; outside with the clients. Corporate culture is about moral, work environment &amp; company’s reputation. It also about how it helps to grow up employees make sure they works with interest &amp; focus.</a:t>
            </a:r>
            <a:endParaRPr lang="en-IN" dirty="0"/>
          </a:p>
        </p:txBody>
      </p:sp>
    </p:spTree>
    <p:extLst>
      <p:ext uri="{BB962C8B-B14F-4D97-AF65-F5344CB8AC3E}">
        <p14:creationId xmlns:p14="http://schemas.microsoft.com/office/powerpoint/2010/main" val="168444934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2402-1940-4DA3-77E0-43EF9EA80AD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Why is </a:t>
            </a:r>
            <a:r>
              <a:rPr lang="en-US" dirty="0">
                <a:cs typeface="Arial" panose="020B0604020202020204" pitchFamily="34" charset="0"/>
              </a:rPr>
              <a:t>Corporate</a:t>
            </a:r>
            <a:r>
              <a:rPr lang="en-US" dirty="0">
                <a:latin typeface="Arial" panose="020B0604020202020204" pitchFamily="34" charset="0"/>
                <a:cs typeface="Arial" panose="020B0604020202020204" pitchFamily="34" charset="0"/>
              </a:rPr>
              <a:t> Culture Important? </a:t>
            </a:r>
            <a:endParaRPr lang="en-IN"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1CF3D655-F224-800F-3735-C4F718FD268D}"/>
              </a:ext>
            </a:extLst>
          </p:cNvPr>
          <p:cNvPicPr>
            <a:picLocks noGrp="1" noChangeAspect="1"/>
          </p:cNvPicPr>
          <p:nvPr>
            <p:ph idx="1"/>
          </p:nvPr>
        </p:nvPicPr>
        <p:blipFill>
          <a:blip r:embed="rId2"/>
          <a:stretch>
            <a:fillRect/>
          </a:stretch>
        </p:blipFill>
        <p:spPr>
          <a:xfrm>
            <a:off x="3368278" y="2222500"/>
            <a:ext cx="5455444" cy="3636963"/>
          </a:xfrm>
        </p:spPr>
      </p:pic>
    </p:spTree>
    <p:extLst>
      <p:ext uri="{BB962C8B-B14F-4D97-AF65-F5344CB8AC3E}">
        <p14:creationId xmlns:p14="http://schemas.microsoft.com/office/powerpoint/2010/main" val="30067808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C97F0-916B-2F1F-1BB2-08952FF2055B}"/>
              </a:ext>
            </a:extLst>
          </p:cNvPr>
          <p:cNvSpPr>
            <a:spLocks noGrp="1"/>
          </p:cNvSpPr>
          <p:nvPr>
            <p:ph type="title"/>
          </p:nvPr>
        </p:nvSpPr>
        <p:spPr/>
        <p:txBody>
          <a:bodyPr/>
          <a:lstStyle/>
          <a:p>
            <a:r>
              <a:rPr lang="en-IN" dirty="0"/>
              <a:t>Elements of Corporate Culture</a:t>
            </a:r>
          </a:p>
        </p:txBody>
      </p:sp>
      <p:sp>
        <p:nvSpPr>
          <p:cNvPr id="3" name="Content Placeholder 2">
            <a:extLst>
              <a:ext uri="{FF2B5EF4-FFF2-40B4-BE49-F238E27FC236}">
                <a16:creationId xmlns:a16="http://schemas.microsoft.com/office/drawing/2014/main" id="{6986932D-B27C-2383-1209-FA6F65D05312}"/>
              </a:ext>
            </a:extLst>
          </p:cNvPr>
          <p:cNvSpPr>
            <a:spLocks noGrp="1"/>
          </p:cNvSpPr>
          <p:nvPr>
            <p:ph sz="half" idx="1"/>
          </p:nvPr>
        </p:nvSpPr>
        <p:spPr/>
        <p:txBody>
          <a:bodyPr>
            <a:normAutofit fontScale="70000" lnSpcReduction="20000"/>
          </a:bodyPr>
          <a:lstStyle/>
          <a:p>
            <a:pPr>
              <a:lnSpc>
                <a:spcPct val="170000"/>
              </a:lnSpc>
            </a:pPr>
            <a:r>
              <a:rPr lang="en-US" dirty="0"/>
              <a:t>Vision: Defines the business objectives and what the company strives to achieve.</a:t>
            </a:r>
          </a:p>
          <a:p>
            <a:endParaRPr lang="en-US" dirty="0"/>
          </a:p>
          <a:p>
            <a:pPr>
              <a:lnSpc>
                <a:spcPct val="170000"/>
              </a:lnSpc>
            </a:pPr>
            <a:r>
              <a:rPr lang="en-US" dirty="0"/>
              <a:t>Values: Guide the behavior and approach the company takes to realize its vision.</a:t>
            </a:r>
          </a:p>
          <a:p>
            <a:endParaRPr lang="en-US" dirty="0"/>
          </a:p>
          <a:p>
            <a:pPr>
              <a:lnSpc>
                <a:spcPct val="170000"/>
              </a:lnSpc>
            </a:pPr>
            <a:r>
              <a:rPr lang="en-US" dirty="0"/>
              <a:t>Practices: Reflect the vision and values of the company. </a:t>
            </a:r>
          </a:p>
          <a:p>
            <a:endParaRPr lang="en-US" dirty="0"/>
          </a:p>
          <a:p>
            <a:pPr>
              <a:lnSpc>
                <a:spcPct val="170000"/>
              </a:lnSpc>
            </a:pPr>
            <a:r>
              <a:rPr lang="en-US" dirty="0"/>
              <a:t>People: A company’s culture exits largely because of the people it employes.</a:t>
            </a:r>
          </a:p>
        </p:txBody>
      </p:sp>
      <p:sp>
        <p:nvSpPr>
          <p:cNvPr id="4" name="Content Placeholder 3">
            <a:extLst>
              <a:ext uri="{FF2B5EF4-FFF2-40B4-BE49-F238E27FC236}">
                <a16:creationId xmlns:a16="http://schemas.microsoft.com/office/drawing/2014/main" id="{CB219E65-2E2A-F1C7-15BC-435714C17C0B}"/>
              </a:ext>
            </a:extLst>
          </p:cNvPr>
          <p:cNvSpPr>
            <a:spLocks noGrp="1"/>
          </p:cNvSpPr>
          <p:nvPr>
            <p:ph sz="half" idx="2"/>
          </p:nvPr>
        </p:nvSpPr>
        <p:spPr/>
        <p:txBody>
          <a:bodyPr>
            <a:normAutofit fontScale="70000" lnSpcReduction="20000"/>
          </a:bodyPr>
          <a:lstStyle/>
          <a:p>
            <a:pPr>
              <a:lnSpc>
                <a:spcPct val="170000"/>
              </a:lnSpc>
            </a:pPr>
            <a:r>
              <a:rPr lang="en-US" dirty="0"/>
              <a:t>Credibility: Employees at great workplace find their people managers and leaders to be more credible.</a:t>
            </a:r>
          </a:p>
          <a:p>
            <a:pPr>
              <a:lnSpc>
                <a:spcPct val="170000"/>
              </a:lnSpc>
            </a:pPr>
            <a:r>
              <a:rPr lang="en-US" dirty="0"/>
              <a:t>Respect</a:t>
            </a:r>
          </a:p>
          <a:p>
            <a:pPr>
              <a:lnSpc>
                <a:spcPct val="170000"/>
              </a:lnSpc>
            </a:pPr>
            <a:r>
              <a:rPr lang="en-US" dirty="0"/>
              <a:t>Fairness</a:t>
            </a:r>
          </a:p>
          <a:p>
            <a:pPr>
              <a:lnSpc>
                <a:spcPct val="170000"/>
              </a:lnSpc>
            </a:pPr>
            <a:r>
              <a:rPr lang="en-US" dirty="0"/>
              <a:t>Pride</a:t>
            </a:r>
          </a:p>
          <a:p>
            <a:pPr>
              <a:lnSpc>
                <a:spcPct val="170000"/>
              </a:lnSpc>
            </a:pPr>
            <a:r>
              <a:rPr lang="en-US" dirty="0"/>
              <a:t>Belonging</a:t>
            </a:r>
          </a:p>
          <a:p>
            <a:pPr>
              <a:lnSpc>
                <a:spcPct val="170000"/>
              </a:lnSpc>
            </a:pPr>
            <a:r>
              <a:rPr lang="en-US" dirty="0"/>
              <a:t>Effective leadership </a:t>
            </a:r>
          </a:p>
          <a:p>
            <a:pPr>
              <a:lnSpc>
                <a:spcPct val="170000"/>
              </a:lnSpc>
            </a:pPr>
            <a:r>
              <a:rPr lang="en-US" dirty="0"/>
              <a:t>Innovation</a:t>
            </a:r>
            <a:endParaRPr lang="en-IN" dirty="0"/>
          </a:p>
        </p:txBody>
      </p:sp>
    </p:spTree>
    <p:extLst>
      <p:ext uri="{BB962C8B-B14F-4D97-AF65-F5344CB8AC3E}">
        <p14:creationId xmlns:p14="http://schemas.microsoft.com/office/powerpoint/2010/main" val="912064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B6280-95F7-A6E7-BFD5-7D0813CD2141}"/>
              </a:ext>
            </a:extLst>
          </p:cNvPr>
          <p:cNvSpPr>
            <a:spLocks noGrp="1"/>
          </p:cNvSpPr>
          <p:nvPr>
            <p:ph type="title"/>
          </p:nvPr>
        </p:nvSpPr>
        <p:spPr/>
        <p:txBody>
          <a:bodyPr/>
          <a:lstStyle/>
          <a:p>
            <a:r>
              <a:rPr lang="en-US" dirty="0"/>
              <a:t>How to Build a Strong Corporate Culture</a:t>
            </a:r>
            <a:endParaRPr lang="en-IN" dirty="0"/>
          </a:p>
        </p:txBody>
      </p:sp>
      <p:sp>
        <p:nvSpPr>
          <p:cNvPr id="3" name="Content Placeholder 2">
            <a:extLst>
              <a:ext uri="{FF2B5EF4-FFF2-40B4-BE49-F238E27FC236}">
                <a16:creationId xmlns:a16="http://schemas.microsoft.com/office/drawing/2014/main" id="{B8FABD01-2D83-6308-9AE2-9147E75EF749}"/>
              </a:ext>
            </a:extLst>
          </p:cNvPr>
          <p:cNvSpPr>
            <a:spLocks noGrp="1"/>
          </p:cNvSpPr>
          <p:nvPr>
            <p:ph sz="half" idx="1"/>
          </p:nvPr>
        </p:nvSpPr>
        <p:spPr/>
        <p:txBody>
          <a:bodyPr>
            <a:normAutofit fontScale="85000" lnSpcReduction="10000"/>
          </a:bodyPr>
          <a:lstStyle/>
          <a:p>
            <a:r>
              <a:rPr lang="en-US" dirty="0"/>
              <a:t>Decide what your ideal company culture looks like</a:t>
            </a:r>
          </a:p>
          <a:p>
            <a:endParaRPr lang="en-US" dirty="0"/>
          </a:p>
          <a:p>
            <a:r>
              <a:rPr lang="en-US" dirty="0"/>
              <a:t>Compare ideal company culture to the existing one</a:t>
            </a:r>
          </a:p>
          <a:p>
            <a:endParaRPr lang="en-US" dirty="0"/>
          </a:p>
          <a:p>
            <a:r>
              <a:rPr lang="en-US" dirty="0"/>
              <a:t>Ask employees for input</a:t>
            </a:r>
          </a:p>
          <a:p>
            <a:endParaRPr lang="en-US" dirty="0"/>
          </a:p>
          <a:p>
            <a:r>
              <a:rPr lang="en-US" dirty="0"/>
              <a:t>Encourage work-life balance to reduce stress</a:t>
            </a:r>
          </a:p>
          <a:p>
            <a:endParaRPr lang="en-US" dirty="0"/>
          </a:p>
          <a:p>
            <a:r>
              <a:rPr lang="en-US" dirty="0"/>
              <a:t>Make sure Employees know your expectations </a:t>
            </a:r>
            <a:endParaRPr lang="en-IN" dirty="0"/>
          </a:p>
        </p:txBody>
      </p:sp>
      <p:sp>
        <p:nvSpPr>
          <p:cNvPr id="4" name="Content Placeholder 3">
            <a:extLst>
              <a:ext uri="{FF2B5EF4-FFF2-40B4-BE49-F238E27FC236}">
                <a16:creationId xmlns:a16="http://schemas.microsoft.com/office/drawing/2014/main" id="{07C7D25D-32E5-2ED2-4CC9-862651BBAFDA}"/>
              </a:ext>
            </a:extLst>
          </p:cNvPr>
          <p:cNvSpPr>
            <a:spLocks noGrp="1"/>
          </p:cNvSpPr>
          <p:nvPr>
            <p:ph sz="half" idx="2"/>
          </p:nvPr>
        </p:nvSpPr>
        <p:spPr/>
        <p:txBody>
          <a:bodyPr>
            <a:normAutofit fontScale="85000" lnSpcReduction="10000"/>
          </a:bodyPr>
          <a:lstStyle/>
          <a:p>
            <a:r>
              <a:rPr lang="en-US" dirty="0"/>
              <a:t>Hire candidates for culture first</a:t>
            </a:r>
          </a:p>
          <a:p>
            <a:endParaRPr lang="en-IN" dirty="0"/>
          </a:p>
          <a:p>
            <a:r>
              <a:rPr lang="en-IN" dirty="0"/>
              <a:t>Use digital tools and digital workplace to connect with employees</a:t>
            </a:r>
          </a:p>
          <a:p>
            <a:endParaRPr lang="en-IN" dirty="0"/>
          </a:p>
          <a:p>
            <a:r>
              <a:rPr lang="en-IN" dirty="0"/>
              <a:t>Recognize employee achievements</a:t>
            </a:r>
          </a:p>
          <a:p>
            <a:endParaRPr lang="en-IN" dirty="0"/>
          </a:p>
          <a:p>
            <a:r>
              <a:rPr lang="en-IN" dirty="0"/>
              <a:t>Remind employees that their work matters </a:t>
            </a:r>
          </a:p>
          <a:p>
            <a:endParaRPr lang="en-IN" dirty="0"/>
          </a:p>
          <a:p>
            <a:r>
              <a:rPr lang="en-IN" dirty="0"/>
              <a:t>Create opportunities for employees to build relationship</a:t>
            </a:r>
            <a:endParaRPr lang="en-US" dirty="0"/>
          </a:p>
        </p:txBody>
      </p:sp>
    </p:spTree>
    <p:extLst>
      <p:ext uri="{BB962C8B-B14F-4D97-AF65-F5344CB8AC3E}">
        <p14:creationId xmlns:p14="http://schemas.microsoft.com/office/powerpoint/2010/main" val="28144394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BC46F-EA6F-DB4F-9B3B-F7CE2A4B9FC3}"/>
              </a:ext>
            </a:extLst>
          </p:cNvPr>
          <p:cNvSpPr>
            <a:spLocks noGrp="1"/>
          </p:cNvSpPr>
          <p:nvPr>
            <p:ph type="title"/>
          </p:nvPr>
        </p:nvSpPr>
        <p:spPr/>
        <p:txBody>
          <a:bodyPr/>
          <a:lstStyle/>
          <a:p>
            <a:r>
              <a:rPr lang="en-US" dirty="0"/>
              <a:t>Real life example of corporate culture</a:t>
            </a:r>
            <a:endParaRPr lang="en-IN" dirty="0"/>
          </a:p>
        </p:txBody>
      </p:sp>
      <p:sp>
        <p:nvSpPr>
          <p:cNvPr id="3" name="Content Placeholder 2">
            <a:extLst>
              <a:ext uri="{FF2B5EF4-FFF2-40B4-BE49-F238E27FC236}">
                <a16:creationId xmlns:a16="http://schemas.microsoft.com/office/drawing/2014/main" id="{037658E2-7A9D-B9E5-38EC-D0CB5C5CA9DA}"/>
              </a:ext>
            </a:extLst>
          </p:cNvPr>
          <p:cNvSpPr>
            <a:spLocks noGrp="1"/>
          </p:cNvSpPr>
          <p:nvPr>
            <p:ph sz="half" idx="1"/>
          </p:nvPr>
        </p:nvSpPr>
        <p:spPr/>
        <p:txBody>
          <a:bodyPr>
            <a:normAutofit/>
          </a:bodyPr>
          <a:lstStyle/>
          <a:p>
            <a:pPr>
              <a:lnSpc>
                <a:spcPct val="150000"/>
              </a:lnSpc>
            </a:pPr>
            <a:r>
              <a:rPr lang="en-IN" dirty="0"/>
              <a:t>Google culture is Open, innovative &amp; fun because it focuses on employee autonomy, open communication. Environment where employees feel comfortable to share their ideas and contribute to company’s innovative spirit.</a:t>
            </a:r>
          </a:p>
        </p:txBody>
      </p:sp>
      <p:sp>
        <p:nvSpPr>
          <p:cNvPr id="4" name="Content Placeholder 3">
            <a:extLst>
              <a:ext uri="{FF2B5EF4-FFF2-40B4-BE49-F238E27FC236}">
                <a16:creationId xmlns:a16="http://schemas.microsoft.com/office/drawing/2014/main" id="{F853CB5C-7B28-D63F-3C44-E9F572D1EC68}"/>
              </a:ext>
            </a:extLst>
          </p:cNvPr>
          <p:cNvSpPr>
            <a:spLocks noGrp="1"/>
          </p:cNvSpPr>
          <p:nvPr>
            <p:ph sz="half" idx="2"/>
          </p:nvPr>
        </p:nvSpPr>
        <p:spPr/>
        <p:txBody>
          <a:bodyPr>
            <a:normAutofit/>
          </a:bodyPr>
          <a:lstStyle/>
          <a:p>
            <a:pPr>
              <a:lnSpc>
                <a:spcPct val="150000"/>
              </a:lnSpc>
            </a:pPr>
            <a:r>
              <a:rPr lang="en-US" dirty="0"/>
              <a:t>Infosys prioritize ethical practices, structured learning, and a learning-driven approach, particularly in the context of AI adoption</a:t>
            </a:r>
            <a:r>
              <a:rPr lang="en-IN" dirty="0"/>
              <a:t>.</a:t>
            </a:r>
          </a:p>
        </p:txBody>
      </p:sp>
    </p:spTree>
    <p:extLst>
      <p:ext uri="{BB962C8B-B14F-4D97-AF65-F5344CB8AC3E}">
        <p14:creationId xmlns:p14="http://schemas.microsoft.com/office/powerpoint/2010/main" val="264623879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61E03-9C34-8069-6E6B-1B14A177C8DD}"/>
              </a:ext>
            </a:extLst>
          </p:cNvPr>
          <p:cNvSpPr>
            <a:spLocks noGrp="1"/>
          </p:cNvSpPr>
          <p:nvPr>
            <p:ph type="title"/>
          </p:nvPr>
        </p:nvSpPr>
        <p:spPr/>
        <p:txBody>
          <a:bodyPr/>
          <a:lstStyle/>
          <a:p>
            <a:r>
              <a:rPr lang="en-US" dirty="0"/>
              <a:t>Challenges in Building Corporate Culture</a:t>
            </a:r>
            <a:endParaRPr lang="en-IN" dirty="0"/>
          </a:p>
        </p:txBody>
      </p:sp>
      <p:sp>
        <p:nvSpPr>
          <p:cNvPr id="3" name="Content Placeholder 2">
            <a:extLst>
              <a:ext uri="{FF2B5EF4-FFF2-40B4-BE49-F238E27FC236}">
                <a16:creationId xmlns:a16="http://schemas.microsoft.com/office/drawing/2014/main" id="{60430AC6-5BFC-2969-C639-E32A549ACB7B}"/>
              </a:ext>
            </a:extLst>
          </p:cNvPr>
          <p:cNvSpPr>
            <a:spLocks noGrp="1"/>
          </p:cNvSpPr>
          <p:nvPr>
            <p:ph idx="1"/>
          </p:nvPr>
        </p:nvSpPr>
        <p:spPr>
          <a:xfrm>
            <a:off x="818712" y="2397760"/>
            <a:ext cx="10554574" cy="4013052"/>
          </a:xfrm>
        </p:spPr>
        <p:txBody>
          <a:bodyPr>
            <a:normAutofit/>
          </a:bodyPr>
          <a:lstStyle/>
          <a:p>
            <a:r>
              <a:rPr lang="en-US" b="1" dirty="0"/>
              <a:t>Resistance to change:</a:t>
            </a:r>
            <a:endParaRPr lang="en-IN" b="1" dirty="0"/>
          </a:p>
          <a:p>
            <a:pPr>
              <a:buFont typeface="+mj-lt"/>
              <a:buAutoNum type="arabicPeriod"/>
            </a:pPr>
            <a:r>
              <a:rPr lang="en-IN" dirty="0"/>
              <a:t>Fear of unknown</a:t>
            </a:r>
          </a:p>
          <a:p>
            <a:pPr>
              <a:buFont typeface="+mj-lt"/>
              <a:buAutoNum type="arabicPeriod"/>
            </a:pPr>
            <a:r>
              <a:rPr lang="en-IN" dirty="0"/>
              <a:t>Lack of understanding</a:t>
            </a:r>
          </a:p>
          <a:p>
            <a:pPr>
              <a:buFont typeface="+mj-lt"/>
              <a:buAutoNum type="arabicPeriod"/>
            </a:pPr>
            <a:r>
              <a:rPr lang="en-IN" dirty="0"/>
              <a:t>Discomfort with disruption</a:t>
            </a:r>
          </a:p>
          <a:p>
            <a:endParaRPr lang="en-IN" dirty="0"/>
          </a:p>
          <a:p>
            <a:r>
              <a:rPr lang="en-IN" b="1" dirty="0"/>
              <a:t>Misalignment between leadership &amp; employees:</a:t>
            </a:r>
          </a:p>
          <a:p>
            <a:pPr>
              <a:buFont typeface="+mj-lt"/>
              <a:buAutoNum type="arabicPeriod"/>
            </a:pPr>
            <a:r>
              <a:rPr lang="en-IN" dirty="0"/>
              <a:t>Different values and priorities</a:t>
            </a:r>
          </a:p>
          <a:p>
            <a:pPr>
              <a:buFont typeface="+mj-lt"/>
              <a:buAutoNum type="arabicPeriod"/>
            </a:pPr>
            <a:r>
              <a:rPr lang="en-IN" dirty="0"/>
              <a:t>Lack of trust</a:t>
            </a:r>
          </a:p>
          <a:p>
            <a:pPr>
              <a:buFont typeface="+mj-lt"/>
              <a:buAutoNum type="arabicPeriod"/>
            </a:pPr>
            <a:r>
              <a:rPr lang="en-IN" dirty="0"/>
              <a:t>Poor communication</a:t>
            </a:r>
          </a:p>
          <a:p>
            <a:endParaRPr lang="en-IN" dirty="0"/>
          </a:p>
        </p:txBody>
      </p:sp>
      <p:sp>
        <p:nvSpPr>
          <p:cNvPr id="10" name="Content Placeholder 9">
            <a:extLst>
              <a:ext uri="{FF2B5EF4-FFF2-40B4-BE49-F238E27FC236}">
                <a16:creationId xmlns:a16="http://schemas.microsoft.com/office/drawing/2014/main" id="{66269C52-7C1A-4479-CA26-0B6CF28A1095}"/>
              </a:ext>
            </a:extLst>
          </p:cNvPr>
          <p:cNvSpPr>
            <a:spLocks noGrp="1"/>
          </p:cNvSpPr>
          <p:nvPr>
            <p:ph sz="half" idx="4294967295"/>
          </p:nvPr>
        </p:nvSpPr>
        <p:spPr>
          <a:xfrm>
            <a:off x="6997700" y="2222500"/>
            <a:ext cx="5194300" cy="3638550"/>
          </a:xfrm>
        </p:spPr>
        <p:txBody>
          <a:bodyPr>
            <a:normAutofit/>
          </a:bodyPr>
          <a:lstStyle/>
          <a:p>
            <a:r>
              <a:rPr lang="en-US" b="1" dirty="0"/>
              <a:t>Multiculture/global teams</a:t>
            </a:r>
          </a:p>
          <a:p>
            <a:pPr>
              <a:buFont typeface="+mj-lt"/>
              <a:buAutoNum type="arabicPeriod"/>
            </a:pPr>
            <a:r>
              <a:rPr lang="en-IN" dirty="0"/>
              <a:t>Communication barriers</a:t>
            </a:r>
          </a:p>
          <a:p>
            <a:pPr>
              <a:buFont typeface="+mj-lt"/>
              <a:buAutoNum type="arabicPeriod"/>
            </a:pPr>
            <a:r>
              <a:rPr lang="en-IN" dirty="0"/>
              <a:t>Cultural sensitivities</a:t>
            </a:r>
          </a:p>
          <a:p>
            <a:pPr>
              <a:buFont typeface="+mj-lt"/>
              <a:buAutoNum type="arabicPeriod"/>
            </a:pPr>
            <a:r>
              <a:rPr lang="en-IN" dirty="0"/>
              <a:t>Time management and work styles</a:t>
            </a:r>
          </a:p>
        </p:txBody>
      </p:sp>
    </p:spTree>
    <p:extLst>
      <p:ext uri="{BB962C8B-B14F-4D97-AF65-F5344CB8AC3E}">
        <p14:creationId xmlns:p14="http://schemas.microsoft.com/office/powerpoint/2010/main" val="191511622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07FC-AB5F-3D63-C79F-66E243612AB7}"/>
              </a:ext>
            </a:extLst>
          </p:cNvPr>
          <p:cNvSpPr>
            <a:spLocks noGrp="1"/>
          </p:cNvSpPr>
          <p:nvPr>
            <p:ph type="title"/>
          </p:nvPr>
        </p:nvSpPr>
        <p:spPr/>
        <p:txBody>
          <a:bodyPr/>
          <a:lstStyle/>
          <a:p>
            <a:r>
              <a:rPr lang="en-US" dirty="0"/>
              <a:t>How to Maintain a Healthy Culture</a:t>
            </a:r>
            <a:endParaRPr lang="en-IN" dirty="0"/>
          </a:p>
        </p:txBody>
      </p:sp>
      <p:sp>
        <p:nvSpPr>
          <p:cNvPr id="3" name="Content Placeholder 2">
            <a:extLst>
              <a:ext uri="{FF2B5EF4-FFF2-40B4-BE49-F238E27FC236}">
                <a16:creationId xmlns:a16="http://schemas.microsoft.com/office/drawing/2014/main" id="{D533B0A7-C01F-38F3-0C04-9107CF4C6084}"/>
              </a:ext>
            </a:extLst>
          </p:cNvPr>
          <p:cNvSpPr>
            <a:spLocks noGrp="1"/>
          </p:cNvSpPr>
          <p:nvPr>
            <p:ph idx="1"/>
          </p:nvPr>
        </p:nvSpPr>
        <p:spPr/>
        <p:txBody>
          <a:bodyPr>
            <a:normAutofit/>
          </a:bodyPr>
          <a:lstStyle/>
          <a:p>
            <a:r>
              <a:rPr lang="en-US" sz="1900" b="1" dirty="0"/>
              <a:t>If your company have a healthy corporate how to maintain it?</a:t>
            </a:r>
          </a:p>
          <a:p>
            <a:endParaRPr lang="en-US" sz="1900" b="1" dirty="0"/>
          </a:p>
          <a:p>
            <a:pPr>
              <a:lnSpc>
                <a:spcPct val="200000"/>
              </a:lnSpc>
              <a:buFont typeface="Wingdings" panose="05000000000000000000" pitchFamily="2" charset="2"/>
              <a:buChar char="Ø"/>
            </a:pPr>
            <a:r>
              <a:rPr lang="en-US" dirty="0"/>
              <a:t>To maintain healthy culture focus on open communication, promoting employee well-being, and encouraging collaboration. </a:t>
            </a:r>
          </a:p>
          <a:p>
            <a:pPr>
              <a:lnSpc>
                <a:spcPct val="200000"/>
              </a:lnSpc>
              <a:buFont typeface="Wingdings" panose="05000000000000000000" pitchFamily="2" charset="2"/>
              <a:buChar char="Ø"/>
            </a:pPr>
            <a:r>
              <a:rPr lang="en-US" dirty="0"/>
              <a:t>This includes form a clear values, providing opportunities for growth, and recognizing achievements.  </a:t>
            </a:r>
          </a:p>
        </p:txBody>
      </p:sp>
    </p:spTree>
    <p:extLst>
      <p:ext uri="{BB962C8B-B14F-4D97-AF65-F5344CB8AC3E}">
        <p14:creationId xmlns:p14="http://schemas.microsoft.com/office/powerpoint/2010/main" val="3525165733"/>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Quotable</Template>
  <TotalTime>720</TotalTime>
  <Words>543</Words>
  <Application>Microsoft Office PowerPoint</Application>
  <PresentationFormat>Widescreen</PresentationFormat>
  <Paragraphs>80</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Trebuchet MS (Body)</vt:lpstr>
      <vt:lpstr>Wingdings</vt:lpstr>
      <vt:lpstr>Wingdings 2</vt:lpstr>
      <vt:lpstr>Quotable</vt:lpstr>
      <vt:lpstr>Building corporate culture</vt:lpstr>
      <vt:lpstr>Building Corporate Culture</vt:lpstr>
      <vt:lpstr>What is Corporate Culture?</vt:lpstr>
      <vt:lpstr>Why is Corporate Culture Important? </vt:lpstr>
      <vt:lpstr>Elements of Corporate Culture</vt:lpstr>
      <vt:lpstr>How to Build a Strong Corporate Culture</vt:lpstr>
      <vt:lpstr>Real life example of corporate culture</vt:lpstr>
      <vt:lpstr>Challenges in Building Corporate Culture</vt:lpstr>
      <vt:lpstr>How to Maintain a Healthy Culture</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Dhiraj sonagara</dc:creator>
  <cp:lastModifiedBy>Dhiraj sonagara</cp:lastModifiedBy>
  <cp:revision>38</cp:revision>
  <dcterms:created xsi:type="dcterms:W3CDTF">2025-06-16T06:30:59Z</dcterms:created>
  <dcterms:modified xsi:type="dcterms:W3CDTF">2025-06-27T08:08:52Z</dcterms:modified>
</cp:coreProperties>
</file>