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06987252400061"/>
          <c:y val="0.17444365893988703"/>
          <c:w val="0.72314767892530474"/>
          <c:h val="0.58351852349006639"/>
        </c:manualLayout>
      </c:layout>
      <c:pie3DChart>
        <c:varyColors val="1"/>
        <c:ser>
          <c:idx val="0"/>
          <c:order val="0"/>
          <c:explosion val="6"/>
          <c:dPt>
            <c:idx val="0"/>
            <c:bubble3D val="0"/>
            <c:explosion val="22"/>
            <c:spPr>
              <a:solidFill>
                <a:schemeClr val="accent5">
                  <a:lumMod val="50000"/>
                </a:schemeClr>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6616-4879-A23B-DE95AE88DCFB}"/>
              </c:ext>
            </c:extLst>
          </c:dPt>
          <c:dPt>
            <c:idx val="1"/>
            <c:bubble3D val="0"/>
            <c:explosion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6616-4879-A23B-DE95AE88DCFB}"/>
              </c:ext>
            </c:extLst>
          </c:dPt>
          <c:dPt>
            <c:idx val="2"/>
            <c:bubble3D val="0"/>
            <c:explosion val="4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6616-4879-A23B-DE95AE88DCFB}"/>
              </c:ext>
            </c:extLst>
          </c:dPt>
          <c:dPt>
            <c:idx val="3"/>
            <c:bubble3D val="0"/>
            <c:explosion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6616-4879-A23B-DE95AE88DCFB}"/>
              </c:ext>
            </c:extLst>
          </c:dPt>
          <c:dLbls>
            <c:delete val="1"/>
          </c:dLbls>
          <c:cat>
            <c:strRef>
              <c:f>Feuil1!$H$9:$H$12</c:f>
              <c:strCache>
                <c:ptCount val="4"/>
                <c:pt idx="0">
                  <c:v>Occassionnellement</c:v>
                </c:pt>
                <c:pt idx="1">
                  <c:v>Souvent</c:v>
                </c:pt>
                <c:pt idx="2">
                  <c:v>Tous les jours </c:v>
                </c:pt>
                <c:pt idx="3">
                  <c:v>Jamais</c:v>
                </c:pt>
              </c:strCache>
            </c:strRef>
          </c:cat>
          <c:val>
            <c:numRef>
              <c:f>Feuil1!$I$9:$I$12</c:f>
              <c:numCache>
                <c:formatCode>General</c:formatCode>
                <c:ptCount val="4"/>
                <c:pt idx="0">
                  <c:v>5733</c:v>
                </c:pt>
                <c:pt idx="1">
                  <c:v>484</c:v>
                </c:pt>
                <c:pt idx="2">
                  <c:v>57</c:v>
                </c:pt>
                <c:pt idx="3">
                  <c:v>3585</c:v>
                </c:pt>
              </c:numCache>
            </c:numRef>
          </c:val>
          <c:extLst>
            <c:ext xmlns:c16="http://schemas.microsoft.com/office/drawing/2014/chart" uri="{C3380CC4-5D6E-409C-BE32-E72D297353CC}">
              <c16:uniqueId val="{00000008-6616-4879-A23B-DE95AE88DCFB}"/>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35077996836042E-2"/>
          <c:y val="0.10101850409489688"/>
          <c:w val="0.82978509662556643"/>
          <c:h val="0.79296526214963026"/>
        </c:manualLayout>
      </c:layout>
      <c:pie3DChart>
        <c:varyColors val="1"/>
        <c:ser>
          <c:idx val="0"/>
          <c:order val="0"/>
          <c:dPt>
            <c:idx val="0"/>
            <c:bubble3D val="0"/>
            <c:explosion val="17"/>
            <c:spPr>
              <a:solidFill>
                <a:schemeClr val="accent5">
                  <a:lumMod val="50000"/>
                </a:schemeClr>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628-49B4-9F13-E88145562C13}"/>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628-49B4-9F13-E88145562C13}"/>
              </c:ext>
            </c:extLst>
          </c:dPt>
          <c:dLbls>
            <c:delete val="1"/>
          </c:dLbls>
          <c:cat>
            <c:strRef>
              <c:f>Feuil1!$B$26:$B$27</c:f>
              <c:strCache>
                <c:ptCount val="2"/>
                <c:pt idx="0">
                  <c:v>Occassionnellement</c:v>
                </c:pt>
                <c:pt idx="1">
                  <c:v>Jamais</c:v>
                </c:pt>
              </c:strCache>
            </c:strRef>
          </c:cat>
          <c:val>
            <c:numRef>
              <c:f>Feuil1!$C$26:$C$27</c:f>
              <c:numCache>
                <c:formatCode>General</c:formatCode>
                <c:ptCount val="2"/>
                <c:pt idx="0">
                  <c:v>6274</c:v>
                </c:pt>
                <c:pt idx="1">
                  <c:v>3585</c:v>
                </c:pt>
              </c:numCache>
            </c:numRef>
          </c:val>
          <c:extLst>
            <c:ext xmlns:c16="http://schemas.microsoft.com/office/drawing/2014/chart" uri="{C3380CC4-5D6E-409C-BE32-E72D297353CC}">
              <c16:uniqueId val="{00000004-5628-49B4-9F13-E88145562C13}"/>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cdr:x>
      <cdr:y>0.31672</cdr:y>
    </cdr:from>
    <cdr:to>
      <cdr:x>0.18425</cdr:x>
      <cdr:y>0.47129</cdr:y>
    </cdr:to>
    <cdr:sp macro="" textlink="">
      <cdr:nvSpPr>
        <cdr:cNvPr id="2" name="ZoneTexte 1">
          <a:extLst xmlns:a="http://schemas.openxmlformats.org/drawingml/2006/main">
            <a:ext uri="{FF2B5EF4-FFF2-40B4-BE49-F238E27FC236}">
              <a16:creationId xmlns:a16="http://schemas.microsoft.com/office/drawing/2014/main" id="{C1B8D4E5-8BC5-B283-7A83-EF41FCEBCDEE}"/>
            </a:ext>
          </a:extLst>
        </cdr:cNvPr>
        <cdr:cNvSpPr txBox="1"/>
      </cdr:nvSpPr>
      <cdr:spPr>
        <a:xfrm xmlns:a="http://schemas.openxmlformats.org/drawingml/2006/main">
          <a:off x="-7178951" y="955608"/>
          <a:ext cx="914413" cy="46636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fr-FR" sz="1600" b="1" dirty="0">
              <a:solidFill>
                <a:schemeClr val="accent6">
                  <a:lumMod val="50000"/>
                </a:schemeClr>
              </a:solidFill>
              <a:effectLst>
                <a:outerShdw blurRad="38100" dist="38100" dir="2700000" algn="tl">
                  <a:srgbClr val="000000">
                    <a:alpha val="43137"/>
                  </a:srgbClr>
                </a:outerShdw>
              </a:effectLst>
              <a:latin typeface="Book Antiqua" panose="02040602050305030304" pitchFamily="18" charset="0"/>
            </a:rPr>
            <a:t>Jamais: 36,36%</a:t>
          </a:r>
          <a:r>
            <a:rPr lang="fr-FR" sz="1600" b="1" dirty="0">
              <a:solidFill>
                <a:schemeClr val="accent6">
                  <a:lumMod val="50000"/>
                </a:schemeClr>
              </a:solidFill>
              <a:effectLst>
                <a:outerShdw blurRad="38100" dist="38100" dir="2700000" algn="tl">
                  <a:srgbClr val="000000">
                    <a:alpha val="43137"/>
                  </a:srgbClr>
                </a:outerShdw>
              </a:effectLst>
            </a:rPr>
            <a:t>  </a:t>
          </a:r>
        </a:p>
      </cdr:txBody>
    </cdr:sp>
  </cdr:relSizeAnchor>
  <cdr:relSizeAnchor xmlns:cdr="http://schemas.openxmlformats.org/drawingml/2006/chartDrawing">
    <cdr:from>
      <cdr:x>0.0686</cdr:x>
      <cdr:y>0.63967</cdr:y>
    </cdr:from>
    <cdr:to>
      <cdr:x>0.30045</cdr:x>
      <cdr:y>0.77791</cdr:y>
    </cdr:to>
    <cdr:sp macro="" textlink="">
      <cdr:nvSpPr>
        <cdr:cNvPr id="4" name="ZoneTexte 3">
          <a:extLst xmlns:a="http://schemas.openxmlformats.org/drawingml/2006/main">
            <a:ext uri="{FF2B5EF4-FFF2-40B4-BE49-F238E27FC236}">
              <a16:creationId xmlns:a16="http://schemas.microsoft.com/office/drawing/2014/main" id="{1155F2BD-31ED-FCBA-F9E2-B9F582914DD6}"/>
            </a:ext>
          </a:extLst>
        </cdr:cNvPr>
        <cdr:cNvSpPr txBox="1"/>
      </cdr:nvSpPr>
      <cdr:spPr>
        <a:xfrm xmlns:a="http://schemas.openxmlformats.org/drawingml/2006/main">
          <a:off x="340465" y="1929987"/>
          <a:ext cx="1150647" cy="41709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fr-FR" sz="1600" b="1" dirty="0">
              <a:solidFill>
                <a:schemeClr val="accent1">
                  <a:lumMod val="75000"/>
                </a:schemeClr>
              </a:solidFill>
              <a:effectLst>
                <a:outerShdw blurRad="38100" dist="38100" dir="2700000" algn="tl">
                  <a:srgbClr val="000000">
                    <a:alpha val="43137"/>
                  </a:srgbClr>
                </a:outerShdw>
              </a:effectLst>
              <a:latin typeface="Book Antiqua" panose="02040602050305030304" pitchFamily="18" charset="0"/>
            </a:rPr>
            <a:t>Souvent : 4,91%</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EA687-06AE-6B53-F1E6-FC4267BB729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E7FDC3-2895-FDC7-FDF6-FB369AB7A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9C4BA4E-9D2E-5200-1D1E-1F0F52579F0B}"/>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49AECEE9-B0EF-776B-C873-3536F88A54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18F267-01C7-74FE-9C7D-D9CE77672B4C}"/>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168491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2F39D-B5F5-B5FA-BBB7-D6A31B39578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B754180-3221-9563-42CD-DAD6434AA2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A689E6-F3EB-F17A-BB8D-CDDA35E26758}"/>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D1E65C9C-8DF2-3C3C-28A4-788BFC7CA8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44CBD7-99DF-1F15-6407-DAE052C51F57}"/>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369026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3C8C888-E82B-4210-852A-14AE22F9092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0776111-5120-78E0-3A04-01AFAE7FE9D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F63F90-5898-293D-8614-F0740C99923A}"/>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31B1CD18-DB89-66F5-B639-A39CEC04EC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ADB9AD-52FD-06BC-55F2-A5CC0AC86B9F}"/>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233642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E29D14-BDE4-B1F0-EE32-97671F33D2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78563DB-8CE4-EAFC-B962-A7DF61A1749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4B6CEF-259D-485D-8266-9895A41E43BB}"/>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52DCE165-81D5-1EDF-F5D5-817BE338FA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F7706B7-B22E-4582-A892-591AB0567B16}"/>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54757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D505A-63C3-BFF2-6B99-EAE690521E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C249D96-DF95-E1C1-4958-5821B873D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7975FC7-2FE8-AFB5-339A-9659476DAA64}"/>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EC28CA3E-122B-0066-4104-9608D6550F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5A7B4A-3AA2-A325-30CB-0940978BFFFA}"/>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243296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314E29-2ED3-A6E9-0A1D-B649CECE95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1B71A9-2BCA-BDA0-FED7-BF3AE89753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A92DC8-E519-7F70-760B-A2EB6389CC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9416791-D20F-ADAB-1F09-1F327CD6AFE9}"/>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6" name="Espace réservé du pied de page 5">
            <a:extLst>
              <a:ext uri="{FF2B5EF4-FFF2-40B4-BE49-F238E27FC236}">
                <a16:creationId xmlns:a16="http://schemas.microsoft.com/office/drawing/2014/main" id="{7EC929DA-6D1D-53CF-17FE-0BB7049F32F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ADEC4E-A71C-FF75-1B21-5812BC185A50}"/>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423464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AC637-553C-8680-7D88-BE880ABD047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B7F6B6F-F1CE-1311-2E4C-8BC5D6CB0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D880744-8621-6481-5710-CB80FCA49F6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410F7C3-0DAD-6280-7F86-C2975D859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6F06AEE-5D13-0554-FFA5-1499C03F382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445D21E-8531-C7AB-3A66-1B9AE7590CA2}"/>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8" name="Espace réservé du pied de page 7">
            <a:extLst>
              <a:ext uri="{FF2B5EF4-FFF2-40B4-BE49-F238E27FC236}">
                <a16:creationId xmlns:a16="http://schemas.microsoft.com/office/drawing/2014/main" id="{B608A172-BC5F-9C19-5E97-CAFB1475568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E853A8A-EF86-6132-D468-6B9E1A366CDD}"/>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213427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E1B40-71A5-2913-74CA-7DB52BC927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AEB1941-D813-0D6D-4887-02400FFFDF6A}"/>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4" name="Espace réservé du pied de page 3">
            <a:extLst>
              <a:ext uri="{FF2B5EF4-FFF2-40B4-BE49-F238E27FC236}">
                <a16:creationId xmlns:a16="http://schemas.microsoft.com/office/drawing/2014/main" id="{3A09C783-5C8D-7EF3-EB67-F6BB76E3A96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233A0DA-F975-3F9C-7ECD-AF9F3F581072}"/>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97954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C1E6C1E-D7D7-54B1-F28C-B0B6D044D0AA}"/>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3" name="Espace réservé du pied de page 2">
            <a:extLst>
              <a:ext uri="{FF2B5EF4-FFF2-40B4-BE49-F238E27FC236}">
                <a16:creationId xmlns:a16="http://schemas.microsoft.com/office/drawing/2014/main" id="{B16C6C89-180C-0B41-8F1E-BDC74AF62C4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AFD1081-BA27-0634-B905-3C8503F71439}"/>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185751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35C4C-9C17-1EBB-DD9A-B0B5909ECF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3ED6D84-6542-7DE4-021B-B92D02607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C12CCE-D786-8F2E-C7F9-E3FC70719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1C8350-7E47-BAB4-122B-4D933BF01EDE}"/>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6" name="Espace réservé du pied de page 5">
            <a:extLst>
              <a:ext uri="{FF2B5EF4-FFF2-40B4-BE49-F238E27FC236}">
                <a16:creationId xmlns:a16="http://schemas.microsoft.com/office/drawing/2014/main" id="{06137A29-C2AF-62AD-498B-B04D6647F2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57827C-5C46-018B-40B9-B5FEE89EDB3B}"/>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351929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6DECC-6BDB-F047-7109-EEF030D158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BD90BF0-EE07-28D2-C188-785F11DB7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9E2559B-3143-2616-B03D-228BCA4C7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05F870-7482-271A-CD0F-A1FC9908F43E}"/>
              </a:ext>
            </a:extLst>
          </p:cNvPr>
          <p:cNvSpPr>
            <a:spLocks noGrp="1"/>
          </p:cNvSpPr>
          <p:nvPr>
            <p:ph type="dt" sz="half" idx="10"/>
          </p:nvPr>
        </p:nvSpPr>
        <p:spPr/>
        <p:txBody>
          <a:bodyPr/>
          <a:lstStyle/>
          <a:p>
            <a:fld id="{7475A58C-E3BE-4F00-A911-E85EBC24A377}" type="datetimeFigureOut">
              <a:rPr lang="fr-FR" smtClean="0"/>
              <a:t>16/04/2024</a:t>
            </a:fld>
            <a:endParaRPr lang="fr-FR"/>
          </a:p>
        </p:txBody>
      </p:sp>
      <p:sp>
        <p:nvSpPr>
          <p:cNvPr id="6" name="Espace réservé du pied de page 5">
            <a:extLst>
              <a:ext uri="{FF2B5EF4-FFF2-40B4-BE49-F238E27FC236}">
                <a16:creationId xmlns:a16="http://schemas.microsoft.com/office/drawing/2014/main" id="{9928CBB6-D6FF-C54F-A59F-78E3B395D7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DCF4F7-16B3-593B-AC24-C3668877C0CF}"/>
              </a:ext>
            </a:extLst>
          </p:cNvPr>
          <p:cNvSpPr>
            <a:spLocks noGrp="1"/>
          </p:cNvSpPr>
          <p:nvPr>
            <p:ph type="sldNum" sz="quarter" idx="12"/>
          </p:nvPr>
        </p:nvSpPr>
        <p:spPr/>
        <p:txBody>
          <a:bodyPr/>
          <a:lstStyle/>
          <a:p>
            <a:fld id="{08C08A02-D196-4F4A-8B5C-C6F6D448E02E}" type="slidenum">
              <a:rPr lang="fr-FR" smtClean="0"/>
              <a:t>‹N°›</a:t>
            </a:fld>
            <a:endParaRPr lang="fr-FR"/>
          </a:p>
        </p:txBody>
      </p:sp>
    </p:spTree>
    <p:extLst>
      <p:ext uri="{BB962C8B-B14F-4D97-AF65-F5344CB8AC3E}">
        <p14:creationId xmlns:p14="http://schemas.microsoft.com/office/powerpoint/2010/main" val="201706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0626F2-83A2-74E2-CCD0-84656509A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E17F14E-C4B0-C660-A902-5C324D62D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505155-D4E9-87B8-7F45-18EC48D33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5A58C-E3BE-4F00-A911-E85EBC24A377}"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E2C6F0CB-2829-F46F-4971-F0A802888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4CD3960-00BE-1C38-FD94-D937F0452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08A02-D196-4F4A-8B5C-C6F6D448E02E}" type="slidenum">
              <a:rPr lang="fr-FR" smtClean="0"/>
              <a:t>‹N°›</a:t>
            </a:fld>
            <a:endParaRPr lang="fr-FR"/>
          </a:p>
        </p:txBody>
      </p:sp>
    </p:spTree>
    <p:extLst>
      <p:ext uri="{BB962C8B-B14F-4D97-AF65-F5344CB8AC3E}">
        <p14:creationId xmlns:p14="http://schemas.microsoft.com/office/powerpoint/2010/main" val="3092913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rectangle 4">
            <a:extLst>
              <a:ext uri="{FF2B5EF4-FFF2-40B4-BE49-F238E27FC236}">
                <a16:creationId xmlns:a16="http://schemas.microsoft.com/office/drawing/2014/main" id="{F8E58EDB-30BF-B6AD-3E79-F18A83E9F608}"/>
              </a:ext>
            </a:extLst>
          </p:cNvPr>
          <p:cNvSpPr/>
          <p:nvPr/>
        </p:nvSpPr>
        <p:spPr>
          <a:xfrm>
            <a:off x="4586" y="4722303"/>
            <a:ext cx="2834868" cy="2119945"/>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BA24F2FD-45F7-F7D6-60B7-D9A882D87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9" y="259947"/>
            <a:ext cx="1812759" cy="721356"/>
          </a:xfrm>
          <a:prstGeom prst="rect">
            <a:avLst/>
          </a:prstGeom>
        </p:spPr>
      </p:pic>
      <p:pic>
        <p:nvPicPr>
          <p:cNvPr id="9" name="Image 8">
            <a:extLst>
              <a:ext uri="{FF2B5EF4-FFF2-40B4-BE49-F238E27FC236}">
                <a16:creationId xmlns:a16="http://schemas.microsoft.com/office/drawing/2014/main" id="{550723CA-E133-1E04-B635-ABFD57C5F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397" y="6019073"/>
            <a:ext cx="2499568" cy="691763"/>
          </a:xfrm>
          <a:prstGeom prst="rect">
            <a:avLst/>
          </a:prstGeom>
        </p:spPr>
      </p:pic>
      <p:pic>
        <p:nvPicPr>
          <p:cNvPr id="11" name="Image 10">
            <a:extLst>
              <a:ext uri="{FF2B5EF4-FFF2-40B4-BE49-F238E27FC236}">
                <a16:creationId xmlns:a16="http://schemas.microsoft.com/office/drawing/2014/main" id="{DE4E8163-1C62-689D-5EC7-D8FEA3A10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5820" y="5879839"/>
            <a:ext cx="1911293" cy="830997"/>
          </a:xfrm>
          <a:prstGeom prst="rect">
            <a:avLst/>
          </a:prstGeom>
        </p:spPr>
      </p:pic>
      <p:sp>
        <p:nvSpPr>
          <p:cNvPr id="12" name="ZoneTexte 11">
            <a:extLst>
              <a:ext uri="{FF2B5EF4-FFF2-40B4-BE49-F238E27FC236}">
                <a16:creationId xmlns:a16="http://schemas.microsoft.com/office/drawing/2014/main" id="{EAC0DCF7-9ED6-BB89-E073-362304DC0105}"/>
              </a:ext>
            </a:extLst>
          </p:cNvPr>
          <p:cNvSpPr txBox="1"/>
          <p:nvPr/>
        </p:nvSpPr>
        <p:spPr>
          <a:xfrm>
            <a:off x="132920" y="1455310"/>
            <a:ext cx="9989647" cy="830997"/>
          </a:xfrm>
          <a:prstGeom prst="rect">
            <a:avLst/>
          </a:prstGeom>
          <a:noFill/>
        </p:spPr>
        <p:txBody>
          <a:bodyPr wrap="square" rtlCol="0">
            <a:spAutoFit/>
          </a:bodyPr>
          <a:lstStyle/>
          <a:p>
            <a:pPr algn="ctr"/>
            <a:r>
              <a:rPr lang="fr-FR" sz="2400" b="1" dirty="0">
                <a:latin typeface="Book Antiqua" panose="02040602050305030304" pitchFamily="18" charset="0"/>
              </a:rPr>
              <a:t>Analyse des déterminants de la non-réponse liée à la consommation d’alcool </a:t>
            </a:r>
          </a:p>
        </p:txBody>
      </p:sp>
      <p:sp>
        <p:nvSpPr>
          <p:cNvPr id="14" name="Triangle rectangle 13">
            <a:extLst>
              <a:ext uri="{FF2B5EF4-FFF2-40B4-BE49-F238E27FC236}">
                <a16:creationId xmlns:a16="http://schemas.microsoft.com/office/drawing/2014/main" id="{520106A7-9A38-422F-E23B-5147FE4DB78D}"/>
              </a:ext>
            </a:extLst>
          </p:cNvPr>
          <p:cNvSpPr/>
          <p:nvPr/>
        </p:nvSpPr>
        <p:spPr>
          <a:xfrm rot="10800000">
            <a:off x="8053136" y="0"/>
            <a:ext cx="4138863" cy="3327302"/>
          </a:xfrm>
          <a:prstGeom prst="rtTriangl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C3E67631-3158-4A2F-CF46-0104D62587B8}"/>
              </a:ext>
            </a:extLst>
          </p:cNvPr>
          <p:cNvSpPr txBox="1"/>
          <p:nvPr/>
        </p:nvSpPr>
        <p:spPr>
          <a:xfrm>
            <a:off x="2915142" y="5251635"/>
            <a:ext cx="4782078" cy="369332"/>
          </a:xfrm>
          <a:prstGeom prst="rect">
            <a:avLst/>
          </a:prstGeom>
          <a:noFill/>
        </p:spPr>
        <p:txBody>
          <a:bodyPr wrap="none" rtlCol="0">
            <a:spAutoFit/>
          </a:bodyPr>
          <a:lstStyle/>
          <a:p>
            <a:r>
              <a:rPr lang="fr-FR" dirty="0">
                <a:latin typeface="Book Antiqua" panose="02040602050305030304" pitchFamily="18" charset="0"/>
              </a:rPr>
              <a:t>Magistère Ingénieur Economiste , Avril 2024</a:t>
            </a:r>
          </a:p>
        </p:txBody>
      </p:sp>
      <p:sp>
        <p:nvSpPr>
          <p:cNvPr id="16" name="ZoneTexte 15">
            <a:extLst>
              <a:ext uri="{FF2B5EF4-FFF2-40B4-BE49-F238E27FC236}">
                <a16:creationId xmlns:a16="http://schemas.microsoft.com/office/drawing/2014/main" id="{46E544A3-7525-054D-7698-228B4BC90BF3}"/>
              </a:ext>
            </a:extLst>
          </p:cNvPr>
          <p:cNvSpPr txBox="1"/>
          <p:nvPr/>
        </p:nvSpPr>
        <p:spPr>
          <a:xfrm>
            <a:off x="356221" y="3210199"/>
            <a:ext cx="3284874" cy="1713354"/>
          </a:xfrm>
          <a:prstGeom prst="rect">
            <a:avLst/>
          </a:prstGeom>
          <a:noFill/>
        </p:spPr>
        <p:txBody>
          <a:bodyPr wrap="none" rtlCol="0">
            <a:spAutoFit/>
          </a:bodyPr>
          <a:lstStyle/>
          <a:p>
            <a:pPr>
              <a:lnSpc>
                <a:spcPct val="150000"/>
              </a:lnSpc>
            </a:pPr>
            <a:r>
              <a:rPr lang="fr-FR" b="1" u="sng" dirty="0">
                <a:latin typeface="Book Antiqua" panose="02040602050305030304" pitchFamily="18" charset="0"/>
              </a:rPr>
              <a:t>Groupe 8 :</a:t>
            </a:r>
            <a:r>
              <a:rPr lang="fr-FR" dirty="0">
                <a:latin typeface="Book Antiqua" panose="02040602050305030304" pitchFamily="18" charset="0"/>
              </a:rPr>
              <a:t> </a:t>
            </a:r>
          </a:p>
          <a:p>
            <a:pPr marL="285750" indent="-285750">
              <a:lnSpc>
                <a:spcPct val="150000"/>
              </a:lnSpc>
              <a:buFontTx/>
              <a:buChar char="-"/>
            </a:pPr>
            <a:r>
              <a:rPr lang="fr-FR" dirty="0">
                <a:latin typeface="Book Antiqua" panose="02040602050305030304" pitchFamily="18" charset="0"/>
              </a:rPr>
              <a:t>ADJANOHOUN Brayann </a:t>
            </a:r>
          </a:p>
          <a:p>
            <a:pPr marL="285750" indent="-285750">
              <a:lnSpc>
                <a:spcPct val="150000"/>
              </a:lnSpc>
              <a:buFontTx/>
              <a:buChar char="-"/>
            </a:pPr>
            <a:r>
              <a:rPr lang="fr-FR" dirty="0">
                <a:latin typeface="Book Antiqua" panose="02040602050305030304" pitchFamily="18" charset="0"/>
              </a:rPr>
              <a:t>ADOUSSINGANDE Céline</a:t>
            </a:r>
          </a:p>
          <a:p>
            <a:pPr marL="285750" indent="-285750">
              <a:lnSpc>
                <a:spcPct val="150000"/>
              </a:lnSpc>
              <a:buFontTx/>
              <a:buChar char="-"/>
            </a:pPr>
            <a:r>
              <a:rPr lang="fr-FR" dirty="0">
                <a:latin typeface="Book Antiqua" panose="02040602050305030304" pitchFamily="18" charset="0"/>
              </a:rPr>
              <a:t>KOUKPONOU </a:t>
            </a:r>
            <a:r>
              <a:rPr lang="fr-FR" dirty="0" err="1">
                <a:latin typeface="Book Antiqua" panose="02040602050305030304" pitchFamily="18" charset="0"/>
              </a:rPr>
              <a:t>Sonagnon</a:t>
            </a:r>
            <a:r>
              <a:rPr lang="fr-FR" dirty="0">
                <a:latin typeface="Book Antiqua" panose="02040602050305030304" pitchFamily="18" charset="0"/>
              </a:rPr>
              <a:t> </a:t>
            </a:r>
          </a:p>
        </p:txBody>
      </p:sp>
      <p:sp>
        <p:nvSpPr>
          <p:cNvPr id="20" name="ZoneTexte 19">
            <a:extLst>
              <a:ext uri="{FF2B5EF4-FFF2-40B4-BE49-F238E27FC236}">
                <a16:creationId xmlns:a16="http://schemas.microsoft.com/office/drawing/2014/main" id="{5E3A888C-A4F0-D9C2-EEF7-7BEA6A5C2B8E}"/>
              </a:ext>
            </a:extLst>
          </p:cNvPr>
          <p:cNvSpPr txBox="1"/>
          <p:nvPr/>
        </p:nvSpPr>
        <p:spPr>
          <a:xfrm>
            <a:off x="2776143" y="2306156"/>
            <a:ext cx="6096000" cy="369332"/>
          </a:xfrm>
          <a:prstGeom prst="rect">
            <a:avLst/>
          </a:prstGeom>
          <a:noFill/>
        </p:spPr>
        <p:txBody>
          <a:bodyPr wrap="square">
            <a:spAutoFit/>
          </a:bodyPr>
          <a:lstStyle/>
          <a:p>
            <a:r>
              <a:rPr lang="fr-FR" b="1" dirty="0">
                <a:latin typeface="Book Antiqua" panose="02040602050305030304" pitchFamily="18" charset="0"/>
              </a:rPr>
              <a:t>Enquête de l’OVE (Condition de Vie Etudiants)</a:t>
            </a:r>
          </a:p>
        </p:txBody>
      </p:sp>
    </p:spTree>
    <p:extLst>
      <p:ext uri="{BB962C8B-B14F-4D97-AF65-F5344CB8AC3E}">
        <p14:creationId xmlns:p14="http://schemas.microsoft.com/office/powerpoint/2010/main" val="361968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riangle rectangle 21">
            <a:extLst>
              <a:ext uri="{FF2B5EF4-FFF2-40B4-BE49-F238E27FC236}">
                <a16:creationId xmlns:a16="http://schemas.microsoft.com/office/drawing/2014/main" id="{9CC2B60E-4341-0235-A237-3016A0642A38}"/>
              </a:ext>
            </a:extLst>
          </p:cNvPr>
          <p:cNvSpPr/>
          <p:nvPr/>
        </p:nvSpPr>
        <p:spPr>
          <a:xfrm>
            <a:off x="0" y="5943600"/>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8A831E27-08A5-FA1A-C2B3-D161AD131E53}"/>
              </a:ext>
            </a:extLst>
          </p:cNvPr>
          <p:cNvPicPr>
            <a:picLocks noChangeAspect="1"/>
          </p:cNvPicPr>
          <p:nvPr/>
        </p:nvPicPr>
        <p:blipFill>
          <a:blip r:embed="rId2"/>
          <a:stretch>
            <a:fillRect/>
          </a:stretch>
        </p:blipFill>
        <p:spPr>
          <a:xfrm>
            <a:off x="5934637" y="2747689"/>
            <a:ext cx="6021123" cy="20959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034A0EEB-DB04-5F9E-480D-A93541BFA454}"/>
                  </a:ext>
                </a:extLst>
              </p:cNvPr>
              <p:cNvSpPr txBox="1"/>
              <p:nvPr/>
            </p:nvSpPr>
            <p:spPr>
              <a:xfrm>
                <a:off x="270166" y="195227"/>
                <a:ext cx="10766801" cy="1908151"/>
              </a:xfrm>
              <a:prstGeom prst="rect">
                <a:avLst/>
              </a:prstGeom>
              <a:noFill/>
            </p:spPr>
            <p:txBody>
              <a:bodyPr wrap="square">
                <a:spAutoFit/>
              </a:bodyPr>
              <a:lstStyle/>
              <a:p>
                <a:pPr algn="just">
                  <a:spcBef>
                    <a:spcPts val="200"/>
                  </a:spcBef>
                </a:pPr>
                <a:r>
                  <a:rPr lang="fr-FR" sz="2000" b="1" kern="100" dirty="0">
                    <a:solidFill>
                      <a:srgbClr val="1F3763"/>
                    </a:solidFill>
                    <a:effectLst/>
                    <a:latin typeface="Bookman Old Style" panose="02050604050505020204" pitchFamily="18" charset="0"/>
                    <a:ea typeface="Times New Roman" panose="02020603050405020304" pitchFamily="18" charset="0"/>
                    <a:cs typeface="Times New Roman" panose="02020603050405020304" pitchFamily="18" charset="0"/>
                  </a:rPr>
                  <a:t>3.4 Estimateur post-stratifié</a:t>
                </a: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tabLst>
                    <a:tab pos="682625" algn="l"/>
                  </a:tabLst>
                </a:pPr>
                <a:r>
                  <a:rPr lang="fr-FR" kern="100" dirty="0">
                    <a:latin typeface="Book Antiqua" panose="02040602050305030304" pitchFamily="18" charset="0"/>
                    <a:ea typeface="Calibri" panose="020F0502020204030204" pitchFamily="34" charset="0"/>
                    <a:cs typeface="Arial" panose="020B0604020202020204" pitchFamily="34" charset="0"/>
                  </a:rPr>
                  <a:t>L’</a:t>
                </a:r>
                <a:r>
                  <a:rPr lang="fr-FR" kern="100" dirty="0">
                    <a:effectLst/>
                    <a:latin typeface="Book Antiqua" panose="02040602050305030304" pitchFamily="18" charset="0"/>
                    <a:ea typeface="Calibri" panose="020F0502020204030204" pitchFamily="34" charset="0"/>
                    <a:cs typeface="Arial" panose="020B0604020202020204" pitchFamily="34" charset="0"/>
                  </a:rPr>
                  <a:t>Estimateur par post stratification : Un peu comme l’estimateur par stratification sauf qu’ici, plutôt que de mettre le plan de sondage qu’on aurait décidé en amont du sondage c’est-à-dire </a:t>
                </a:r>
                <a14:m>
                  <m:oMath xmlns:m="http://schemas.openxmlformats.org/officeDocument/2006/math">
                    <m:f>
                      <m:fPr>
                        <m:ctrlPr>
                          <a:rPr lang="fr-FR" i="1" kern="100">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i="1" kern="100">
                                <a:effectLst/>
                                <a:latin typeface="Cambria Math" panose="02040503050406030204" pitchFamily="18" charset="0"/>
                                <a:ea typeface="Calibri" panose="020F0502020204030204" pitchFamily="34" charset="0"/>
                                <a:cs typeface="Arial" panose="020B0604020202020204" pitchFamily="34" charset="0"/>
                              </a:rPr>
                              <m:t>𝑛</m:t>
                            </m:r>
                          </m:e>
                          <m:sub>
                            <m:r>
                              <a:rPr lang="fr-FR" i="1" kern="100">
                                <a:effectLst/>
                                <a:latin typeface="Cambria Math" panose="02040503050406030204" pitchFamily="18" charset="0"/>
                                <a:ea typeface="Calibri" panose="020F0502020204030204" pitchFamily="34" charset="0"/>
                                <a:cs typeface="Arial" panose="020B0604020202020204" pitchFamily="34" charset="0"/>
                              </a:rPr>
                              <m:t>h</m:t>
                            </m:r>
                          </m:sub>
                        </m:sSub>
                      </m:num>
                      <m:den>
                        <m:r>
                          <a:rPr lang="fr-FR" i="1" kern="100">
                            <a:effectLst/>
                            <a:latin typeface="Cambria Math" panose="02040503050406030204" pitchFamily="18" charset="0"/>
                            <a:ea typeface="Calibri" panose="020F0502020204030204" pitchFamily="34" charset="0"/>
                            <a:cs typeface="Arial" panose="020B0604020202020204" pitchFamily="34" charset="0"/>
                          </a:rPr>
                          <m:t>𝑁</m:t>
                        </m:r>
                      </m:den>
                    </m:f>
                  </m:oMath>
                </a14:m>
                <a:r>
                  <a:rPr lang="fr-FR" kern="100" dirty="0">
                    <a:effectLst/>
                    <a:latin typeface="Book Antiqua" panose="02040602050305030304" pitchFamily="18" charset="0"/>
                    <a:ea typeface="Calibri" panose="020F0502020204030204" pitchFamily="34" charset="0"/>
                    <a:cs typeface="Arial" panose="020B0604020202020204" pitchFamily="34" charset="0"/>
                  </a:rPr>
                  <a:t> on utilise les poids qu’on a dans les données donc  </a:t>
                </a:r>
                <a14:m>
                  <m:oMath xmlns:m="http://schemas.openxmlformats.org/officeDocument/2006/math">
                    <m:f>
                      <m:fPr>
                        <m:ctrlPr>
                          <a:rPr lang="fr-FR" i="1" kern="100">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i="1" kern="100">
                                <a:effectLst/>
                                <a:latin typeface="Cambria Math" panose="02040503050406030204" pitchFamily="18" charset="0"/>
                                <a:ea typeface="Calibri" panose="020F0502020204030204" pitchFamily="34" charset="0"/>
                                <a:cs typeface="Arial" panose="020B0604020202020204" pitchFamily="34" charset="0"/>
                              </a:rPr>
                              <m:t>𝑁</m:t>
                            </m:r>
                          </m:e>
                          <m:sub>
                            <m:r>
                              <a:rPr lang="fr-FR" i="1" kern="100">
                                <a:effectLst/>
                                <a:latin typeface="Cambria Math" panose="02040503050406030204" pitchFamily="18" charset="0"/>
                                <a:ea typeface="Calibri" panose="020F0502020204030204" pitchFamily="34" charset="0"/>
                                <a:cs typeface="Arial" panose="020B0604020202020204" pitchFamily="34" charset="0"/>
                              </a:rPr>
                              <m:t>h</m:t>
                            </m:r>
                          </m:sub>
                        </m:sSub>
                      </m:num>
                      <m:den>
                        <m:r>
                          <a:rPr lang="fr-FR" i="1" kern="100">
                            <a:effectLst/>
                            <a:latin typeface="Cambria Math" panose="02040503050406030204" pitchFamily="18" charset="0"/>
                            <a:ea typeface="Calibri" panose="020F0502020204030204" pitchFamily="34" charset="0"/>
                            <a:cs typeface="Arial" panose="020B0604020202020204" pitchFamily="34" charset="0"/>
                          </a:rPr>
                          <m:t>𝑁</m:t>
                        </m:r>
                      </m:den>
                    </m:f>
                  </m:oMath>
                </a14:m>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mc:Choice>
        <mc:Fallback xmlns="">
          <p:sp>
            <p:nvSpPr>
              <p:cNvPr id="3" name="ZoneTexte 2">
                <a:extLst>
                  <a:ext uri="{FF2B5EF4-FFF2-40B4-BE49-F238E27FC236}">
                    <a16:creationId xmlns:a16="http://schemas.microsoft.com/office/drawing/2014/main" id="{034A0EEB-DB04-5F9E-480D-A93541BFA454}"/>
                  </a:ext>
                </a:extLst>
              </p:cNvPr>
              <p:cNvSpPr txBox="1">
                <a:spLocks noRot="1" noChangeAspect="1" noMove="1" noResize="1" noEditPoints="1" noAdjustHandles="1" noChangeArrowheads="1" noChangeShapeType="1" noTextEdit="1"/>
              </p:cNvSpPr>
              <p:nvPr/>
            </p:nvSpPr>
            <p:spPr>
              <a:xfrm>
                <a:off x="270166" y="195227"/>
                <a:ext cx="10766801" cy="1908151"/>
              </a:xfrm>
              <a:prstGeom prst="rect">
                <a:avLst/>
              </a:prstGeom>
              <a:blipFill>
                <a:blip r:embed="rId3"/>
                <a:stretch>
                  <a:fillRect l="-566" t="-1917" r="-453" b="-1597"/>
                </a:stretch>
              </a:blipFill>
            </p:spPr>
            <p:txBody>
              <a:bodyPr/>
              <a:lstStyle/>
              <a:p>
                <a:r>
                  <a:rPr lang="fr-FR">
                    <a:noFill/>
                  </a:rPr>
                  <a:t> </a:t>
                </a:r>
              </a:p>
            </p:txBody>
          </p:sp>
        </mc:Fallback>
      </mc:AlternateContent>
      <p:sp>
        <p:nvSpPr>
          <p:cNvPr id="9" name="ZoneTexte 8">
            <a:extLst>
              <a:ext uri="{FF2B5EF4-FFF2-40B4-BE49-F238E27FC236}">
                <a16:creationId xmlns:a16="http://schemas.microsoft.com/office/drawing/2014/main" id="{CD8ECF31-2512-B236-CAAD-8F8E4D7408F6}"/>
              </a:ext>
            </a:extLst>
          </p:cNvPr>
          <p:cNvSpPr txBox="1"/>
          <p:nvPr/>
        </p:nvSpPr>
        <p:spPr>
          <a:xfrm>
            <a:off x="5653700" y="4977852"/>
            <a:ext cx="6648047" cy="1296702"/>
          </a:xfrm>
          <a:prstGeom prst="rect">
            <a:avLst/>
          </a:prstGeom>
          <a:noFill/>
        </p:spPr>
        <p:txBody>
          <a:bodyPr wrap="square">
            <a:spAutoFit/>
          </a:bodyPr>
          <a:lstStyle/>
          <a:p>
            <a:pPr>
              <a:lnSpc>
                <a:spcPct val="150000"/>
              </a:lnSpc>
            </a:pPr>
            <a:r>
              <a:rPr lang="fr-FR" sz="1800" b="1" dirty="0">
                <a:solidFill>
                  <a:srgbClr val="FF0000"/>
                </a:solidFill>
                <a:effectLst/>
                <a:latin typeface="Book Antiqua" panose="02040602050305030304" pitchFamily="18" charset="0"/>
                <a:ea typeface="Calibri" panose="020F0502020204030204" pitchFamily="34" charset="0"/>
                <a:cs typeface="Arial" panose="020B0604020202020204" pitchFamily="34" charset="0"/>
              </a:rPr>
              <a:t>L’estimateur post stratifié a permis effectivement  de réduire la variance de l’estimateur  et donne une meilleur estimation de la moyenne. On passe de 0,48 à 0,004 d’écart type</a:t>
            </a:r>
            <a:endParaRPr lang="fr-FR" b="1" dirty="0">
              <a:solidFill>
                <a:srgbClr val="FF0000"/>
              </a:solidFill>
              <a:latin typeface="Book Antiqua" panose="02040602050305030304" pitchFamily="18" charset="0"/>
            </a:endParaRPr>
          </a:p>
        </p:txBody>
      </p:sp>
      <p:sp>
        <p:nvSpPr>
          <p:cNvPr id="12" name="Ellipse 11">
            <a:extLst>
              <a:ext uri="{FF2B5EF4-FFF2-40B4-BE49-F238E27FC236}">
                <a16:creationId xmlns:a16="http://schemas.microsoft.com/office/drawing/2014/main" id="{9A49ED72-F585-A81C-4276-05852268A398}"/>
              </a:ext>
            </a:extLst>
          </p:cNvPr>
          <p:cNvSpPr/>
          <p:nvPr/>
        </p:nvSpPr>
        <p:spPr>
          <a:xfrm>
            <a:off x="7455128" y="4410977"/>
            <a:ext cx="3295650" cy="71317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7802D3E1-20BB-FF33-52F9-427ED8EC9B99}"/>
                  </a:ext>
                </a:extLst>
              </p:cNvPr>
              <p:cNvSpPr txBox="1"/>
              <p:nvPr/>
            </p:nvSpPr>
            <p:spPr>
              <a:xfrm>
                <a:off x="0" y="2026981"/>
                <a:ext cx="4463638" cy="6714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b="1" i="1" smtClean="0">
                              <a:solidFill>
                                <a:srgbClr val="836967"/>
                              </a:solidFill>
                              <a:latin typeface="Cambria Math" panose="02040503050406030204" pitchFamily="18" charset="0"/>
                            </a:rPr>
                          </m:ctrlPr>
                        </m:accPr>
                        <m:e>
                          <m:acc>
                            <m:accPr>
                              <m:chr m:val="̅"/>
                              <m:ctrlPr>
                                <a:rPr lang="fr-FR" b="1" i="1">
                                  <a:solidFill>
                                    <a:srgbClr val="836967"/>
                                  </a:solidFill>
                                  <a:latin typeface="Cambria Math" panose="02040503050406030204" pitchFamily="18" charset="0"/>
                                </a:rPr>
                              </m:ctrlPr>
                            </m:accPr>
                            <m:e>
                              <m:sSub>
                                <m:sSubPr>
                                  <m:ctrlPr>
                                    <a:rPr lang="fr-FR" b="1" i="1">
                                      <a:solidFill>
                                        <a:srgbClr val="836967"/>
                                      </a:solidFill>
                                      <a:latin typeface="Cambria Math" panose="02040503050406030204" pitchFamily="18" charset="0"/>
                                    </a:rPr>
                                  </m:ctrlPr>
                                </m:sSubPr>
                                <m:e>
                                  <m:r>
                                    <a:rPr lang="fr-FR" b="1" i="1">
                                      <a:latin typeface="Cambria Math" panose="02040503050406030204" pitchFamily="18" charset="0"/>
                                    </a:rPr>
                                    <m:t>𝒚</m:t>
                                  </m:r>
                                </m:e>
                                <m:sub>
                                  <m:r>
                                    <a:rPr lang="fr-FR" b="1" i="1">
                                      <a:latin typeface="Cambria Math" panose="02040503050406030204" pitchFamily="18" charset="0"/>
                                    </a:rPr>
                                    <m:t>𝑺𝒕</m:t>
                                  </m:r>
                                </m:sub>
                              </m:sSub>
                            </m:e>
                          </m:acc>
                        </m:e>
                      </m:acc>
                      <m:r>
                        <a:rPr lang="fr-FR" b="1" i="0">
                          <a:latin typeface="Cambria Math" panose="02040503050406030204" pitchFamily="18" charset="0"/>
                        </a:rPr>
                        <m:t>=</m:t>
                      </m:r>
                      <m:nary>
                        <m:naryPr>
                          <m:chr m:val="∑"/>
                          <m:limLoc m:val="subSup"/>
                          <m:ctrlPr>
                            <a:rPr lang="fr-FR" b="1" i="1">
                              <a:latin typeface="Cambria Math" panose="02040503050406030204" pitchFamily="18" charset="0"/>
                            </a:rPr>
                          </m:ctrlPr>
                        </m:naryPr>
                        <m:sub>
                          <m:r>
                            <a:rPr lang="fr-FR" b="1" i="1">
                              <a:latin typeface="Cambria Math" panose="02040503050406030204" pitchFamily="18" charset="0"/>
                            </a:rPr>
                            <m:t>𝑵𝒂𝒕𝒊𝒐𝒏𝒂𝒍𝒊𝒕</m:t>
                          </m:r>
                          <m:r>
                            <a:rPr lang="fr-FR" b="1" i="0">
                              <a:latin typeface="Cambria Math" panose="02040503050406030204" pitchFamily="18" charset="0"/>
                            </a:rPr>
                            <m:t>é=</m:t>
                          </m:r>
                          <m:r>
                            <a:rPr lang="fr-FR" b="1" i="0">
                              <a:latin typeface="Cambria Math" panose="02040503050406030204" pitchFamily="18" charset="0"/>
                            </a:rPr>
                            <m:t>𝟎</m:t>
                          </m:r>
                        </m:sub>
                        <m:sup>
                          <m:r>
                            <a:rPr lang="fr-FR" b="1" i="1">
                              <a:latin typeface="Cambria Math" panose="02040503050406030204" pitchFamily="18" charset="0"/>
                            </a:rPr>
                            <m:t>𝑵𝒂𝒕𝒊𝒐𝒏𝒂𝒍𝒊𝒕</m:t>
                          </m:r>
                          <m:r>
                            <a:rPr lang="fr-FR" b="1" i="0">
                              <a:latin typeface="Cambria Math" panose="02040503050406030204" pitchFamily="18" charset="0"/>
                            </a:rPr>
                            <m:t>é=</m:t>
                          </m:r>
                          <m:r>
                            <a:rPr lang="fr-FR" b="1" i="0">
                              <a:latin typeface="Cambria Math" panose="02040503050406030204" pitchFamily="18" charset="0"/>
                            </a:rPr>
                            <m:t>𝟏</m:t>
                          </m:r>
                        </m:sup>
                        <m:e>
                          <m:f>
                            <m:fPr>
                              <m:ctrlPr>
                                <a:rPr lang="fr-FR" b="1" i="1">
                                  <a:solidFill>
                                    <a:srgbClr val="836967"/>
                                  </a:solidFill>
                                  <a:latin typeface="Cambria Math" panose="02040503050406030204" pitchFamily="18" charset="0"/>
                                </a:rPr>
                              </m:ctrlPr>
                            </m:fPr>
                            <m:num>
                              <m:sSub>
                                <m:sSubPr>
                                  <m:ctrlPr>
                                    <a:rPr lang="fr-FR" b="1" i="1">
                                      <a:solidFill>
                                        <a:srgbClr val="836967"/>
                                      </a:solidFill>
                                      <a:latin typeface="Cambria Math" panose="02040503050406030204" pitchFamily="18" charset="0"/>
                                    </a:rPr>
                                  </m:ctrlPr>
                                </m:sSubPr>
                                <m:e>
                                  <m:r>
                                    <a:rPr lang="fr-FR" b="1" i="1">
                                      <a:latin typeface="Cambria Math" panose="02040503050406030204" pitchFamily="18" charset="0"/>
                                    </a:rPr>
                                    <m:t>𝑵</m:t>
                                  </m:r>
                                </m:e>
                                <m:sub>
                                  <m:r>
                                    <a:rPr lang="fr-FR" b="1" i="1">
                                      <a:latin typeface="Cambria Math" panose="02040503050406030204" pitchFamily="18" charset="0"/>
                                    </a:rPr>
                                    <m:t>𝒉</m:t>
                                  </m:r>
                                </m:sub>
                              </m:sSub>
                            </m:num>
                            <m:den>
                              <m:r>
                                <a:rPr lang="fr-FR" b="1" i="1">
                                  <a:latin typeface="Cambria Math" panose="02040503050406030204" pitchFamily="18" charset="0"/>
                                </a:rPr>
                                <m:t>𝑵</m:t>
                              </m:r>
                            </m:den>
                          </m:f>
                        </m:e>
                      </m:nary>
                      <m:acc>
                        <m:accPr>
                          <m:chr m:val="̅"/>
                          <m:ctrlPr>
                            <a:rPr lang="fr-FR" b="1" i="1">
                              <a:solidFill>
                                <a:srgbClr val="836967"/>
                              </a:solidFill>
                              <a:latin typeface="Cambria Math" panose="02040503050406030204" pitchFamily="18" charset="0"/>
                            </a:rPr>
                          </m:ctrlPr>
                        </m:accPr>
                        <m:e>
                          <m:sSub>
                            <m:sSubPr>
                              <m:ctrlPr>
                                <a:rPr lang="fr-FR" b="1" i="1">
                                  <a:solidFill>
                                    <a:srgbClr val="836967"/>
                                  </a:solidFill>
                                  <a:latin typeface="Cambria Math" panose="02040503050406030204" pitchFamily="18" charset="0"/>
                                </a:rPr>
                              </m:ctrlPr>
                            </m:sSubPr>
                            <m:e>
                              <m:r>
                                <a:rPr lang="fr-FR" b="1" i="1">
                                  <a:latin typeface="Cambria Math" panose="02040503050406030204" pitchFamily="18" charset="0"/>
                                </a:rPr>
                                <m:t>𝒚</m:t>
                              </m:r>
                            </m:e>
                            <m:sub>
                              <m:r>
                                <a:rPr lang="fr-FR" b="1" i="1">
                                  <a:latin typeface="Cambria Math" panose="02040503050406030204" pitchFamily="18" charset="0"/>
                                </a:rPr>
                                <m:t>𝒉</m:t>
                              </m:r>
                            </m:sub>
                          </m:sSub>
                        </m:e>
                      </m:acc>
                      <m:r>
                        <a:rPr lang="fr-FR" b="1" i="0">
                          <a:latin typeface="Cambria Math" panose="02040503050406030204" pitchFamily="18" charset="0"/>
                        </a:rPr>
                        <m:t> </m:t>
                      </m:r>
                    </m:oMath>
                  </m:oMathPara>
                </a14:m>
                <a:endParaRPr lang="fr-FR" b="1" dirty="0"/>
              </a:p>
            </p:txBody>
          </p:sp>
        </mc:Choice>
        <mc:Fallback xmlns="">
          <p:sp>
            <p:nvSpPr>
              <p:cNvPr id="14" name="ZoneTexte 13">
                <a:extLst>
                  <a:ext uri="{FF2B5EF4-FFF2-40B4-BE49-F238E27FC236}">
                    <a16:creationId xmlns:a16="http://schemas.microsoft.com/office/drawing/2014/main" id="{7802D3E1-20BB-FF33-52F9-427ED8EC9B99}"/>
                  </a:ext>
                </a:extLst>
              </p:cNvPr>
              <p:cNvSpPr txBox="1">
                <a:spLocks noRot="1" noChangeAspect="1" noMove="1" noResize="1" noEditPoints="1" noAdjustHandles="1" noChangeArrowheads="1" noChangeShapeType="1" noTextEdit="1"/>
              </p:cNvSpPr>
              <p:nvPr/>
            </p:nvSpPr>
            <p:spPr>
              <a:xfrm>
                <a:off x="0" y="2026981"/>
                <a:ext cx="4463638" cy="671402"/>
              </a:xfrm>
              <a:prstGeom prst="rect">
                <a:avLst/>
              </a:prstGeom>
              <a:blipFill>
                <a:blip r:embed="rId4"/>
                <a:stretch>
                  <a:fillRect/>
                </a:stretch>
              </a:blipFill>
            </p:spPr>
            <p:txBody>
              <a:bodyPr/>
              <a:lstStyle/>
              <a:p>
                <a:r>
                  <a:rPr lang="fr-FR">
                    <a:noFill/>
                  </a:rPr>
                  <a:t> </a:t>
                </a:r>
              </a:p>
            </p:txBody>
          </p:sp>
        </mc:Fallback>
      </mc:AlternateContent>
      <p:pic>
        <p:nvPicPr>
          <p:cNvPr id="16" name="Image 15">
            <a:extLst>
              <a:ext uri="{FF2B5EF4-FFF2-40B4-BE49-F238E27FC236}">
                <a16:creationId xmlns:a16="http://schemas.microsoft.com/office/drawing/2014/main" id="{FA45A507-6888-91CB-41AF-3498F2ED804E}"/>
              </a:ext>
            </a:extLst>
          </p:cNvPr>
          <p:cNvPicPr>
            <a:picLocks noChangeAspect="1"/>
          </p:cNvPicPr>
          <p:nvPr/>
        </p:nvPicPr>
        <p:blipFill rotWithShape="1">
          <a:blip r:embed="rId5"/>
          <a:srcRect t="27097"/>
          <a:stretch/>
        </p:blipFill>
        <p:spPr>
          <a:xfrm>
            <a:off x="129698" y="3396681"/>
            <a:ext cx="5664470" cy="12003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8" name="ZoneTexte 17">
            <a:extLst>
              <a:ext uri="{FF2B5EF4-FFF2-40B4-BE49-F238E27FC236}">
                <a16:creationId xmlns:a16="http://schemas.microsoft.com/office/drawing/2014/main" id="{53505AA4-455F-98E1-4C00-98C02FA6951E}"/>
              </a:ext>
            </a:extLst>
          </p:cNvPr>
          <p:cNvSpPr txBox="1"/>
          <p:nvPr/>
        </p:nvSpPr>
        <p:spPr>
          <a:xfrm>
            <a:off x="191627" y="4779399"/>
            <a:ext cx="5388866" cy="1713354"/>
          </a:xfrm>
          <a:prstGeom prst="rect">
            <a:avLst/>
          </a:prstGeom>
          <a:noFill/>
        </p:spPr>
        <p:txBody>
          <a:bodyPr wrap="square">
            <a:spAutoFit/>
          </a:bodyPr>
          <a:lstStyle/>
          <a:p>
            <a:pPr algn="just">
              <a:lnSpc>
                <a:spcPct val="150000"/>
              </a:lnSpc>
            </a:pPr>
            <a:r>
              <a:rPr lang="fr-FR" sz="1800" b="1" dirty="0">
                <a:effectLst/>
                <a:latin typeface="Book Antiqua" panose="02040602050305030304" pitchFamily="18" charset="0"/>
                <a:ea typeface="Calibri" panose="020F0502020204030204" pitchFamily="34" charset="0"/>
                <a:cs typeface="Arial" panose="020B0604020202020204" pitchFamily="34" charset="0"/>
              </a:rPr>
              <a:t>Ce poids vise à restaurer la répartition des fréquences par Nationalité dans l’échantillon pour que ca ressemble exactement aux </a:t>
            </a:r>
            <a:r>
              <a:rPr lang="fr-FR" b="1" dirty="0">
                <a:latin typeface="Book Antiqua" panose="02040602050305030304" pitchFamily="18" charset="0"/>
                <a:ea typeface="Calibri" panose="020F0502020204030204" pitchFamily="34" charset="0"/>
                <a:cs typeface="Arial" panose="020B0604020202020204" pitchFamily="34" charset="0"/>
              </a:rPr>
              <a:t>Nationalités </a:t>
            </a:r>
            <a:r>
              <a:rPr lang="fr-FR" sz="1800" b="1" dirty="0">
                <a:effectLst/>
                <a:latin typeface="Book Antiqua" panose="02040602050305030304" pitchFamily="18" charset="0"/>
                <a:ea typeface="Calibri" panose="020F0502020204030204" pitchFamily="34" charset="0"/>
                <a:cs typeface="Arial" panose="020B0604020202020204" pitchFamily="34" charset="0"/>
              </a:rPr>
              <a:t>dans la population. </a:t>
            </a:r>
            <a:endParaRPr lang="fr-FR" b="1" dirty="0">
              <a:latin typeface="Book Antiqua" panose="02040602050305030304" pitchFamily="18" charset="0"/>
            </a:endParaRPr>
          </a:p>
        </p:txBody>
      </p:sp>
      <p:sp>
        <p:nvSpPr>
          <p:cNvPr id="19" name="ZoneTexte 18">
            <a:extLst>
              <a:ext uri="{FF2B5EF4-FFF2-40B4-BE49-F238E27FC236}">
                <a16:creationId xmlns:a16="http://schemas.microsoft.com/office/drawing/2014/main" id="{33836B49-2301-C2B7-5409-20EF43A0EA51}"/>
              </a:ext>
            </a:extLst>
          </p:cNvPr>
          <p:cNvSpPr txBox="1"/>
          <p:nvPr/>
        </p:nvSpPr>
        <p:spPr>
          <a:xfrm>
            <a:off x="5934637" y="1937318"/>
            <a:ext cx="6336632" cy="882357"/>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10 </a:t>
            </a:r>
            <a:r>
              <a:rPr lang="fr-FR" kern="100" dirty="0">
                <a:latin typeface="Book Antiqua" panose="02040602050305030304" pitchFamily="18" charset="0"/>
                <a:ea typeface="Calibri" panose="020F0502020204030204" pitchFamily="34" charset="0"/>
                <a:cs typeface="Arial" panose="020B0604020202020204" pitchFamily="34" charset="0"/>
              </a:rPr>
              <a:t>: Estimation de la moyenne   par post stratification</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20" name="ZoneTexte 19">
            <a:extLst>
              <a:ext uri="{FF2B5EF4-FFF2-40B4-BE49-F238E27FC236}">
                <a16:creationId xmlns:a16="http://schemas.microsoft.com/office/drawing/2014/main" id="{6E22DCE2-4389-180D-F0E1-4F7A075760D4}"/>
              </a:ext>
            </a:extLst>
          </p:cNvPr>
          <p:cNvSpPr txBox="1"/>
          <p:nvPr/>
        </p:nvSpPr>
        <p:spPr>
          <a:xfrm>
            <a:off x="270167" y="2747689"/>
            <a:ext cx="5383533"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14 </a:t>
            </a:r>
            <a:r>
              <a:rPr lang="fr-FR" kern="100" dirty="0">
                <a:latin typeface="Book Antiqua" panose="02040602050305030304" pitchFamily="18" charset="0"/>
                <a:ea typeface="Calibri" panose="020F0502020204030204" pitchFamily="34" charset="0"/>
                <a:cs typeface="Arial" panose="020B0604020202020204" pitchFamily="34" charset="0"/>
              </a:rPr>
              <a:t>: Poids de Post- Stratification</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21" name="Triangle rectangle 20">
            <a:extLst>
              <a:ext uri="{FF2B5EF4-FFF2-40B4-BE49-F238E27FC236}">
                <a16:creationId xmlns:a16="http://schemas.microsoft.com/office/drawing/2014/main" id="{796A03BF-B226-DCC2-4F71-E64F589B1371}"/>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4786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rectangle 1">
            <a:extLst>
              <a:ext uri="{FF2B5EF4-FFF2-40B4-BE49-F238E27FC236}">
                <a16:creationId xmlns:a16="http://schemas.microsoft.com/office/drawing/2014/main" id="{186EC9FC-1E81-B22A-8091-90F49D84AF55}"/>
              </a:ext>
            </a:extLst>
          </p:cNvPr>
          <p:cNvSpPr/>
          <p:nvPr/>
        </p:nvSpPr>
        <p:spPr>
          <a:xfrm>
            <a:off x="4585" y="4192769"/>
            <a:ext cx="3458759" cy="264948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93BEE6FF-76CC-0007-04FC-E9827CA36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9" y="259947"/>
            <a:ext cx="1812759" cy="721356"/>
          </a:xfrm>
          <a:prstGeom prst="rect">
            <a:avLst/>
          </a:prstGeom>
        </p:spPr>
      </p:pic>
      <p:pic>
        <p:nvPicPr>
          <p:cNvPr id="4" name="Image 3">
            <a:extLst>
              <a:ext uri="{FF2B5EF4-FFF2-40B4-BE49-F238E27FC236}">
                <a16:creationId xmlns:a16="http://schemas.microsoft.com/office/drawing/2014/main" id="{5D5AF009-B1AE-3498-6AD5-A6D2A5E09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397" y="6019073"/>
            <a:ext cx="2499568" cy="691763"/>
          </a:xfrm>
          <a:prstGeom prst="rect">
            <a:avLst/>
          </a:prstGeom>
        </p:spPr>
      </p:pic>
      <p:pic>
        <p:nvPicPr>
          <p:cNvPr id="5" name="Image 4">
            <a:extLst>
              <a:ext uri="{FF2B5EF4-FFF2-40B4-BE49-F238E27FC236}">
                <a16:creationId xmlns:a16="http://schemas.microsoft.com/office/drawing/2014/main" id="{D31D5B01-37D9-8E9D-A508-4DD8D0BC2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5820" y="5879839"/>
            <a:ext cx="1911293" cy="830997"/>
          </a:xfrm>
          <a:prstGeom prst="rect">
            <a:avLst/>
          </a:prstGeom>
        </p:spPr>
      </p:pic>
      <p:sp>
        <p:nvSpPr>
          <p:cNvPr id="6" name="ZoneTexte 5">
            <a:extLst>
              <a:ext uri="{FF2B5EF4-FFF2-40B4-BE49-F238E27FC236}">
                <a16:creationId xmlns:a16="http://schemas.microsoft.com/office/drawing/2014/main" id="{FAC1BD6B-EBBC-A065-0791-7F34CDB333BA}"/>
              </a:ext>
            </a:extLst>
          </p:cNvPr>
          <p:cNvSpPr txBox="1"/>
          <p:nvPr/>
        </p:nvSpPr>
        <p:spPr>
          <a:xfrm>
            <a:off x="511385" y="2436305"/>
            <a:ext cx="9989647" cy="830997"/>
          </a:xfrm>
          <a:prstGeom prst="rect">
            <a:avLst/>
          </a:prstGeom>
          <a:noFill/>
        </p:spPr>
        <p:txBody>
          <a:bodyPr wrap="square" rtlCol="0">
            <a:spAutoFit/>
          </a:bodyPr>
          <a:lstStyle/>
          <a:p>
            <a:pPr algn="ctr"/>
            <a:r>
              <a:rPr lang="fr-FR" sz="2400" b="1" dirty="0">
                <a:latin typeface="Book Antiqua" panose="02040602050305030304" pitchFamily="18" charset="0"/>
              </a:rPr>
              <a:t>Analyse et correction du biais de non-réponse lié à la consommation d’alcool de l’</a:t>
            </a:r>
            <a:r>
              <a:rPr lang="fr-FR" sz="2400" b="1" dirty="0" err="1">
                <a:latin typeface="Book Antiqua" panose="02040602050305030304" pitchFamily="18" charset="0"/>
              </a:rPr>
              <a:t>enquete</a:t>
            </a:r>
            <a:r>
              <a:rPr lang="fr-FR" sz="2400" b="1" dirty="0">
                <a:latin typeface="Book Antiqua" panose="02040602050305030304" pitchFamily="18" charset="0"/>
              </a:rPr>
              <a:t>  OVE</a:t>
            </a:r>
          </a:p>
        </p:txBody>
      </p:sp>
      <p:sp>
        <p:nvSpPr>
          <p:cNvPr id="7" name="Triangle rectangle 6">
            <a:extLst>
              <a:ext uri="{FF2B5EF4-FFF2-40B4-BE49-F238E27FC236}">
                <a16:creationId xmlns:a16="http://schemas.microsoft.com/office/drawing/2014/main" id="{F34435E5-3C86-B091-7F9E-7929E259213C}"/>
              </a:ext>
            </a:extLst>
          </p:cNvPr>
          <p:cNvSpPr/>
          <p:nvPr/>
        </p:nvSpPr>
        <p:spPr>
          <a:xfrm rot="10800000">
            <a:off x="8053136" y="0"/>
            <a:ext cx="4138863" cy="3327302"/>
          </a:xfrm>
          <a:prstGeom prst="rtTriangl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3B02E22-36C9-68C3-E648-7620A7E1EE46}"/>
              </a:ext>
            </a:extLst>
          </p:cNvPr>
          <p:cNvSpPr txBox="1"/>
          <p:nvPr/>
        </p:nvSpPr>
        <p:spPr>
          <a:xfrm>
            <a:off x="3426085" y="3517040"/>
            <a:ext cx="4782078" cy="369332"/>
          </a:xfrm>
          <a:prstGeom prst="rect">
            <a:avLst/>
          </a:prstGeom>
          <a:noFill/>
        </p:spPr>
        <p:txBody>
          <a:bodyPr wrap="none" rtlCol="0">
            <a:spAutoFit/>
          </a:bodyPr>
          <a:lstStyle/>
          <a:p>
            <a:r>
              <a:rPr lang="fr-FR" dirty="0">
                <a:latin typeface="Book Antiqua" panose="02040602050305030304" pitchFamily="18" charset="0"/>
              </a:rPr>
              <a:t>Magistère Ingénieur Economiste , Avril 2024</a:t>
            </a:r>
          </a:p>
        </p:txBody>
      </p:sp>
      <p:sp>
        <p:nvSpPr>
          <p:cNvPr id="9" name="ZoneTexte 8">
            <a:extLst>
              <a:ext uri="{FF2B5EF4-FFF2-40B4-BE49-F238E27FC236}">
                <a16:creationId xmlns:a16="http://schemas.microsoft.com/office/drawing/2014/main" id="{177670F1-0A50-FFEC-B040-4BE7363966A3}"/>
              </a:ext>
            </a:extLst>
          </p:cNvPr>
          <p:cNvSpPr txBox="1"/>
          <p:nvPr/>
        </p:nvSpPr>
        <p:spPr>
          <a:xfrm>
            <a:off x="8728657" y="4066716"/>
            <a:ext cx="3284874" cy="1200329"/>
          </a:xfrm>
          <a:prstGeom prst="rect">
            <a:avLst/>
          </a:prstGeom>
          <a:noFill/>
        </p:spPr>
        <p:txBody>
          <a:bodyPr wrap="none" rtlCol="0">
            <a:spAutoFit/>
          </a:bodyPr>
          <a:lstStyle/>
          <a:p>
            <a:r>
              <a:rPr lang="fr-FR" b="1" u="sng" dirty="0">
                <a:latin typeface="Book Antiqua" panose="02040602050305030304" pitchFamily="18" charset="0"/>
              </a:rPr>
              <a:t>Groupe 8 :</a:t>
            </a:r>
            <a:r>
              <a:rPr lang="fr-FR" dirty="0">
                <a:latin typeface="Book Antiqua" panose="02040602050305030304" pitchFamily="18" charset="0"/>
              </a:rPr>
              <a:t> </a:t>
            </a:r>
          </a:p>
          <a:p>
            <a:pPr marL="285750" indent="-285750">
              <a:buFontTx/>
              <a:buChar char="-"/>
            </a:pPr>
            <a:r>
              <a:rPr lang="fr-FR" dirty="0">
                <a:latin typeface="Book Antiqua" panose="02040602050305030304" pitchFamily="18" charset="0"/>
              </a:rPr>
              <a:t>ADJANOHOUN Brayann </a:t>
            </a:r>
          </a:p>
          <a:p>
            <a:pPr marL="285750" indent="-285750">
              <a:buFontTx/>
              <a:buChar char="-"/>
            </a:pPr>
            <a:r>
              <a:rPr lang="fr-FR" dirty="0">
                <a:latin typeface="Book Antiqua" panose="02040602050305030304" pitchFamily="18" charset="0"/>
              </a:rPr>
              <a:t>ADOUSSINGANDE Céline</a:t>
            </a:r>
          </a:p>
          <a:p>
            <a:pPr marL="285750" indent="-285750">
              <a:buFontTx/>
              <a:buChar char="-"/>
            </a:pPr>
            <a:r>
              <a:rPr lang="fr-FR" dirty="0">
                <a:latin typeface="Book Antiqua" panose="02040602050305030304" pitchFamily="18" charset="0"/>
              </a:rPr>
              <a:t>KOUKPONOU Inès</a:t>
            </a:r>
          </a:p>
        </p:txBody>
      </p:sp>
    </p:spTree>
    <p:extLst>
      <p:ext uri="{BB962C8B-B14F-4D97-AF65-F5344CB8AC3E}">
        <p14:creationId xmlns:p14="http://schemas.microsoft.com/office/powerpoint/2010/main" val="176650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0CE73F1-0486-75EF-0CD8-ABF4994F63E5}"/>
              </a:ext>
            </a:extLst>
          </p:cNvPr>
          <p:cNvSpPr txBox="1"/>
          <p:nvPr/>
        </p:nvSpPr>
        <p:spPr>
          <a:xfrm>
            <a:off x="533973" y="370361"/>
            <a:ext cx="11124054" cy="461601"/>
          </a:xfrm>
          <a:prstGeom prst="rect">
            <a:avLst/>
          </a:prstGeom>
          <a:noFill/>
        </p:spPr>
        <p:txBody>
          <a:bodyPr wrap="square">
            <a:spAutoFit/>
          </a:bodyPr>
          <a:lstStyle/>
          <a:p>
            <a:pPr lvl="0" rtl="0">
              <a:lnSpc>
                <a:spcPct val="107000"/>
              </a:lnSpc>
              <a:spcBef>
                <a:spcPts val="200"/>
              </a:spcBef>
            </a:pPr>
            <a:r>
              <a:rPr lang="fr-FR" sz="2400" b="1" kern="100" dirty="0">
                <a:solidFill>
                  <a:srgbClr val="2F5496"/>
                </a:solidFill>
                <a:effectLst/>
                <a:latin typeface="Bookman Old Style" panose="02050604050505020204" pitchFamily="18" charset="0"/>
                <a:ea typeface="Times New Roman" panose="02020603050405020304" pitchFamily="18" charset="0"/>
                <a:cs typeface="Times New Roman" panose="02020603050405020304" pitchFamily="18" charset="0"/>
              </a:rPr>
              <a:t>1. </a:t>
            </a:r>
            <a:r>
              <a:rPr lang="fr-FR" sz="2400" b="1" kern="100" dirty="0">
                <a:solidFill>
                  <a:srgbClr val="2F5496"/>
                </a:solidFill>
                <a:latin typeface="Bookman Old Style" panose="02050604050505020204" pitchFamily="18" charset="0"/>
                <a:ea typeface="Times New Roman" panose="02020603050405020304" pitchFamily="18" charset="0"/>
                <a:cs typeface="Times New Roman" panose="02020603050405020304" pitchFamily="18" charset="0"/>
              </a:rPr>
              <a:t>Distribution et encodage de la</a:t>
            </a:r>
            <a:r>
              <a:rPr lang="fr-FR" sz="2400" b="1" kern="100" dirty="0">
                <a:solidFill>
                  <a:srgbClr val="2F5496"/>
                </a:solidFill>
                <a:effectLst/>
                <a:latin typeface="Bookman Old Style" panose="02050604050505020204" pitchFamily="18" charset="0"/>
                <a:ea typeface="Times New Roman" panose="02020603050405020304" pitchFamily="18" charset="0"/>
                <a:cs typeface="Times New Roman" panose="02020603050405020304" pitchFamily="18" charset="0"/>
              </a:rPr>
              <a:t> variable d’intérêt variable choisie</a:t>
            </a:r>
          </a:p>
        </p:txBody>
      </p:sp>
      <p:sp>
        <p:nvSpPr>
          <p:cNvPr id="8" name="ZoneTexte 7">
            <a:extLst>
              <a:ext uri="{FF2B5EF4-FFF2-40B4-BE49-F238E27FC236}">
                <a16:creationId xmlns:a16="http://schemas.microsoft.com/office/drawing/2014/main" id="{6EC3F9B1-44BD-E80A-EE75-93B5D91CDAEA}"/>
              </a:ext>
            </a:extLst>
          </p:cNvPr>
          <p:cNvSpPr txBox="1"/>
          <p:nvPr/>
        </p:nvSpPr>
        <p:spPr>
          <a:xfrm>
            <a:off x="279400" y="913585"/>
            <a:ext cx="11482200" cy="3165034"/>
          </a:xfrm>
          <a:prstGeom prst="rect">
            <a:avLst/>
          </a:prstGeom>
          <a:noFill/>
        </p:spPr>
        <p:txBody>
          <a:bodyPr wrap="square">
            <a:spAutoFit/>
          </a:bodyPr>
          <a:lstStyle/>
          <a:p>
            <a:pPr algn="just">
              <a:lnSpc>
                <a:spcPct val="150000"/>
              </a:lnSpc>
              <a:spcAft>
                <a:spcPts val="800"/>
              </a:spcAft>
            </a:pPr>
            <a:r>
              <a:rPr lang="fr-FR" kern="100" dirty="0">
                <a:effectLst/>
                <a:latin typeface="Book Antiqua" panose="02040602050305030304" pitchFamily="18" charset="0"/>
                <a:ea typeface="Calibri" panose="020F0502020204030204" pitchFamily="34" charset="0"/>
                <a:cs typeface="Arial" panose="020B0604020202020204" pitchFamily="34" charset="0"/>
              </a:rPr>
              <a:t>La variable de notre étude met en évidence la consommation d’alcool chez les étudiants.  Les données traitées ont été recueillies via la question suivante :</a:t>
            </a:r>
          </a:p>
          <a:p>
            <a:pPr algn="just">
              <a:lnSpc>
                <a:spcPct val="150000"/>
              </a:lnSpc>
              <a:spcAft>
                <a:spcPts val="800"/>
              </a:spcAft>
            </a:pPr>
            <a:r>
              <a:rPr lang="fr-FR" kern="100" dirty="0">
                <a:effectLst/>
                <a:latin typeface="Book Antiqua" panose="02040602050305030304" pitchFamily="18" charset="0"/>
                <a:ea typeface="Calibri" panose="020F0502020204030204" pitchFamily="34" charset="0"/>
                <a:cs typeface="Arial" panose="020B0604020202020204" pitchFamily="34" charset="0"/>
              </a:rPr>
              <a:t>Les modalités de réponses se déclinent comme suit : </a:t>
            </a:r>
          </a:p>
          <a:p>
            <a:pPr marL="342900" lvl="0" indent="-342900" algn="just">
              <a:lnSpc>
                <a:spcPct val="150000"/>
              </a:lnSpc>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Jamais </a:t>
            </a:r>
          </a:p>
          <a:p>
            <a:pPr marL="342900" lvl="0" indent="-342900" algn="just">
              <a:lnSpc>
                <a:spcPct val="150000"/>
              </a:lnSpc>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Occasionnellement (en soirée, le week-end…)</a:t>
            </a:r>
          </a:p>
          <a:p>
            <a:pPr marL="342900" lvl="0" indent="-342900" algn="just">
              <a:lnSpc>
                <a:spcPct val="150000"/>
              </a:lnSpc>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Souvent (3 à 5 fois par semaine)</a:t>
            </a:r>
          </a:p>
          <a:p>
            <a:pPr marL="342900" lvl="0" indent="-342900" algn="just">
              <a:lnSpc>
                <a:spcPct val="150000"/>
              </a:lnSpc>
              <a:spcAft>
                <a:spcPts val="800"/>
              </a:spcAft>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Tous les jours</a:t>
            </a:r>
          </a:p>
        </p:txBody>
      </p:sp>
      <p:graphicFrame>
        <p:nvGraphicFramePr>
          <p:cNvPr id="11" name="Graphique 10">
            <a:extLst>
              <a:ext uri="{FF2B5EF4-FFF2-40B4-BE49-F238E27FC236}">
                <a16:creationId xmlns:a16="http://schemas.microsoft.com/office/drawing/2014/main" id="{DDA0F2F8-7B89-B226-70A0-44A488F94377}"/>
              </a:ext>
            </a:extLst>
          </p:cNvPr>
          <p:cNvGraphicFramePr/>
          <p:nvPr>
            <p:extLst>
              <p:ext uri="{D42A27DB-BD31-4B8C-83A1-F6EECF244321}">
                <p14:modId xmlns:p14="http://schemas.microsoft.com/office/powerpoint/2010/main" val="1561507153"/>
              </p:ext>
            </p:extLst>
          </p:nvPr>
        </p:nvGraphicFramePr>
        <p:xfrm>
          <a:off x="7178951" y="2017029"/>
          <a:ext cx="4962895" cy="3017169"/>
        </p:xfrm>
        <a:graphic>
          <a:graphicData uri="http://schemas.openxmlformats.org/drawingml/2006/chart">
            <c:chart xmlns:c="http://schemas.openxmlformats.org/drawingml/2006/chart" xmlns:r="http://schemas.openxmlformats.org/officeDocument/2006/relationships" r:id="rId2"/>
          </a:graphicData>
        </a:graphic>
      </p:graphicFrame>
      <p:sp>
        <p:nvSpPr>
          <p:cNvPr id="12" name="ZoneTexte 11">
            <a:extLst>
              <a:ext uri="{FF2B5EF4-FFF2-40B4-BE49-F238E27FC236}">
                <a16:creationId xmlns:a16="http://schemas.microsoft.com/office/drawing/2014/main" id="{CF2B6C43-1DA1-FC1D-73C4-76D2C5ED2B8B}"/>
              </a:ext>
            </a:extLst>
          </p:cNvPr>
          <p:cNvSpPr txBox="1"/>
          <p:nvPr/>
        </p:nvSpPr>
        <p:spPr>
          <a:xfrm>
            <a:off x="9419588" y="4155563"/>
            <a:ext cx="2786340" cy="338554"/>
          </a:xfrm>
          <a:prstGeom prst="rect">
            <a:avLst/>
          </a:prstGeom>
          <a:noFill/>
        </p:spPr>
        <p:txBody>
          <a:bodyPr wrap="none" rtlCol="0">
            <a:spAutoFit/>
          </a:bodyPr>
          <a:lstStyle/>
          <a:p>
            <a:r>
              <a:rPr lang="fr-FR" sz="1600" b="1" dirty="0">
                <a:solidFill>
                  <a:schemeClr val="accent5">
                    <a:lumMod val="50000"/>
                  </a:schemeClr>
                </a:solidFill>
                <a:effectLst>
                  <a:outerShdw blurRad="38100" dist="38100" dir="2700000" algn="tl">
                    <a:srgbClr val="000000">
                      <a:alpha val="43137"/>
                    </a:srgbClr>
                  </a:outerShdw>
                </a:effectLst>
                <a:latin typeface="Book Antiqua" panose="02040602050305030304" pitchFamily="18" charset="0"/>
              </a:rPr>
              <a:t>Occasionnellement : 58,15%</a:t>
            </a:r>
          </a:p>
        </p:txBody>
      </p:sp>
      <p:sp>
        <p:nvSpPr>
          <p:cNvPr id="14" name="ZoneTexte 13">
            <a:extLst>
              <a:ext uri="{FF2B5EF4-FFF2-40B4-BE49-F238E27FC236}">
                <a16:creationId xmlns:a16="http://schemas.microsoft.com/office/drawing/2014/main" id="{5458FBA1-1F90-98F4-F3DD-2237FBC7A2F8}"/>
              </a:ext>
            </a:extLst>
          </p:cNvPr>
          <p:cNvSpPr txBox="1"/>
          <p:nvPr/>
        </p:nvSpPr>
        <p:spPr>
          <a:xfrm>
            <a:off x="6223000" y="3520626"/>
            <a:ext cx="2392113" cy="338554"/>
          </a:xfrm>
          <a:prstGeom prst="rect">
            <a:avLst/>
          </a:prstGeom>
          <a:noFill/>
        </p:spPr>
        <p:txBody>
          <a:bodyPr wrap="square" rtlCol="0">
            <a:spAutoFit/>
          </a:bodyPr>
          <a:lstStyle/>
          <a:p>
            <a:r>
              <a:rPr lang="fr-FR" sz="1600" b="1" dirty="0">
                <a:solidFill>
                  <a:schemeClr val="accent4">
                    <a:lumMod val="75000"/>
                  </a:schemeClr>
                </a:solidFill>
                <a:effectLst>
                  <a:outerShdw blurRad="38100" dist="38100" dir="2700000" algn="tl">
                    <a:srgbClr val="000000">
                      <a:alpha val="43137"/>
                    </a:srgbClr>
                  </a:outerShdw>
                </a:effectLst>
                <a:latin typeface="Book Antiqua" panose="02040602050305030304" pitchFamily="18" charset="0"/>
              </a:rPr>
              <a:t>Tous  les jours : 0,58%</a:t>
            </a:r>
          </a:p>
        </p:txBody>
      </p:sp>
      <p:graphicFrame>
        <p:nvGraphicFramePr>
          <p:cNvPr id="15" name="Graphique 14">
            <a:extLst>
              <a:ext uri="{FF2B5EF4-FFF2-40B4-BE49-F238E27FC236}">
                <a16:creationId xmlns:a16="http://schemas.microsoft.com/office/drawing/2014/main" id="{9B3C2AF6-28C9-2175-689B-5C88AA91C93A}"/>
              </a:ext>
            </a:extLst>
          </p:cNvPr>
          <p:cNvGraphicFramePr/>
          <p:nvPr>
            <p:extLst>
              <p:ext uri="{D42A27DB-BD31-4B8C-83A1-F6EECF244321}">
                <p14:modId xmlns:p14="http://schemas.microsoft.com/office/powerpoint/2010/main" val="148212178"/>
              </p:ext>
            </p:extLst>
          </p:nvPr>
        </p:nvGraphicFramePr>
        <p:xfrm>
          <a:off x="1790887" y="4449416"/>
          <a:ext cx="3901446" cy="2258962"/>
        </p:xfrm>
        <a:graphic>
          <a:graphicData uri="http://schemas.openxmlformats.org/drawingml/2006/chart">
            <c:chart xmlns:c="http://schemas.openxmlformats.org/drawingml/2006/chart" xmlns:r="http://schemas.openxmlformats.org/officeDocument/2006/relationships" r:id="rId3"/>
          </a:graphicData>
        </a:graphic>
      </p:graphicFrame>
      <p:sp>
        <p:nvSpPr>
          <p:cNvPr id="16" name="ZoneTexte 15">
            <a:extLst>
              <a:ext uri="{FF2B5EF4-FFF2-40B4-BE49-F238E27FC236}">
                <a16:creationId xmlns:a16="http://schemas.microsoft.com/office/drawing/2014/main" id="{224FD7CE-25DA-9AD1-E98B-25A0A45731A4}"/>
              </a:ext>
            </a:extLst>
          </p:cNvPr>
          <p:cNvSpPr txBox="1"/>
          <p:nvPr/>
        </p:nvSpPr>
        <p:spPr>
          <a:xfrm>
            <a:off x="3455420" y="6369824"/>
            <a:ext cx="3027943" cy="338554"/>
          </a:xfrm>
          <a:prstGeom prst="rect">
            <a:avLst/>
          </a:prstGeom>
          <a:noFill/>
        </p:spPr>
        <p:txBody>
          <a:bodyPr wrap="square" rtlCol="0">
            <a:spAutoFit/>
          </a:bodyPr>
          <a:lstStyle/>
          <a:p>
            <a:r>
              <a:rPr lang="fr-FR" sz="1600" b="1" dirty="0">
                <a:solidFill>
                  <a:schemeClr val="accent5">
                    <a:lumMod val="50000"/>
                  </a:schemeClr>
                </a:solidFill>
                <a:effectLst>
                  <a:outerShdw blurRad="38100" dist="38100" dir="2700000" algn="tl">
                    <a:srgbClr val="000000">
                      <a:alpha val="43137"/>
                    </a:srgbClr>
                  </a:outerShdw>
                </a:effectLst>
                <a:latin typeface="Book Antiqua" panose="02040602050305030304" pitchFamily="18" charset="0"/>
              </a:rPr>
              <a:t>1=Occasionnellement : 63,64%</a:t>
            </a:r>
          </a:p>
        </p:txBody>
      </p:sp>
      <p:sp>
        <p:nvSpPr>
          <p:cNvPr id="17" name="ZoneTexte 1">
            <a:extLst>
              <a:ext uri="{FF2B5EF4-FFF2-40B4-BE49-F238E27FC236}">
                <a16:creationId xmlns:a16="http://schemas.microsoft.com/office/drawing/2014/main" id="{927BA969-817F-0645-4A63-5B9A0D2EA139}"/>
              </a:ext>
            </a:extLst>
          </p:cNvPr>
          <p:cNvSpPr txBox="1"/>
          <p:nvPr/>
        </p:nvSpPr>
        <p:spPr>
          <a:xfrm>
            <a:off x="702272" y="5034198"/>
            <a:ext cx="914413" cy="46636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fr-FR" sz="1600" b="1" dirty="0">
                <a:solidFill>
                  <a:schemeClr val="accent6">
                    <a:lumMod val="50000"/>
                  </a:schemeClr>
                </a:solidFill>
                <a:effectLst>
                  <a:outerShdw blurRad="38100" dist="38100" dir="2700000" algn="tl">
                    <a:srgbClr val="000000">
                      <a:alpha val="43137"/>
                    </a:srgbClr>
                  </a:outerShdw>
                </a:effectLst>
                <a:latin typeface="Book Antiqua" panose="02040602050305030304" pitchFamily="18" charset="0"/>
              </a:rPr>
              <a:t>0=Jamais: 36,36%</a:t>
            </a:r>
            <a:r>
              <a:rPr lang="fr-FR" sz="1600" b="1" dirty="0">
                <a:solidFill>
                  <a:schemeClr val="accent6">
                    <a:lumMod val="50000"/>
                  </a:schemeClr>
                </a:solidFill>
                <a:effectLst>
                  <a:outerShdw blurRad="38100" dist="38100" dir="2700000" algn="tl">
                    <a:srgbClr val="000000">
                      <a:alpha val="43137"/>
                    </a:srgbClr>
                  </a:outerShdw>
                </a:effectLst>
              </a:rPr>
              <a:t>  </a:t>
            </a:r>
          </a:p>
        </p:txBody>
      </p:sp>
      <p:sp>
        <p:nvSpPr>
          <p:cNvPr id="18" name="Triangle rectangle 17">
            <a:extLst>
              <a:ext uri="{FF2B5EF4-FFF2-40B4-BE49-F238E27FC236}">
                <a16:creationId xmlns:a16="http://schemas.microsoft.com/office/drawing/2014/main" id="{861BA775-5BA6-33D7-A3BC-D60896DC02CC}"/>
              </a:ext>
            </a:extLst>
          </p:cNvPr>
          <p:cNvSpPr/>
          <p:nvPr/>
        </p:nvSpPr>
        <p:spPr>
          <a:xfrm>
            <a:off x="0" y="6029547"/>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riangle rectangle 18">
            <a:extLst>
              <a:ext uri="{FF2B5EF4-FFF2-40B4-BE49-F238E27FC236}">
                <a16:creationId xmlns:a16="http://schemas.microsoft.com/office/drawing/2014/main" id="{5EAD5FBA-6F5E-1787-7286-18EF73A3750C}"/>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9F65E298-A2D9-3367-75DE-4E26F90C86BB}"/>
              </a:ext>
            </a:extLst>
          </p:cNvPr>
          <p:cNvPicPr>
            <a:picLocks noChangeAspect="1"/>
          </p:cNvPicPr>
          <p:nvPr/>
        </p:nvPicPr>
        <p:blipFill rotWithShape="1">
          <a:blip r:embed="rId4"/>
          <a:srcRect t="14661"/>
          <a:stretch/>
        </p:blipFill>
        <p:spPr>
          <a:xfrm>
            <a:off x="6830547" y="4864696"/>
            <a:ext cx="5178081" cy="162205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4" name="ZoneTexte 23">
            <a:extLst>
              <a:ext uri="{FF2B5EF4-FFF2-40B4-BE49-F238E27FC236}">
                <a16:creationId xmlns:a16="http://schemas.microsoft.com/office/drawing/2014/main" id="{439EE9A2-3039-175A-1430-7EBE16226F27}"/>
              </a:ext>
            </a:extLst>
          </p:cNvPr>
          <p:cNvSpPr txBox="1"/>
          <p:nvPr/>
        </p:nvSpPr>
        <p:spPr>
          <a:xfrm>
            <a:off x="4757479" y="1439325"/>
            <a:ext cx="6413500" cy="369332"/>
          </a:xfrm>
          <a:prstGeom prst="rect">
            <a:avLst/>
          </a:prstGeom>
          <a:noFill/>
        </p:spPr>
        <p:txBody>
          <a:bodyPr wrap="square">
            <a:spAutoFit/>
          </a:bodyPr>
          <a:lstStyle/>
          <a:p>
            <a:r>
              <a:rPr lang="fr-FR" b="1" kern="100" dirty="0">
                <a:effectLst/>
                <a:latin typeface="Book Antiqua" panose="02040602050305030304" pitchFamily="18" charset="0"/>
                <a:ea typeface="Calibri" panose="020F0502020204030204" pitchFamily="34" charset="0"/>
                <a:cs typeface="Arial" panose="020B0604020202020204" pitchFamily="34" charset="0"/>
              </a:rPr>
              <a:t>« Consommez- vous de l’alcool ? (Bière, vin, alcool fort) ? »</a:t>
            </a:r>
            <a:r>
              <a:rPr lang="fr-FR" kern="100" dirty="0">
                <a:effectLst/>
                <a:latin typeface="Book Antiqua" panose="02040602050305030304" pitchFamily="18" charset="0"/>
                <a:ea typeface="Calibri" panose="020F0502020204030204" pitchFamily="34" charset="0"/>
                <a:cs typeface="Arial" panose="020B0604020202020204" pitchFamily="34" charset="0"/>
              </a:rPr>
              <a:t>. </a:t>
            </a:r>
            <a:endParaRPr lang="fr-FR" dirty="0"/>
          </a:p>
        </p:txBody>
      </p:sp>
      <p:sp>
        <p:nvSpPr>
          <p:cNvPr id="25" name="Ellipse 24">
            <a:extLst>
              <a:ext uri="{FF2B5EF4-FFF2-40B4-BE49-F238E27FC236}">
                <a16:creationId xmlns:a16="http://schemas.microsoft.com/office/drawing/2014/main" id="{DC541E63-FB8D-4731-5D2B-CB32E20D43F8}"/>
              </a:ext>
            </a:extLst>
          </p:cNvPr>
          <p:cNvSpPr/>
          <p:nvPr/>
        </p:nvSpPr>
        <p:spPr>
          <a:xfrm>
            <a:off x="8146427" y="5997714"/>
            <a:ext cx="3027942" cy="5741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49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F2208EE5-2DE8-294F-16DD-5B160F3102B9}"/>
                  </a:ext>
                </a:extLst>
              </p:cNvPr>
              <p:cNvSpPr txBox="1"/>
              <p:nvPr/>
            </p:nvSpPr>
            <p:spPr>
              <a:xfrm>
                <a:off x="292100" y="0"/>
                <a:ext cx="11899900" cy="2475101"/>
              </a:xfrm>
              <a:prstGeom prst="rect">
                <a:avLst/>
              </a:prstGeom>
              <a:noFill/>
            </p:spPr>
            <p:txBody>
              <a:bodyPr wrap="square">
                <a:spAutoFit/>
              </a:bodyPr>
              <a:lstStyle/>
              <a:p>
                <a:pPr lvl="0" rtl="0">
                  <a:lnSpc>
                    <a:spcPct val="150000"/>
                  </a:lnSpc>
                  <a:spcBef>
                    <a:spcPts val="200"/>
                  </a:spcBef>
                </a:pPr>
                <a:r>
                  <a:rPr lang="fr-FR" sz="2400" b="1" kern="100" dirty="0">
                    <a:solidFill>
                      <a:srgbClr val="2F5496"/>
                    </a:solidFill>
                    <a:effectLst/>
                    <a:latin typeface="Bookman Old Style" panose="02050604050505020204" pitchFamily="18" charset="0"/>
                    <a:ea typeface="Times New Roman" panose="02020603050405020304" pitchFamily="18" charset="0"/>
                    <a:cs typeface="Times New Roman" panose="02020603050405020304" pitchFamily="18" charset="0"/>
                  </a:rPr>
                  <a:t>2. Analyse de la non réponse : Est-elle ignorable ? </a:t>
                </a:r>
              </a:p>
              <a:p>
                <a:pPr>
                  <a:lnSpc>
                    <a:spcPct val="150000"/>
                  </a:lnSpc>
                  <a:spcAft>
                    <a:spcPts val="800"/>
                  </a:spcAft>
                </a:pPr>
                <a:r>
                  <a:rPr lang="fr-FR" kern="100" dirty="0">
                    <a:effectLst/>
                    <a:latin typeface="Book Antiqua" panose="02040602050305030304" pitchFamily="18" charset="0"/>
                    <a:ea typeface="Calibri" panose="020F0502020204030204" pitchFamily="34" charset="0"/>
                    <a:cs typeface="Arial" panose="020B0604020202020204" pitchFamily="34" charset="0"/>
                  </a:rPr>
                  <a:t>Il s’agira dans cette section  de déterminer s’il y a un risque de biais pour la variable d’intérêt en se basant sur la formule suivante : </a:t>
                </a:r>
              </a:p>
              <a:p>
                <a:pPr lvl="8">
                  <a:lnSpc>
                    <a:spcPct val="150000"/>
                  </a:lnSpc>
                  <a:spcAft>
                    <a:spcPts val="800"/>
                  </a:spcAft>
                </a:pPr>
                <a14:m>
                  <m:oMath xmlns:m="http://schemas.openxmlformats.org/officeDocument/2006/math">
                    <m:r>
                      <a:rPr lang="fr-FR" sz="2800" b="1" i="1" kern="100" smtClean="0">
                        <a:effectLst/>
                        <a:latin typeface="Cambria Math" panose="02040503050406030204" pitchFamily="18" charset="0"/>
                        <a:ea typeface="Calibri" panose="020F0502020204030204" pitchFamily="34" charset="0"/>
                        <a:cs typeface="Arial" panose="020B0604020202020204" pitchFamily="34" charset="0"/>
                      </a:rPr>
                      <m:t>  </m:t>
                    </m:r>
                    <m:r>
                      <a:rPr lang="fr-FR" sz="2800" b="1" i="1" kern="100">
                        <a:effectLst/>
                        <a:latin typeface="Cambria Math" panose="02040503050406030204" pitchFamily="18" charset="0"/>
                        <a:ea typeface="Calibri" panose="020F0502020204030204" pitchFamily="34" charset="0"/>
                        <a:cs typeface="Arial" panose="020B0604020202020204" pitchFamily="34" charset="0"/>
                      </a:rPr>
                      <m:t>𝑩𝒊𝒂𝒊𝒔</m:t>
                    </m:r>
                    <m:r>
                      <a:rPr lang="fr-FR" sz="2800" b="1" i="1" kern="100">
                        <a:effectLst/>
                        <a:latin typeface="Cambria Math" panose="02040503050406030204" pitchFamily="18" charset="0"/>
                        <a:ea typeface="Calibri" panose="020F0502020204030204" pitchFamily="34" charset="0"/>
                        <a:cs typeface="Arial" panose="020B0604020202020204" pitchFamily="34" charset="0"/>
                      </a:rPr>
                      <m:t>= </m:t>
                    </m:r>
                    <m:f>
                      <m:fPr>
                        <m:ctrlPr>
                          <a:rPr lang="fr-FR" sz="2800" b="1" i="1" kern="100">
                            <a:effectLst/>
                            <a:latin typeface="Cambria Math" panose="02040503050406030204" pitchFamily="18" charset="0"/>
                            <a:ea typeface="Calibri" panose="020F0502020204030204" pitchFamily="34" charset="0"/>
                            <a:cs typeface="Arial" panose="020B0604020202020204" pitchFamily="34" charset="0"/>
                          </a:rPr>
                        </m:ctrlPr>
                      </m:fPr>
                      <m:num>
                        <m:r>
                          <a:rPr lang="fr-FR" sz="2800" b="1" i="1" kern="100">
                            <a:effectLst/>
                            <a:latin typeface="Cambria Math" panose="02040503050406030204" pitchFamily="18" charset="0"/>
                            <a:ea typeface="Calibri" panose="020F0502020204030204" pitchFamily="34" charset="0"/>
                            <a:cs typeface="Arial" panose="020B0604020202020204" pitchFamily="34" charset="0"/>
                          </a:rPr>
                          <m:t>𝑪𝒐𝒗</m:t>
                        </m:r>
                        <m:r>
                          <a:rPr lang="fr-FR" sz="2800" b="1" i="1" kern="100">
                            <a:effectLst/>
                            <a:latin typeface="Cambria Math" panose="02040503050406030204" pitchFamily="18" charset="0"/>
                            <a:ea typeface="Calibri" panose="020F0502020204030204" pitchFamily="34" charset="0"/>
                            <a:cs typeface="Arial" panose="020B0604020202020204" pitchFamily="34" charset="0"/>
                          </a:rPr>
                          <m:t>(</m:t>
                        </m:r>
                        <m:r>
                          <a:rPr lang="fr-FR" sz="2800" b="1" i="1" kern="100">
                            <a:effectLst/>
                            <a:latin typeface="Cambria Math" panose="02040503050406030204" pitchFamily="18" charset="0"/>
                            <a:ea typeface="Calibri" panose="020F0502020204030204" pitchFamily="34" charset="0"/>
                            <a:cs typeface="Arial" panose="020B0604020202020204" pitchFamily="34" charset="0"/>
                          </a:rPr>
                          <m:t>𝑹</m:t>
                        </m:r>
                        <m:r>
                          <a:rPr lang="fr-FR" sz="2800" b="1" i="1" kern="100">
                            <a:effectLst/>
                            <a:latin typeface="Cambria Math" panose="02040503050406030204" pitchFamily="18" charset="0"/>
                            <a:ea typeface="Calibri" panose="020F0502020204030204" pitchFamily="34" charset="0"/>
                            <a:cs typeface="Arial" panose="020B0604020202020204" pitchFamily="34" charset="0"/>
                          </a:rPr>
                          <m:t>, </m:t>
                        </m:r>
                        <m:r>
                          <a:rPr lang="fr-FR" sz="2800" b="1" i="1" kern="100">
                            <a:effectLst/>
                            <a:latin typeface="Cambria Math" panose="02040503050406030204" pitchFamily="18" charset="0"/>
                            <a:ea typeface="Calibri" panose="020F0502020204030204" pitchFamily="34" charset="0"/>
                            <a:cs typeface="Arial" panose="020B0604020202020204" pitchFamily="34" charset="0"/>
                          </a:rPr>
                          <m:t>𝒀</m:t>
                        </m:r>
                        <m:r>
                          <a:rPr lang="fr-FR" sz="2800" b="1" i="1" kern="100">
                            <a:effectLst/>
                            <a:latin typeface="Cambria Math" panose="02040503050406030204" pitchFamily="18" charset="0"/>
                            <a:ea typeface="Calibri" panose="020F0502020204030204" pitchFamily="34" charset="0"/>
                            <a:cs typeface="Arial" panose="020B0604020202020204" pitchFamily="34" charset="0"/>
                          </a:rPr>
                          <m:t>)</m:t>
                        </m:r>
                      </m:num>
                      <m:den>
                        <m:r>
                          <a:rPr lang="fr-FR" sz="2800" b="1" i="1" kern="100">
                            <a:effectLst/>
                            <a:latin typeface="Cambria Math" panose="02040503050406030204" pitchFamily="18" charset="0"/>
                            <a:ea typeface="Calibri" panose="020F0502020204030204" pitchFamily="34" charset="0"/>
                            <a:cs typeface="Arial" panose="020B0604020202020204" pitchFamily="34" charset="0"/>
                          </a:rPr>
                          <m:t>∅</m:t>
                        </m:r>
                      </m:den>
                    </m:f>
                  </m:oMath>
                </a14:m>
                <a:r>
                  <a:rPr lang="fr-FR" sz="2000" b="1" kern="100" dirty="0">
                    <a:effectLst/>
                    <a:latin typeface="Book Antiqua" panose="02040602050305030304" pitchFamily="18" charset="0"/>
                    <a:ea typeface="Times New Roman" panose="02020603050405020304" pitchFamily="18" charset="0"/>
                    <a:cs typeface="Arial" panose="020B0604020202020204" pitchFamily="34" charset="0"/>
                  </a:rPr>
                  <a:t> </a:t>
                </a:r>
              </a:p>
            </p:txBody>
          </p:sp>
        </mc:Choice>
        <mc:Fallback xmlns="">
          <p:sp>
            <p:nvSpPr>
              <p:cNvPr id="3" name="ZoneTexte 2">
                <a:extLst>
                  <a:ext uri="{FF2B5EF4-FFF2-40B4-BE49-F238E27FC236}">
                    <a16:creationId xmlns:a16="http://schemas.microsoft.com/office/drawing/2014/main" id="{F2208EE5-2DE8-294F-16DD-5B160F3102B9}"/>
                  </a:ext>
                </a:extLst>
              </p:cNvPr>
              <p:cNvSpPr txBox="1">
                <a:spLocks noRot="1" noChangeAspect="1" noMove="1" noResize="1" noEditPoints="1" noAdjustHandles="1" noChangeArrowheads="1" noChangeShapeType="1" noTextEdit="1"/>
              </p:cNvSpPr>
              <p:nvPr/>
            </p:nvSpPr>
            <p:spPr>
              <a:xfrm>
                <a:off x="292100" y="0"/>
                <a:ext cx="11899900" cy="2475101"/>
              </a:xfrm>
              <a:prstGeom prst="rect">
                <a:avLst/>
              </a:prstGeom>
              <a:blipFill>
                <a:blip r:embed="rId2"/>
                <a:stretch>
                  <a:fillRect l="-82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D3D6EC87-D880-181C-A370-43079C8FB597}"/>
                  </a:ext>
                </a:extLst>
              </p:cNvPr>
              <p:cNvSpPr txBox="1"/>
              <p:nvPr/>
            </p:nvSpPr>
            <p:spPr>
              <a:xfrm>
                <a:off x="292100" y="3157316"/>
                <a:ext cx="4660900"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1" i="0" smtClean="0">
                          <a:latin typeface="Cambria Math" panose="02040503050406030204" pitchFamily="18" charset="0"/>
                        </a:rPr>
                        <m:t>𝐍𝐨𝐧𝐫𝐞𝐩</m:t>
                      </m:r>
                      <m:d>
                        <m:dPr>
                          <m:begChr m:val="{"/>
                          <m:endChr m:val=""/>
                          <m:ctrlPr>
                            <a:rPr lang="fr-FR" b="1" i="1">
                              <a:solidFill>
                                <a:srgbClr val="836967"/>
                              </a:solidFill>
                              <a:latin typeface="Cambria Math" panose="02040503050406030204" pitchFamily="18" charset="0"/>
                            </a:rPr>
                          </m:ctrlPr>
                        </m:dPr>
                        <m:e>
                          <m:eqArr>
                            <m:eqArrPr>
                              <m:ctrlPr>
                                <a:rPr lang="fr-FR" b="1" i="1">
                                  <a:solidFill>
                                    <a:srgbClr val="836967"/>
                                  </a:solidFill>
                                  <a:latin typeface="Cambria Math" panose="02040503050406030204" pitchFamily="18" charset="0"/>
                                </a:rPr>
                              </m:ctrlPr>
                            </m:eqArrPr>
                            <m:e>
                              <m:r>
                                <a:rPr lang="fr-FR" b="1" i="0">
                                  <a:latin typeface="Cambria Math" panose="02040503050406030204" pitchFamily="18" charset="0"/>
                                </a:rPr>
                                <m:t>&amp;</m:t>
                              </m:r>
                              <m:r>
                                <a:rPr lang="fr-FR" b="1" i="0">
                                  <a:latin typeface="Cambria Math" panose="02040503050406030204" pitchFamily="18" charset="0"/>
                                </a:rPr>
                                <m:t>𝟏</m:t>
                              </m:r>
                              <m:r>
                                <a:rPr lang="fr-FR" b="1" i="0">
                                  <a:latin typeface="Cambria Math" panose="02040503050406030204" pitchFamily="18" charset="0"/>
                                </a:rPr>
                                <m:t> </m:t>
                              </m:r>
                              <m:r>
                                <a:rPr lang="fr-FR" b="1" i="0">
                                  <a:latin typeface="Cambria Math" panose="02040503050406030204" pitchFamily="18" charset="0"/>
                                </a:rPr>
                                <m:t>𝐬𝐢</m:t>
                              </m:r>
                              <m:r>
                                <a:rPr lang="fr-FR" b="1" i="0">
                                  <a:latin typeface="Cambria Math" panose="02040503050406030204" pitchFamily="18" charset="0"/>
                                </a:rPr>
                                <m:t> </m:t>
                              </m:r>
                              <m:r>
                                <a:rPr lang="fr-FR" b="1" i="0" smtClean="0">
                                  <a:latin typeface="Cambria Math" panose="02040503050406030204" pitchFamily="18" charset="0"/>
                                </a:rPr>
                                <m:t>𝐑</m:t>
                              </m:r>
                              <m:r>
                                <a:rPr lang="fr-FR" b="1" i="0" smtClean="0">
                                  <a:latin typeface="Cambria Math" panose="02040503050406030204" pitchFamily="18" charset="0"/>
                                </a:rPr>
                                <m:t>é</m:t>
                              </m:r>
                              <m:r>
                                <a:rPr lang="fr-FR" b="1" i="0" smtClean="0">
                                  <a:latin typeface="Cambria Math" panose="02040503050406030204" pitchFamily="18" charset="0"/>
                                </a:rPr>
                                <m:t>𝐩𝐨𝐧𝐝𝐚𝐧𝐭𝐬</m:t>
                              </m:r>
                              <m:r>
                                <a:rPr lang="fr-FR" b="1" i="0" smtClean="0">
                                  <a:latin typeface="Cambria Math" panose="02040503050406030204" pitchFamily="18" charset="0"/>
                                </a:rPr>
                                <m:t>=</m:t>
                              </m:r>
                              <m:r>
                                <m:rPr>
                                  <m:nor/>
                                </m:rPr>
                                <a:rPr lang="fr-FR" b="1" smtClean="0">
                                  <a:latin typeface="Book Antiqua" panose="02040602050305030304" pitchFamily="18" charset="0"/>
                                </a:rPr>
                                <m:t>"</m:t>
                              </m:r>
                              <m:r>
                                <m:rPr>
                                  <m:nor/>
                                </m:rPr>
                                <a:rPr lang="fr-FR" b="1" smtClean="0">
                                  <a:latin typeface="Book Antiqua" panose="02040602050305030304" pitchFamily="18" charset="0"/>
                                </a:rPr>
                                <m:t>Non</m:t>
                              </m:r>
                              <m:r>
                                <m:rPr>
                                  <m:nor/>
                                </m:rPr>
                                <a:rPr lang="fr-FR" b="1" smtClean="0">
                                  <a:latin typeface="Book Antiqua" panose="02040602050305030304" pitchFamily="18" charset="0"/>
                                </a:rPr>
                                <m:t>"</m:t>
                              </m:r>
                              <m:r>
                                <a:rPr lang="fr-FR" b="1" i="0" smtClean="0">
                                  <a:latin typeface="Cambria Math" panose="02040503050406030204" pitchFamily="18" charset="0"/>
                                </a:rPr>
                                <m:t>   </m:t>
                              </m:r>
                              <m:r>
                                <a:rPr lang="fr-FR" b="1" i="0" smtClean="0">
                                  <a:latin typeface="Cambria Math" panose="02040503050406030204" pitchFamily="18" charset="0"/>
                                </a:rPr>
                                <m:t>𝐢𝐧𝐝𝐢𝐪𝐮𝐞</m:t>
                              </m:r>
                              <m:r>
                                <a:rPr lang="fr-FR" b="1" i="0" smtClean="0">
                                  <a:latin typeface="Cambria Math" panose="02040503050406030204" pitchFamily="18" charset="0"/>
                                </a:rPr>
                                <m:t>  </m:t>
                              </m:r>
                              <m:r>
                                <a:rPr lang="fr-FR" b="1" i="0" smtClean="0">
                                  <a:latin typeface="Cambria Math" panose="02040503050406030204" pitchFamily="18" charset="0"/>
                                </a:rPr>
                                <m:t>𝐪𝐮𝐞</m:t>
                              </m:r>
                              <m:r>
                                <a:rPr lang="fr-FR" b="1" i="0" smtClean="0">
                                  <a:latin typeface="Cambria Math" panose="02040503050406030204" pitchFamily="18" charset="0"/>
                                </a:rPr>
                                <m:t> </m:t>
                              </m:r>
                              <m:r>
                                <a:rPr lang="fr-FR" b="1" i="0" smtClean="0">
                                  <a:latin typeface="Cambria Math" panose="02040503050406030204" pitchFamily="18" charset="0"/>
                                </a:rPr>
                                <m:t>𝐥𝐚</m:t>
                              </m:r>
                              <m:r>
                                <a:rPr lang="fr-FR" b="1" i="0" smtClean="0">
                                  <a:latin typeface="Cambria Math" panose="02040503050406030204" pitchFamily="18" charset="0"/>
                                </a:rPr>
                                <m:t> </m:t>
                              </m:r>
                              <m:r>
                                <a:rPr lang="fr-FR" b="1" i="0" smtClean="0">
                                  <a:latin typeface="Cambria Math" panose="02040503050406030204" pitchFamily="18" charset="0"/>
                                </a:rPr>
                                <m:t>𝐧𝐨𝐧</m:t>
                              </m:r>
                              <m:r>
                                <a:rPr lang="fr-FR" b="1" i="0" smtClean="0">
                                  <a:latin typeface="Cambria Math" panose="02040503050406030204" pitchFamily="18" charset="0"/>
                                </a:rPr>
                                <m:t> </m:t>
                              </m:r>
                              <m:r>
                                <a:rPr lang="fr-FR" b="1" i="0" smtClean="0">
                                  <a:latin typeface="Cambria Math" panose="02040503050406030204" pitchFamily="18" charset="0"/>
                                </a:rPr>
                                <m:t>𝐧𝐨𝐧</m:t>
                              </m:r>
                              <m:r>
                                <a:rPr lang="fr-FR" b="1" i="0" smtClean="0">
                                  <a:latin typeface="Cambria Math" panose="02040503050406030204" pitchFamily="18" charset="0"/>
                                </a:rPr>
                                <m:t> </m:t>
                              </m:r>
                              <m:r>
                                <a:rPr lang="fr-FR" b="1" i="0" smtClean="0">
                                  <a:latin typeface="Cambria Math" panose="02040503050406030204" pitchFamily="18" charset="0"/>
                                </a:rPr>
                                <m:t>𝐫</m:t>
                              </m:r>
                              <m:r>
                                <a:rPr lang="fr-FR" b="1" i="0" smtClean="0">
                                  <a:latin typeface="Cambria Math" panose="02040503050406030204" pitchFamily="18" charset="0"/>
                                </a:rPr>
                                <m:t>é</m:t>
                              </m:r>
                              <m:r>
                                <a:rPr lang="fr-FR" b="1" i="0" smtClean="0">
                                  <a:latin typeface="Cambria Math" panose="02040503050406030204" pitchFamily="18" charset="0"/>
                                </a:rPr>
                                <m:t>𝐩𝐨𝐧𝐬𝐞</m:t>
                              </m:r>
                              <m:r>
                                <a:rPr lang="fr-FR" b="1" i="0" smtClean="0">
                                  <a:latin typeface="Cambria Math" panose="02040503050406030204" pitchFamily="18" charset="0"/>
                                </a:rPr>
                                <m:t> </m:t>
                              </m:r>
                              <m:r>
                                <a:rPr lang="fr-FR" b="1" i="0" smtClean="0">
                                  <a:latin typeface="Cambria Math" panose="02040503050406030204" pitchFamily="18" charset="0"/>
                                </a:rPr>
                                <m:t>𝐞𝐱𝐢𝐬𝐭𝐞</m:t>
                              </m:r>
                              <m:r>
                                <a:rPr lang="fr-FR" b="1" i="0" smtClean="0">
                                  <a:latin typeface="Cambria Math" panose="02040503050406030204" pitchFamily="18" charset="0"/>
                                </a:rPr>
                                <m:t> </m:t>
                              </m:r>
                            </m:e>
                            <m:e>
                              <m:r>
                                <a:rPr lang="fr-FR" b="1" i="0">
                                  <a:latin typeface="Cambria Math" panose="02040503050406030204" pitchFamily="18" charset="0"/>
                                </a:rPr>
                                <m:t>&amp;</m:t>
                              </m:r>
                              <m:r>
                                <a:rPr lang="fr-FR" b="1" i="0">
                                  <a:latin typeface="Cambria Math" panose="02040503050406030204" pitchFamily="18" charset="0"/>
                                </a:rPr>
                                <m:t>𝟎</m:t>
                              </m:r>
                              <m:r>
                                <a:rPr lang="fr-FR" b="1" i="0">
                                  <a:latin typeface="Cambria Math" panose="02040503050406030204" pitchFamily="18" charset="0"/>
                                </a:rPr>
                                <m:t> </m:t>
                              </m:r>
                              <m:r>
                                <a:rPr lang="fr-FR" b="1" i="0">
                                  <a:latin typeface="Cambria Math" panose="02040503050406030204" pitchFamily="18" charset="0"/>
                                </a:rPr>
                                <m:t>𝐬𝐢</m:t>
                              </m:r>
                              <m:r>
                                <a:rPr lang="fr-FR" b="1" i="0" smtClean="0">
                                  <a:latin typeface="Cambria Math" panose="02040503050406030204" pitchFamily="18" charset="0"/>
                                </a:rPr>
                                <m:t> </m:t>
                              </m:r>
                              <m:r>
                                <a:rPr lang="fr-FR" b="1" i="0" smtClean="0">
                                  <a:latin typeface="Cambria Math" panose="02040503050406030204" pitchFamily="18" charset="0"/>
                                </a:rPr>
                                <m:t>𝐑</m:t>
                              </m:r>
                              <m:r>
                                <a:rPr lang="fr-FR" b="1" i="0" smtClean="0">
                                  <a:latin typeface="Cambria Math" panose="02040503050406030204" pitchFamily="18" charset="0"/>
                                </a:rPr>
                                <m:t>é</m:t>
                              </m:r>
                              <m:r>
                                <a:rPr lang="fr-FR" b="1" i="0" smtClean="0">
                                  <a:latin typeface="Cambria Math" panose="02040503050406030204" pitchFamily="18" charset="0"/>
                                </a:rPr>
                                <m:t>𝐩𝐨𝐧𝐝𝐚𝐧𝐭𝐬</m:t>
                              </m:r>
                              <m:r>
                                <a:rPr lang="fr-FR" b="1" i="0" smtClean="0">
                                  <a:latin typeface="Cambria Math" panose="02040503050406030204" pitchFamily="18" charset="0"/>
                                </a:rPr>
                                <m:t>=</m:t>
                              </m:r>
                              <m:r>
                                <m:rPr>
                                  <m:nor/>
                                </m:rPr>
                                <a:rPr lang="fr-FR" b="1" i="0" smtClean="0">
                                  <a:latin typeface="Book Antiqua" panose="02040602050305030304" pitchFamily="18" charset="0"/>
                                </a:rPr>
                                <m:t>"</m:t>
                              </m:r>
                              <m:r>
                                <m:rPr>
                                  <m:nor/>
                                </m:rPr>
                                <a:rPr lang="fr-FR" b="1" smtClean="0">
                                  <a:latin typeface="Book Antiqua" panose="02040602050305030304" pitchFamily="18" charset="0"/>
                                </a:rPr>
                                <m:t>Oui</m:t>
                              </m:r>
                              <m:r>
                                <a:rPr lang="fr-FR" b="1" i="0" smtClean="0">
                                  <a:latin typeface="Cambria Math" panose="02040503050406030204" pitchFamily="18" charset="0"/>
                                </a:rPr>
                                <m:t>"</m:t>
                              </m:r>
                              <m:r>
                                <a:rPr lang="fr-FR" b="1" i="0">
                                  <a:latin typeface="Cambria Math" panose="02040503050406030204" pitchFamily="18" charset="0"/>
                                </a:rPr>
                                <m:t>  </m:t>
                              </m:r>
                              <m:r>
                                <a:rPr lang="fr-FR" b="1" i="0" smtClean="0">
                                  <a:latin typeface="Cambria Math" panose="02040503050406030204" pitchFamily="18" charset="0"/>
                                </a:rPr>
                                <m:t>𝐢𝐧𝐝𝐢𝐪𝐮𝐞</m:t>
                              </m:r>
                              <m:r>
                                <a:rPr lang="fr-FR" b="1" i="0">
                                  <a:latin typeface="Cambria Math" panose="02040503050406030204" pitchFamily="18" charset="0"/>
                                </a:rPr>
                                <m:t>  </m:t>
                              </m:r>
                              <m:r>
                                <a:rPr lang="fr-FR" b="1" i="0" smtClean="0">
                                  <a:latin typeface="Cambria Math" panose="02040503050406030204" pitchFamily="18" charset="0"/>
                                </a:rPr>
                                <m:t>𝐪𝐮𝐞</m:t>
                              </m:r>
                              <m:r>
                                <a:rPr lang="fr-FR" b="1" i="0" smtClean="0">
                                  <a:latin typeface="Cambria Math" panose="02040503050406030204" pitchFamily="18" charset="0"/>
                                </a:rPr>
                                <m:t> </m:t>
                              </m:r>
                              <m:r>
                                <a:rPr lang="fr-FR" b="1" i="0" smtClean="0">
                                  <a:latin typeface="Cambria Math" panose="02040503050406030204" pitchFamily="18" charset="0"/>
                                </a:rPr>
                                <m:t>𝐥𝐚</m:t>
                              </m:r>
                              <m:r>
                                <a:rPr lang="fr-FR" b="1" i="0" smtClean="0">
                                  <a:latin typeface="Cambria Math" panose="02040503050406030204" pitchFamily="18" charset="0"/>
                                </a:rPr>
                                <m:t> </m:t>
                              </m:r>
                              <m:r>
                                <a:rPr lang="fr-FR" b="1" i="0" smtClean="0">
                                  <a:latin typeface="Cambria Math" panose="02040503050406030204" pitchFamily="18" charset="0"/>
                                </a:rPr>
                                <m:t>𝐧𝐨𝐧</m:t>
                              </m:r>
                              <m:r>
                                <a:rPr lang="fr-FR" b="1" i="0" smtClean="0">
                                  <a:latin typeface="Cambria Math" panose="02040503050406030204" pitchFamily="18" charset="0"/>
                                </a:rPr>
                                <m:t> </m:t>
                              </m:r>
                              <m:r>
                                <a:rPr lang="fr-FR" b="1" i="0" smtClean="0">
                                  <a:latin typeface="Cambria Math" panose="02040503050406030204" pitchFamily="18" charset="0"/>
                                </a:rPr>
                                <m:t>𝐫</m:t>
                              </m:r>
                              <m:r>
                                <a:rPr lang="fr-FR" b="1" i="0" smtClean="0">
                                  <a:latin typeface="Cambria Math" panose="02040503050406030204" pitchFamily="18" charset="0"/>
                                </a:rPr>
                                <m:t>é</m:t>
                              </m:r>
                              <m:r>
                                <a:rPr lang="fr-FR" b="1" i="0" smtClean="0">
                                  <a:latin typeface="Cambria Math" panose="02040503050406030204" pitchFamily="18" charset="0"/>
                                </a:rPr>
                                <m:t>𝐩𝐨𝐧𝐬𝐞</m:t>
                              </m:r>
                              <m:r>
                                <a:rPr lang="fr-FR" b="1" i="0" smtClean="0">
                                  <a:latin typeface="Cambria Math" panose="02040503050406030204" pitchFamily="18" charset="0"/>
                                </a:rPr>
                                <m:t> </m:t>
                              </m:r>
                              <m:r>
                                <a:rPr lang="fr-FR" b="1" i="0" smtClean="0">
                                  <a:latin typeface="Cambria Math" panose="02040503050406030204" pitchFamily="18" charset="0"/>
                                </a:rPr>
                                <m:t>𝐧</m:t>
                              </m:r>
                              <m:r>
                                <a:rPr lang="fr-FR" b="1" i="0" smtClean="0">
                                  <a:latin typeface="Cambria Math" panose="02040503050406030204" pitchFamily="18" charset="0"/>
                                </a:rPr>
                                <m:t>′é</m:t>
                              </m:r>
                              <m:r>
                                <a:rPr lang="fr-FR" b="1" i="0" smtClean="0">
                                  <a:latin typeface="Cambria Math" panose="02040503050406030204" pitchFamily="18" charset="0"/>
                                </a:rPr>
                                <m:t>𝐱𝐢𝐬𝐭𝐞</m:t>
                              </m:r>
                              <m:r>
                                <a:rPr lang="fr-FR" b="1" i="0" smtClean="0">
                                  <a:latin typeface="Cambria Math" panose="02040503050406030204" pitchFamily="18" charset="0"/>
                                </a:rPr>
                                <m:t> </m:t>
                              </m:r>
                              <m:r>
                                <a:rPr lang="fr-FR" b="1" i="0" smtClean="0">
                                  <a:latin typeface="Cambria Math" panose="02040503050406030204" pitchFamily="18" charset="0"/>
                                </a:rPr>
                                <m:t>𝐩𝐚𝐬</m:t>
                              </m:r>
                              <m:r>
                                <a:rPr lang="fr-FR" b="1" i="0" smtClean="0">
                                  <a:latin typeface="Cambria Math" panose="02040503050406030204" pitchFamily="18" charset="0"/>
                                </a:rPr>
                                <m:t>                           </m:t>
                              </m:r>
                            </m:e>
                          </m:eqArr>
                        </m:e>
                      </m:d>
                    </m:oMath>
                  </m:oMathPara>
                </a14:m>
                <a:endParaRPr lang="fr-FR" b="1" dirty="0">
                  <a:latin typeface="Book Antiqua" panose="02040602050305030304" pitchFamily="18" charset="0"/>
                </a:endParaRPr>
              </a:p>
            </p:txBody>
          </p:sp>
        </mc:Choice>
        <mc:Fallback>
          <p:sp>
            <p:nvSpPr>
              <p:cNvPr id="7" name="ZoneTexte 6">
                <a:extLst>
                  <a:ext uri="{FF2B5EF4-FFF2-40B4-BE49-F238E27FC236}">
                    <a16:creationId xmlns:a16="http://schemas.microsoft.com/office/drawing/2014/main" id="{D3D6EC87-D880-181C-A370-43079C8FB597}"/>
                  </a:ext>
                </a:extLst>
              </p:cNvPr>
              <p:cNvSpPr txBox="1">
                <a:spLocks noRot="1" noChangeAspect="1" noMove="1" noResize="1" noEditPoints="1" noAdjustHandles="1" noChangeArrowheads="1" noChangeShapeType="1" noTextEdit="1"/>
              </p:cNvSpPr>
              <p:nvPr/>
            </p:nvSpPr>
            <p:spPr>
              <a:xfrm>
                <a:off x="292100" y="3157316"/>
                <a:ext cx="4660900" cy="710194"/>
              </a:xfrm>
              <a:prstGeom prst="rect">
                <a:avLst/>
              </a:prstGeom>
              <a:blipFill>
                <a:blip r:embed="rId3"/>
                <a:stretch>
                  <a:fillRect r="-72026"/>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13AAA982-084C-55B9-EA97-A4779E57D55C}"/>
              </a:ext>
            </a:extLst>
          </p:cNvPr>
          <p:cNvSpPr txBox="1"/>
          <p:nvPr/>
        </p:nvSpPr>
        <p:spPr>
          <a:xfrm>
            <a:off x="292100" y="3915225"/>
            <a:ext cx="11201400" cy="466859"/>
          </a:xfrm>
          <a:prstGeom prst="rect">
            <a:avLst/>
          </a:prstGeom>
          <a:noFill/>
        </p:spPr>
        <p:txBody>
          <a:bodyPr wrap="square">
            <a:spAutoFit/>
          </a:bodyPr>
          <a:lstStyle/>
          <a:p>
            <a:pPr>
              <a:lnSpc>
                <a:spcPct val="150000"/>
              </a:lnSpc>
              <a:spcAft>
                <a:spcPts val="800"/>
              </a:spcAft>
            </a:pPr>
            <a:r>
              <a:rPr lang="fr-FR" kern="100" dirty="0">
                <a:effectLst/>
                <a:latin typeface="Book Antiqua" panose="02040602050305030304" pitchFamily="18" charset="0"/>
                <a:ea typeface="Calibri" panose="020F0502020204030204" pitchFamily="34" charset="0"/>
                <a:cs typeface="Arial" panose="020B0604020202020204" pitchFamily="34" charset="0"/>
              </a:rPr>
              <a:t>La répartition des répondants et des non répondants   dans notre population se présente comme suit :  </a:t>
            </a:r>
          </a:p>
        </p:txBody>
      </p:sp>
      <p:pic>
        <p:nvPicPr>
          <p:cNvPr id="13" name="Image 12">
            <a:extLst>
              <a:ext uri="{FF2B5EF4-FFF2-40B4-BE49-F238E27FC236}">
                <a16:creationId xmlns:a16="http://schemas.microsoft.com/office/drawing/2014/main" id="{6F007176-14DF-1501-2396-578EFADC8341}"/>
              </a:ext>
            </a:extLst>
          </p:cNvPr>
          <p:cNvPicPr>
            <a:picLocks noChangeAspect="1"/>
          </p:cNvPicPr>
          <p:nvPr/>
        </p:nvPicPr>
        <p:blipFill>
          <a:blip r:embed="rId4"/>
          <a:stretch>
            <a:fillRect/>
          </a:stretch>
        </p:blipFill>
        <p:spPr>
          <a:xfrm>
            <a:off x="3439098" y="5105250"/>
            <a:ext cx="5285802" cy="143391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8F83EB93-7AD8-E8F6-4E47-65AFB9D871FA}"/>
                  </a:ext>
                </a:extLst>
              </p:cNvPr>
              <p:cNvSpPr txBox="1"/>
              <p:nvPr/>
            </p:nvSpPr>
            <p:spPr>
              <a:xfrm>
                <a:off x="292099" y="2396582"/>
                <a:ext cx="11899899" cy="465705"/>
              </a:xfrm>
              <a:prstGeom prst="rect">
                <a:avLst/>
              </a:prstGeom>
              <a:noFill/>
            </p:spPr>
            <p:txBody>
              <a:bodyPr wrap="square">
                <a:spAutoFit/>
              </a:bodyPr>
              <a:lstStyle/>
              <a:p>
                <a:pPr>
                  <a:lnSpc>
                    <a:spcPct val="150000"/>
                  </a:lnSpc>
                  <a:spcAft>
                    <a:spcPts val="800"/>
                  </a:spcAft>
                </a:pPr>
                <a:r>
                  <a:rPr lang="fr-FR" kern="100" dirty="0">
                    <a:effectLst/>
                    <a:latin typeface="Book Antiqua" panose="02040602050305030304" pitchFamily="18" charset="0"/>
                    <a:ea typeface="Times New Roman" panose="02020603050405020304" pitchFamily="18" charset="0"/>
                    <a:cs typeface="Arial" panose="020B0604020202020204" pitchFamily="34" charset="0"/>
                  </a:rPr>
                  <a:t>Avec </a:t>
                </a:r>
                <a14:m>
                  <m:oMath xmlns:m="http://schemas.openxmlformats.org/officeDocument/2006/math">
                    <m:r>
                      <a:rPr lang="fr-FR" b="1" i="1" kern="100">
                        <a:effectLst/>
                        <a:latin typeface="Cambria Math" panose="02040503050406030204" pitchFamily="18" charset="0"/>
                        <a:ea typeface="Calibri" panose="020F0502020204030204" pitchFamily="34" charset="0"/>
                        <a:cs typeface="Arial" panose="020B0604020202020204" pitchFamily="34" charset="0"/>
                      </a:rPr>
                      <m:t>𝑪𝒐𝒗</m:t>
                    </m:r>
                    <m:d>
                      <m:dPr>
                        <m:ctrlPr>
                          <a:rPr lang="fr-FR" b="1" i="1" kern="100">
                            <a:effectLst/>
                            <a:latin typeface="Cambria Math" panose="02040503050406030204" pitchFamily="18" charset="0"/>
                            <a:ea typeface="Calibri" panose="020F0502020204030204" pitchFamily="34" charset="0"/>
                            <a:cs typeface="Arial" panose="020B0604020202020204" pitchFamily="34" charset="0"/>
                          </a:rPr>
                        </m:ctrlPr>
                      </m:dPr>
                      <m:e>
                        <m:r>
                          <a:rPr lang="fr-FR" b="1" i="1" kern="100">
                            <a:effectLst/>
                            <a:latin typeface="Cambria Math" panose="02040503050406030204" pitchFamily="18" charset="0"/>
                            <a:ea typeface="Calibri" panose="020F0502020204030204" pitchFamily="34" charset="0"/>
                            <a:cs typeface="Arial" panose="020B0604020202020204" pitchFamily="34" charset="0"/>
                          </a:rPr>
                          <m:t>𝑹</m:t>
                        </m:r>
                        <m:r>
                          <a:rPr lang="fr-FR" b="1" i="1" kern="100">
                            <a:effectLst/>
                            <a:latin typeface="Cambria Math" panose="02040503050406030204" pitchFamily="18" charset="0"/>
                            <a:ea typeface="Calibri" panose="020F0502020204030204" pitchFamily="34" charset="0"/>
                            <a:cs typeface="Arial" panose="020B0604020202020204" pitchFamily="34" charset="0"/>
                          </a:rPr>
                          <m:t>, </m:t>
                        </m:r>
                        <m:r>
                          <a:rPr lang="fr-FR" b="1" i="1" kern="100">
                            <a:effectLst/>
                            <a:latin typeface="Cambria Math" panose="02040503050406030204" pitchFamily="18" charset="0"/>
                            <a:ea typeface="Calibri" panose="020F0502020204030204" pitchFamily="34" charset="0"/>
                            <a:cs typeface="Arial" panose="020B0604020202020204" pitchFamily="34" charset="0"/>
                          </a:rPr>
                          <m:t>𝒀</m:t>
                        </m:r>
                      </m:e>
                    </m:d>
                  </m:oMath>
                </a14:m>
                <a:r>
                  <a:rPr lang="fr-FR" kern="100" dirty="0">
                    <a:effectLst/>
                    <a:latin typeface="Book Antiqua" panose="02040602050305030304" pitchFamily="18" charset="0"/>
                    <a:ea typeface="Times New Roman" panose="02020603050405020304" pitchFamily="18" charset="0"/>
                    <a:cs typeface="Arial" panose="020B0604020202020204" pitchFamily="34" charset="0"/>
                  </a:rPr>
                  <a:t>  entre </a:t>
                </a:r>
                <a:r>
                  <a:rPr lang="fr-FR" b="1" kern="100" dirty="0">
                    <a:effectLst/>
                    <a:latin typeface="Book Antiqua" panose="02040602050305030304" pitchFamily="18" charset="0"/>
                    <a:ea typeface="Times New Roman" panose="02020603050405020304" pitchFamily="18" charset="0"/>
                    <a:cs typeface="Arial" panose="020B0604020202020204" pitchFamily="34" charset="0"/>
                  </a:rPr>
                  <a:t>l’indicatrice de réponse </a:t>
                </a:r>
                <a14:m>
                  <m:oMath xmlns:m="http://schemas.openxmlformats.org/officeDocument/2006/math">
                    <m:sSub>
                      <m:sSubPr>
                        <m:ctrlPr>
                          <a:rPr lang="fr-FR"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fr-FR" i="1" kern="100">
                            <a:effectLst/>
                            <a:latin typeface="Cambria Math" panose="02040503050406030204" pitchFamily="18" charset="0"/>
                            <a:ea typeface="Times New Roman" panose="02020603050405020304" pitchFamily="18" charset="0"/>
                            <a:cs typeface="Arial" panose="020B0604020202020204" pitchFamily="34" charset="0"/>
                          </a:rPr>
                          <m:t>𝑅</m:t>
                        </m:r>
                      </m:e>
                      <m:sub>
                        <m:r>
                          <a:rPr lang="fr-FR" i="1" kern="100">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fr-FR" kern="100" dirty="0">
                    <a:effectLst/>
                    <a:latin typeface="Book Antiqua" panose="02040602050305030304" pitchFamily="18" charset="0"/>
                    <a:ea typeface="Times New Roman" panose="02020603050405020304" pitchFamily="18" charset="0"/>
                    <a:cs typeface="Arial" panose="020B0604020202020204" pitchFamily="34" charset="0"/>
                  </a:rPr>
                  <a:t> et la variable d’intérêt </a:t>
                </a:r>
                <a14:m>
                  <m:oMath xmlns:m="http://schemas.openxmlformats.org/officeDocument/2006/math">
                    <m:sSub>
                      <m:sSubPr>
                        <m:ctrlPr>
                          <a:rPr lang="fr-FR"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fr-FR" i="1" kern="100">
                            <a:effectLst/>
                            <a:latin typeface="Cambria Math" panose="02040503050406030204" pitchFamily="18" charset="0"/>
                            <a:ea typeface="Times New Roman" panose="02020603050405020304" pitchFamily="18" charset="0"/>
                            <a:cs typeface="Arial" panose="020B0604020202020204" pitchFamily="34" charset="0"/>
                          </a:rPr>
                          <m:t>𝑌</m:t>
                        </m:r>
                      </m:e>
                      <m:sub>
                        <m:r>
                          <a:rPr lang="fr-FR" i="1" kern="100">
                            <a:effectLst/>
                            <a:latin typeface="Cambria Math" panose="02040503050406030204" pitchFamily="18" charset="0"/>
                            <a:ea typeface="Times New Roman" panose="02020603050405020304" pitchFamily="18" charset="0"/>
                            <a:cs typeface="Arial" panose="020B0604020202020204" pitchFamily="34" charset="0"/>
                          </a:rPr>
                          <m:t>𝑖</m:t>
                        </m:r>
                      </m:sub>
                    </m:sSub>
                    <m:r>
                      <a:rPr lang="fr-FR" b="0" i="0" kern="100" smtClean="0">
                        <a:effectLst/>
                        <a:latin typeface="Cambria Math" panose="02040503050406030204" pitchFamily="18" charset="0"/>
                        <a:ea typeface="Times New Roman" panose="02020603050405020304" pitchFamily="18" charset="0"/>
                        <a:cs typeface="Arial" panose="020B0604020202020204" pitchFamily="34" charset="0"/>
                      </a:rPr>
                      <m:t> </m:t>
                    </m:r>
                  </m:oMath>
                </a14:m>
                <a:r>
                  <a:rPr lang="fr-FR" kern="100" dirty="0">
                    <a:effectLst/>
                    <a:latin typeface="Book Antiqua" panose="02040602050305030304" pitchFamily="18" charset="0"/>
                    <a:ea typeface="Calibri" panose="020F0502020204030204" pitchFamily="34" charset="0"/>
                    <a:cs typeface="Arial" panose="020B0604020202020204" pitchFamily="34" charset="0"/>
                  </a:rPr>
                  <a:t> et </a:t>
                </a:r>
                <a14:m>
                  <m:oMath xmlns:m="http://schemas.openxmlformats.org/officeDocument/2006/math">
                    <m:r>
                      <a:rPr lang="fr-FR" b="1" i="1" kern="100">
                        <a:latin typeface="Cambria Math" panose="02040503050406030204" pitchFamily="18" charset="0"/>
                        <a:ea typeface="Calibri" panose="020F0502020204030204" pitchFamily="34" charset="0"/>
                        <a:cs typeface="Arial" panose="020B0604020202020204" pitchFamily="34" charset="0"/>
                      </a:rPr>
                      <m:t>∅</m:t>
                    </m:r>
                  </m:oMath>
                </a14:m>
                <a:r>
                  <a:rPr lang="fr-FR" kern="100" dirty="0">
                    <a:effectLst/>
                    <a:latin typeface="Book Antiqua" panose="02040602050305030304" pitchFamily="18" charset="0"/>
                    <a:ea typeface="Calibri" panose="020F0502020204030204" pitchFamily="34" charset="0"/>
                    <a:cs typeface="Arial" panose="020B0604020202020204" pitchFamily="34" charset="0"/>
                  </a:rPr>
                  <a:t> le taux de retour</a:t>
                </a:r>
              </a:p>
            </p:txBody>
          </p:sp>
        </mc:Choice>
        <mc:Fallback xmlns="">
          <p:sp>
            <p:nvSpPr>
              <p:cNvPr id="15" name="ZoneTexte 14">
                <a:extLst>
                  <a:ext uri="{FF2B5EF4-FFF2-40B4-BE49-F238E27FC236}">
                    <a16:creationId xmlns:a16="http://schemas.microsoft.com/office/drawing/2014/main" id="{8F83EB93-7AD8-E8F6-4E47-65AFB9D871FA}"/>
                  </a:ext>
                </a:extLst>
              </p:cNvPr>
              <p:cNvSpPr txBox="1">
                <a:spLocks noRot="1" noChangeAspect="1" noMove="1" noResize="1" noEditPoints="1" noAdjustHandles="1" noChangeArrowheads="1" noChangeShapeType="1" noTextEdit="1"/>
              </p:cNvSpPr>
              <p:nvPr/>
            </p:nvSpPr>
            <p:spPr>
              <a:xfrm>
                <a:off x="292099" y="2396582"/>
                <a:ext cx="11899899" cy="465705"/>
              </a:xfrm>
              <a:prstGeom prst="rect">
                <a:avLst/>
              </a:prstGeom>
              <a:blipFill>
                <a:blip r:embed="rId5"/>
                <a:stretch>
                  <a:fillRect l="-461" b="-20779"/>
                </a:stretch>
              </a:blipFill>
            </p:spPr>
            <p:txBody>
              <a:bodyPr/>
              <a:lstStyle/>
              <a:p>
                <a:r>
                  <a:rPr lang="fr-FR">
                    <a:noFill/>
                  </a:rPr>
                  <a:t> </a:t>
                </a:r>
              </a:p>
            </p:txBody>
          </p:sp>
        </mc:Fallback>
      </mc:AlternateContent>
      <p:sp>
        <p:nvSpPr>
          <p:cNvPr id="16" name="Triangle rectangle 15">
            <a:extLst>
              <a:ext uri="{FF2B5EF4-FFF2-40B4-BE49-F238E27FC236}">
                <a16:creationId xmlns:a16="http://schemas.microsoft.com/office/drawing/2014/main" id="{9BA49C97-EB57-FF7A-652F-DDFE211D304A}"/>
              </a:ext>
            </a:extLst>
          </p:cNvPr>
          <p:cNvSpPr/>
          <p:nvPr/>
        </p:nvSpPr>
        <p:spPr>
          <a:xfrm>
            <a:off x="0" y="5943600"/>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riangle rectangle 16">
            <a:extLst>
              <a:ext uri="{FF2B5EF4-FFF2-40B4-BE49-F238E27FC236}">
                <a16:creationId xmlns:a16="http://schemas.microsoft.com/office/drawing/2014/main" id="{9654CD65-0D3B-D435-455D-29D1D58F5427}"/>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D8A1C1FE-4138-7A7B-2E4E-F3B9929DB9BA}"/>
              </a:ext>
            </a:extLst>
          </p:cNvPr>
          <p:cNvSpPr txBox="1"/>
          <p:nvPr/>
        </p:nvSpPr>
        <p:spPr>
          <a:xfrm>
            <a:off x="292100" y="4578105"/>
            <a:ext cx="11201400" cy="466859"/>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1</a:t>
            </a:r>
            <a:r>
              <a:rPr lang="fr-FR" kern="100" dirty="0">
                <a:latin typeface="Book Antiqua" panose="02040602050305030304" pitchFamily="18" charset="0"/>
                <a:ea typeface="Calibri" panose="020F0502020204030204" pitchFamily="34" charset="0"/>
                <a:cs typeface="Arial" panose="020B0604020202020204" pitchFamily="34" charset="0"/>
              </a:rPr>
              <a:t>: R</a:t>
            </a:r>
            <a:r>
              <a:rPr lang="fr-FR" kern="100" dirty="0">
                <a:effectLst/>
                <a:latin typeface="Book Antiqua" panose="02040602050305030304" pitchFamily="18" charset="0"/>
                <a:ea typeface="Calibri" panose="020F0502020204030204" pitchFamily="34" charset="0"/>
                <a:cs typeface="Arial" panose="020B0604020202020204" pitchFamily="34" charset="0"/>
              </a:rPr>
              <a:t>épartition des répondants et des non répondants   dans </a:t>
            </a:r>
            <a:r>
              <a:rPr lang="fr-FR" kern="100" dirty="0">
                <a:latin typeface="Book Antiqua" panose="02040602050305030304" pitchFamily="18" charset="0"/>
                <a:ea typeface="Calibri" panose="020F0502020204030204" pitchFamily="34" charset="0"/>
                <a:cs typeface="Arial" panose="020B0604020202020204" pitchFamily="34" charset="0"/>
              </a:rPr>
              <a:t>la</a:t>
            </a:r>
            <a:r>
              <a:rPr lang="fr-FR" kern="100" dirty="0">
                <a:effectLst/>
                <a:latin typeface="Book Antiqua" panose="02040602050305030304" pitchFamily="18" charset="0"/>
                <a:ea typeface="Calibri" panose="020F0502020204030204" pitchFamily="34" charset="0"/>
                <a:cs typeface="Arial" panose="020B0604020202020204" pitchFamily="34" charset="0"/>
              </a:rPr>
              <a:t> population </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25BFCD52-93ED-8878-41B1-1E3CB1B0FD37}"/>
                  </a:ext>
                </a:extLst>
              </p:cNvPr>
              <p:cNvSpPr txBox="1"/>
              <p:nvPr/>
            </p:nvSpPr>
            <p:spPr>
              <a:xfrm>
                <a:off x="7023100" y="1695949"/>
                <a:ext cx="24130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1" i="1" smtClean="0">
                          <a:effectLst/>
                          <a:latin typeface="Cambria Math" panose="02040503050406030204" pitchFamily="18" charset="0"/>
                          <a:ea typeface="Calibri" panose="020F0502020204030204" pitchFamily="34" charset="0"/>
                          <a:cs typeface="Arial" panose="020B0604020202020204" pitchFamily="34" charset="0"/>
                        </a:rPr>
                        <m:t> </m:t>
                      </m:r>
                      <m:d>
                        <m:dPr>
                          <m:begChr m:val="{"/>
                          <m:endChr m:val=""/>
                          <m:ctrlPr>
                            <a:rPr lang="fr-FR" sz="1600" b="1" i="1">
                              <a:effectLst/>
                              <a:latin typeface="Cambria Math" panose="02040503050406030204" pitchFamily="18" charset="0"/>
                            </a:rPr>
                          </m:ctrlPr>
                        </m:dPr>
                        <m:e>
                          <m:eqArr>
                            <m:eqArrPr>
                              <m:ctrlPr>
                                <a:rPr lang="fr-FR" sz="1600" b="1" i="1">
                                  <a:effectLst/>
                                  <a:latin typeface="Cambria Math" panose="02040503050406030204" pitchFamily="18" charset="0"/>
                                </a:rPr>
                              </m:ctrlPr>
                            </m:eqArrPr>
                            <m:e>
                              <m:r>
                                <a:rPr lang="fr-FR" sz="1600" b="1" i="1">
                                  <a:effectLst/>
                                  <a:latin typeface="Cambria Math" panose="02040503050406030204" pitchFamily="18" charset="0"/>
                                  <a:ea typeface="Calibri" panose="020F0502020204030204" pitchFamily="34" charset="0"/>
                                  <a:cs typeface="Arial" panose="020B0604020202020204" pitchFamily="34" charset="0"/>
                                </a:rPr>
                                <m:t>𝒔𝒊</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𝑪𝒐𝒗</m:t>
                              </m:r>
                              <m:d>
                                <m:dPr>
                                  <m:ctrlPr>
                                    <a:rPr lang="fr-FR" sz="1600" b="1" i="1">
                                      <a:effectLst/>
                                      <a:latin typeface="Cambria Math" panose="02040503050406030204" pitchFamily="18" charset="0"/>
                                    </a:rPr>
                                  </m:ctrlPr>
                                </m:dPr>
                                <m:e>
                                  <m:r>
                                    <a:rPr lang="fr-FR" sz="1600" b="1" i="1">
                                      <a:effectLst/>
                                      <a:latin typeface="Cambria Math" panose="02040503050406030204" pitchFamily="18" charset="0"/>
                                      <a:ea typeface="Calibri" panose="020F0502020204030204" pitchFamily="34" charset="0"/>
                                      <a:cs typeface="Arial" panose="020B0604020202020204" pitchFamily="34" charset="0"/>
                                    </a:rPr>
                                    <m:t>𝑹</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𝒀</m:t>
                                  </m:r>
                                </m:e>
                              </m:d>
                              <m:r>
                                <a:rPr lang="fr-FR" sz="1600" b="1" i="1">
                                  <a:effectLst/>
                                  <a:latin typeface="Cambria Math" panose="02040503050406030204" pitchFamily="18" charset="0"/>
                                  <a:ea typeface="Calibri" panose="020F0502020204030204" pitchFamily="34" charset="0"/>
                                  <a:cs typeface="Arial" panose="020B0604020202020204" pitchFamily="34" charset="0"/>
                                </a:rPr>
                                <m:t>=</m:t>
                              </m:r>
                              <m:r>
                                <a:rPr lang="fr-FR" sz="1600" b="1" i="1">
                                  <a:effectLst/>
                                  <a:latin typeface="Cambria Math" panose="02040503050406030204" pitchFamily="18" charset="0"/>
                                  <a:ea typeface="Calibri" panose="020F0502020204030204" pitchFamily="34" charset="0"/>
                                  <a:cs typeface="Arial" panose="020B0604020202020204" pitchFamily="34" charset="0"/>
                                </a:rPr>
                                <m:t>𝟎</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𝒂𝒍𝒐𝒓𝒔</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𝒍𝒆</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𝒃𝒊𝒂𝒊𝒔</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𝒊𝒈𝒏𝒐𝒓𝒂𝒃𝒍𝒆</m:t>
                              </m:r>
                              <m:r>
                                <a:rPr lang="fr-FR" sz="1600" b="1" i="1">
                                  <a:effectLst/>
                                  <a:latin typeface="Cambria Math" panose="02040503050406030204" pitchFamily="18" charset="0"/>
                                  <a:ea typeface="Calibri" panose="020F0502020204030204" pitchFamily="34" charset="0"/>
                                  <a:cs typeface="Arial" panose="020B0604020202020204" pitchFamily="34" charset="0"/>
                                </a:rPr>
                                <m:t>                 </m:t>
                              </m:r>
                            </m:e>
                            <m:e>
                              <m:r>
                                <a:rPr lang="fr-FR" sz="1600" b="1" i="1">
                                  <a:effectLst/>
                                  <a:latin typeface="Cambria Math" panose="02040503050406030204" pitchFamily="18" charset="0"/>
                                  <a:ea typeface="Calibri" panose="020F0502020204030204" pitchFamily="34" charset="0"/>
                                  <a:cs typeface="Arial" panose="020B0604020202020204" pitchFamily="34" charset="0"/>
                                </a:rPr>
                                <m:t>𝒔𝒊</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𝑪𝒐𝒗</m:t>
                              </m:r>
                              <m:d>
                                <m:dPr>
                                  <m:ctrlPr>
                                    <a:rPr lang="fr-FR" sz="1600" b="1" i="1">
                                      <a:effectLst/>
                                      <a:latin typeface="Cambria Math" panose="02040503050406030204" pitchFamily="18" charset="0"/>
                                    </a:rPr>
                                  </m:ctrlPr>
                                </m:dPr>
                                <m:e>
                                  <m:r>
                                    <a:rPr lang="fr-FR" sz="1600" b="1" i="1">
                                      <a:effectLst/>
                                      <a:latin typeface="Cambria Math" panose="02040503050406030204" pitchFamily="18" charset="0"/>
                                      <a:ea typeface="Calibri" panose="020F0502020204030204" pitchFamily="34" charset="0"/>
                                      <a:cs typeface="Arial" panose="020B0604020202020204" pitchFamily="34" charset="0"/>
                                    </a:rPr>
                                    <m:t>𝑹</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𝒀</m:t>
                                  </m:r>
                                </m:e>
                              </m:d>
                              <m:r>
                                <a:rPr lang="fr-FR" sz="1600" b="1" i="1">
                                  <a:effectLst/>
                                  <a:latin typeface="Cambria Math" panose="02040503050406030204" pitchFamily="18" charset="0"/>
                                  <a:ea typeface="Calibri" panose="020F0502020204030204" pitchFamily="34" charset="0"/>
                                  <a:cs typeface="Arial" panose="020B0604020202020204" pitchFamily="34" charset="0"/>
                                </a:rPr>
                                <m:t>≠</m:t>
                              </m:r>
                              <m:r>
                                <a:rPr lang="fr-FR" sz="1600" b="1" i="1">
                                  <a:effectLst/>
                                  <a:latin typeface="Cambria Math" panose="02040503050406030204" pitchFamily="18" charset="0"/>
                                  <a:ea typeface="Calibri" panose="020F0502020204030204" pitchFamily="34" charset="0"/>
                                  <a:cs typeface="Arial" panose="020B0604020202020204" pitchFamily="34" charset="0"/>
                                </a:rPr>
                                <m:t>𝟎</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𝒂𝒍𝒐𝒓𝒔</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𝒍𝒆</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𝒃𝒊𝒂𝒊𝒔</m:t>
                              </m:r>
                              <m:r>
                                <a:rPr lang="fr-FR" sz="1600" b="1" i="1">
                                  <a:effectLst/>
                                  <a:latin typeface="Cambria Math" panose="02040503050406030204" pitchFamily="18" charset="0"/>
                                  <a:ea typeface="Calibri" panose="020F0502020204030204" pitchFamily="34" charset="0"/>
                                  <a:cs typeface="Arial" panose="020B0604020202020204" pitchFamily="34" charset="0"/>
                                </a:rPr>
                                <m:t> </m:t>
                              </m:r>
                              <m:sSup>
                                <m:sSupPr>
                                  <m:ctrlPr>
                                    <a:rPr lang="fr-FR" sz="1600" b="1" i="1">
                                      <a:effectLst/>
                                      <a:latin typeface="Cambria Math" panose="02040503050406030204" pitchFamily="18" charset="0"/>
                                    </a:rPr>
                                  </m:ctrlPr>
                                </m:sSupPr>
                                <m:e>
                                  <m:r>
                                    <a:rPr lang="fr-FR" sz="1600" b="1" i="1">
                                      <a:effectLst/>
                                      <a:latin typeface="Cambria Math" panose="02040503050406030204" pitchFamily="18" charset="0"/>
                                      <a:ea typeface="Calibri" panose="020F0502020204030204" pitchFamily="34" charset="0"/>
                                      <a:cs typeface="Arial" panose="020B0604020202020204" pitchFamily="34" charset="0"/>
                                    </a:rPr>
                                    <m:t>𝒏</m:t>
                                  </m:r>
                                </m:e>
                                <m:sup>
                                  <m:r>
                                    <a:rPr lang="fr-FR" sz="1600" b="1" i="1">
                                      <a:effectLst/>
                                      <a:latin typeface="Cambria Math" panose="02040503050406030204" pitchFamily="18" charset="0"/>
                                      <a:ea typeface="Calibri" panose="020F0502020204030204" pitchFamily="34" charset="0"/>
                                      <a:cs typeface="Arial" panose="020B0604020202020204" pitchFamily="34" charset="0"/>
                                    </a:rPr>
                                    <m:t>′</m:t>
                                  </m:r>
                                </m:sup>
                              </m:sSup>
                              <m:r>
                                <a:rPr lang="fr-FR" sz="1600" b="1" i="1">
                                  <a:effectLst/>
                                  <a:latin typeface="Cambria Math" panose="02040503050406030204" pitchFamily="18" charset="0"/>
                                  <a:ea typeface="Calibri" panose="020F0502020204030204" pitchFamily="34" charset="0"/>
                                  <a:cs typeface="Arial" panose="020B0604020202020204" pitchFamily="34" charset="0"/>
                                </a:rPr>
                                <m:t>𝒆𝒔𝒕</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𝒑𝒂𝒔</m:t>
                              </m:r>
                              <m:r>
                                <a:rPr lang="fr-FR" sz="1600" b="1" i="1">
                                  <a:effectLst/>
                                  <a:latin typeface="Cambria Math" panose="02040503050406030204" pitchFamily="18" charset="0"/>
                                  <a:ea typeface="Calibri" panose="020F0502020204030204" pitchFamily="34" charset="0"/>
                                  <a:cs typeface="Arial" panose="020B0604020202020204" pitchFamily="34" charset="0"/>
                                </a:rPr>
                                <m:t> </m:t>
                              </m:r>
                              <m:r>
                                <a:rPr lang="fr-FR" sz="1600" b="1" i="1">
                                  <a:effectLst/>
                                  <a:latin typeface="Cambria Math" panose="02040503050406030204" pitchFamily="18" charset="0"/>
                                  <a:ea typeface="Calibri" panose="020F0502020204030204" pitchFamily="34" charset="0"/>
                                  <a:cs typeface="Arial" panose="020B0604020202020204" pitchFamily="34" charset="0"/>
                                </a:rPr>
                                <m:t>𝒊𝒈𝒏𝒐𝒓𝒂𝒃𝒍𝒆</m:t>
                              </m:r>
                            </m:e>
                          </m:eqArr>
                          <m:r>
                            <a:rPr lang="fr-FR" sz="1600" b="1" i="1">
                              <a:effectLst/>
                              <a:latin typeface="Cambria Math" panose="02040503050406030204" pitchFamily="18" charset="0"/>
                              <a:ea typeface="Calibri" panose="020F0502020204030204" pitchFamily="34" charset="0"/>
                              <a:cs typeface="Arial" panose="020B0604020202020204" pitchFamily="34" charset="0"/>
                            </a:rPr>
                            <m:t>  </m:t>
                          </m:r>
                        </m:e>
                      </m:d>
                    </m:oMath>
                  </m:oMathPara>
                </a14:m>
                <a:endParaRPr lang="fr-FR" sz="1600" b="1" dirty="0"/>
              </a:p>
            </p:txBody>
          </p:sp>
        </mc:Choice>
        <mc:Fallback xmlns="">
          <p:sp>
            <p:nvSpPr>
              <p:cNvPr id="19" name="ZoneTexte 18">
                <a:extLst>
                  <a:ext uri="{FF2B5EF4-FFF2-40B4-BE49-F238E27FC236}">
                    <a16:creationId xmlns:a16="http://schemas.microsoft.com/office/drawing/2014/main" id="{25BFCD52-93ED-8878-41B1-1E3CB1B0FD37}"/>
                  </a:ext>
                </a:extLst>
              </p:cNvPr>
              <p:cNvSpPr txBox="1">
                <a:spLocks noRot="1" noChangeAspect="1" noMove="1" noResize="1" noEditPoints="1" noAdjustHandles="1" noChangeArrowheads="1" noChangeShapeType="1" noTextEdit="1"/>
              </p:cNvSpPr>
              <p:nvPr/>
            </p:nvSpPr>
            <p:spPr>
              <a:xfrm>
                <a:off x="7023100" y="1695949"/>
                <a:ext cx="2413000" cy="584775"/>
              </a:xfrm>
              <a:prstGeom prst="rect">
                <a:avLst/>
              </a:prstGeom>
              <a:blipFill>
                <a:blip r:embed="rId6"/>
                <a:stretch>
                  <a:fillRect r="-108586"/>
                </a:stretch>
              </a:blipFill>
            </p:spPr>
            <p:txBody>
              <a:bodyPr/>
              <a:lstStyle/>
              <a:p>
                <a:r>
                  <a:rPr lang="fr-FR">
                    <a:noFill/>
                  </a:rPr>
                  <a:t> </a:t>
                </a:r>
              </a:p>
            </p:txBody>
          </p:sp>
        </mc:Fallback>
      </mc:AlternateContent>
    </p:spTree>
    <p:extLst>
      <p:ext uri="{BB962C8B-B14F-4D97-AF65-F5344CB8AC3E}">
        <p14:creationId xmlns:p14="http://schemas.microsoft.com/office/powerpoint/2010/main" val="192718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713FC6B-4787-EA67-18E7-4619F2ED37E6}"/>
              </a:ext>
            </a:extLst>
          </p:cNvPr>
          <p:cNvPicPr>
            <a:picLocks noChangeAspect="1"/>
          </p:cNvPicPr>
          <p:nvPr/>
        </p:nvPicPr>
        <p:blipFill>
          <a:blip r:embed="rId2"/>
          <a:stretch>
            <a:fillRect/>
          </a:stretch>
        </p:blipFill>
        <p:spPr>
          <a:xfrm>
            <a:off x="469900" y="2595730"/>
            <a:ext cx="5084737" cy="39839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5" name="ZoneTexte 4">
            <a:extLst>
              <a:ext uri="{FF2B5EF4-FFF2-40B4-BE49-F238E27FC236}">
                <a16:creationId xmlns:a16="http://schemas.microsoft.com/office/drawing/2014/main" id="{27D6BC67-2779-C7D8-7FB6-DA96833C7886}"/>
              </a:ext>
            </a:extLst>
          </p:cNvPr>
          <p:cNvSpPr txBox="1"/>
          <p:nvPr/>
        </p:nvSpPr>
        <p:spPr>
          <a:xfrm>
            <a:off x="469900" y="325627"/>
            <a:ext cx="11163300" cy="729302"/>
          </a:xfrm>
          <a:prstGeom prst="rect">
            <a:avLst/>
          </a:prstGeom>
          <a:noFill/>
        </p:spPr>
        <p:txBody>
          <a:bodyPr wrap="square" rtlCol="0">
            <a:spAutoFit/>
          </a:bodyPr>
          <a:lstStyle/>
          <a:p>
            <a:pPr>
              <a:lnSpc>
                <a:spcPct val="107000"/>
              </a:lnSpc>
              <a:spcBef>
                <a:spcPts val="200"/>
              </a:spcBef>
            </a:pPr>
            <a:r>
              <a:rPr lang="fr-FR" sz="2000" b="1" kern="100" dirty="0">
                <a:solidFill>
                  <a:srgbClr val="1F3763"/>
                </a:solidFill>
                <a:effectLst/>
                <a:latin typeface="Bookman Old Style" panose="02050604050505020204" pitchFamily="18" charset="0"/>
                <a:ea typeface="Times New Roman" panose="02020603050405020304" pitchFamily="18" charset="0"/>
                <a:cs typeface="Times New Roman" panose="02020603050405020304" pitchFamily="18" charset="0"/>
              </a:rPr>
              <a:t>2.1 Test de corrélation entre l’indicatrice de réponse et la variable d’intérêt : Tableau de contingence ou test du chi-carré</a:t>
            </a:r>
            <a:endParaRPr lang="fr-FR" sz="2000" b="1" kern="100" dirty="0">
              <a:solidFill>
                <a:srgbClr val="1F3763"/>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30B37271-D755-7682-6016-4009131FCD6C}"/>
              </a:ext>
            </a:extLst>
          </p:cNvPr>
          <p:cNvPicPr>
            <a:picLocks noChangeAspect="1"/>
          </p:cNvPicPr>
          <p:nvPr/>
        </p:nvPicPr>
        <p:blipFill rotWithShape="1">
          <a:blip r:embed="rId3"/>
          <a:srcRect t="13332"/>
          <a:stretch/>
        </p:blipFill>
        <p:spPr>
          <a:xfrm>
            <a:off x="6769100" y="3371743"/>
            <a:ext cx="4669261" cy="320797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4" name="Ellipse 13">
            <a:extLst>
              <a:ext uri="{FF2B5EF4-FFF2-40B4-BE49-F238E27FC236}">
                <a16:creationId xmlns:a16="http://schemas.microsoft.com/office/drawing/2014/main" id="{E6538866-9965-A185-1B64-C874B7378889}"/>
              </a:ext>
            </a:extLst>
          </p:cNvPr>
          <p:cNvSpPr/>
          <p:nvPr/>
        </p:nvSpPr>
        <p:spPr>
          <a:xfrm>
            <a:off x="4640237" y="5271981"/>
            <a:ext cx="914400" cy="914400"/>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6420FFB4-3887-1E86-7B87-DE703D99C299}"/>
              </a:ext>
            </a:extLst>
          </p:cNvPr>
          <p:cNvSpPr/>
          <p:nvPr/>
        </p:nvSpPr>
        <p:spPr>
          <a:xfrm>
            <a:off x="6881226" y="5271982"/>
            <a:ext cx="4059263" cy="51170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riangle rectangle 16">
            <a:extLst>
              <a:ext uri="{FF2B5EF4-FFF2-40B4-BE49-F238E27FC236}">
                <a16:creationId xmlns:a16="http://schemas.microsoft.com/office/drawing/2014/main" id="{53CCD056-2D82-56FE-01EB-F97189DEF5FB}"/>
              </a:ext>
            </a:extLst>
          </p:cNvPr>
          <p:cNvSpPr/>
          <p:nvPr/>
        </p:nvSpPr>
        <p:spPr>
          <a:xfrm>
            <a:off x="0" y="5943600"/>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rectangle 17">
            <a:extLst>
              <a:ext uri="{FF2B5EF4-FFF2-40B4-BE49-F238E27FC236}">
                <a16:creationId xmlns:a16="http://schemas.microsoft.com/office/drawing/2014/main" id="{1260D4D7-F00A-3884-596E-8806F631E6FA}"/>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B98CD11E-3790-BD04-7D13-E2D6EFC1B2D1}"/>
              </a:ext>
            </a:extLst>
          </p:cNvPr>
          <p:cNvSpPr txBox="1"/>
          <p:nvPr/>
        </p:nvSpPr>
        <p:spPr>
          <a:xfrm>
            <a:off x="558800" y="1074310"/>
            <a:ext cx="9575800" cy="882357"/>
          </a:xfrm>
          <a:prstGeom prst="rect">
            <a:avLst/>
          </a:prstGeom>
          <a:noFill/>
        </p:spPr>
        <p:txBody>
          <a:bodyPr wrap="square">
            <a:spAutoFit/>
          </a:bodyPr>
          <a:lstStyle/>
          <a:p>
            <a:pPr>
              <a:lnSpc>
                <a:spcPct val="150000"/>
              </a:lnSpc>
              <a:spcBef>
                <a:spcPts val="200"/>
              </a:spcBef>
            </a:pPr>
            <a:r>
              <a:rPr lang="fr-FR" sz="1800" kern="100" dirty="0">
                <a:effectLst/>
                <a:latin typeface="Book Antiqua" panose="02040602050305030304" pitchFamily="18" charset="0"/>
                <a:ea typeface="Calibri" panose="020F0502020204030204" pitchFamily="34" charset="0"/>
                <a:cs typeface="Arial" panose="020B0604020202020204" pitchFamily="34" charset="0"/>
              </a:rPr>
              <a:t>La corrélation entre deux variables qualitatives binaires peut être représentée par un tableau de contingence ou un test du chi-carré.</a:t>
            </a:r>
          </a:p>
        </p:txBody>
      </p:sp>
      <p:sp>
        <p:nvSpPr>
          <p:cNvPr id="21" name="ZoneTexte 20">
            <a:extLst>
              <a:ext uri="{FF2B5EF4-FFF2-40B4-BE49-F238E27FC236}">
                <a16:creationId xmlns:a16="http://schemas.microsoft.com/office/drawing/2014/main" id="{128A7EE3-5285-40BF-E141-06A3F152C372}"/>
              </a:ext>
            </a:extLst>
          </p:cNvPr>
          <p:cNvSpPr txBox="1"/>
          <p:nvPr/>
        </p:nvSpPr>
        <p:spPr>
          <a:xfrm>
            <a:off x="393700" y="1893245"/>
            <a:ext cx="11201400" cy="466859"/>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2</a:t>
            </a:r>
            <a:r>
              <a:rPr lang="fr-FR" kern="100" dirty="0">
                <a:latin typeface="Book Antiqua" panose="02040602050305030304" pitchFamily="18" charset="0"/>
                <a:ea typeface="Calibri" panose="020F0502020204030204" pitchFamily="34" charset="0"/>
                <a:cs typeface="Arial" panose="020B0604020202020204" pitchFamily="34" charset="0"/>
              </a:rPr>
              <a:t>: Tableau de contingence entre la l’indicatrice de réponse et la variable d’</a:t>
            </a:r>
            <a:r>
              <a:rPr lang="fr-FR" kern="100" dirty="0" err="1">
                <a:latin typeface="Book Antiqua" panose="02040602050305030304" pitchFamily="18" charset="0"/>
                <a:ea typeface="Calibri" panose="020F0502020204030204" pitchFamily="34" charset="0"/>
                <a:cs typeface="Arial" panose="020B0604020202020204" pitchFamily="34" charset="0"/>
              </a:rPr>
              <a:t>intéret</a:t>
            </a:r>
            <a:r>
              <a:rPr lang="fr-FR" kern="100" dirty="0">
                <a:effectLst/>
                <a:latin typeface="Book Antiqua" panose="02040602050305030304" pitchFamily="18" charset="0"/>
                <a:ea typeface="Calibri" panose="020F0502020204030204" pitchFamily="34" charset="0"/>
                <a:cs typeface="Arial" panose="020B0604020202020204" pitchFamily="34" charset="0"/>
              </a:rPr>
              <a:t> </a:t>
            </a:r>
          </a:p>
        </p:txBody>
      </p:sp>
      <p:sp>
        <p:nvSpPr>
          <p:cNvPr id="22" name="ZoneTexte 21">
            <a:extLst>
              <a:ext uri="{FF2B5EF4-FFF2-40B4-BE49-F238E27FC236}">
                <a16:creationId xmlns:a16="http://schemas.microsoft.com/office/drawing/2014/main" id="{CBAE76B4-81BC-5CD4-2290-43BFBDBA3620}"/>
              </a:ext>
            </a:extLst>
          </p:cNvPr>
          <p:cNvSpPr txBox="1"/>
          <p:nvPr/>
        </p:nvSpPr>
        <p:spPr>
          <a:xfrm>
            <a:off x="6881227" y="2792891"/>
            <a:ext cx="4211663"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3</a:t>
            </a:r>
            <a:r>
              <a:rPr lang="fr-FR" kern="100" dirty="0">
                <a:latin typeface="Book Antiqua" panose="02040602050305030304" pitchFamily="18" charset="0"/>
                <a:ea typeface="Calibri" panose="020F0502020204030204" pitchFamily="34" charset="0"/>
                <a:cs typeface="Arial" panose="020B0604020202020204" pitchFamily="34" charset="0"/>
              </a:rPr>
              <a:t>: Les statistiques du Test</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842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9416E8A-6D7A-8051-2940-BC2A147C62AA}"/>
                  </a:ext>
                </a:extLst>
              </p:cNvPr>
              <p:cNvSpPr txBox="1"/>
              <p:nvPr/>
            </p:nvSpPr>
            <p:spPr>
              <a:xfrm>
                <a:off x="4622800" y="1364882"/>
                <a:ext cx="7082025" cy="2122761"/>
              </a:xfrm>
              <a:prstGeom prst="rect">
                <a:avLst/>
              </a:prstGeom>
              <a:noFill/>
            </p:spPr>
            <p:txBody>
              <a:bodyPr wrap="square" rtlCol="0">
                <a:spAutoFit/>
              </a:bodyPr>
              <a:lstStyle/>
              <a:p>
                <a:pPr algn="just">
                  <a:lnSpc>
                    <a:spcPct val="150000"/>
                  </a:lnSpc>
                </a:pPr>
                <a:r>
                  <a:rPr lang="fr-FR" sz="1800" kern="100" dirty="0">
                    <a:effectLst/>
                    <a:latin typeface="Book Antiqua" panose="02040602050305030304" pitchFamily="18" charset="0"/>
                    <a:ea typeface="Times New Roman" panose="02020603050405020304" pitchFamily="18" charset="0"/>
                    <a:cs typeface="Arial" panose="020B0604020202020204" pitchFamily="34" charset="0"/>
                  </a:rPr>
                  <a:t>D’après le test de chi carré que nous avons réalisé sur les deux variables, il en ressort que </a:t>
                </a:r>
                <a:r>
                  <a:rPr lang="fr-FR" sz="1800" b="1" kern="100" dirty="0">
                    <a:effectLst/>
                    <a:latin typeface="Book Antiqua" panose="02040602050305030304" pitchFamily="18" charset="0"/>
                    <a:ea typeface="Times New Roman" panose="02020603050405020304" pitchFamily="18" charset="0"/>
                    <a:cs typeface="Arial" panose="020B0604020202020204" pitchFamily="34" charset="0"/>
                  </a:rPr>
                  <a:t>la </a:t>
                </a:r>
                <a14:m>
                  <m:oMath xmlns:m="http://schemas.openxmlformats.org/officeDocument/2006/math">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𝑪𝒐𝒗</m:t>
                    </m:r>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m:t>
                    </m:r>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𝑹</m:t>
                    </m:r>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m:t>
                    </m:r>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𝒀</m:t>
                    </m:r>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m:t>
                    </m:r>
                    <m:r>
                      <a:rPr lang="fr-FR" sz="1800" b="1" i="1" kern="100">
                        <a:effectLst/>
                        <a:latin typeface="Cambria Math" panose="02040503050406030204" pitchFamily="18" charset="0"/>
                        <a:ea typeface="Times New Roman" panose="02020603050405020304" pitchFamily="18" charset="0"/>
                        <a:cs typeface="Arial" panose="020B0604020202020204" pitchFamily="34" charset="0"/>
                      </a:rPr>
                      <m:t>𝟎</m:t>
                    </m:r>
                  </m:oMath>
                </a14:m>
                <a:r>
                  <a:rPr lang="fr-FR" sz="1800" kern="100" dirty="0">
                    <a:effectLst/>
                    <a:latin typeface="Book Antiqua" panose="02040602050305030304" pitchFamily="18" charset="0"/>
                    <a:ea typeface="Times New Roman" panose="02020603050405020304" pitchFamily="18" charset="0"/>
                    <a:cs typeface="Arial" panose="020B0604020202020204" pitchFamily="34" charset="0"/>
                  </a:rPr>
                  <a:t>.  Donc on rejette l’hypothèse nulle.  Il existe bien une corrélation entre les deux variables.  Ainsi le biais dans notre cas n’est pas ignorable. </a:t>
                </a:r>
                <a:endParaRPr lang="fr-FR" sz="1800" kern="100" dirty="0">
                  <a:effectLst/>
                  <a:latin typeface="Book Antiqua" panose="02040602050305030304" pitchFamily="18" charset="0"/>
                  <a:ea typeface="Calibri" panose="020F0502020204030204" pitchFamily="34" charset="0"/>
                  <a:cs typeface="Arial" panose="020B0604020202020204" pitchFamily="34" charset="0"/>
                </a:endParaRPr>
              </a:p>
              <a:p>
                <a:pPr algn="just">
                  <a:lnSpc>
                    <a:spcPct val="150000"/>
                  </a:lnSpc>
                </a:pPr>
                <a:endParaRPr lang="fr-FR" dirty="0">
                  <a:latin typeface="Book Antiqua" panose="02040602050305030304" pitchFamily="18" charset="0"/>
                </a:endParaRPr>
              </a:p>
            </p:txBody>
          </p:sp>
        </mc:Choice>
        <mc:Fallback xmlns="">
          <p:sp>
            <p:nvSpPr>
              <p:cNvPr id="2" name="ZoneTexte 1">
                <a:extLst>
                  <a:ext uri="{FF2B5EF4-FFF2-40B4-BE49-F238E27FC236}">
                    <a16:creationId xmlns:a16="http://schemas.microsoft.com/office/drawing/2014/main" id="{29416E8A-6D7A-8051-2940-BC2A147C62AA}"/>
                  </a:ext>
                </a:extLst>
              </p:cNvPr>
              <p:cNvSpPr txBox="1">
                <a:spLocks noRot="1" noChangeAspect="1" noMove="1" noResize="1" noEditPoints="1" noAdjustHandles="1" noChangeArrowheads="1" noChangeShapeType="1" noTextEdit="1"/>
              </p:cNvSpPr>
              <p:nvPr/>
            </p:nvSpPr>
            <p:spPr>
              <a:xfrm>
                <a:off x="4622800" y="1364882"/>
                <a:ext cx="7082025" cy="2122761"/>
              </a:xfrm>
              <a:prstGeom prst="rect">
                <a:avLst/>
              </a:prstGeom>
              <a:blipFill>
                <a:blip r:embed="rId2"/>
                <a:stretch>
                  <a:fillRect l="-688" r="-775"/>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095FFF18-0845-2F21-6C0F-A5B39EC60EB5}"/>
              </a:ext>
            </a:extLst>
          </p:cNvPr>
          <p:cNvSpPr txBox="1"/>
          <p:nvPr/>
        </p:nvSpPr>
        <p:spPr>
          <a:xfrm>
            <a:off x="1073709" y="3753756"/>
            <a:ext cx="10701525" cy="2230291"/>
          </a:xfrm>
          <a:prstGeom prst="rect">
            <a:avLst/>
          </a:prstGeom>
          <a:noFill/>
        </p:spPr>
        <p:txBody>
          <a:bodyPr wrap="square">
            <a:spAutoFit/>
          </a:bodyPr>
          <a:lstStyle/>
          <a:p>
            <a:pPr algn="just">
              <a:lnSpc>
                <a:spcPct val="150000"/>
              </a:lnSpc>
              <a:spcAft>
                <a:spcPts val="800"/>
              </a:spcAft>
            </a:pPr>
            <a:r>
              <a:rPr lang="fr-FR" sz="1800" kern="100" dirty="0">
                <a:effectLst/>
                <a:latin typeface="Book Antiqua" panose="02040602050305030304" pitchFamily="18" charset="0"/>
                <a:ea typeface="Calibri" panose="020F0502020204030204" pitchFamily="34" charset="0"/>
                <a:cs typeface="Arial" panose="020B0604020202020204" pitchFamily="34" charset="0"/>
              </a:rPr>
              <a:t>Plus les étudiants consomment de l’alcool occasionnellement et plus ils répondent. Avec </a:t>
            </a:r>
            <a:r>
              <a:rPr lang="fr-FR" sz="1800" b="1" kern="100" dirty="0">
                <a:effectLst/>
                <a:latin typeface="Book Antiqua" panose="02040602050305030304" pitchFamily="18" charset="0"/>
                <a:ea typeface="Calibri" panose="020F0502020204030204" pitchFamily="34" charset="0"/>
                <a:cs typeface="Arial" panose="020B0604020202020204" pitchFamily="34" charset="0"/>
              </a:rPr>
              <a:t>le coefficient Phi qui est positif</a:t>
            </a:r>
            <a:r>
              <a:rPr lang="fr-FR" sz="1800" kern="100" dirty="0">
                <a:effectLst/>
                <a:latin typeface="Book Antiqua" panose="02040602050305030304" pitchFamily="18" charset="0"/>
                <a:ea typeface="Calibri" panose="020F0502020204030204" pitchFamily="34" charset="0"/>
                <a:cs typeface="Arial" panose="020B0604020202020204" pitchFamily="34" charset="0"/>
              </a:rPr>
              <a:t> on remarque que ces deux variables ont tendance à augmenter ensemble. On trouve plus une consommation d’alcool occasionnelle chez les répondants</a:t>
            </a:r>
            <a:r>
              <a:rPr lang="fr-FR" kern="100" dirty="0">
                <a:latin typeface="Book Antiqua" panose="02040602050305030304" pitchFamily="18" charset="0"/>
                <a:ea typeface="Calibri" panose="020F0502020204030204" pitchFamily="34" charset="0"/>
                <a:cs typeface="Arial" panose="020B0604020202020204" pitchFamily="34" charset="0"/>
              </a:rPr>
              <a:t>.</a:t>
            </a:r>
            <a:r>
              <a:rPr lang="fr-FR" sz="1800" kern="100" dirty="0">
                <a:effectLst/>
                <a:latin typeface="Book Antiqua" panose="02040602050305030304" pitchFamily="18" charset="0"/>
                <a:ea typeface="Calibri" panose="020F0502020204030204" pitchFamily="34" charset="0"/>
                <a:cs typeface="Arial" panose="020B0604020202020204" pitchFamily="34" charset="0"/>
              </a:rPr>
              <a:t> </a:t>
            </a:r>
          </a:p>
          <a:p>
            <a:pPr algn="just">
              <a:lnSpc>
                <a:spcPct val="150000"/>
              </a:lnSpc>
              <a:spcAft>
                <a:spcPts val="800"/>
              </a:spcAft>
            </a:pPr>
            <a:r>
              <a:rPr lang="fr-FR" sz="1800" b="1" dirty="0">
                <a:effectLst/>
                <a:latin typeface="Book Antiqua" panose="02040602050305030304" pitchFamily="18" charset="0"/>
                <a:ea typeface="Calibri" panose="020F0502020204030204" pitchFamily="34" charset="0"/>
                <a:cs typeface="Arial" panose="020B0604020202020204" pitchFamily="34" charset="0"/>
              </a:rPr>
              <a:t>Faire une estimation selon laquelle chaque étudiant a la même probabilité de réponse crée un biais de telle sorte qu’on risque de surestimer le nombre d’étudiants consommateurs d’alcool. </a:t>
            </a:r>
            <a:endParaRPr lang="fr-FR" b="1" dirty="0">
              <a:latin typeface="Book Antiqua" panose="02040602050305030304" pitchFamily="18" charset="0"/>
            </a:endParaRPr>
          </a:p>
        </p:txBody>
      </p:sp>
      <p:pic>
        <p:nvPicPr>
          <p:cNvPr id="6" name="Image 5">
            <a:extLst>
              <a:ext uri="{FF2B5EF4-FFF2-40B4-BE49-F238E27FC236}">
                <a16:creationId xmlns:a16="http://schemas.microsoft.com/office/drawing/2014/main" id="{7EA67993-59C9-A3EA-3CD9-B1EFF2ABDCF8}"/>
              </a:ext>
            </a:extLst>
          </p:cNvPr>
          <p:cNvPicPr>
            <a:picLocks noChangeAspect="1"/>
          </p:cNvPicPr>
          <p:nvPr/>
        </p:nvPicPr>
        <p:blipFill rotWithShape="1">
          <a:blip r:embed="rId3"/>
          <a:srcRect r="7159" b="27590"/>
          <a:stretch/>
        </p:blipFill>
        <p:spPr>
          <a:xfrm>
            <a:off x="1140712" y="833546"/>
            <a:ext cx="2991410" cy="27542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riangle rectangle 6">
            <a:extLst>
              <a:ext uri="{FF2B5EF4-FFF2-40B4-BE49-F238E27FC236}">
                <a16:creationId xmlns:a16="http://schemas.microsoft.com/office/drawing/2014/main" id="{2BFA3CD9-4E3A-F210-09B2-9D090670AB79}"/>
              </a:ext>
            </a:extLst>
          </p:cNvPr>
          <p:cNvSpPr/>
          <p:nvPr/>
        </p:nvSpPr>
        <p:spPr>
          <a:xfrm>
            <a:off x="0" y="5943600"/>
            <a:ext cx="914400" cy="914400"/>
          </a:xfrm>
          <a:prstGeom prst="rtTriangl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rectangle 7">
            <a:extLst>
              <a:ext uri="{FF2B5EF4-FFF2-40B4-BE49-F238E27FC236}">
                <a16:creationId xmlns:a16="http://schemas.microsoft.com/office/drawing/2014/main" id="{73AF2A00-AEAB-8F4D-2B50-51F3F6EF34D9}"/>
              </a:ext>
            </a:extLst>
          </p:cNvPr>
          <p:cNvSpPr/>
          <p:nvPr/>
        </p:nvSpPr>
        <p:spPr>
          <a:xfrm rot="10800000">
            <a:off x="11277600" y="-816"/>
            <a:ext cx="914400" cy="914400"/>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76EF810-97F4-9685-074D-5BFF34EC11D3}"/>
              </a:ext>
            </a:extLst>
          </p:cNvPr>
          <p:cNvSpPr txBox="1"/>
          <p:nvPr/>
        </p:nvSpPr>
        <p:spPr>
          <a:xfrm>
            <a:off x="288645" y="201008"/>
            <a:ext cx="7686955"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4</a:t>
            </a:r>
            <a:r>
              <a:rPr lang="fr-FR" kern="100" dirty="0">
                <a:latin typeface="Book Antiqua" panose="02040602050305030304" pitchFamily="18" charset="0"/>
                <a:ea typeface="Calibri" panose="020F0502020204030204" pitchFamily="34" charset="0"/>
                <a:cs typeface="Arial" panose="020B0604020202020204" pitchFamily="34" charset="0"/>
              </a:rPr>
              <a:t>: Les statistiques du Test : Mise en évidence de la corrélation</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10" name="Ellipse 9">
            <a:extLst>
              <a:ext uri="{FF2B5EF4-FFF2-40B4-BE49-F238E27FC236}">
                <a16:creationId xmlns:a16="http://schemas.microsoft.com/office/drawing/2014/main" id="{69148742-9B60-99C8-4A4B-3DDCAEE37C8D}"/>
              </a:ext>
            </a:extLst>
          </p:cNvPr>
          <p:cNvSpPr/>
          <p:nvPr/>
        </p:nvSpPr>
        <p:spPr>
          <a:xfrm>
            <a:off x="867030" y="2703144"/>
            <a:ext cx="3510431" cy="51170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9127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D686F81-3E7B-044F-9FC3-4F5CF7D2482E}"/>
              </a:ext>
            </a:extLst>
          </p:cNvPr>
          <p:cNvSpPr txBox="1"/>
          <p:nvPr/>
        </p:nvSpPr>
        <p:spPr>
          <a:xfrm>
            <a:off x="254000" y="765381"/>
            <a:ext cx="11658600" cy="1277529"/>
          </a:xfrm>
          <a:prstGeom prst="rect">
            <a:avLst/>
          </a:prstGeom>
          <a:noFill/>
        </p:spPr>
        <p:txBody>
          <a:bodyPr wrap="square">
            <a:spAutoFit/>
          </a:bodyPr>
          <a:lstStyle/>
          <a:p>
            <a:pPr lvl="0" rtl="0">
              <a:lnSpc>
                <a:spcPct val="107000"/>
              </a:lnSpc>
              <a:spcBef>
                <a:spcPts val="200"/>
              </a:spcBef>
            </a:pPr>
            <a:r>
              <a:rPr lang="fr-FR" sz="2400" b="1" kern="100" dirty="0">
                <a:solidFill>
                  <a:srgbClr val="2F5496"/>
                </a:solidFill>
                <a:effectLst/>
                <a:latin typeface="Bookman Old Style" panose="02050604050505020204" pitchFamily="18" charset="0"/>
                <a:ea typeface="Times New Roman" panose="02020603050405020304" pitchFamily="18" charset="0"/>
                <a:cs typeface="Times New Roman" panose="02020603050405020304" pitchFamily="18" charset="0"/>
              </a:rPr>
              <a:t>3. Correction du biais généré pas la non réponse  </a:t>
            </a:r>
            <a:endParaRPr lang="fr-FR" sz="2400" b="1" kern="100" dirty="0">
              <a:effectLst/>
              <a:latin typeface="Bookman Old Style" panose="02050604050505020204" pitchFamily="18" charset="0"/>
              <a:ea typeface="Calibri" panose="020F0502020204030204" pitchFamily="34" charset="0"/>
              <a:cs typeface="Arial" panose="020B0604020202020204" pitchFamily="34" charset="0"/>
            </a:endParaRPr>
          </a:p>
          <a:p>
            <a:pPr algn="just">
              <a:lnSpc>
                <a:spcPct val="150000"/>
              </a:lnSpc>
              <a:spcAft>
                <a:spcPts val="800"/>
              </a:spcAft>
            </a:pPr>
            <a:r>
              <a:rPr lang="fr-FR" kern="100" dirty="0">
                <a:effectLst/>
                <a:latin typeface="Book Antiqua" panose="02040602050305030304" pitchFamily="18" charset="0"/>
                <a:ea typeface="Calibri" panose="020F0502020204030204" pitchFamily="34" charset="0"/>
                <a:cs typeface="Arial" panose="020B0604020202020204" pitchFamily="34" charset="0"/>
              </a:rPr>
              <a:t>La non réponse n’étant pas ignorable, l’une des méthodes appropriées pour réduire le biais qu’elle engendre est l’utilisation de l’estimateur post stratifié et des techniques de calages. </a:t>
            </a:r>
          </a:p>
        </p:txBody>
      </p:sp>
      <p:sp>
        <p:nvSpPr>
          <p:cNvPr id="5" name="ZoneTexte 4">
            <a:extLst>
              <a:ext uri="{FF2B5EF4-FFF2-40B4-BE49-F238E27FC236}">
                <a16:creationId xmlns:a16="http://schemas.microsoft.com/office/drawing/2014/main" id="{836A3560-1C3B-F1F0-F0B2-77440F451464}"/>
              </a:ext>
            </a:extLst>
          </p:cNvPr>
          <p:cNvSpPr txBox="1"/>
          <p:nvPr/>
        </p:nvSpPr>
        <p:spPr>
          <a:xfrm>
            <a:off x="311150" y="3593722"/>
            <a:ext cx="11544300" cy="3165034"/>
          </a:xfrm>
          <a:prstGeom prst="rect">
            <a:avLst/>
          </a:prstGeom>
          <a:noFill/>
        </p:spPr>
        <p:txBody>
          <a:bodyPr wrap="square">
            <a:spAutoFit/>
          </a:bodyPr>
          <a:lstStyle/>
          <a:p>
            <a:pPr algn="just">
              <a:lnSpc>
                <a:spcPct val="150000"/>
              </a:lnSpc>
              <a:spcAft>
                <a:spcPts val="800"/>
              </a:spcAft>
            </a:pPr>
            <a:r>
              <a:rPr lang="fr-FR" b="1" u="sng" kern="100" dirty="0">
                <a:effectLst/>
                <a:latin typeface="Book Antiqua" panose="02040602050305030304" pitchFamily="18" charset="0"/>
                <a:ea typeface="Calibri" panose="020F0502020204030204" pitchFamily="34" charset="0"/>
                <a:cs typeface="Arial" panose="020B0604020202020204" pitchFamily="34" charset="0"/>
              </a:rPr>
              <a:t>Méthodologie</a:t>
            </a:r>
            <a:r>
              <a:rPr lang="fr-FR" kern="100" dirty="0">
                <a:effectLst/>
                <a:latin typeface="Book Antiqua" panose="02040602050305030304" pitchFamily="18" charset="0"/>
                <a:ea typeface="Calibri" panose="020F0502020204030204" pitchFamily="34" charset="0"/>
                <a:cs typeface="Arial" panose="020B0604020202020204" pitchFamily="34" charset="0"/>
              </a:rPr>
              <a:t> : </a:t>
            </a:r>
          </a:p>
          <a:p>
            <a:pPr marL="742950" lvl="1" indent="-285750" algn="just">
              <a:lnSpc>
                <a:spcPct val="150000"/>
              </a:lnSpc>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définir la population des catégories pour lesquelles tous les individus qui composent  une catégorie donnent  lieu à la réponse ou à non réponse</a:t>
            </a:r>
          </a:p>
          <a:p>
            <a:pPr marL="742950" lvl="1" indent="-285750" algn="just">
              <a:lnSpc>
                <a:spcPct val="150000"/>
              </a:lnSpc>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Dans une catégorie donnée, la moyenne sur les répondants sera sans biais de la moyenne vraie dans la catégorie.  </a:t>
            </a:r>
          </a:p>
          <a:p>
            <a:pPr marL="742950" lvl="1" indent="-285750" algn="just">
              <a:lnSpc>
                <a:spcPct val="150000"/>
              </a:lnSpc>
              <a:spcAft>
                <a:spcPts val="800"/>
              </a:spcAft>
              <a:buFont typeface="Calibri" panose="020F0502020204030204" pitchFamily="34" charset="0"/>
              <a:buChar char="-"/>
            </a:pPr>
            <a:r>
              <a:rPr lang="fr-FR" kern="100" dirty="0">
                <a:effectLst/>
                <a:latin typeface="Book Antiqua" panose="02040602050305030304" pitchFamily="18" charset="0"/>
                <a:ea typeface="Calibri" panose="020F0502020204030204" pitchFamily="34" charset="0"/>
                <a:cs typeface="Arial" panose="020B0604020202020204" pitchFamily="34" charset="0"/>
              </a:rPr>
              <a:t>On pourra construire un estimateur global sans biais avec un jeu de pondérations adéquates</a:t>
            </a:r>
          </a:p>
          <a:p>
            <a:pPr lvl="1" algn="just">
              <a:lnSpc>
                <a:spcPct val="150000"/>
              </a:lnSpc>
              <a:spcAft>
                <a:spcPts val="800"/>
              </a:spcAft>
            </a:pP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CC6187FC-9A48-5205-1D98-59CE9B32A45A}"/>
              </a:ext>
            </a:extLst>
          </p:cNvPr>
          <p:cNvSpPr txBox="1"/>
          <p:nvPr/>
        </p:nvSpPr>
        <p:spPr>
          <a:xfrm>
            <a:off x="311150" y="2347368"/>
            <a:ext cx="10198100" cy="881203"/>
          </a:xfrm>
          <a:prstGeom prst="rect">
            <a:avLst/>
          </a:prstGeom>
          <a:noFill/>
        </p:spPr>
        <p:txBody>
          <a:bodyPr wrap="square">
            <a:spAutoFit/>
          </a:bodyPr>
          <a:lstStyle/>
          <a:p>
            <a:pPr algn="ctr">
              <a:lnSpc>
                <a:spcPct val="150000"/>
              </a:lnSpc>
              <a:spcAft>
                <a:spcPts val="800"/>
              </a:spcAft>
            </a:pPr>
            <a:r>
              <a:rPr lang="fr-FR" sz="1800" b="1" i="1" kern="100" dirty="0">
                <a:solidFill>
                  <a:srgbClr val="002060"/>
                </a:solidFill>
                <a:latin typeface="Bookman Old Style" panose="02050604050505020204" pitchFamily="18" charset="0"/>
                <a:ea typeface="Calibri" panose="020F0502020204030204" pitchFamily="34" charset="0"/>
                <a:cs typeface="Arial" panose="020B0604020202020204" pitchFamily="34" charset="0"/>
              </a:rPr>
              <a:t>De plus si la post-strate est corrélée au processus  de réponse post stratifiée réduit le biais  de non réponse et améliore la précision de l’estimateur.</a:t>
            </a:r>
            <a:endParaRPr lang="fr-FR" sz="1800" b="1" i="1" kern="1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endParaRPr>
          </a:p>
        </p:txBody>
      </p:sp>
      <p:sp>
        <p:nvSpPr>
          <p:cNvPr id="8" name="Triangle rectangle 7">
            <a:extLst>
              <a:ext uri="{FF2B5EF4-FFF2-40B4-BE49-F238E27FC236}">
                <a16:creationId xmlns:a16="http://schemas.microsoft.com/office/drawing/2014/main" id="{928579F1-66D1-6F09-88A8-0A8E70E23A27}"/>
              </a:ext>
            </a:extLst>
          </p:cNvPr>
          <p:cNvSpPr/>
          <p:nvPr/>
        </p:nvSpPr>
        <p:spPr>
          <a:xfrm>
            <a:off x="0" y="5943600"/>
            <a:ext cx="914400" cy="914400"/>
          </a:xfrm>
          <a:prstGeom prst="rtTriangl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riangle rectangle 8">
            <a:extLst>
              <a:ext uri="{FF2B5EF4-FFF2-40B4-BE49-F238E27FC236}">
                <a16:creationId xmlns:a16="http://schemas.microsoft.com/office/drawing/2014/main" id="{EC4684AF-F12F-D8BA-6839-0F8CC11C782F}"/>
              </a:ext>
            </a:extLst>
          </p:cNvPr>
          <p:cNvSpPr/>
          <p:nvPr/>
        </p:nvSpPr>
        <p:spPr>
          <a:xfrm rot="10800000">
            <a:off x="11277600" y="-816"/>
            <a:ext cx="914400" cy="914400"/>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9812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C228E03-0C77-BDCF-4721-7A8B48E85C18}"/>
              </a:ext>
            </a:extLst>
          </p:cNvPr>
          <p:cNvSpPr txBox="1"/>
          <p:nvPr/>
        </p:nvSpPr>
        <p:spPr>
          <a:xfrm>
            <a:off x="355600" y="358932"/>
            <a:ext cx="11569700" cy="2449773"/>
          </a:xfrm>
          <a:prstGeom prst="rect">
            <a:avLst/>
          </a:prstGeom>
          <a:noFill/>
        </p:spPr>
        <p:txBody>
          <a:bodyPr wrap="square">
            <a:spAutoFit/>
          </a:bodyPr>
          <a:lstStyle/>
          <a:p>
            <a:pPr>
              <a:lnSpc>
                <a:spcPct val="107000"/>
              </a:lnSpc>
              <a:spcBef>
                <a:spcPts val="200"/>
              </a:spcBef>
            </a:pPr>
            <a:r>
              <a:rPr lang="fr-FR" sz="2000" b="1" kern="100" dirty="0">
                <a:solidFill>
                  <a:srgbClr val="1F3763"/>
                </a:solidFill>
                <a:effectLst/>
                <a:latin typeface="Bookman Old Style" panose="02050604050505020204" pitchFamily="18" charset="0"/>
                <a:ea typeface="Times New Roman" panose="02020603050405020304" pitchFamily="18" charset="0"/>
                <a:cs typeface="Times New Roman" panose="02020603050405020304" pitchFamily="18" charset="0"/>
              </a:rPr>
              <a:t>3.1 Choix de l’information auxiliaire à utiliser pour post stratifier </a:t>
            </a:r>
          </a:p>
          <a:p>
            <a:pPr>
              <a:lnSpc>
                <a:spcPct val="150000"/>
              </a:lnSpc>
            </a:pPr>
            <a:r>
              <a:rPr lang="fr-FR" dirty="0">
                <a:effectLst/>
                <a:latin typeface="Bookman Old Style" panose="02050604050505020204" pitchFamily="18" charset="0"/>
                <a:ea typeface="Calibri" panose="020F0502020204030204" pitchFamily="34" charset="0"/>
                <a:cs typeface="Arial" panose="020B0604020202020204" pitchFamily="34" charset="0"/>
              </a:rPr>
              <a:t>A ce stade, </a:t>
            </a:r>
            <a:r>
              <a:rPr lang="fr-FR" dirty="0">
                <a:latin typeface="Bookman Old Style" panose="02050604050505020204" pitchFamily="18" charset="0"/>
                <a:ea typeface="Calibri" panose="020F0502020204030204" pitchFamily="34" charset="0"/>
                <a:cs typeface="Arial" panose="020B0604020202020204" pitchFamily="34" charset="0"/>
              </a:rPr>
              <a:t>nous tentons de </a:t>
            </a:r>
            <a:r>
              <a:rPr lang="fr-FR" dirty="0">
                <a:effectLst/>
                <a:latin typeface="Bookman Old Style" panose="02050604050505020204" pitchFamily="18" charset="0"/>
                <a:ea typeface="Calibri" panose="020F0502020204030204" pitchFamily="34" charset="0"/>
                <a:cs typeface="Arial" panose="020B0604020202020204" pitchFamily="34" charset="0"/>
              </a:rPr>
              <a:t>définir les catégories pertinentes à l’aide de techniques statistiques adaptées.  Notamment à l’aide de  la régression </a:t>
            </a:r>
            <a:r>
              <a:rPr lang="fr-FR" b="1" dirty="0">
                <a:effectLst/>
                <a:latin typeface="Bookman Old Style" panose="02050604050505020204" pitchFamily="18" charset="0"/>
                <a:ea typeface="Calibri" panose="020F0502020204030204" pitchFamily="34" charset="0"/>
                <a:cs typeface="Arial" panose="020B0604020202020204" pitchFamily="34" charset="0"/>
              </a:rPr>
              <a:t>PROBIT</a:t>
            </a:r>
            <a:r>
              <a:rPr lang="fr-FR" dirty="0">
                <a:effectLst/>
                <a:latin typeface="Bookman Old Style" panose="02050604050505020204" pitchFamily="18" charset="0"/>
                <a:ea typeface="Calibri" panose="020F0502020204030204" pitchFamily="34" charset="0"/>
                <a:cs typeface="Arial" panose="020B0604020202020204" pitchFamily="34" charset="0"/>
              </a:rPr>
              <a:t> pour connaitre les facteurs qui déterminent les étudiants à ne pas répondre.  </a:t>
            </a:r>
          </a:p>
          <a:p>
            <a:pPr>
              <a:lnSpc>
                <a:spcPct val="150000"/>
              </a:lnSpc>
            </a:pPr>
            <a:r>
              <a:rPr lang="fr-FR" b="1" i="1" dirty="0">
                <a:effectLst/>
                <a:latin typeface="Bookman Old Style" panose="02050604050505020204" pitchFamily="18" charset="0"/>
                <a:ea typeface="Calibri" panose="020F0502020204030204" pitchFamily="34" charset="0"/>
                <a:cs typeface="Arial" panose="020B0604020202020204" pitchFamily="34" charset="0"/>
              </a:rPr>
              <a:t>C’est en ce sens que nous parlons d’une information particulière qui servirait à construire l’estimateur repondérée</a:t>
            </a:r>
            <a:endParaRPr lang="fr-FR" b="1" i="1" dirty="0">
              <a:latin typeface="Bookman Old Style" panose="02050604050505020204" pitchFamily="18" charset="0"/>
            </a:endParaRPr>
          </a:p>
        </p:txBody>
      </p:sp>
      <p:pic>
        <p:nvPicPr>
          <p:cNvPr id="5" name="Image 4">
            <a:extLst>
              <a:ext uri="{FF2B5EF4-FFF2-40B4-BE49-F238E27FC236}">
                <a16:creationId xmlns:a16="http://schemas.microsoft.com/office/drawing/2014/main" id="{01E36A84-0818-2FFB-240D-CB0881AF4AB0}"/>
              </a:ext>
            </a:extLst>
          </p:cNvPr>
          <p:cNvPicPr>
            <a:picLocks noChangeAspect="1"/>
          </p:cNvPicPr>
          <p:nvPr/>
        </p:nvPicPr>
        <p:blipFill rotWithShape="1">
          <a:blip r:embed="rId2"/>
          <a:srcRect l="1617" t="4960" r="7637" b="14327"/>
          <a:stretch/>
        </p:blipFill>
        <p:spPr>
          <a:xfrm>
            <a:off x="1174750" y="3585358"/>
            <a:ext cx="8483600" cy="256480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9" name="ZoneTexte 8">
            <a:extLst>
              <a:ext uri="{FF2B5EF4-FFF2-40B4-BE49-F238E27FC236}">
                <a16:creationId xmlns:a16="http://schemas.microsoft.com/office/drawing/2014/main" id="{0CCF6EBC-D2DE-873A-2AAE-E6719D7A7FF8}"/>
              </a:ext>
            </a:extLst>
          </p:cNvPr>
          <p:cNvSpPr txBox="1"/>
          <p:nvPr/>
        </p:nvSpPr>
        <p:spPr>
          <a:xfrm>
            <a:off x="323850" y="2963730"/>
            <a:ext cx="7686955"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5</a:t>
            </a:r>
            <a:r>
              <a:rPr lang="fr-FR" kern="100" dirty="0">
                <a:latin typeface="Book Antiqua" panose="02040602050305030304" pitchFamily="18" charset="0"/>
                <a:ea typeface="Calibri" panose="020F0502020204030204" pitchFamily="34" charset="0"/>
                <a:cs typeface="Arial" panose="020B0604020202020204" pitchFamily="34" charset="0"/>
              </a:rPr>
              <a:t>: Modélisation  de la non réponse à l’aide d’un modèle PROBIT</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12" name="Ellipse 11">
            <a:extLst>
              <a:ext uri="{FF2B5EF4-FFF2-40B4-BE49-F238E27FC236}">
                <a16:creationId xmlns:a16="http://schemas.microsoft.com/office/drawing/2014/main" id="{02F279DE-3192-5B54-5248-FA80C391244B}"/>
              </a:ext>
            </a:extLst>
          </p:cNvPr>
          <p:cNvSpPr/>
          <p:nvPr/>
        </p:nvSpPr>
        <p:spPr>
          <a:xfrm>
            <a:off x="647700" y="5279495"/>
            <a:ext cx="9347200" cy="5090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riangle rectangle 12">
            <a:extLst>
              <a:ext uri="{FF2B5EF4-FFF2-40B4-BE49-F238E27FC236}">
                <a16:creationId xmlns:a16="http://schemas.microsoft.com/office/drawing/2014/main" id="{346CA717-BECE-92BF-F5F6-9428A99E605A}"/>
              </a:ext>
            </a:extLst>
          </p:cNvPr>
          <p:cNvSpPr/>
          <p:nvPr/>
        </p:nvSpPr>
        <p:spPr>
          <a:xfrm>
            <a:off x="0" y="5943600"/>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A1B3DEED-AB8D-0628-7ED3-9E8BE19E9D48}"/>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072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CCB1C7B-ECE7-6F18-76D2-15D858695C9A}"/>
              </a:ext>
            </a:extLst>
          </p:cNvPr>
          <p:cNvSpPr txBox="1"/>
          <p:nvPr/>
        </p:nvSpPr>
        <p:spPr>
          <a:xfrm>
            <a:off x="325149" y="302400"/>
            <a:ext cx="10185400" cy="407035"/>
          </a:xfrm>
          <a:prstGeom prst="rect">
            <a:avLst/>
          </a:prstGeom>
          <a:noFill/>
        </p:spPr>
        <p:txBody>
          <a:bodyPr wrap="square">
            <a:spAutoFit/>
          </a:bodyPr>
          <a:lstStyle/>
          <a:p>
            <a:pPr>
              <a:lnSpc>
                <a:spcPct val="107000"/>
              </a:lnSpc>
              <a:spcBef>
                <a:spcPts val="200"/>
              </a:spcBef>
            </a:pPr>
            <a:r>
              <a:rPr lang="fr-FR" sz="2000" b="1" kern="100" dirty="0">
                <a:solidFill>
                  <a:srgbClr val="1F3763"/>
                </a:solidFill>
                <a:effectLst/>
                <a:latin typeface="Bookman Old Style" panose="02050604050505020204" pitchFamily="18" charset="0"/>
                <a:ea typeface="Times New Roman" panose="02020603050405020304" pitchFamily="18" charset="0"/>
                <a:cs typeface="Times New Roman" panose="02020603050405020304" pitchFamily="18" charset="0"/>
              </a:rPr>
              <a:t>3.2 Extraction de l’échantillon aléatoire</a:t>
            </a:r>
          </a:p>
        </p:txBody>
      </p:sp>
      <p:pic>
        <p:nvPicPr>
          <p:cNvPr id="5" name="Image 4">
            <a:extLst>
              <a:ext uri="{FF2B5EF4-FFF2-40B4-BE49-F238E27FC236}">
                <a16:creationId xmlns:a16="http://schemas.microsoft.com/office/drawing/2014/main" id="{0FFE960B-EA5F-8AA4-1758-C71D74034C34}"/>
              </a:ext>
            </a:extLst>
          </p:cNvPr>
          <p:cNvPicPr>
            <a:picLocks noChangeAspect="1"/>
          </p:cNvPicPr>
          <p:nvPr/>
        </p:nvPicPr>
        <p:blipFill>
          <a:blip r:embed="rId2"/>
          <a:stretch>
            <a:fillRect/>
          </a:stretch>
        </p:blipFill>
        <p:spPr>
          <a:xfrm>
            <a:off x="444972" y="1271312"/>
            <a:ext cx="5796251" cy="125830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ZoneTexte 6">
            <a:extLst>
              <a:ext uri="{FF2B5EF4-FFF2-40B4-BE49-F238E27FC236}">
                <a16:creationId xmlns:a16="http://schemas.microsoft.com/office/drawing/2014/main" id="{F1DD475C-967A-988A-D900-B0BD624EAB14}"/>
              </a:ext>
            </a:extLst>
          </p:cNvPr>
          <p:cNvSpPr txBox="1"/>
          <p:nvPr/>
        </p:nvSpPr>
        <p:spPr>
          <a:xfrm>
            <a:off x="325149" y="2612632"/>
            <a:ext cx="10584151" cy="736355"/>
          </a:xfrm>
          <a:prstGeom prst="rect">
            <a:avLst/>
          </a:prstGeom>
          <a:noFill/>
        </p:spPr>
        <p:txBody>
          <a:bodyPr wrap="square">
            <a:spAutoFit/>
          </a:bodyPr>
          <a:lstStyle/>
          <a:p>
            <a:pPr>
              <a:lnSpc>
                <a:spcPct val="107000"/>
              </a:lnSpc>
              <a:spcBef>
                <a:spcPts val="200"/>
              </a:spcBef>
            </a:pPr>
            <a:r>
              <a:rPr lang="fr-FR" sz="2000" b="1" kern="100" dirty="0">
                <a:solidFill>
                  <a:srgbClr val="1F3763"/>
                </a:solidFill>
                <a:effectLst/>
                <a:latin typeface="Bookman Old Style" panose="02050604050505020204" pitchFamily="18" charset="0"/>
                <a:ea typeface="Times New Roman" panose="02020603050405020304" pitchFamily="18" charset="0"/>
                <a:cs typeface="Times New Roman" panose="02020603050405020304" pitchFamily="18" charset="0"/>
              </a:rPr>
              <a:t>3.3 Création de la variable de strate dans l’échantillon et comparaiso</a:t>
            </a:r>
            <a:r>
              <a:rPr lang="fr-FR" sz="2000" b="1" kern="100" dirty="0">
                <a:solidFill>
                  <a:srgbClr val="1F3763"/>
                </a:solidFill>
                <a:latin typeface="Bookman Old Style" panose="02050604050505020204" pitchFamily="18" charset="0"/>
                <a:ea typeface="Times New Roman" panose="02020603050405020304" pitchFamily="18" charset="0"/>
                <a:cs typeface="Times New Roman" panose="02020603050405020304" pitchFamily="18" charset="0"/>
              </a:rPr>
              <a:t>n des caractéristiques de l’échantillon et de la population</a:t>
            </a:r>
            <a:endParaRPr lang="fr-FR" sz="2000" b="1" kern="100" dirty="0">
              <a:solidFill>
                <a:srgbClr val="1F3763"/>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F7AC414B-68C4-BDCA-7712-4BF278A77ABB}"/>
              </a:ext>
            </a:extLst>
          </p:cNvPr>
          <p:cNvSpPr txBox="1"/>
          <p:nvPr/>
        </p:nvSpPr>
        <p:spPr>
          <a:xfrm>
            <a:off x="457200" y="3297600"/>
            <a:ext cx="10584150" cy="1297856"/>
          </a:xfrm>
          <a:prstGeom prst="rect">
            <a:avLst/>
          </a:prstGeom>
          <a:noFill/>
        </p:spPr>
        <p:txBody>
          <a:bodyPr wrap="square">
            <a:spAutoFit/>
          </a:bodyPr>
          <a:lstStyle/>
          <a:p>
            <a:pPr algn="just">
              <a:lnSpc>
                <a:spcPct val="150000"/>
              </a:lnSpc>
            </a:pPr>
            <a:r>
              <a:rPr lang="fr-FR" sz="1800" dirty="0">
                <a:effectLst/>
                <a:latin typeface="Book Antiqua" panose="02040602050305030304" pitchFamily="18" charset="0"/>
                <a:ea typeface="Calibri" panose="020F0502020204030204" pitchFamily="34" charset="0"/>
                <a:cs typeface="Arial" panose="020B0604020202020204" pitchFamily="34" charset="0"/>
              </a:rPr>
              <a:t>Le premier réflexe c’est de regarder l’échantillon voir s’il reproduit les caractéristiques de la population. On remarque qu’il  y a un peu plus d’étranger dans la population 12,24%  et un peu plus de français dans l’échantillon 89,15%</a:t>
            </a:r>
            <a:endParaRPr lang="fr-FR" sz="1800" dirty="0">
              <a:latin typeface="Book Antiqua" panose="02040602050305030304" pitchFamily="18" charset="0"/>
            </a:endParaRPr>
          </a:p>
        </p:txBody>
      </p:sp>
      <p:pic>
        <p:nvPicPr>
          <p:cNvPr id="11" name="Image 10">
            <a:extLst>
              <a:ext uri="{FF2B5EF4-FFF2-40B4-BE49-F238E27FC236}">
                <a16:creationId xmlns:a16="http://schemas.microsoft.com/office/drawing/2014/main" id="{4AC0FB5C-DF08-FE82-34EA-BD1ED7C427FB}"/>
              </a:ext>
            </a:extLst>
          </p:cNvPr>
          <p:cNvPicPr>
            <a:picLocks noChangeAspect="1"/>
          </p:cNvPicPr>
          <p:nvPr/>
        </p:nvPicPr>
        <p:blipFill>
          <a:blip r:embed="rId3"/>
          <a:stretch>
            <a:fillRect/>
          </a:stretch>
        </p:blipFill>
        <p:spPr>
          <a:xfrm>
            <a:off x="416027" y="5192169"/>
            <a:ext cx="5270382" cy="143183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3" name="Image 12">
            <a:extLst>
              <a:ext uri="{FF2B5EF4-FFF2-40B4-BE49-F238E27FC236}">
                <a16:creationId xmlns:a16="http://schemas.microsoft.com/office/drawing/2014/main" id="{2296A16A-A1A0-74E2-0F1F-C72A212318F3}"/>
              </a:ext>
            </a:extLst>
          </p:cNvPr>
          <p:cNvPicPr>
            <a:picLocks noChangeAspect="1"/>
          </p:cNvPicPr>
          <p:nvPr/>
        </p:nvPicPr>
        <p:blipFill>
          <a:blip r:embed="rId4"/>
          <a:stretch>
            <a:fillRect/>
          </a:stretch>
        </p:blipFill>
        <p:spPr>
          <a:xfrm>
            <a:off x="6136624" y="5151722"/>
            <a:ext cx="5492805" cy="14472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5" name="Triangle rectangle 14">
            <a:extLst>
              <a:ext uri="{FF2B5EF4-FFF2-40B4-BE49-F238E27FC236}">
                <a16:creationId xmlns:a16="http://schemas.microsoft.com/office/drawing/2014/main" id="{4C25273C-0DDB-86AA-B41A-BB6DDB037B46}"/>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rectangle 15">
            <a:extLst>
              <a:ext uri="{FF2B5EF4-FFF2-40B4-BE49-F238E27FC236}">
                <a16:creationId xmlns:a16="http://schemas.microsoft.com/office/drawing/2014/main" id="{2C7145A3-43C2-81D1-7423-D57D74DA983B}"/>
              </a:ext>
            </a:extLst>
          </p:cNvPr>
          <p:cNvSpPr/>
          <p:nvPr/>
        </p:nvSpPr>
        <p:spPr>
          <a:xfrm>
            <a:off x="0" y="5943600"/>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552B55F2-2EAA-300D-AE51-BA9B7EEC969F}"/>
              </a:ext>
            </a:extLst>
          </p:cNvPr>
          <p:cNvSpPr txBox="1"/>
          <p:nvPr/>
        </p:nvSpPr>
        <p:spPr>
          <a:xfrm>
            <a:off x="340373" y="632032"/>
            <a:ext cx="7686955"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6 </a:t>
            </a:r>
            <a:r>
              <a:rPr lang="fr-FR" kern="100" dirty="0">
                <a:latin typeface="Book Antiqua" panose="02040602050305030304" pitchFamily="18" charset="0"/>
                <a:ea typeface="Calibri" panose="020F0502020204030204" pitchFamily="34" charset="0"/>
                <a:cs typeface="Arial" panose="020B0604020202020204" pitchFamily="34" charset="0"/>
              </a:rPr>
              <a:t>: Extraction de l’échantillon de répondant de la population</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F8A71361-78BC-8870-B6B1-EF376A095F5B}"/>
              </a:ext>
            </a:extLst>
          </p:cNvPr>
          <p:cNvSpPr txBox="1"/>
          <p:nvPr/>
        </p:nvSpPr>
        <p:spPr>
          <a:xfrm>
            <a:off x="486238" y="4535794"/>
            <a:ext cx="10423062"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6 et 7 </a:t>
            </a:r>
            <a:r>
              <a:rPr lang="fr-FR" kern="100" dirty="0">
                <a:latin typeface="Book Antiqua" panose="02040602050305030304" pitchFamily="18" charset="0"/>
                <a:ea typeface="Calibri" panose="020F0502020204030204" pitchFamily="34" charset="0"/>
                <a:cs typeface="Arial" panose="020B0604020202020204" pitchFamily="34" charset="0"/>
              </a:rPr>
              <a:t>: Répartition de la variable de strate dans l’échantillon et dans la population</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20" name="Ellipse 19">
            <a:extLst>
              <a:ext uri="{FF2B5EF4-FFF2-40B4-BE49-F238E27FC236}">
                <a16:creationId xmlns:a16="http://schemas.microsoft.com/office/drawing/2014/main" id="{6FA5630A-2178-2CC4-1DA7-DEA05498B332}"/>
              </a:ext>
            </a:extLst>
          </p:cNvPr>
          <p:cNvSpPr/>
          <p:nvPr/>
        </p:nvSpPr>
        <p:spPr>
          <a:xfrm>
            <a:off x="2594018" y="5597945"/>
            <a:ext cx="914400"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FB9DB750-0EAA-4631-911E-3801CEE7A77F}"/>
              </a:ext>
            </a:extLst>
          </p:cNvPr>
          <p:cNvSpPr/>
          <p:nvPr/>
        </p:nvSpPr>
        <p:spPr>
          <a:xfrm>
            <a:off x="8425826" y="5734495"/>
            <a:ext cx="914400"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487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9BBA92F-6CB7-628B-0B86-0C0670554BE5}"/>
              </a:ext>
            </a:extLst>
          </p:cNvPr>
          <p:cNvSpPr txBox="1"/>
          <p:nvPr/>
        </p:nvSpPr>
        <p:spPr>
          <a:xfrm>
            <a:off x="410746" y="303666"/>
            <a:ext cx="12103100" cy="2315314"/>
          </a:xfrm>
          <a:prstGeom prst="rect">
            <a:avLst/>
          </a:prstGeom>
          <a:noFill/>
        </p:spPr>
        <p:txBody>
          <a:bodyPr wrap="square">
            <a:spAutoFit/>
          </a:bodyPr>
          <a:lstStyle/>
          <a:p>
            <a:pPr>
              <a:lnSpc>
                <a:spcPct val="107000"/>
              </a:lnSpc>
              <a:spcBef>
                <a:spcPts val="200"/>
              </a:spcBef>
            </a:pPr>
            <a:r>
              <a:rPr lang="fr-FR" sz="2000" b="1" kern="1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3.3 Moyenne par strate au sein de l’échantillon </a:t>
            </a:r>
            <a:r>
              <a:rPr lang="fr-FR" sz="2000" b="1" kern="100" dirty="0">
                <a:solidFill>
                  <a:srgbClr val="002060"/>
                </a:solidFill>
                <a:latin typeface="Bookman Old Style" panose="02050604050505020204" pitchFamily="18" charset="0"/>
                <a:ea typeface="Times New Roman" panose="02020603050405020304" pitchFamily="18" charset="0"/>
                <a:cs typeface="Times New Roman" panose="02020603050405020304" pitchFamily="18" charset="0"/>
              </a:rPr>
              <a:t> et  </a:t>
            </a:r>
            <a:r>
              <a:rPr lang="fr-FR" sz="2000" b="1" kern="100" dirty="0">
                <a:solidFill>
                  <a:srgbClr val="002060"/>
                </a:solidFill>
                <a:latin typeface="Bookman Old Style" panose="02050604050505020204" pitchFamily="18" charset="0"/>
                <a:ea typeface="Calibri" panose="020F0502020204030204" pitchFamily="34" charset="0"/>
                <a:cs typeface="Arial" panose="020B0604020202020204" pitchFamily="34" charset="0"/>
              </a:rPr>
              <a:t>m</a:t>
            </a:r>
            <a:r>
              <a:rPr lang="fr-FR" sz="2000" b="1"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oyenne de l’échantillon </a:t>
            </a:r>
          </a:p>
          <a:p>
            <a:pPr>
              <a:lnSpc>
                <a:spcPct val="107000"/>
              </a:lnSpc>
              <a:spcBef>
                <a:spcPts val="200"/>
              </a:spcBef>
            </a:pPr>
            <a:endParaRPr lang="fr-FR" sz="11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200"/>
              </a:spcBef>
            </a:pPr>
            <a:endParaRPr lang="fr-FR" sz="11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kern="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kern="100" dirty="0">
              <a:latin typeface="Calibri" panose="020F0502020204030204" pitchFamily="34" charset="0"/>
              <a:ea typeface="Calibri" panose="020F0502020204030204" pitchFamily="34" charset="0"/>
              <a:cs typeface="Arial" panose="020B0604020202020204" pitchFamily="34" charset="0"/>
            </a:endParaRPr>
          </a:p>
        </p:txBody>
      </p:sp>
      <p:pic>
        <p:nvPicPr>
          <p:cNvPr id="5" name="Image 4">
            <a:extLst>
              <a:ext uri="{FF2B5EF4-FFF2-40B4-BE49-F238E27FC236}">
                <a16:creationId xmlns:a16="http://schemas.microsoft.com/office/drawing/2014/main" id="{99868D93-A90E-DB09-D13A-FF78187A9C47}"/>
              </a:ext>
            </a:extLst>
          </p:cNvPr>
          <p:cNvPicPr>
            <a:picLocks noChangeAspect="1"/>
          </p:cNvPicPr>
          <p:nvPr/>
        </p:nvPicPr>
        <p:blipFill>
          <a:blip r:embed="rId2"/>
          <a:stretch>
            <a:fillRect/>
          </a:stretch>
        </p:blipFill>
        <p:spPr>
          <a:xfrm>
            <a:off x="481838" y="1349060"/>
            <a:ext cx="5020093" cy="17234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Image 6">
            <a:extLst>
              <a:ext uri="{FF2B5EF4-FFF2-40B4-BE49-F238E27FC236}">
                <a16:creationId xmlns:a16="http://schemas.microsoft.com/office/drawing/2014/main" id="{457F3BCE-B8C5-3121-B176-854AFBB87D6A}"/>
              </a:ext>
            </a:extLst>
          </p:cNvPr>
          <p:cNvPicPr>
            <a:picLocks noChangeAspect="1"/>
          </p:cNvPicPr>
          <p:nvPr/>
        </p:nvPicPr>
        <p:blipFill>
          <a:blip r:embed="rId3"/>
          <a:stretch>
            <a:fillRect/>
          </a:stretch>
        </p:blipFill>
        <p:spPr>
          <a:xfrm>
            <a:off x="6590644" y="1331263"/>
            <a:ext cx="5144156" cy="17691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474EF946-FD97-942B-EBCE-EE385E4133B0}"/>
                  </a:ext>
                </a:extLst>
              </p:cNvPr>
              <p:cNvSpPr txBox="1"/>
              <p:nvPr/>
            </p:nvSpPr>
            <p:spPr>
              <a:xfrm>
                <a:off x="424781" y="3391230"/>
                <a:ext cx="11342437" cy="890372"/>
              </a:xfrm>
              <a:prstGeom prst="rect">
                <a:avLst/>
              </a:prstGeom>
              <a:noFill/>
            </p:spPr>
            <p:txBody>
              <a:bodyPr wrap="square">
                <a:spAutoFit/>
              </a:bodyPr>
              <a:lstStyle/>
              <a:p>
                <a:pPr>
                  <a:lnSpc>
                    <a:spcPct val="150000"/>
                  </a:lnSpc>
                  <a:spcAft>
                    <a:spcPts val="800"/>
                  </a:spcAft>
                </a:pPr>
                <a:r>
                  <a:rPr lang="fr-FR" sz="1800" kern="100" dirty="0">
                    <a:effectLst/>
                    <a:latin typeface="Book Antiqua" panose="02040602050305030304" pitchFamily="18" charset="0"/>
                    <a:ea typeface="Calibri" panose="020F0502020204030204" pitchFamily="34" charset="0"/>
                    <a:cs typeface="Arial" panose="020B0604020202020204" pitchFamily="34" charset="0"/>
                  </a:rPr>
                  <a:t>Ces différentes moyennes par classes sont les </a:t>
                </a:r>
                <a14:m>
                  <m:oMath xmlns:m="http://schemas.openxmlformats.org/officeDocument/2006/math">
                    <m:acc>
                      <m:accPr>
                        <m:chr m:val="̅"/>
                        <m:ctrlPr>
                          <a:rPr lang="fr-FR" sz="1800" i="1" kern="100">
                            <a:effectLst/>
                            <a:latin typeface="Cambria Math" panose="02040503050406030204" pitchFamily="18" charset="0"/>
                            <a:ea typeface="Calibri" panose="020F0502020204030204" pitchFamily="34" charset="0"/>
                            <a:cs typeface="Arial" panose="020B0604020202020204" pitchFamily="34" charset="0"/>
                          </a:rPr>
                        </m:ctrlPr>
                      </m:accPr>
                      <m:e>
                        <m:sSub>
                          <m:sSubPr>
                            <m:ctrlPr>
                              <a:rPr lang="fr-FR" sz="1800" b="1"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800" b="1" i="1" kern="100">
                                <a:effectLst/>
                                <a:latin typeface="Cambria Math" panose="02040503050406030204" pitchFamily="18" charset="0"/>
                                <a:ea typeface="Calibri" panose="020F0502020204030204" pitchFamily="34" charset="0"/>
                                <a:cs typeface="Arial" panose="020B0604020202020204" pitchFamily="34" charset="0"/>
                              </a:rPr>
                              <m:t>𝒚</m:t>
                            </m:r>
                          </m:e>
                          <m:sub>
                            <m:r>
                              <a:rPr lang="fr-FR" sz="1800" b="1" i="1" kern="100">
                                <a:effectLst/>
                                <a:latin typeface="Cambria Math" panose="02040503050406030204" pitchFamily="18" charset="0"/>
                                <a:ea typeface="Calibri" panose="020F0502020204030204" pitchFamily="34" charset="0"/>
                                <a:cs typeface="Arial" panose="020B0604020202020204" pitchFamily="34" charset="0"/>
                              </a:rPr>
                              <m:t>𝒉</m:t>
                            </m:r>
                          </m:sub>
                        </m:sSub>
                      </m:e>
                    </m:acc>
                  </m:oMath>
                </a14:m>
                <a:r>
                  <a:rPr lang="fr-FR" sz="1800" kern="100" dirty="0">
                    <a:effectLst/>
                    <a:latin typeface="Book Antiqua" panose="02040602050305030304" pitchFamily="18" charset="0"/>
                    <a:ea typeface="Times New Roman" panose="02020603050405020304" pitchFamily="18" charset="0"/>
                    <a:cs typeface="Arial" panose="020B0604020202020204" pitchFamily="34" charset="0"/>
                  </a:rPr>
                  <a:t>  vu en cours.  Maintenant la moyenne de l’échantillon </a:t>
                </a:r>
                <a14:m>
                  <m:oMath xmlns:m="http://schemas.openxmlformats.org/officeDocument/2006/math">
                    <m:acc>
                      <m:accPr>
                        <m:chr m:val="̅"/>
                        <m:ctrlPr>
                          <a:rPr lang="fr-FR" sz="1800" i="1" kern="100">
                            <a:effectLst/>
                            <a:latin typeface="Cambria Math" panose="02040503050406030204" pitchFamily="18" charset="0"/>
                            <a:ea typeface="Calibri" panose="020F0502020204030204" pitchFamily="34" charset="0"/>
                            <a:cs typeface="Arial" panose="020B0604020202020204" pitchFamily="34" charset="0"/>
                          </a:rPr>
                        </m:ctrlPr>
                      </m:accPr>
                      <m:e>
                        <m:r>
                          <a:rPr lang="fr-FR" sz="1800" b="0" i="1" kern="100" smtClean="0">
                            <a:effectLst/>
                            <a:latin typeface="Cambria Math" panose="02040503050406030204" pitchFamily="18" charset="0"/>
                            <a:ea typeface="Calibri" panose="020F0502020204030204" pitchFamily="34" charset="0"/>
                            <a:cs typeface="Arial" panose="020B0604020202020204" pitchFamily="34" charset="0"/>
                          </a:rPr>
                          <m:t>𝑌h</m:t>
                        </m:r>
                      </m:e>
                    </m:acc>
                  </m:oMath>
                </a14:m>
                <a:r>
                  <a:rPr lang="fr-FR" sz="1800" kern="100" dirty="0">
                    <a:effectLst/>
                    <a:latin typeface="Book Antiqua" panose="02040602050305030304" pitchFamily="18" charset="0"/>
                    <a:ea typeface="Times New Roman" panose="02020603050405020304" pitchFamily="18" charset="0"/>
                    <a:cs typeface="Arial" panose="020B0604020202020204" pitchFamily="34" charset="0"/>
                  </a:rPr>
                  <a:t>  on peut la calculer à partir des moyennes par classe  </a:t>
                </a:r>
                <a14:m>
                  <m:oMath xmlns:m="http://schemas.openxmlformats.org/officeDocument/2006/math">
                    <m:acc>
                      <m:accPr>
                        <m:chr m:val="̅"/>
                        <m:ctrlPr>
                          <a:rPr lang="fr-FR" sz="1800" i="1" kern="100">
                            <a:effectLst/>
                            <a:latin typeface="Cambria Math" panose="02040503050406030204" pitchFamily="18" charset="0"/>
                            <a:ea typeface="Calibri" panose="020F0502020204030204" pitchFamily="34" charset="0"/>
                            <a:cs typeface="Arial" panose="020B0604020202020204" pitchFamily="34" charset="0"/>
                          </a:rPr>
                        </m:ctrlPr>
                      </m:accPr>
                      <m:e>
                        <m:sSub>
                          <m:sSubPr>
                            <m:ctrlPr>
                              <a:rPr lang="fr-FR" sz="1800" b="1"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800" b="1" i="1" kern="100">
                                <a:effectLst/>
                                <a:latin typeface="Cambria Math" panose="02040503050406030204" pitchFamily="18" charset="0"/>
                                <a:ea typeface="Calibri" panose="020F0502020204030204" pitchFamily="34" charset="0"/>
                                <a:cs typeface="Arial" panose="020B0604020202020204" pitchFamily="34" charset="0"/>
                              </a:rPr>
                              <m:t>𝒚</m:t>
                            </m:r>
                          </m:e>
                          <m:sub>
                            <m:r>
                              <a:rPr lang="fr-FR" sz="1800" b="1" i="1" kern="100">
                                <a:effectLst/>
                                <a:latin typeface="Cambria Math" panose="02040503050406030204" pitchFamily="18" charset="0"/>
                                <a:ea typeface="Calibri" panose="020F0502020204030204" pitchFamily="34" charset="0"/>
                                <a:cs typeface="Arial" panose="020B0604020202020204" pitchFamily="34" charset="0"/>
                              </a:rPr>
                              <m:t>𝒉</m:t>
                            </m:r>
                          </m:sub>
                        </m:sSub>
                      </m:e>
                    </m:acc>
                  </m:oMath>
                </a14:m>
                <a:r>
                  <a:rPr lang="fr-FR" sz="1800" kern="100" dirty="0">
                    <a:effectLst/>
                    <a:latin typeface="Book Antiqua" panose="02040602050305030304" pitchFamily="18" charset="0"/>
                    <a:ea typeface="Times New Roman" panose="02020603050405020304" pitchFamily="18" charset="0"/>
                    <a:cs typeface="Arial" panose="020B0604020202020204" pitchFamily="34" charset="0"/>
                  </a:rPr>
                  <a:t>.  La moyenne d’échantillon c’est : </a:t>
                </a:r>
                <a:endParaRPr lang="fr-FR" sz="1800" kern="100" dirty="0">
                  <a:effectLst/>
                  <a:latin typeface="Book Antiqua" panose="02040602050305030304" pitchFamily="18" charset="0"/>
                  <a:ea typeface="Calibri" panose="020F0502020204030204" pitchFamily="34" charset="0"/>
                  <a:cs typeface="Arial" panose="020B0604020202020204" pitchFamily="34" charset="0"/>
                </a:endParaRPr>
              </a:p>
            </p:txBody>
          </p:sp>
        </mc:Choice>
        <mc:Fallback>
          <p:sp>
            <p:nvSpPr>
              <p:cNvPr id="9" name="ZoneTexte 8">
                <a:extLst>
                  <a:ext uri="{FF2B5EF4-FFF2-40B4-BE49-F238E27FC236}">
                    <a16:creationId xmlns:a16="http://schemas.microsoft.com/office/drawing/2014/main" id="{474EF946-FD97-942B-EBCE-EE385E4133B0}"/>
                  </a:ext>
                </a:extLst>
              </p:cNvPr>
              <p:cNvSpPr txBox="1">
                <a:spLocks noRot="1" noChangeAspect="1" noMove="1" noResize="1" noEditPoints="1" noAdjustHandles="1" noChangeArrowheads="1" noChangeShapeType="1" noTextEdit="1"/>
              </p:cNvSpPr>
              <p:nvPr/>
            </p:nvSpPr>
            <p:spPr>
              <a:xfrm>
                <a:off x="424781" y="3391230"/>
                <a:ext cx="11342437" cy="890372"/>
              </a:xfrm>
              <a:prstGeom prst="rect">
                <a:avLst/>
              </a:prstGeom>
              <a:blipFill>
                <a:blip r:embed="rId4"/>
                <a:stretch>
                  <a:fillRect l="-484" b="-10959"/>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EEE04F8D-481B-63A4-2C52-0DD26C844EB8}"/>
              </a:ext>
            </a:extLst>
          </p:cNvPr>
          <p:cNvPicPr>
            <a:picLocks noChangeAspect="1"/>
          </p:cNvPicPr>
          <p:nvPr/>
        </p:nvPicPr>
        <p:blipFill rotWithShape="1">
          <a:blip r:embed="rId5"/>
          <a:srcRect t="24331"/>
          <a:stretch/>
        </p:blipFill>
        <p:spPr>
          <a:xfrm>
            <a:off x="6714314" y="5153636"/>
            <a:ext cx="5326074" cy="146815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mc:AlternateContent xmlns:mc="http://schemas.openxmlformats.org/markup-compatibility/2006">
        <mc:Choice xmlns:a14="http://schemas.microsoft.com/office/drawing/2010/main" Requires="a14">
          <p:sp>
            <p:nvSpPr>
              <p:cNvPr id="15" name="ZoneTexte 14">
                <a:extLst>
                  <a:ext uri="{FF2B5EF4-FFF2-40B4-BE49-F238E27FC236}">
                    <a16:creationId xmlns:a16="http://schemas.microsoft.com/office/drawing/2014/main" id="{B00EB113-16F8-F1E4-DCA9-F9B410BA5A32}"/>
                  </a:ext>
                </a:extLst>
              </p:cNvPr>
              <p:cNvSpPr txBox="1"/>
              <p:nvPr/>
            </p:nvSpPr>
            <p:spPr>
              <a:xfrm>
                <a:off x="9160663" y="3936829"/>
                <a:ext cx="2879725" cy="671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836967"/>
                              </a:solidFill>
                              <a:latin typeface="Cambria Math" panose="02040503050406030204" pitchFamily="18" charset="0"/>
                            </a:rPr>
                          </m:ctrlPr>
                        </m:accPr>
                        <m:e>
                          <m:r>
                            <a:rPr lang="fr-FR" b="0" i="1" smtClean="0">
                              <a:solidFill>
                                <a:srgbClr val="836967"/>
                              </a:solidFill>
                              <a:latin typeface="Cambria Math" panose="02040503050406030204" pitchFamily="18" charset="0"/>
                            </a:rPr>
                            <m:t>𝑌</m:t>
                          </m:r>
                          <m:r>
                            <a:rPr lang="fr-FR" b="0" i="1" smtClean="0">
                              <a:solidFill>
                                <a:srgbClr val="836967"/>
                              </a:solidFill>
                              <a:latin typeface="Cambria Math" panose="02040503050406030204" pitchFamily="18" charset="0"/>
                            </a:rPr>
                            <m:t>h</m:t>
                          </m:r>
                        </m:e>
                      </m:acc>
                      <m:r>
                        <a:rPr lang="fr-FR" i="0">
                          <a:latin typeface="Cambria Math" panose="02040503050406030204" pitchFamily="18" charset="0"/>
                        </a:rPr>
                        <m:t>=</m:t>
                      </m:r>
                      <m:nary>
                        <m:naryPr>
                          <m:chr m:val="∑"/>
                          <m:limLoc m:val="subSup"/>
                          <m:ctrlPr>
                            <a:rPr lang="fr-FR" i="1">
                              <a:latin typeface="Cambria Math" panose="02040503050406030204" pitchFamily="18" charset="0"/>
                            </a:rPr>
                          </m:ctrlPr>
                        </m:naryPr>
                        <m:sub>
                          <m:r>
                            <a:rPr lang="fr-FR" i="1">
                              <a:latin typeface="Cambria Math" panose="02040503050406030204" pitchFamily="18" charset="0"/>
                            </a:rPr>
                            <m:t>𝑁𝑎𝑡𝑖𝑜𝑛𝑎𝑙𝑖𝑡</m:t>
                          </m:r>
                          <m:r>
                            <a:rPr lang="fr-FR" i="0">
                              <a:latin typeface="Cambria Math" panose="02040503050406030204" pitchFamily="18" charset="0"/>
                            </a:rPr>
                            <m:t>é=1</m:t>
                          </m:r>
                        </m:sub>
                        <m:sup>
                          <m:r>
                            <a:rPr lang="fr-FR" i="1">
                              <a:latin typeface="Cambria Math" panose="02040503050406030204" pitchFamily="18" charset="0"/>
                            </a:rPr>
                            <m:t>𝑁𝑎𝑡𝑖𝑜𝑛𝑎𝑙𝑖𝑡</m:t>
                          </m:r>
                          <m:r>
                            <a:rPr lang="fr-FR" i="0">
                              <a:latin typeface="Cambria Math" panose="02040503050406030204" pitchFamily="18" charset="0"/>
                            </a:rPr>
                            <m:t>é=0</m:t>
                          </m:r>
                        </m:sup>
                        <m:e>
                          <m:f>
                            <m:fPr>
                              <m:ctrlPr>
                                <a:rPr lang="fr-FR" i="1">
                                  <a:solidFill>
                                    <a:srgbClr val="836967"/>
                                  </a:solidFill>
                                  <a:latin typeface="Cambria Math" panose="02040503050406030204" pitchFamily="18" charset="0"/>
                                </a:rPr>
                              </m:ctrlPr>
                            </m:fPr>
                            <m:num>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h</m:t>
                                  </m:r>
                                </m:sub>
                              </m:sSub>
                            </m:num>
                            <m:den>
                              <m:r>
                                <a:rPr lang="fr-FR" i="1">
                                  <a:latin typeface="Cambria Math" panose="02040503050406030204" pitchFamily="18" charset="0"/>
                                </a:rPr>
                                <m:t>𝑁</m:t>
                              </m:r>
                            </m:den>
                          </m:f>
                        </m:e>
                      </m:nary>
                      <m:acc>
                        <m:accPr>
                          <m:chr m:val="̅"/>
                          <m:ctrlPr>
                            <a:rPr lang="fr-FR" i="1">
                              <a:solidFill>
                                <a:srgbClr val="836967"/>
                              </a:solidFill>
                              <a:latin typeface="Cambria Math" panose="02040503050406030204" pitchFamily="18" charset="0"/>
                            </a:rPr>
                          </m:ctrlPr>
                        </m:accPr>
                        <m:e>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h</m:t>
                              </m:r>
                            </m:sub>
                          </m:sSub>
                        </m:e>
                      </m:acc>
                    </m:oMath>
                  </m:oMathPara>
                </a14:m>
                <a:endParaRPr lang="fr-FR" dirty="0"/>
              </a:p>
            </p:txBody>
          </p:sp>
        </mc:Choice>
        <mc:Fallback>
          <p:sp>
            <p:nvSpPr>
              <p:cNvPr id="15" name="ZoneTexte 14">
                <a:extLst>
                  <a:ext uri="{FF2B5EF4-FFF2-40B4-BE49-F238E27FC236}">
                    <a16:creationId xmlns:a16="http://schemas.microsoft.com/office/drawing/2014/main" id="{B00EB113-16F8-F1E4-DCA9-F9B410BA5A32}"/>
                  </a:ext>
                </a:extLst>
              </p:cNvPr>
              <p:cNvSpPr txBox="1">
                <a:spLocks noRot="1" noChangeAspect="1" noMove="1" noResize="1" noEditPoints="1" noAdjustHandles="1" noChangeArrowheads="1" noChangeShapeType="1" noTextEdit="1"/>
              </p:cNvSpPr>
              <p:nvPr/>
            </p:nvSpPr>
            <p:spPr>
              <a:xfrm>
                <a:off x="9160663" y="3936829"/>
                <a:ext cx="2879725" cy="671209"/>
              </a:xfrm>
              <a:prstGeom prst="rect">
                <a:avLst/>
              </a:prstGeom>
              <a:blipFill>
                <a:blip r:embed="rId6"/>
                <a:stretch>
                  <a:fillRect/>
                </a:stretch>
              </a:blipFill>
            </p:spPr>
            <p:txBody>
              <a:bodyPr/>
              <a:lstStyle/>
              <a:p>
                <a:r>
                  <a:rPr lang="fr-FR">
                    <a:noFill/>
                  </a:rPr>
                  <a:t> </a:t>
                </a:r>
              </a:p>
            </p:txBody>
          </p:sp>
        </mc:Fallback>
      </mc:AlternateContent>
      <p:sp>
        <p:nvSpPr>
          <p:cNvPr id="17" name="ZoneTexte 16">
            <a:extLst>
              <a:ext uri="{FF2B5EF4-FFF2-40B4-BE49-F238E27FC236}">
                <a16:creationId xmlns:a16="http://schemas.microsoft.com/office/drawing/2014/main" id="{E980EBB4-F9B2-7A9E-D1E8-EF881F733964}"/>
              </a:ext>
            </a:extLst>
          </p:cNvPr>
          <p:cNvSpPr txBox="1"/>
          <p:nvPr/>
        </p:nvSpPr>
        <p:spPr>
          <a:xfrm>
            <a:off x="444892" y="4425481"/>
            <a:ext cx="6102350" cy="2128853"/>
          </a:xfrm>
          <a:prstGeom prst="rect">
            <a:avLst/>
          </a:prstGeom>
          <a:noFill/>
        </p:spPr>
        <p:txBody>
          <a:bodyPr wrap="square">
            <a:spAutoFit/>
          </a:bodyPr>
          <a:lstStyle/>
          <a:p>
            <a:pPr>
              <a:lnSpc>
                <a:spcPct val="150000"/>
              </a:lnSpc>
              <a:spcAft>
                <a:spcPts val="800"/>
              </a:spcAft>
              <a:tabLst>
                <a:tab pos="682625" algn="l"/>
              </a:tabLst>
            </a:pPr>
            <a:r>
              <a:rPr lang="fr-FR" sz="1800" kern="100" dirty="0">
                <a:effectLst/>
                <a:latin typeface="Book Antiqua" panose="02040602050305030304" pitchFamily="18" charset="0"/>
                <a:ea typeface="Times New Roman" panose="02020603050405020304" pitchFamily="18" charset="0"/>
                <a:cs typeface="Arial" panose="020B0604020202020204" pitchFamily="34" charset="0"/>
              </a:rPr>
              <a:t>Mais la variance de cet estimateur avec ce calcul n’est pas précise car il dépend de la dispersion de la variable d’intérêt dans la population.  Et cette variance peut être réduite en utilisant les strates.   C’est ce que nous allons faire par la suite </a:t>
            </a:r>
            <a:endParaRPr lang="fr-FR" sz="1800"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20" name="ZoneTexte 19">
            <a:extLst>
              <a:ext uri="{FF2B5EF4-FFF2-40B4-BE49-F238E27FC236}">
                <a16:creationId xmlns:a16="http://schemas.microsoft.com/office/drawing/2014/main" id="{30DC84C4-3F5A-E941-7258-CA9C0D57A30B}"/>
              </a:ext>
            </a:extLst>
          </p:cNvPr>
          <p:cNvSpPr txBox="1"/>
          <p:nvPr/>
        </p:nvSpPr>
        <p:spPr>
          <a:xfrm>
            <a:off x="424781" y="721344"/>
            <a:ext cx="10423062" cy="466603"/>
          </a:xfrm>
          <a:prstGeom prst="rect">
            <a:avLst/>
          </a:prstGeom>
          <a:noFill/>
        </p:spPr>
        <p:txBody>
          <a:bodyPr wrap="square">
            <a:spAutoFit/>
          </a:bodyPr>
          <a:lstStyle/>
          <a:p>
            <a:pPr>
              <a:lnSpc>
                <a:spcPct val="150000"/>
              </a:lnSpc>
              <a:spcAft>
                <a:spcPts val="800"/>
              </a:spcAft>
            </a:pPr>
            <a:r>
              <a:rPr lang="fr-FR" b="1" u="sng" kern="100" dirty="0">
                <a:latin typeface="Book Antiqua" panose="02040602050305030304" pitchFamily="18" charset="0"/>
                <a:ea typeface="Calibri" panose="020F0502020204030204" pitchFamily="34" charset="0"/>
                <a:cs typeface="Arial" panose="020B0604020202020204" pitchFamily="34" charset="0"/>
              </a:rPr>
              <a:t>Tableau 8 et 9 </a:t>
            </a:r>
            <a:r>
              <a:rPr lang="fr-FR" kern="100" dirty="0">
                <a:latin typeface="Book Antiqua" panose="02040602050305030304" pitchFamily="18" charset="0"/>
                <a:ea typeface="Calibri" panose="020F0502020204030204" pitchFamily="34" charset="0"/>
                <a:cs typeface="Arial" panose="020B0604020202020204" pitchFamily="34" charset="0"/>
              </a:rPr>
              <a:t>: Estimation de la moyenne au sein de chaque strate</a:t>
            </a:r>
            <a:endParaRPr lang="fr-FR" kern="100" dirty="0">
              <a:effectLst/>
              <a:latin typeface="Book Antiqua" panose="02040602050305030304" pitchFamily="18" charset="0"/>
              <a:ea typeface="Calibri" panose="020F0502020204030204" pitchFamily="34" charset="0"/>
              <a:cs typeface="Arial" panose="020B0604020202020204" pitchFamily="34" charset="0"/>
            </a:endParaRPr>
          </a:p>
        </p:txBody>
      </p:sp>
      <p:sp>
        <p:nvSpPr>
          <p:cNvPr id="21" name="Ellipse 20">
            <a:extLst>
              <a:ext uri="{FF2B5EF4-FFF2-40B4-BE49-F238E27FC236}">
                <a16:creationId xmlns:a16="http://schemas.microsoft.com/office/drawing/2014/main" id="{955842CD-F3F8-6841-F096-03BEDB3D55B3}"/>
              </a:ext>
            </a:extLst>
          </p:cNvPr>
          <p:cNvSpPr/>
          <p:nvPr/>
        </p:nvSpPr>
        <p:spPr>
          <a:xfrm>
            <a:off x="7156707" y="6110082"/>
            <a:ext cx="2890470" cy="51170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riangle rectangle 21">
            <a:extLst>
              <a:ext uri="{FF2B5EF4-FFF2-40B4-BE49-F238E27FC236}">
                <a16:creationId xmlns:a16="http://schemas.microsoft.com/office/drawing/2014/main" id="{D9DB5CF6-CD57-9F08-7BA1-73B3B7CA2C76}"/>
              </a:ext>
            </a:extLst>
          </p:cNvPr>
          <p:cNvSpPr/>
          <p:nvPr/>
        </p:nvSpPr>
        <p:spPr>
          <a:xfrm rot="10800000">
            <a:off x="11277600" y="-816"/>
            <a:ext cx="914400" cy="914400"/>
          </a:xfrm>
          <a:prstGeom prst="rtTriangl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riangle rectangle 22">
            <a:extLst>
              <a:ext uri="{FF2B5EF4-FFF2-40B4-BE49-F238E27FC236}">
                <a16:creationId xmlns:a16="http://schemas.microsoft.com/office/drawing/2014/main" id="{410EA540-AF56-31CF-452E-F62F3C76177D}"/>
              </a:ext>
            </a:extLst>
          </p:cNvPr>
          <p:cNvSpPr/>
          <p:nvPr/>
        </p:nvSpPr>
        <p:spPr>
          <a:xfrm>
            <a:off x="0" y="5943600"/>
            <a:ext cx="914400" cy="914400"/>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5788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3213</TotalTime>
  <Words>998</Words>
  <Application>Microsoft Office PowerPoint</Application>
  <PresentationFormat>Grand écran</PresentationFormat>
  <Paragraphs>75</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Book Antiqua</vt:lpstr>
      <vt:lpstr>Bookman Old Style</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Brayann ADJANOHOUN</dc:creator>
  <cp:lastModifiedBy>Brayann ADJANOHOUN</cp:lastModifiedBy>
  <cp:revision>9</cp:revision>
  <dcterms:created xsi:type="dcterms:W3CDTF">2024-04-15T13:53:53Z</dcterms:created>
  <dcterms:modified xsi:type="dcterms:W3CDTF">2024-04-18T07:35:30Z</dcterms:modified>
</cp:coreProperties>
</file>