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224"/>
        <p:guide pos="3888" orient="horz"/>
        <p:guide pos="410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375530e06_1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375530e06_1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8375530e06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375530e06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8375530e06_1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2"/>
          <p:cNvCxnSpPr/>
          <p:nvPr/>
        </p:nvCxnSpPr>
        <p:spPr>
          <a:xfrm>
            <a:off x="475488" y="895393"/>
            <a:ext cx="8211300" cy="0"/>
          </a:xfrm>
          <a:prstGeom prst="straightConnector1">
            <a:avLst/>
          </a:prstGeom>
          <a:noFill/>
          <a:ln cap="flat" cmpd="sng" w="57150">
            <a:solidFill>
              <a:srgbClr val="0070C0"/>
            </a:solidFill>
            <a:prstDash val="solid"/>
            <a:miter lim="800000"/>
            <a:headEnd len="sm" w="sm" type="none"/>
            <a:tailEnd len="sm" w="sm" type="none"/>
          </a:ln>
        </p:spPr>
      </p:cxnSp>
      <p:cxnSp>
        <p:nvCxnSpPr>
          <p:cNvPr id="20" name="Google Shape;20;p2"/>
          <p:cNvCxnSpPr/>
          <p:nvPr/>
        </p:nvCxnSpPr>
        <p:spPr>
          <a:xfrm>
            <a:off x="475488" y="6143775"/>
            <a:ext cx="8211300" cy="0"/>
          </a:xfrm>
          <a:prstGeom prst="straightConnector1">
            <a:avLst/>
          </a:prstGeom>
          <a:noFill/>
          <a:ln cap="flat" cmpd="sng" w="57150">
            <a:solidFill>
              <a:srgbClr val="0070C0"/>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535377"/>
            <a:ext cx="8229600" cy="2781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623601" y="2285276"/>
            <a:ext cx="5811900" cy="19716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623025" y="370674"/>
            <a:ext cx="58119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13"/>
          <p:cNvSpPr txBox="1"/>
          <p:nvPr>
            <p:ph type="title"/>
          </p:nvPr>
        </p:nvSpPr>
        <p:spPr>
          <a:xfrm>
            <a:off x="457200" y="535377"/>
            <a:ext cx="8229600" cy="2781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3"/>
          <p:cNvSpPr txBox="1"/>
          <p:nvPr>
            <p:ph idx="1" type="body"/>
          </p:nvPr>
        </p:nvSpPr>
        <p:spPr>
          <a:xfrm>
            <a:off x="432262" y="1855694"/>
            <a:ext cx="8279400" cy="3953400"/>
          </a:xfrm>
          <a:prstGeom prst="rect">
            <a:avLst/>
          </a:prstGeom>
          <a:noFill/>
          <a:ln>
            <a:noFill/>
          </a:ln>
        </p:spPr>
        <p:txBody>
          <a:bodyPr anchorCtr="0" anchor="t" bIns="45700" lIns="91425" spcFirstLastPara="1" rIns="91425" wrap="square" tIns="45700">
            <a:noAutofit/>
          </a:bodyPr>
          <a:lstStyle>
            <a:lvl1pPr indent="-295846" lvl="0" marL="457200" marR="0" rtl="0" algn="l">
              <a:lnSpc>
                <a:spcPct val="90000"/>
              </a:lnSpc>
              <a:spcBef>
                <a:spcPts val="10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1pPr>
            <a:lvl2pPr indent="-295846" lvl="1" marL="9144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2pPr>
            <a:lvl3pPr indent="-295846" lvl="2" marL="13716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3pPr>
            <a:lvl4pPr indent="-295846" lvl="3" marL="18288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4pPr>
            <a:lvl5pPr indent="-295846" lvl="4" marL="22860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2" type="subTitle"/>
          </p:nvPr>
        </p:nvSpPr>
        <p:spPr>
          <a:xfrm>
            <a:off x="432262" y="1169894"/>
            <a:ext cx="8279400" cy="322800"/>
          </a:xfrm>
          <a:prstGeom prst="rect">
            <a:avLst/>
          </a:prstGeom>
          <a:noFill/>
          <a:ln>
            <a:noFill/>
          </a:ln>
        </p:spPr>
        <p:txBody>
          <a:bodyPr anchorCtr="0" anchor="t" bIns="0" lIns="0" spcFirstLastPara="1" rIns="0" wrap="square" tIns="0">
            <a:noAutofit/>
          </a:bodyPr>
          <a:lstStyle>
            <a:lvl1pPr lvl="0" marR="0" rtl="0" algn="l">
              <a:lnSpc>
                <a:spcPct val="110000"/>
              </a:lnSpc>
              <a:spcBef>
                <a:spcPts val="882"/>
              </a:spcBef>
              <a:spcAft>
                <a:spcPts val="0"/>
              </a:spcAft>
              <a:buClr>
                <a:schemeClr val="dk2"/>
              </a:buClr>
              <a:buSzPts val="1324"/>
              <a:buFont typeface="Arial"/>
              <a:buNone/>
              <a:defRPr b="0" i="0" sz="1324"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2">
  <p:cSld name="DEFAULT-2">
    <p:spTree>
      <p:nvGrpSpPr>
        <p:cNvPr id="89" name="Shape 89"/>
        <p:cNvGrpSpPr/>
        <p:nvPr/>
      </p:nvGrpSpPr>
      <p:grpSpPr>
        <a:xfrm>
          <a:off x="0" y="0"/>
          <a:ext cx="0" cy="0"/>
          <a:chOff x="0" y="0"/>
          <a:chExt cx="0" cy="0"/>
        </a:xfrm>
      </p:grpSpPr>
      <p:sp>
        <p:nvSpPr>
          <p:cNvPr id="90" name="Google Shape;90;p14"/>
          <p:cNvSpPr txBox="1"/>
          <p:nvPr>
            <p:ph type="title"/>
          </p:nvPr>
        </p:nvSpPr>
        <p:spPr>
          <a:xfrm>
            <a:off x="685800" y="189436"/>
            <a:ext cx="6438900" cy="424800"/>
          </a:xfrm>
          <a:prstGeom prst="rect">
            <a:avLst/>
          </a:prstGeom>
          <a:noFill/>
          <a:ln>
            <a:noFill/>
          </a:ln>
        </p:spPr>
        <p:txBody>
          <a:bodyPr anchorCtr="0" anchor="ctr" bIns="45700" lIns="0" spcFirstLastPara="1" rIns="0" wrap="square" tIns="45700">
            <a:sp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3"/>
          <p:cNvSpPr txBox="1"/>
          <p:nvPr>
            <p:ph type="title"/>
          </p:nvPr>
        </p:nvSpPr>
        <p:spPr>
          <a:xfrm>
            <a:off x="629841" y="457200"/>
            <a:ext cx="2949300" cy="16002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dk2"/>
              </a:buClr>
              <a:buSzPts val="3200"/>
              <a:buFont typeface="Aria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3887391" y="987426"/>
            <a:ext cx="46293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457200" y="535377"/>
            <a:ext cx="8229600" cy="2781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477748" y="535377"/>
            <a:ext cx="8229600" cy="2781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
          <p:cNvSpPr/>
          <p:nvPr/>
        </p:nvSpPr>
        <p:spPr>
          <a:xfrm>
            <a:off x="7398044" y="6337300"/>
            <a:ext cx="1288800" cy="2592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623888" y="1709739"/>
            <a:ext cx="7886700" cy="28527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dk2"/>
              </a:buClr>
              <a:buSzPts val="6000"/>
              <a:buFont typeface="Arial"/>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3" name="Google Shape;43;p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7"/>
          <p:cNvSpPr txBox="1"/>
          <p:nvPr>
            <p:ph type="title"/>
          </p:nvPr>
        </p:nvSpPr>
        <p:spPr>
          <a:xfrm>
            <a:off x="457200" y="535377"/>
            <a:ext cx="8229600" cy="2781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7"/>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8"/>
          <p:cNvSpPr txBox="1"/>
          <p:nvPr>
            <p:ph type="title"/>
          </p:nvPr>
        </p:nvSpPr>
        <p:spPr>
          <a:xfrm>
            <a:off x="629841" y="365126"/>
            <a:ext cx="7886700" cy="13257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629842" y="1681163"/>
            <a:ext cx="38682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6" name="Google Shape;56;p8"/>
          <p:cNvSpPr txBox="1"/>
          <p:nvPr>
            <p:ph idx="2" type="body"/>
          </p:nvPr>
        </p:nvSpPr>
        <p:spPr>
          <a:xfrm>
            <a:off x="629842" y="2505075"/>
            <a:ext cx="38682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8" name="Google Shape;58;p8"/>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629841" y="457200"/>
            <a:ext cx="2949300" cy="16002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dk2"/>
              </a:buClr>
              <a:buSzPts val="3200"/>
              <a:buFont typeface="Aria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0"/>
          <p:cNvSpPr/>
          <p:nvPr>
            <p:ph idx="2" type="pic"/>
          </p:nvPr>
        </p:nvSpPr>
        <p:spPr>
          <a:xfrm>
            <a:off x="3887391" y="987426"/>
            <a:ext cx="4629300" cy="4873500"/>
          </a:xfrm>
          <a:prstGeom prst="rect">
            <a:avLst/>
          </a:prstGeom>
          <a:noFill/>
          <a:ln>
            <a:noFill/>
          </a:ln>
        </p:spPr>
      </p:sp>
      <p:sp>
        <p:nvSpPr>
          <p:cNvPr id="69" name="Google Shape;69;p10"/>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0" name="Google Shape;70;p1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535377"/>
            <a:ext cx="8229600" cy="278100"/>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
          <p:cNvCxnSpPr/>
          <p:nvPr/>
        </p:nvCxnSpPr>
        <p:spPr>
          <a:xfrm>
            <a:off x="475488" y="895393"/>
            <a:ext cx="8211300" cy="0"/>
          </a:xfrm>
          <a:prstGeom prst="straightConnector1">
            <a:avLst/>
          </a:prstGeom>
          <a:noFill/>
          <a:ln cap="flat" cmpd="sng" w="57150">
            <a:solidFill>
              <a:srgbClr val="0070C0"/>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196950" y="4454001"/>
            <a:ext cx="1746150" cy="1548049"/>
          </a:xfrm>
          <a:prstGeom prst="rect">
            <a:avLst/>
          </a:prstGeom>
          <a:noFill/>
          <a:ln>
            <a:noFill/>
          </a:ln>
        </p:spPr>
      </p:pic>
      <p:pic>
        <p:nvPicPr>
          <p:cNvPr id="97" name="Google Shape;97;p15"/>
          <p:cNvPicPr preferRelativeResize="0"/>
          <p:nvPr/>
        </p:nvPicPr>
        <p:blipFill>
          <a:blip r:embed="rId4">
            <a:alphaModFix/>
          </a:blip>
          <a:stretch>
            <a:fillRect/>
          </a:stretch>
        </p:blipFill>
        <p:spPr>
          <a:xfrm>
            <a:off x="5646322" y="967375"/>
            <a:ext cx="3241400" cy="1716050"/>
          </a:xfrm>
          <a:prstGeom prst="rect">
            <a:avLst/>
          </a:prstGeom>
          <a:noFill/>
          <a:ln>
            <a:noFill/>
          </a:ln>
        </p:spPr>
      </p:pic>
      <p:sp>
        <p:nvSpPr>
          <p:cNvPr id="98" name="Google Shape;98;p15"/>
          <p:cNvSpPr txBox="1"/>
          <p:nvPr/>
        </p:nvSpPr>
        <p:spPr>
          <a:xfrm>
            <a:off x="403350" y="2343751"/>
            <a:ext cx="8337300" cy="2355000"/>
          </a:xfrm>
          <a:prstGeom prst="rect">
            <a:avLst/>
          </a:prstGeom>
          <a:noFill/>
          <a:ln>
            <a:noFill/>
          </a:ln>
        </p:spPr>
        <p:txBody>
          <a:bodyPr anchorCtr="0" anchor="b" bIns="0" lIns="0" spcFirstLastPara="1" rIns="0" wrap="square" tIns="0">
            <a:spAutoFit/>
          </a:bodyPr>
          <a:lstStyle/>
          <a:p>
            <a:pPr indent="0" lvl="0" marL="0" marR="0" rtl="0" algn="ctr">
              <a:lnSpc>
                <a:spcPct val="100000"/>
              </a:lnSpc>
              <a:spcBef>
                <a:spcPts val="0"/>
              </a:spcBef>
              <a:spcAft>
                <a:spcPts val="0"/>
              </a:spcAft>
              <a:buClr>
                <a:srgbClr val="0070C0"/>
              </a:buClr>
              <a:buSzPts val="3200"/>
              <a:buFont typeface="Arial"/>
              <a:buNone/>
            </a:pPr>
            <a:r>
              <a:rPr lang="en-US" sz="5100">
                <a:latin typeface="Times New Roman"/>
                <a:ea typeface="Times New Roman"/>
                <a:cs typeface="Times New Roman"/>
                <a:sym typeface="Times New Roman"/>
              </a:rPr>
              <a:t>Driving Business Growth: </a:t>
            </a:r>
            <a:endParaRPr sz="51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70C0"/>
              </a:buClr>
              <a:buSzPts val="3200"/>
              <a:buFont typeface="Arial"/>
              <a:buNone/>
            </a:pPr>
            <a:r>
              <a:rPr lang="en-US" sz="5100">
                <a:latin typeface="Times New Roman"/>
                <a:ea typeface="Times New Roman"/>
                <a:cs typeface="Times New Roman"/>
                <a:sym typeface="Times New Roman"/>
              </a:rPr>
              <a:t>A Data-Driven Analysis of Sales Performance (2017-2021)</a:t>
            </a:r>
            <a:endParaRPr b="0" i="0" sz="4000" u="none" cap="none" strike="noStrike">
              <a:solidFill>
                <a:srgbClr val="000000"/>
              </a:solidFill>
              <a:latin typeface="Arial"/>
              <a:ea typeface="Arial"/>
              <a:cs typeface="Arial"/>
              <a:sym typeface="Arial"/>
            </a:endParaRPr>
          </a:p>
        </p:txBody>
      </p:sp>
      <p:sp>
        <p:nvSpPr>
          <p:cNvPr id="99" name="Google Shape;99;p15"/>
          <p:cNvSpPr/>
          <p:nvPr/>
        </p:nvSpPr>
        <p:spPr>
          <a:xfrm>
            <a:off x="7398044" y="6337300"/>
            <a:ext cx="1288756" cy="259232"/>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pic>
        <p:nvPicPr>
          <p:cNvPr id="100" name="Google Shape;100;p15"/>
          <p:cNvPicPr preferRelativeResize="0"/>
          <p:nvPr/>
        </p:nvPicPr>
        <p:blipFill rotWithShape="1">
          <a:blip r:embed="rId6">
            <a:alphaModFix/>
          </a:blip>
          <a:srcRect b="0" l="0" r="0" t="0"/>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7398044" y="6337300"/>
            <a:ext cx="1288756" cy="25923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pic>
        <p:nvPicPr>
          <p:cNvPr id="111" name="Google Shape;111;p17"/>
          <p:cNvPicPr preferRelativeResize="0"/>
          <p:nvPr/>
        </p:nvPicPr>
        <p:blipFill rotWithShape="1">
          <a:blip r:embed="rId4">
            <a:alphaModFix/>
          </a:blip>
          <a:srcRect b="0" l="0" r="0" t="0"/>
          <a:stretch/>
        </p:blipFill>
        <p:spPr>
          <a:xfrm>
            <a:off x="457200" y="6271072"/>
            <a:ext cx="1415143" cy="287233"/>
          </a:xfrm>
          <a:prstGeom prst="rect">
            <a:avLst/>
          </a:prstGeom>
          <a:noFill/>
          <a:ln>
            <a:noFill/>
          </a:ln>
        </p:spPr>
      </p:pic>
      <p:pic>
        <p:nvPicPr>
          <p:cNvPr id="112" name="Google Shape;112;p17"/>
          <p:cNvPicPr preferRelativeResize="0"/>
          <p:nvPr/>
        </p:nvPicPr>
        <p:blipFill>
          <a:blip r:embed="rId5">
            <a:alphaModFix/>
          </a:blip>
          <a:stretch>
            <a:fillRect/>
          </a:stretch>
        </p:blipFill>
        <p:spPr>
          <a:xfrm>
            <a:off x="4800600" y="1249075"/>
            <a:ext cx="4170750" cy="4808850"/>
          </a:xfrm>
          <a:prstGeom prst="rect">
            <a:avLst/>
          </a:prstGeom>
          <a:noFill/>
          <a:ln>
            <a:noFill/>
          </a:ln>
        </p:spPr>
      </p:pic>
      <p:sp>
        <p:nvSpPr>
          <p:cNvPr id="113" name="Google Shape;113;p17"/>
          <p:cNvSpPr txBox="1"/>
          <p:nvPr/>
        </p:nvSpPr>
        <p:spPr>
          <a:xfrm>
            <a:off x="156900" y="1040125"/>
            <a:ext cx="4643700" cy="406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Yearly Sales Trends:</a:t>
            </a:r>
            <a:endParaRPr b="1" sz="20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Insight: </a:t>
            </a:r>
            <a:r>
              <a:rPr lang="en-US" sz="1600">
                <a:solidFill>
                  <a:schemeClr val="dk1"/>
                </a:solidFill>
                <a:latin typeface="Times New Roman"/>
                <a:ea typeface="Times New Roman"/>
                <a:cs typeface="Times New Roman"/>
                <a:sym typeface="Times New Roman"/>
              </a:rPr>
              <a:t>A sharp increase in sales was observed in 2019 and 2020, with unit sales jumping by 50% from 2018 to 2019 and another 40% from 2019 to 2020. However, sales growth slowed to 10% in 2021, which might indicate market saturation or external factors affecting demand.</a:t>
            </a:r>
            <a:endParaRPr b="1" sz="16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Takeaway: </a:t>
            </a:r>
            <a:r>
              <a:rPr lang="en-US" sz="1600">
                <a:solidFill>
                  <a:schemeClr val="dk1"/>
                </a:solidFill>
                <a:latin typeface="Times New Roman"/>
                <a:ea typeface="Times New Roman"/>
                <a:cs typeface="Times New Roman"/>
                <a:sym typeface="Times New Roman"/>
              </a:rPr>
              <a:t>The rapid growth period from 2018 to 2020 suggests successful product launches or campaigns during these years. The slowdown in 2021 calls for a reassessment of market conditions and strategies to sustain growth.</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7398044" y="6337300"/>
            <a:ext cx="1288756" cy="25923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pic>
        <p:nvPicPr>
          <p:cNvPr id="119" name="Google Shape;119;p18"/>
          <p:cNvPicPr preferRelativeResize="0"/>
          <p:nvPr/>
        </p:nvPicPr>
        <p:blipFill rotWithShape="1">
          <a:blip r:embed="rId4">
            <a:alphaModFix/>
          </a:blip>
          <a:srcRect b="0" l="0" r="0" t="0"/>
          <a:stretch/>
        </p:blipFill>
        <p:spPr>
          <a:xfrm>
            <a:off x="457200" y="6271072"/>
            <a:ext cx="1415143" cy="287233"/>
          </a:xfrm>
          <a:prstGeom prst="rect">
            <a:avLst/>
          </a:prstGeom>
          <a:noFill/>
          <a:ln>
            <a:noFill/>
          </a:ln>
        </p:spPr>
      </p:pic>
      <p:sp>
        <p:nvSpPr>
          <p:cNvPr id="120" name="Google Shape;120;p18"/>
          <p:cNvSpPr txBox="1"/>
          <p:nvPr/>
        </p:nvSpPr>
        <p:spPr>
          <a:xfrm>
            <a:off x="116850" y="947450"/>
            <a:ext cx="8910300" cy="24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Performance by Account Type:</a:t>
            </a:r>
            <a:endParaRPr b="1" sz="1100">
              <a:solidFill>
                <a:schemeClr val="dk1"/>
              </a:solidFill>
            </a:endParaRPr>
          </a:p>
          <a:p>
            <a:pPr indent="-317500" lvl="0" marL="457200" marR="0" rtl="0" algn="l">
              <a:lnSpc>
                <a:spcPct val="115000"/>
              </a:lnSpc>
              <a:spcBef>
                <a:spcPts val="1200"/>
              </a:spcBef>
              <a:spcAft>
                <a:spcPts val="0"/>
              </a:spcAft>
              <a:buClr>
                <a:schemeClr val="dk1"/>
              </a:buClr>
              <a:buSzPts val="1400"/>
              <a:buFont typeface="Times New Roman"/>
              <a:buChar char="●"/>
            </a:pPr>
            <a:r>
              <a:rPr b="1" lang="en-US" sz="2000">
                <a:solidFill>
                  <a:schemeClr val="dk1"/>
                </a:solidFill>
                <a:latin typeface="Times New Roman"/>
                <a:ea typeface="Times New Roman"/>
                <a:cs typeface="Times New Roman"/>
                <a:sym typeface="Times New Roman"/>
              </a:rPr>
              <a:t>Insight: </a:t>
            </a:r>
            <a:r>
              <a:rPr lang="en-US" sz="1600">
                <a:solidFill>
                  <a:schemeClr val="dk1"/>
                </a:solidFill>
                <a:latin typeface="Times New Roman"/>
                <a:ea typeface="Times New Roman"/>
                <a:cs typeface="Times New Roman"/>
                <a:sym typeface="Times New Roman"/>
              </a:rPr>
              <a:t>Medium Business accounts and Online Retailers are the top-performing account types, contributing 35% and 30% of total sales, respectively. In contrast, Small Businesses and Wholesale Distributors contributed less, with 20% and 15% of sales.</a:t>
            </a:r>
            <a:endParaRPr sz="16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1" lang="en-US" sz="2000">
                <a:solidFill>
                  <a:schemeClr val="dk1"/>
                </a:solidFill>
                <a:latin typeface="Times New Roman"/>
                <a:ea typeface="Times New Roman"/>
                <a:cs typeface="Times New Roman"/>
                <a:sym typeface="Times New Roman"/>
              </a:rPr>
              <a:t> Takeaway:</a:t>
            </a:r>
            <a:r>
              <a:rPr lang="en-US" sz="1600">
                <a:solidFill>
                  <a:schemeClr val="dk1"/>
                </a:solidFill>
                <a:latin typeface="Times New Roman"/>
                <a:ea typeface="Times New Roman"/>
                <a:cs typeface="Times New Roman"/>
                <a:sym typeface="Times New Roman"/>
              </a:rPr>
              <a:t> Focusing on expanding Medium Business and Online Retailer partnerships can further drive sales. Strategies to boost Small Business and Wholesale Distributor sales, such as targeted marketing or incentive programs, should be considered.</a:t>
            </a:r>
            <a:endParaRPr sz="1600">
              <a:solidFill>
                <a:schemeClr val="dk1"/>
              </a:solidFill>
              <a:latin typeface="Times New Roman"/>
              <a:ea typeface="Times New Roman"/>
              <a:cs typeface="Times New Roman"/>
              <a:sym typeface="Times New Roman"/>
            </a:endParaRPr>
          </a:p>
        </p:txBody>
      </p:sp>
      <p:sp>
        <p:nvSpPr>
          <p:cNvPr id="121" name="Google Shape;121;p18"/>
          <p:cNvSpPr txBox="1"/>
          <p:nvPr/>
        </p:nvSpPr>
        <p:spPr>
          <a:xfrm>
            <a:off x="116850" y="3597952"/>
            <a:ext cx="8820000" cy="21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Overall Sales Growth (2017-2021):</a:t>
            </a:r>
            <a:endParaRPr b="1" sz="20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Char char="●"/>
            </a:pPr>
            <a:r>
              <a:rPr b="1" lang="en-US" sz="2000">
                <a:solidFill>
                  <a:schemeClr val="dk1"/>
                </a:solidFill>
                <a:latin typeface="Times New Roman"/>
                <a:ea typeface="Times New Roman"/>
                <a:cs typeface="Times New Roman"/>
                <a:sym typeface="Times New Roman"/>
              </a:rPr>
              <a:t>Insight:</a:t>
            </a:r>
            <a:r>
              <a:rPr lang="en-US" sz="1600">
                <a:solidFill>
                  <a:schemeClr val="dk1"/>
                </a:solidFill>
                <a:latin typeface="Times New Roman"/>
                <a:ea typeface="Times New Roman"/>
                <a:cs typeface="Times New Roman"/>
                <a:sym typeface="Times New Roman"/>
              </a:rPr>
              <a:t> The dataset shows a consistent increase in unit sales from 2017 to 2021. The total unit sales grew from 5,000 units in 2017 to 15,000 units in 2021, representing a </a:t>
            </a:r>
            <a:r>
              <a:rPr b="1" lang="en-US" sz="1500">
                <a:solidFill>
                  <a:schemeClr val="dk1"/>
                </a:solidFill>
                <a:latin typeface="Times New Roman"/>
                <a:ea typeface="Times New Roman"/>
                <a:cs typeface="Times New Roman"/>
                <a:sym typeface="Times New Roman"/>
              </a:rPr>
              <a:t>300% growth over five years</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US" sz="2000">
                <a:solidFill>
                  <a:schemeClr val="dk1"/>
                </a:solidFill>
                <a:latin typeface="Times New Roman"/>
                <a:ea typeface="Times New Roman"/>
                <a:cs typeface="Times New Roman"/>
                <a:sym typeface="Times New Roman"/>
              </a:rPr>
              <a:t>Takeaway: </a:t>
            </a:r>
            <a:r>
              <a:rPr lang="en-US" sz="1600">
                <a:solidFill>
                  <a:schemeClr val="dk1"/>
                </a:solidFill>
                <a:latin typeface="Times New Roman"/>
                <a:ea typeface="Times New Roman"/>
                <a:cs typeface="Times New Roman"/>
                <a:sym typeface="Times New Roman"/>
              </a:rPr>
              <a:t>The company has successfully expanded its market reach and increased sales volume, indicating effective sales strategies and a growing customer base.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7398044" y="6337300"/>
            <a:ext cx="1288800" cy="2592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pic>
        <p:nvPicPr>
          <p:cNvPr id="127" name="Google Shape;127;p19"/>
          <p:cNvPicPr preferRelativeResize="0"/>
          <p:nvPr/>
        </p:nvPicPr>
        <p:blipFill rotWithShape="1">
          <a:blip r:embed="rId4">
            <a:alphaModFix/>
          </a:blip>
          <a:srcRect b="0" l="0" r="0" t="0"/>
          <a:stretch/>
        </p:blipFill>
        <p:spPr>
          <a:xfrm>
            <a:off x="457200" y="6271072"/>
            <a:ext cx="1415143" cy="287233"/>
          </a:xfrm>
          <a:prstGeom prst="rect">
            <a:avLst/>
          </a:prstGeom>
          <a:noFill/>
          <a:ln>
            <a:noFill/>
          </a:ln>
        </p:spPr>
      </p:pic>
      <p:pic>
        <p:nvPicPr>
          <p:cNvPr id="128" name="Google Shape;128;p19"/>
          <p:cNvPicPr preferRelativeResize="0"/>
          <p:nvPr/>
        </p:nvPicPr>
        <p:blipFill>
          <a:blip r:embed="rId5">
            <a:alphaModFix/>
          </a:blip>
          <a:stretch>
            <a:fillRect/>
          </a:stretch>
        </p:blipFill>
        <p:spPr>
          <a:xfrm>
            <a:off x="148800" y="2122925"/>
            <a:ext cx="4258878" cy="2721750"/>
          </a:xfrm>
          <a:prstGeom prst="rect">
            <a:avLst/>
          </a:prstGeom>
          <a:noFill/>
          <a:ln>
            <a:noFill/>
          </a:ln>
        </p:spPr>
      </p:pic>
      <p:sp>
        <p:nvSpPr>
          <p:cNvPr id="129" name="Google Shape;129;p19"/>
          <p:cNvSpPr txBox="1"/>
          <p:nvPr/>
        </p:nvSpPr>
        <p:spPr>
          <a:xfrm>
            <a:off x="4493075" y="1067150"/>
            <a:ext cx="3936600" cy="48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Top Performers in Each Account Category (2017-2021):</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2000">
                <a:solidFill>
                  <a:schemeClr val="dk1"/>
                </a:solidFill>
                <a:latin typeface="Times New Roman"/>
                <a:ea typeface="Times New Roman"/>
                <a:cs typeface="Times New Roman"/>
                <a:sym typeface="Times New Roman"/>
              </a:rPr>
              <a:t>Insight:</a:t>
            </a:r>
            <a:r>
              <a:rPr lang="en-US" sz="1600">
                <a:solidFill>
                  <a:schemeClr val="dk1"/>
                </a:solidFill>
                <a:latin typeface="Times New Roman"/>
                <a:ea typeface="Times New Roman"/>
                <a:cs typeface="Times New Roman"/>
                <a:sym typeface="Times New Roman"/>
              </a:rPr>
              <a:t> The top 5 performers in each category show significant variation in sales volumes. For example, in the Medium Business category, MB1 and MB3 consistently rank as top sellers, with MB1 achieving the highest sales volume of 4,500 units in 2021.</a:t>
            </a:r>
            <a:endParaRPr sz="16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2000">
                <a:solidFill>
                  <a:schemeClr val="dk1"/>
                </a:solidFill>
                <a:latin typeface="Times New Roman"/>
                <a:ea typeface="Times New Roman"/>
                <a:cs typeface="Times New Roman"/>
                <a:sym typeface="Times New Roman"/>
              </a:rPr>
              <a:t>Takeaway:</a:t>
            </a:r>
            <a:r>
              <a:rPr lang="en-US" sz="1600">
                <a:solidFill>
                  <a:schemeClr val="dk1"/>
                </a:solidFill>
                <a:latin typeface="Times New Roman"/>
                <a:ea typeface="Times New Roman"/>
                <a:cs typeface="Times New Roman"/>
                <a:sym typeface="Times New Roman"/>
              </a:rPr>
              <a:t> Recognizing and fostering relationships with top-performing accounts could provide opportunities for cross-selling and upselling, increasing overall sales efficiency and loyalty.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p:nvPr/>
        </p:nvSpPr>
        <p:spPr>
          <a:xfrm>
            <a:off x="7398044" y="6337300"/>
            <a:ext cx="1288756" cy="25923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pic>
        <p:nvPicPr>
          <p:cNvPr id="135" name="Google Shape;135;p20"/>
          <p:cNvPicPr preferRelativeResize="0"/>
          <p:nvPr/>
        </p:nvPicPr>
        <p:blipFill rotWithShape="1">
          <a:blip r:embed="rId4">
            <a:alphaModFix/>
          </a:blip>
          <a:srcRect b="0" l="0" r="0" t="0"/>
          <a:stretch/>
        </p:blipFill>
        <p:spPr>
          <a:xfrm>
            <a:off x="457200" y="6271072"/>
            <a:ext cx="1415143" cy="287233"/>
          </a:xfrm>
          <a:prstGeom prst="rect">
            <a:avLst/>
          </a:prstGeom>
          <a:noFill/>
          <a:ln>
            <a:noFill/>
          </a:ln>
        </p:spPr>
      </p:pic>
      <p:sp>
        <p:nvSpPr>
          <p:cNvPr id="136" name="Google Shape;136;p20"/>
          <p:cNvSpPr txBox="1"/>
          <p:nvPr/>
        </p:nvSpPr>
        <p:spPr>
          <a:xfrm>
            <a:off x="317400" y="846150"/>
            <a:ext cx="8369400" cy="51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000">
                <a:solidFill>
                  <a:schemeClr val="dk1"/>
                </a:solidFill>
                <a:latin typeface="Times New Roman"/>
                <a:ea typeface="Times New Roman"/>
                <a:cs typeface="Times New Roman"/>
                <a:sym typeface="Times New Roman"/>
              </a:rPr>
              <a:t>Conclusions</a:t>
            </a:r>
            <a:endParaRPr b="1" sz="20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US" sz="2000">
                <a:solidFill>
                  <a:schemeClr val="dk1"/>
                </a:solidFill>
                <a:latin typeface="Times New Roman"/>
                <a:ea typeface="Times New Roman"/>
                <a:cs typeface="Times New Roman"/>
                <a:sym typeface="Times New Roman"/>
              </a:rPr>
              <a:t>Sustained Growth and Strategic Focus:</a:t>
            </a:r>
            <a:r>
              <a:rPr lang="en-US" sz="1600">
                <a:solidFill>
                  <a:schemeClr val="dk1"/>
                </a:solidFill>
                <a:latin typeface="Times New Roman"/>
                <a:ea typeface="Times New Roman"/>
                <a:cs typeface="Times New Roman"/>
                <a:sym typeface="Times New Roman"/>
              </a:rPr>
              <a:t> The consistent sales growth from 2017 to 2021 reflects a strong market position. However, to sustain this growth, the company should focus on bolstering sales in underperforming regions and account types while optimizing its product mix for higher margins.</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US" sz="2000">
                <a:solidFill>
                  <a:schemeClr val="dk1"/>
                </a:solidFill>
                <a:latin typeface="Times New Roman"/>
                <a:ea typeface="Times New Roman"/>
                <a:cs typeface="Times New Roman"/>
                <a:sym typeface="Times New Roman"/>
              </a:rPr>
              <a:t>Targeted Marketing and Expansion Opportunities</a:t>
            </a:r>
            <a:r>
              <a:rPr lang="en-US" sz="1600">
                <a:solidFill>
                  <a:schemeClr val="dk1"/>
                </a:solidFill>
                <a:latin typeface="Times New Roman"/>
                <a:ea typeface="Times New Roman"/>
                <a:cs typeface="Times New Roman"/>
                <a:sym typeface="Times New Roman"/>
              </a:rPr>
              <a:t>: There is a clear opportunity to expand market share in regions like Staten Island and Yonkers and increase engagement with Small Business and Wholesale Distributor accounts. Tailored marketing campaigns and strategic partnerships could drive this expansion.</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US" sz="2000">
                <a:solidFill>
                  <a:schemeClr val="dk1"/>
                </a:solidFill>
                <a:latin typeface="Times New Roman"/>
                <a:ea typeface="Times New Roman"/>
                <a:cs typeface="Times New Roman"/>
                <a:sym typeface="Times New Roman"/>
              </a:rPr>
              <a:t>Need for Strategic Adjustments: </a:t>
            </a:r>
            <a:r>
              <a:rPr lang="en-US" sz="1600">
                <a:solidFill>
                  <a:schemeClr val="dk1"/>
                </a:solidFill>
                <a:latin typeface="Times New Roman"/>
                <a:ea typeface="Times New Roman"/>
                <a:cs typeface="Times New Roman"/>
                <a:sym typeface="Times New Roman"/>
              </a:rPr>
              <a:t>The slowdown in growth in 2021 suggests a need to revisit current strategies. Emphasizing digital channels and high-growth accounts, and exploring new market opportunities will be key to maintaining momentum.</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