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9D05-0F05-4C72-9439-6203CC87C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F8055D-0326-44D2-94C6-84E0F946E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EAFE91-7DCC-4651-A2D7-409C6FCF44BE}"/>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FFDC0E67-AAE6-427F-AD4E-2099222DF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3A0FB-D0F5-4C91-BEC0-30CC2E711A87}"/>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108059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DB45-7F23-407A-AF2B-B2B88B6258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731C8-C941-4CDC-8211-1EF1F785F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A3AE5-BBF9-4552-9CFA-8952849CECDC}"/>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E0F4E5F0-4DC7-4BD1-B93F-2A950DE3C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C7466-4C09-4FD0-846B-0D26015E19F6}"/>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166274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18FBD-FADA-4479-B934-86D0368226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258C8-23AE-488E-8978-56BB1D211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2CDD7-FF14-4242-8689-0E6CA9B535CA}"/>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1A9AF37C-541B-48BA-BB5B-07BA289C3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E20D8-F198-4868-A181-19F4AD584E14}"/>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12993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7F61-81D9-465E-8738-3F322F0695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6F784F-115C-47CE-A24A-2C27E10A3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DF607-AECA-4F78-9547-458B259C47DE}"/>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814F94BD-0DBB-42F4-98C1-BB98CD69F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5E28C-6E46-4A32-AC04-06C61D53C637}"/>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307328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7D4D-65C2-4E59-BF68-762D458B8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EE8D90-3BB8-4B20-AB22-5677433EA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F81A0-CA11-48D0-B3F7-104D2093439E}"/>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5901AB2E-AF06-4489-9019-BEA6AC46D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A547F-34C9-4455-93F2-1578FCE66842}"/>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250416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C6A2-B236-4725-BE66-7231AEC41D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B82907-B005-4D66-9B3C-FAEA33677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7694AD-160A-4EF2-AB92-EE49572938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CBC4EE-F582-472F-AC7B-B36AA472EE46}"/>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6" name="Footer Placeholder 5">
            <a:extLst>
              <a:ext uri="{FF2B5EF4-FFF2-40B4-BE49-F238E27FC236}">
                <a16:creationId xmlns:a16="http://schemas.microsoft.com/office/drawing/2014/main" id="{94E313C9-957A-4CE1-8710-B8BCA5BB9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ACF21B-4B94-4797-AF5E-AA83FE435296}"/>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86193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8D4D-4BC8-4B00-9DCD-78DF0F5A52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D3A4CB-E18E-4DC6-98FF-262C14D8E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8D66-825F-4EB7-BCBD-805D1BCABB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71CDD3-D34F-40A5-A8A9-4110DA8AC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E38EA-D005-45BC-8880-3485A03AC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8E728E-DC9E-40C7-B29F-A6709D4F1415}"/>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8" name="Footer Placeholder 7">
            <a:extLst>
              <a:ext uri="{FF2B5EF4-FFF2-40B4-BE49-F238E27FC236}">
                <a16:creationId xmlns:a16="http://schemas.microsoft.com/office/drawing/2014/main" id="{81523592-71B9-4838-BEC5-DEC3ACE1C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699756-A9A2-43F3-9518-A115B7124EAC}"/>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386325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260E-455F-4B00-939C-1C75199025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B3AB-21C7-48BA-B9FB-6D87B2EBFD60}"/>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4" name="Footer Placeholder 3">
            <a:extLst>
              <a:ext uri="{FF2B5EF4-FFF2-40B4-BE49-F238E27FC236}">
                <a16:creationId xmlns:a16="http://schemas.microsoft.com/office/drawing/2014/main" id="{E6DEEC57-9426-4712-90F4-968F5856EE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F090BE-BDBF-4FAF-A582-F9BE68CBA149}"/>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157946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6F86D-DE54-48A9-8F4F-83C12517C08E}"/>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3" name="Footer Placeholder 2">
            <a:extLst>
              <a:ext uri="{FF2B5EF4-FFF2-40B4-BE49-F238E27FC236}">
                <a16:creationId xmlns:a16="http://schemas.microsoft.com/office/drawing/2014/main" id="{705A31F7-E674-4522-B253-0BF57F328D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793DDB-0207-4FCE-882D-F23934A4E1FA}"/>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160656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DA3E-67F0-4AAB-8018-DD9B4AA7E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58C5D6-C612-4C32-84C0-5555F7332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DCD8B-53AF-4E54-8598-DAB2996EF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A8470-93C9-4B91-A841-543EA18C696B}"/>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6" name="Footer Placeholder 5">
            <a:extLst>
              <a:ext uri="{FF2B5EF4-FFF2-40B4-BE49-F238E27FC236}">
                <a16:creationId xmlns:a16="http://schemas.microsoft.com/office/drawing/2014/main" id="{577A14F4-725C-4CAE-8BDB-7DD7E517F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0AD79-C560-47DE-9BC6-8802490EFE87}"/>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401810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94A1-46EC-4ADD-AD37-0E6D5DC2D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C4B224-B083-4352-B98D-806951D54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C3508-6419-435B-A8AE-E64C61C8A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8DCC5-062F-409D-B452-C34A3C12C340}"/>
              </a:ext>
            </a:extLst>
          </p:cNvPr>
          <p:cNvSpPr>
            <a:spLocks noGrp="1"/>
          </p:cNvSpPr>
          <p:nvPr>
            <p:ph type="dt" sz="half" idx="10"/>
          </p:nvPr>
        </p:nvSpPr>
        <p:spPr/>
        <p:txBody>
          <a:bodyPr/>
          <a:lstStyle/>
          <a:p>
            <a:fld id="{5C292E58-8727-4992-9797-FA20CBF736EE}" type="datetimeFigureOut">
              <a:rPr lang="en-IN" smtClean="0"/>
              <a:t>05-04-2022</a:t>
            </a:fld>
            <a:endParaRPr lang="en-IN"/>
          </a:p>
        </p:txBody>
      </p:sp>
      <p:sp>
        <p:nvSpPr>
          <p:cNvPr id="6" name="Footer Placeholder 5">
            <a:extLst>
              <a:ext uri="{FF2B5EF4-FFF2-40B4-BE49-F238E27FC236}">
                <a16:creationId xmlns:a16="http://schemas.microsoft.com/office/drawing/2014/main" id="{EE974320-BB6A-48CA-AEC7-00E2F4B10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69FFD-99DA-4722-9869-3DE08E43F6D9}"/>
              </a:ext>
            </a:extLst>
          </p:cNvPr>
          <p:cNvSpPr>
            <a:spLocks noGrp="1"/>
          </p:cNvSpPr>
          <p:nvPr>
            <p:ph type="sldNum" sz="quarter" idx="12"/>
          </p:nvPr>
        </p:nvSpPr>
        <p:spPr/>
        <p:txBody>
          <a:bodyPr/>
          <a:lstStyle/>
          <a:p>
            <a:fld id="{5105FA4F-6A1D-41E7-BC13-7E7360C82C1B}" type="slidenum">
              <a:rPr lang="en-IN" smtClean="0"/>
              <a:t>‹#›</a:t>
            </a:fld>
            <a:endParaRPr lang="en-IN"/>
          </a:p>
        </p:txBody>
      </p:sp>
    </p:spTree>
    <p:extLst>
      <p:ext uri="{BB962C8B-B14F-4D97-AF65-F5344CB8AC3E}">
        <p14:creationId xmlns:p14="http://schemas.microsoft.com/office/powerpoint/2010/main" val="31209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309D1-497A-4B96-9E63-C9195189E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56B3B8-3373-400F-89B4-5668A1D60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6EA90-6A8E-4D29-97A6-D17D57BFA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92E58-8727-4992-9797-FA20CBF736EE}" type="datetimeFigureOut">
              <a:rPr lang="en-IN" smtClean="0"/>
              <a:t>05-04-2022</a:t>
            </a:fld>
            <a:endParaRPr lang="en-IN"/>
          </a:p>
        </p:txBody>
      </p:sp>
      <p:sp>
        <p:nvSpPr>
          <p:cNvPr id="5" name="Footer Placeholder 4">
            <a:extLst>
              <a:ext uri="{FF2B5EF4-FFF2-40B4-BE49-F238E27FC236}">
                <a16:creationId xmlns:a16="http://schemas.microsoft.com/office/drawing/2014/main" id="{66CF6B73-C14B-4DF6-A48F-C5D8208DF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26CE33-2C54-46B4-BF84-13DF77D37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5FA4F-6A1D-41E7-BC13-7E7360C82C1B}" type="slidenum">
              <a:rPr lang="en-IN" smtClean="0"/>
              <a:t>‹#›</a:t>
            </a:fld>
            <a:endParaRPr lang="en-IN"/>
          </a:p>
        </p:txBody>
      </p:sp>
    </p:spTree>
    <p:extLst>
      <p:ext uri="{BB962C8B-B14F-4D97-AF65-F5344CB8AC3E}">
        <p14:creationId xmlns:p14="http://schemas.microsoft.com/office/powerpoint/2010/main" val="386309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gate.com/solutions/database-devops/" TargetMode="External"/><Relationship Id="rId2" Type="http://schemas.openxmlformats.org/officeDocument/2006/relationships/hyperlink" Target="https://www.datical.com/" TargetMode="External"/><Relationship Id="rId1" Type="http://schemas.openxmlformats.org/officeDocument/2006/relationships/slideLayout" Target="../slideLayouts/slideLayout7.xml"/><Relationship Id="rId5" Type="http://schemas.openxmlformats.org/officeDocument/2006/relationships/hyperlink" Target="https://flywaydb.org/" TargetMode="External"/><Relationship Id="rId4" Type="http://schemas.openxmlformats.org/officeDocument/2006/relationships/hyperlink" Target="https://www.liquibas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ers Make Changes in Local Environment">
            <a:extLst>
              <a:ext uri="{FF2B5EF4-FFF2-40B4-BE49-F238E27FC236}">
                <a16:creationId xmlns:a16="http://schemas.microsoft.com/office/drawing/2014/main" id="{E4484521-7CFD-4F21-8979-52FCB353F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849" y="710306"/>
            <a:ext cx="6353175" cy="5810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A2451F-7D12-4740-A3B0-554E32067D73}"/>
              </a:ext>
            </a:extLst>
          </p:cNvPr>
          <p:cNvSpPr txBox="1"/>
          <p:nvPr/>
        </p:nvSpPr>
        <p:spPr>
          <a:xfrm>
            <a:off x="8140823" y="852255"/>
            <a:ext cx="3756883" cy="5509200"/>
          </a:xfrm>
          <a:prstGeom prst="rect">
            <a:avLst/>
          </a:prstGeom>
          <a:noFill/>
        </p:spPr>
        <p:txBody>
          <a:bodyPr wrap="square" rtlCol="0">
            <a:spAutoFit/>
          </a:bodyPr>
          <a:lstStyle/>
          <a:p>
            <a:r>
              <a:rPr lang="en-US" sz="1600" b="0" i="0" dirty="0">
                <a:solidFill>
                  <a:srgbClr val="222635"/>
                </a:solidFill>
                <a:effectLst/>
                <a:latin typeface="Cambria" panose="02040503050406030204" pitchFamily="18" charset="0"/>
              </a:rPr>
              <a:t>In the given diagram each developer has their own copy of the schema. </a:t>
            </a:r>
          </a:p>
          <a:p>
            <a:r>
              <a:rPr lang="en-US" sz="1600" b="0" i="0" dirty="0">
                <a:solidFill>
                  <a:srgbClr val="222635"/>
                </a:solidFill>
                <a:effectLst/>
                <a:latin typeface="Cambria" panose="02040503050406030204" pitchFamily="18" charset="0"/>
              </a:rPr>
              <a:t>When a full build is performed, in addition to building the application, it also builds the database schema from scratch.</a:t>
            </a:r>
          </a:p>
          <a:p>
            <a:r>
              <a:rPr lang="en-US" sz="1600" b="0" i="0" dirty="0">
                <a:solidFill>
                  <a:srgbClr val="222635"/>
                </a:solidFill>
                <a:effectLst/>
                <a:latin typeface="Cambria" panose="02040503050406030204" pitchFamily="18" charset="0"/>
              </a:rPr>
              <a:t> It drops the schema, recreates it, and executes DDL scripts to load all schema objects like tables, views, sequences, constraints, and indexes. </a:t>
            </a:r>
          </a:p>
          <a:p>
            <a:r>
              <a:rPr lang="en-US" sz="1600" b="0" i="0" dirty="0">
                <a:solidFill>
                  <a:srgbClr val="222635"/>
                </a:solidFill>
                <a:effectLst/>
                <a:latin typeface="Cambria" panose="02040503050406030204" pitchFamily="18" charset="0"/>
              </a:rPr>
              <a:t>It creates objects representing stored code, like functions, procedures, packages, and triggers.</a:t>
            </a:r>
          </a:p>
          <a:p>
            <a:r>
              <a:rPr lang="en-US" sz="1600" b="0" i="0" dirty="0">
                <a:solidFill>
                  <a:srgbClr val="222635"/>
                </a:solidFill>
                <a:effectLst/>
                <a:latin typeface="Cambria" panose="02040503050406030204" pitchFamily="18" charset="0"/>
              </a:rPr>
              <a:t> Finally, it loads all the reference data and test data. Automated tests ensure that the application code and database object are always in sync. </a:t>
            </a:r>
          </a:p>
          <a:p>
            <a:r>
              <a:rPr lang="en-US" sz="1600" b="0" i="0" dirty="0">
                <a:solidFill>
                  <a:srgbClr val="222635"/>
                </a:solidFill>
                <a:effectLst/>
                <a:latin typeface="Cambria" panose="02040503050406030204" pitchFamily="18" charset="0"/>
              </a:rPr>
              <a:t>It must be noted that data model changes are less frequent than application code, so the build script should have the option to skip the database build for the sake of build performance.</a:t>
            </a:r>
            <a:endParaRPr lang="en-IN" sz="1600" dirty="0"/>
          </a:p>
        </p:txBody>
      </p:sp>
    </p:spTree>
    <p:extLst>
      <p:ext uri="{BB962C8B-B14F-4D97-AF65-F5344CB8AC3E}">
        <p14:creationId xmlns:p14="http://schemas.microsoft.com/office/powerpoint/2010/main" val="286332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vised CI Process">
            <a:extLst>
              <a:ext uri="{FF2B5EF4-FFF2-40B4-BE49-F238E27FC236}">
                <a16:creationId xmlns:a16="http://schemas.microsoft.com/office/drawing/2014/main" id="{81657150-81B7-44C2-863C-3F28BF5BA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823" y="1131825"/>
            <a:ext cx="8376960" cy="31571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F6A7BC-3B34-4894-AF89-CB08EAEBEDB3}"/>
              </a:ext>
            </a:extLst>
          </p:cNvPr>
          <p:cNvSpPr txBox="1"/>
          <p:nvPr/>
        </p:nvSpPr>
        <p:spPr>
          <a:xfrm>
            <a:off x="807868" y="4341180"/>
            <a:ext cx="10360241" cy="1384995"/>
          </a:xfrm>
          <a:prstGeom prst="rect">
            <a:avLst/>
          </a:prstGeom>
          <a:noFill/>
        </p:spPr>
        <p:txBody>
          <a:bodyPr wrap="square" rtlCol="0">
            <a:spAutoFit/>
          </a:bodyPr>
          <a:lstStyle/>
          <a:p>
            <a:endParaRPr lang="en-US" sz="1400" b="0" i="0" dirty="0">
              <a:solidFill>
                <a:srgbClr val="222635"/>
              </a:solidFill>
              <a:effectLst/>
              <a:latin typeface="Cambria" panose="02040503050406030204" pitchFamily="18" charset="0"/>
            </a:endParaRPr>
          </a:p>
          <a:p>
            <a:r>
              <a:rPr lang="en-US" sz="1400" b="0" i="0" dirty="0">
                <a:solidFill>
                  <a:srgbClr val="222635"/>
                </a:solidFill>
                <a:effectLst/>
                <a:latin typeface="Cambria" panose="02040503050406030204" pitchFamily="18" charset="0"/>
              </a:rPr>
              <a:t>The build script performs a full build that includes building the application as well as building the database schema from scratch. It runs a suite of automated tests to ensure that the application itself and the database that it interacts with, are in sync.</a:t>
            </a:r>
          </a:p>
          <a:p>
            <a:endParaRPr lang="en-US" sz="1400" b="0" i="0" dirty="0">
              <a:solidFill>
                <a:srgbClr val="222635"/>
              </a:solidFill>
              <a:effectLst/>
              <a:latin typeface="Cambria" panose="02040503050406030204" pitchFamily="18" charset="0"/>
            </a:endParaRPr>
          </a:p>
          <a:p>
            <a:r>
              <a:rPr lang="en-US" sz="1400" b="0" i="0" dirty="0">
                <a:solidFill>
                  <a:srgbClr val="222635"/>
                </a:solidFill>
                <a:effectLst/>
                <a:latin typeface="Cambria" panose="02040503050406030204" pitchFamily="18" charset="0"/>
              </a:rPr>
              <a:t>The build machine or the CI server contains build job that is triggered by any commit to the repository. The build that it performs includes both the application build and the database build. The database scripts are now always integrated, just like application code.</a:t>
            </a:r>
            <a:endParaRPr lang="en-IN" sz="1400" dirty="0"/>
          </a:p>
        </p:txBody>
      </p:sp>
      <p:sp>
        <p:nvSpPr>
          <p:cNvPr id="3" name="TextBox 2">
            <a:extLst>
              <a:ext uri="{FF2B5EF4-FFF2-40B4-BE49-F238E27FC236}">
                <a16:creationId xmlns:a16="http://schemas.microsoft.com/office/drawing/2014/main" id="{4D1CD6F0-6A14-45E8-BFDD-BA8524E46483}"/>
              </a:ext>
            </a:extLst>
          </p:cNvPr>
          <p:cNvSpPr txBox="1"/>
          <p:nvPr/>
        </p:nvSpPr>
        <p:spPr>
          <a:xfrm>
            <a:off x="1198485" y="479394"/>
            <a:ext cx="10185647" cy="369332"/>
          </a:xfrm>
          <a:prstGeom prst="rect">
            <a:avLst/>
          </a:prstGeom>
          <a:noFill/>
        </p:spPr>
        <p:txBody>
          <a:bodyPr wrap="square" rtlCol="0">
            <a:spAutoFit/>
          </a:bodyPr>
          <a:lstStyle/>
          <a:p>
            <a:r>
              <a:rPr lang="en-IN" dirty="0"/>
              <a:t>Continuous Integration</a:t>
            </a:r>
          </a:p>
        </p:txBody>
      </p:sp>
    </p:spTree>
    <p:extLst>
      <p:ext uri="{BB962C8B-B14F-4D97-AF65-F5344CB8AC3E}">
        <p14:creationId xmlns:p14="http://schemas.microsoft.com/office/powerpoint/2010/main" val="159764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86CDA-700B-4AE0-A66B-9A2001D9E17F}"/>
              </a:ext>
            </a:extLst>
          </p:cNvPr>
          <p:cNvSpPr txBox="1"/>
          <p:nvPr/>
        </p:nvSpPr>
        <p:spPr>
          <a:xfrm>
            <a:off x="1012054" y="341790"/>
            <a:ext cx="7998781" cy="646331"/>
          </a:xfrm>
          <a:prstGeom prst="rect">
            <a:avLst/>
          </a:prstGeom>
          <a:noFill/>
        </p:spPr>
        <p:txBody>
          <a:bodyPr wrap="square" rtlCol="0">
            <a:spAutoFit/>
          </a:bodyPr>
          <a:lstStyle/>
          <a:p>
            <a:r>
              <a:rPr lang="en-IN" b="1" i="0" dirty="0">
                <a:solidFill>
                  <a:srgbClr val="222635"/>
                </a:solidFill>
                <a:effectLst/>
                <a:latin typeface="Helvetica Neue"/>
              </a:rPr>
              <a:t>Continuous Delivery</a:t>
            </a:r>
          </a:p>
          <a:p>
            <a:endParaRPr lang="en-IN" dirty="0"/>
          </a:p>
        </p:txBody>
      </p:sp>
      <p:pic>
        <p:nvPicPr>
          <p:cNvPr id="3076" name="Picture 4">
            <a:extLst>
              <a:ext uri="{FF2B5EF4-FFF2-40B4-BE49-F238E27FC236}">
                <a16:creationId xmlns:a16="http://schemas.microsoft.com/office/drawing/2014/main" id="{D5953550-5D93-44D1-91EF-C5F8AF9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471" y="1249986"/>
            <a:ext cx="7998780" cy="41286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CE088-2C5A-434D-921F-09F4FC1FF20F}"/>
              </a:ext>
            </a:extLst>
          </p:cNvPr>
          <p:cNvSpPr txBox="1"/>
          <p:nvPr/>
        </p:nvSpPr>
        <p:spPr>
          <a:xfrm>
            <a:off x="7261934" y="1065320"/>
            <a:ext cx="444771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0323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E8E21-F68F-401A-8CC6-3261D91077AA}"/>
              </a:ext>
            </a:extLst>
          </p:cNvPr>
          <p:cNvSpPr txBox="1"/>
          <p:nvPr/>
        </p:nvSpPr>
        <p:spPr>
          <a:xfrm>
            <a:off x="550415" y="603681"/>
            <a:ext cx="10475651" cy="4801314"/>
          </a:xfrm>
          <a:prstGeom prst="rect">
            <a:avLst/>
          </a:prstGeom>
          <a:noFill/>
        </p:spPr>
        <p:txBody>
          <a:bodyPr wrap="square" rtlCol="0">
            <a:spAutoFit/>
          </a:bodyPr>
          <a:lstStyle/>
          <a:p>
            <a:r>
              <a:rPr lang="en-US" b="0" i="0" dirty="0">
                <a:solidFill>
                  <a:srgbClr val="222635"/>
                </a:solidFill>
                <a:effectLst/>
                <a:latin typeface="Cambria" panose="02040503050406030204" pitchFamily="18" charset="0"/>
              </a:rPr>
              <a:t>Let us now put the pieces together: </a:t>
            </a:r>
          </a:p>
          <a:p>
            <a:endParaRPr lang="en-US" dirty="0">
              <a:solidFill>
                <a:srgbClr val="222635"/>
              </a:solidFill>
              <a:latin typeface="Cambria" panose="02040503050406030204" pitchFamily="18" charset="0"/>
            </a:endParaRPr>
          </a:p>
          <a:p>
            <a:r>
              <a:rPr lang="en-US" b="0" i="0" dirty="0">
                <a:solidFill>
                  <a:srgbClr val="222635"/>
                </a:solidFill>
                <a:effectLst/>
                <a:latin typeface="Cambria" panose="02040503050406030204" pitchFamily="18" charset="0"/>
              </a:rPr>
              <a:t>There is a Continuous Integration process which should be in place as shown in earlier slides, that rebuilds the database along with the application code.</a:t>
            </a:r>
          </a:p>
          <a:p>
            <a:endParaRPr lang="en-US" dirty="0">
              <a:solidFill>
                <a:srgbClr val="222635"/>
              </a:solidFill>
              <a:latin typeface="Cambria" panose="02040503050406030204" pitchFamily="18" charset="0"/>
            </a:endParaRPr>
          </a:p>
          <a:p>
            <a:r>
              <a:rPr lang="en-US" dirty="0">
                <a:solidFill>
                  <a:srgbClr val="222635"/>
                </a:solidFill>
                <a:latin typeface="Cambria" panose="02040503050406030204" pitchFamily="18" charset="0"/>
              </a:rPr>
              <a:t>You should have a </a:t>
            </a:r>
            <a:r>
              <a:rPr lang="en-US" b="0" i="0" dirty="0">
                <a:solidFill>
                  <a:srgbClr val="222635"/>
                </a:solidFill>
                <a:effectLst/>
                <a:latin typeface="Cambria" panose="02040503050406030204" pitchFamily="18" charset="0"/>
              </a:rPr>
              <a:t>process in place that generates migration scripts for the database. These generated migration scripts are a part of the deployment artifacts. </a:t>
            </a:r>
          </a:p>
          <a:p>
            <a:endParaRPr lang="en-US" dirty="0">
              <a:solidFill>
                <a:srgbClr val="222635"/>
              </a:solidFill>
              <a:latin typeface="Cambria" panose="02040503050406030204" pitchFamily="18" charset="0"/>
            </a:endParaRPr>
          </a:p>
          <a:p>
            <a:r>
              <a:rPr lang="en-US" b="0" i="0" dirty="0">
                <a:solidFill>
                  <a:srgbClr val="222635"/>
                </a:solidFill>
                <a:effectLst/>
                <a:latin typeface="Cambria" panose="02040503050406030204" pitchFamily="18" charset="0"/>
              </a:rPr>
              <a:t>The DevOps tools will use these released artifacts to build any of the staging environments or the production environment. </a:t>
            </a:r>
          </a:p>
          <a:p>
            <a:endParaRPr lang="en-US" dirty="0">
              <a:solidFill>
                <a:srgbClr val="222635"/>
              </a:solidFill>
              <a:latin typeface="Cambria" panose="02040503050406030204" pitchFamily="18" charset="0"/>
            </a:endParaRPr>
          </a:p>
          <a:p>
            <a:r>
              <a:rPr lang="en-US" b="0" i="0" dirty="0">
                <a:solidFill>
                  <a:srgbClr val="222635"/>
                </a:solidFill>
                <a:effectLst/>
                <a:latin typeface="Cambria" panose="02040503050406030204" pitchFamily="18" charset="0"/>
              </a:rPr>
              <a:t>The deployment artifacts will also contain rollback scripts to support self-service rollback. If anything goes wrong, the previous version of the application may then be redeployed and the database rollback script shall be run to transition the database schema to the previous state that is in sync with the previous release of the application code.</a:t>
            </a:r>
          </a:p>
          <a:p>
            <a:endParaRPr lang="en-US" dirty="0">
              <a:solidFill>
                <a:srgbClr val="222635"/>
              </a:solidFill>
              <a:latin typeface="Cambria" panose="02040503050406030204" pitchFamily="18" charset="0"/>
            </a:endParaRPr>
          </a:p>
          <a:p>
            <a:endParaRPr lang="en-IN" dirty="0"/>
          </a:p>
        </p:txBody>
      </p:sp>
    </p:spTree>
    <p:extLst>
      <p:ext uri="{BB962C8B-B14F-4D97-AF65-F5344CB8AC3E}">
        <p14:creationId xmlns:p14="http://schemas.microsoft.com/office/powerpoint/2010/main" val="419725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EC934-1E7A-4FB7-9D5A-0D3BC643CE02}"/>
              </a:ext>
            </a:extLst>
          </p:cNvPr>
          <p:cNvSpPr txBox="1"/>
          <p:nvPr/>
        </p:nvSpPr>
        <p:spPr>
          <a:xfrm>
            <a:off x="1040906" y="641736"/>
            <a:ext cx="10260368" cy="3693319"/>
          </a:xfrm>
          <a:prstGeom prst="rect">
            <a:avLst/>
          </a:prstGeom>
          <a:noFill/>
        </p:spPr>
        <p:txBody>
          <a:bodyPr wrap="square">
            <a:spAutoFit/>
          </a:bodyPr>
          <a:lstStyle/>
          <a:p>
            <a:pPr algn="l"/>
            <a:r>
              <a:rPr lang="en-US" dirty="0">
                <a:solidFill>
                  <a:srgbClr val="222635"/>
                </a:solidFill>
                <a:latin typeface="Cambria" panose="02040503050406030204" pitchFamily="18" charset="0"/>
              </a:rPr>
              <a:t>Lastly, in order t</a:t>
            </a:r>
            <a:r>
              <a:rPr lang="en-US" b="0" i="0" dirty="0">
                <a:solidFill>
                  <a:srgbClr val="222635"/>
                </a:solidFill>
                <a:effectLst/>
                <a:latin typeface="Cambria" panose="02040503050406030204" pitchFamily="18" charset="0"/>
              </a:rPr>
              <a:t>o achieve CI/CD in a project that involves database changes which tools are to be used in order to achieve them.</a:t>
            </a:r>
          </a:p>
          <a:p>
            <a:pPr algn="l"/>
            <a:r>
              <a:rPr lang="en-US" b="0" i="0" dirty="0">
                <a:solidFill>
                  <a:srgbClr val="222635"/>
                </a:solidFill>
                <a:effectLst/>
                <a:latin typeface="Cambria" panose="02040503050406030204" pitchFamily="18" charset="0"/>
              </a:rPr>
              <a:t>General recommendations of tools are independent of any particular tool. </a:t>
            </a:r>
          </a:p>
          <a:p>
            <a:pPr algn="l"/>
            <a:r>
              <a:rPr lang="en-US" b="0" i="0" dirty="0">
                <a:solidFill>
                  <a:srgbClr val="222635"/>
                </a:solidFill>
                <a:effectLst/>
                <a:latin typeface="Cambria" panose="02040503050406030204" pitchFamily="18" charset="0"/>
              </a:rPr>
              <a:t>A homegrown solution can be developed using common automation tools like Maven or Gradle for build automation, Jenkins or </a:t>
            </a:r>
            <a:r>
              <a:rPr lang="en-US" b="0" i="0" dirty="0" err="1">
                <a:solidFill>
                  <a:srgbClr val="222635"/>
                </a:solidFill>
                <a:effectLst/>
                <a:latin typeface="Cambria" panose="02040503050406030204" pitchFamily="18" charset="0"/>
              </a:rPr>
              <a:t>TravisCI</a:t>
            </a:r>
            <a:r>
              <a:rPr lang="en-US" b="0" i="0" dirty="0">
                <a:solidFill>
                  <a:srgbClr val="222635"/>
                </a:solidFill>
                <a:effectLst/>
                <a:latin typeface="Cambria" panose="02040503050406030204" pitchFamily="18" charset="0"/>
              </a:rPr>
              <a:t> for Continuous Integration, and Chef or Puppet for configuration management</a:t>
            </a:r>
            <a:r>
              <a:rPr lang="en-US" dirty="0">
                <a:solidFill>
                  <a:srgbClr val="222635"/>
                </a:solidFill>
                <a:latin typeface="Cambria" panose="02040503050406030204" pitchFamily="18" charset="0"/>
              </a:rPr>
              <a:t>.</a:t>
            </a:r>
            <a:endParaRPr lang="en-US" b="0" i="0" dirty="0">
              <a:solidFill>
                <a:srgbClr val="222635"/>
              </a:solidFill>
              <a:effectLst/>
              <a:latin typeface="Cambria" panose="02040503050406030204" pitchFamily="18" charset="0"/>
            </a:endParaRPr>
          </a:p>
          <a:p>
            <a:pPr algn="l"/>
            <a:r>
              <a:rPr lang="en-US" dirty="0">
                <a:solidFill>
                  <a:srgbClr val="222635"/>
                </a:solidFill>
                <a:latin typeface="Cambria" panose="02040503050406030204" pitchFamily="18" charset="0"/>
              </a:rPr>
              <a:t>H</a:t>
            </a:r>
            <a:r>
              <a:rPr lang="en-US" b="0" i="0" dirty="0">
                <a:solidFill>
                  <a:srgbClr val="222635"/>
                </a:solidFill>
                <a:effectLst/>
                <a:latin typeface="Cambria" panose="02040503050406030204" pitchFamily="18" charset="0"/>
              </a:rPr>
              <a:t>owever, there are many tools available in the marketplace, that specifically deal with Database DevOps. </a:t>
            </a:r>
          </a:p>
          <a:p>
            <a:pPr algn="l"/>
            <a:r>
              <a:rPr lang="en-US" b="0" i="0" dirty="0">
                <a:solidFill>
                  <a:srgbClr val="222635"/>
                </a:solidFill>
                <a:effectLst/>
                <a:latin typeface="Cambria" panose="02040503050406030204" pitchFamily="18" charset="0"/>
              </a:rPr>
              <a:t>Those tools may also be taken advantage of. Some examples are:</a:t>
            </a:r>
          </a:p>
          <a:p>
            <a:pPr algn="l"/>
            <a:r>
              <a:rPr lang="en-US" b="0" i="0" u="none" strike="noStrike" dirty="0" err="1">
                <a:solidFill>
                  <a:srgbClr val="29A8FF"/>
                </a:solidFill>
                <a:effectLst/>
                <a:latin typeface="Cambria" panose="02040503050406030204" pitchFamily="18" charset="0"/>
                <a:hlinkClick r:id="rId2"/>
              </a:rPr>
              <a:t>Datical</a:t>
            </a:r>
            <a:endParaRPr lang="en-US" b="0" i="0" dirty="0">
              <a:solidFill>
                <a:srgbClr val="222635"/>
              </a:solidFill>
              <a:effectLst/>
              <a:latin typeface="Cambria" panose="02040503050406030204" pitchFamily="18" charset="0"/>
            </a:endParaRPr>
          </a:p>
          <a:p>
            <a:pPr algn="l"/>
            <a:r>
              <a:rPr lang="en-US" b="0" i="0" u="none" strike="noStrike" dirty="0">
                <a:solidFill>
                  <a:srgbClr val="29A8FF"/>
                </a:solidFill>
                <a:effectLst/>
                <a:latin typeface="Cambria" panose="02040503050406030204" pitchFamily="18" charset="0"/>
                <a:hlinkClick r:id="rId3"/>
              </a:rPr>
              <a:t>Redgate</a:t>
            </a:r>
            <a:endParaRPr lang="en-US" b="0" i="0" dirty="0">
              <a:solidFill>
                <a:srgbClr val="222635"/>
              </a:solidFill>
              <a:effectLst/>
              <a:latin typeface="Cambria" panose="02040503050406030204" pitchFamily="18" charset="0"/>
            </a:endParaRPr>
          </a:p>
          <a:p>
            <a:pPr algn="l"/>
            <a:r>
              <a:rPr lang="en-US" b="0" i="0" u="none" strike="noStrike" dirty="0">
                <a:solidFill>
                  <a:srgbClr val="29A8FF"/>
                </a:solidFill>
                <a:effectLst/>
                <a:latin typeface="Cambria" panose="02040503050406030204" pitchFamily="18" charset="0"/>
                <a:hlinkClick r:id="rId4"/>
              </a:rPr>
              <a:t>Liquibase</a:t>
            </a:r>
            <a:endParaRPr lang="en-US" b="0" i="0" dirty="0">
              <a:solidFill>
                <a:srgbClr val="222635"/>
              </a:solidFill>
              <a:effectLst/>
              <a:latin typeface="Cambria" panose="02040503050406030204" pitchFamily="18" charset="0"/>
            </a:endParaRPr>
          </a:p>
          <a:p>
            <a:pPr algn="l"/>
            <a:r>
              <a:rPr lang="en-US" b="0" i="0" u="none" strike="noStrike" dirty="0">
                <a:solidFill>
                  <a:srgbClr val="29A8FF"/>
                </a:solidFill>
                <a:effectLst/>
                <a:latin typeface="Cambria" panose="02040503050406030204" pitchFamily="18" charset="0"/>
                <a:hlinkClick r:id="rId5"/>
              </a:rPr>
              <a:t>Flyway</a:t>
            </a:r>
            <a:endParaRPr lang="en-US"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66198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493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Helvetica Neue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 mittal</dc:creator>
  <cp:lastModifiedBy>sonal mittal</cp:lastModifiedBy>
  <cp:revision>1</cp:revision>
  <dcterms:created xsi:type="dcterms:W3CDTF">2022-04-05T03:20:53Z</dcterms:created>
  <dcterms:modified xsi:type="dcterms:W3CDTF">2022-04-06T03:49:38Z</dcterms:modified>
</cp:coreProperties>
</file>