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  <p:sldId id="268" r:id="rId9"/>
    <p:sldId id="263" r:id="rId10"/>
    <p:sldId id="264" r:id="rId11"/>
    <p:sldId id="265" r:id="rId12"/>
    <p:sldId id="270" r:id="rId13"/>
    <p:sldId id="269" r:id="rId14"/>
    <p:sldId id="266" r:id="rId15"/>
    <p:sldId id="267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CAB8-D06E-4F01-B1CF-745FBC91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C6C3-3B45-4E35-AE27-9A781862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169D-E868-4441-9150-FD10BF72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C4ED-17D2-4F44-B95A-A3966C11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971F-2B29-4794-9E1C-C266FAD9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7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8AA4-B403-4512-8C3D-9AE1E0D9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9E276-6969-4092-94D4-A73F58FF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B77A-005A-4186-902E-05F59BFB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ABBD-1DE4-41B5-92BA-B8DC75B3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7DBC-1B71-4034-8EBA-34D33ECB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90D45-87DD-4795-AE52-E8FBE01C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8D50-E447-4674-8C11-DEEB7C47D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B7B9-CE3F-488C-B480-05A73FBE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07E0-9EC4-4E53-8E6F-82EA3153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24DB-CD29-45E3-A16E-074A87C4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3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C973-36E4-49F5-AF32-83EAC41B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75A3-10B0-4C51-82D6-F381B061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9907-0F9F-4544-9417-8AF9517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320E-CC6A-4954-8ADB-1748C7F8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F148-CA51-42A3-A67B-8BD9F19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0B81-F5A5-4755-9F4C-6C265BAF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7D43-640F-4936-A493-0AC51F3C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379A-1A11-446E-8339-15F28CFC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B771-628D-4D5B-8E55-75028353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88C2-AD46-4A87-8D7C-86C8F4B3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3DB0-D04B-4746-BADF-01E0B493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86AA-4326-4E60-BEB5-68ADF9AFB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51D6F-AD3A-4BDE-A2BA-6006374B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FE63-5F7E-4769-8AA0-C34177F0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5DAE-BD1D-4679-86DB-6A4012BD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DFD7-1D72-4BE4-8FEC-9E4BD296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FCE6-119C-42B0-A9D9-8A80D582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195E-26FC-487D-BD1F-D59C4EAC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5558F-28F4-4728-9695-77E455E1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EBC7F-B165-43A5-9DC4-5D6AEE94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17A8A-6A67-4D32-BFE7-0A0E94AD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10435-035C-4FA7-A4EF-E40BDDE8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3A967-3DC1-48FC-85D6-C2023FD3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FDE1B-67C1-4F2D-8661-37926757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02ED-78E9-4839-8A38-7834CCD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3693-62E8-482B-86BA-F34AD5AF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E4C09-77EE-4EE2-8E0A-2A925471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FFC36-4A66-416D-B0B2-9E423712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B5A96-0DCE-4DFE-87B5-539D29A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895B9-1533-4E4E-8CA8-703945F8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D02F0-AECF-45D8-8E1A-39DED099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7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3AEA-F889-4CB5-9020-D1BA725E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D931-FC07-4882-B199-A9370B10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C530A-7F09-4B84-8941-1AE9B6407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7310-31B3-48CF-9257-69D3D0F1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D7836-34CE-457C-B88D-4FCDB93F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6848-0E42-4F02-9CD5-F422DB51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7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8B70-7801-4F3C-881C-F60972F7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712B7-8EDB-4761-A741-9E97AB2EF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170A-94CD-4ADB-A57C-067F9B4A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FDF18-F5DA-45FA-B394-E99ECC3E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25D1-833D-4E1A-B495-2CAA6A20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D08CD-7A08-45DC-8595-2AB6CE15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4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CD64A-F286-4CFC-96F6-861128DE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2990B-7DFA-4466-B968-81A1E6DF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5BE6-381A-4A0D-A637-1E14D2A14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76F4-F57F-41FC-9CEA-0F5085B43495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5E2A-A4E7-4A88-8230-1C05F432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4637-C145-4B11-B8B0-DF3C4AAED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FC1E-F551-42AB-AF8E-D2285A5DA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ickittech.com/devops/top-benefits-devops-2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B1C47A-9FE1-4030-B0C7-E6E2D2C33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" t="11779" r="4831" b="8738"/>
          <a:stretch/>
        </p:blipFill>
        <p:spPr>
          <a:xfrm>
            <a:off x="426127" y="577049"/>
            <a:ext cx="11159232" cy="54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5D6DF-7DF2-4C74-9C24-9CF0657B6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9061" r="5340" b="7185"/>
          <a:stretch/>
        </p:blipFill>
        <p:spPr>
          <a:xfrm>
            <a:off x="488272" y="621436"/>
            <a:ext cx="11052699" cy="57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7B206-FCAB-438F-9AD7-3A2C09582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" t="7767" r="5122" b="8219"/>
          <a:stretch/>
        </p:blipFill>
        <p:spPr>
          <a:xfrm>
            <a:off x="523783" y="532660"/>
            <a:ext cx="11043822" cy="57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88C29-A67F-42C2-5D70-F278C135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7378" r="4029" b="9256"/>
          <a:stretch/>
        </p:blipFill>
        <p:spPr>
          <a:xfrm>
            <a:off x="476434" y="570389"/>
            <a:ext cx="11239131" cy="57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3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F24A4-5123-9909-3FC5-77D0BF377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6" t="6732" r="3665" b="7702"/>
          <a:stretch/>
        </p:blipFill>
        <p:spPr>
          <a:xfrm>
            <a:off x="426128" y="461638"/>
            <a:ext cx="11319029" cy="58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6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BD641-EECE-4F1B-AF5C-2C164E3C7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1" t="8026" r="4903" b="7055"/>
          <a:stretch/>
        </p:blipFill>
        <p:spPr>
          <a:xfrm>
            <a:off x="479394" y="550416"/>
            <a:ext cx="11114843" cy="58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5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CB511-1B00-48A8-BF7B-A389EBE09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t="7768" r="5486" b="7702"/>
          <a:stretch/>
        </p:blipFill>
        <p:spPr>
          <a:xfrm>
            <a:off x="470517" y="532660"/>
            <a:ext cx="11052700" cy="579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6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800AF-0123-FD4A-0050-CAD3BDC7B683}"/>
              </a:ext>
            </a:extLst>
          </p:cNvPr>
          <p:cNvSpPr txBox="1"/>
          <p:nvPr/>
        </p:nvSpPr>
        <p:spPr>
          <a:xfrm flipH="1">
            <a:off x="702665" y="514905"/>
            <a:ext cx="10856060" cy="72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DevOps Team Structure: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team structure plays a crucial role in fully </a:t>
            </a:r>
            <a:r>
              <a:rPr lang="en-IN" dirty="0">
                <a:solidFill>
                  <a:srgbClr val="383737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leveraging </a:t>
            </a:r>
            <a:r>
              <a:rPr lang="en-IN" dirty="0">
                <a:solidFill>
                  <a:srgbClr val="383737"/>
                </a:solidFill>
                <a:latin typeface="Open Sans" panose="020B0606030504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 benefits</a:t>
            </a:r>
            <a:r>
              <a:rPr lang="en-IN" dirty="0">
                <a:solidFill>
                  <a:srgbClr val="383737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8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rganizations should ensure that the team is built with the right people with a clear definition of DevOps roles and responsibilities.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teams comprise professionals from development, quality, security, and the operations segment.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senior person from the organization who would be an ideal person to lead the team, and is referred to as a DevOps Evangelist.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DevOps evangelist will ensure that the responsibilities of DevOps processes are assigned to the right people.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DevOps team is led by a senior member of the organization who knows business processes, has the technical expertise, and interacts with all employees. A DevOps evangelist fills in this position.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8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decentralizing decision-making which enables the team to share DevOps responsibilities across the board while allowing them to expedite processes.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dirty="0">
              <a:solidFill>
                <a:srgbClr val="383737"/>
              </a:solidFill>
              <a:latin typeface="Open Sans" panose="020B06060305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1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07DF2-B892-FD03-ED9E-F41764CC126E}"/>
              </a:ext>
            </a:extLst>
          </p:cNvPr>
          <p:cNvSpPr txBox="1"/>
          <p:nvPr/>
        </p:nvSpPr>
        <p:spPr>
          <a:xfrm>
            <a:off x="818964" y="487311"/>
            <a:ext cx="11228034" cy="2062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smallest DevOps team should comprise the following people; A software developer/tester, automation engineer/automation expert, quality assurance professional, security engineer, and release manager. The granularity of the team ultimately depends on the size of the organization.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837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people who are skilled in coding and operations. Strong communication skills, technical expertise, and team player mentality are important traits for a DevOps guy.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4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3017D-676E-06B0-D8C8-D31CA68A3118}"/>
              </a:ext>
            </a:extLst>
          </p:cNvPr>
          <p:cNvSpPr txBox="1"/>
          <p:nvPr/>
        </p:nvSpPr>
        <p:spPr>
          <a:xfrm>
            <a:off x="630315" y="710214"/>
            <a:ext cx="11052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Engineers </a:t>
            </a:r>
            <a:r>
              <a:rPr lang="en-IN" dirty="0" err="1"/>
              <a:t>resposiblity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CI/CD pipelines</a:t>
            </a:r>
          </a:p>
          <a:p>
            <a:endParaRPr lang="en-IN" dirty="0"/>
          </a:p>
          <a:p>
            <a:r>
              <a:rPr lang="en-IN" dirty="0"/>
              <a:t>Infrastructure management</a:t>
            </a:r>
          </a:p>
          <a:p>
            <a:endParaRPr lang="en-IN" dirty="0"/>
          </a:p>
          <a:p>
            <a:r>
              <a:rPr lang="en-IN" dirty="0"/>
              <a:t>Continuous Integration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Continuous Delivery / Deployment</a:t>
            </a:r>
          </a:p>
          <a:p>
            <a:endParaRPr lang="en-IN" dirty="0"/>
          </a:p>
          <a:p>
            <a:r>
              <a:rPr lang="en-IN" dirty="0"/>
              <a:t>Continuous Monitoring</a:t>
            </a:r>
          </a:p>
          <a:p>
            <a:endParaRPr lang="en-IN" dirty="0"/>
          </a:p>
          <a:p>
            <a:r>
              <a:rPr lang="en-IN" dirty="0"/>
              <a:t>Network and Server management</a:t>
            </a:r>
          </a:p>
          <a:p>
            <a:endParaRPr lang="en-IN" dirty="0"/>
          </a:p>
          <a:p>
            <a:r>
              <a:rPr lang="en-IN" dirty="0"/>
              <a:t>Cloud Architect</a:t>
            </a:r>
          </a:p>
        </p:txBody>
      </p:sp>
    </p:spTree>
    <p:extLst>
      <p:ext uri="{BB962C8B-B14F-4D97-AF65-F5344CB8AC3E}">
        <p14:creationId xmlns:p14="http://schemas.microsoft.com/office/powerpoint/2010/main" val="133400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4AAFA-63A2-0E2C-107B-EC94B618B542}"/>
              </a:ext>
            </a:extLst>
          </p:cNvPr>
          <p:cNvSpPr txBox="1"/>
          <p:nvPr/>
        </p:nvSpPr>
        <p:spPr>
          <a:xfrm>
            <a:off x="479394" y="1446060"/>
            <a:ext cx="110793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DevOps roles: DevOps Engineer</a:t>
            </a:r>
          </a:p>
          <a:p>
            <a:pPr algn="l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383737"/>
                </a:solidFill>
                <a:effectLst/>
                <a:latin typeface="Open Sans" panose="020B0606030504020204" pitchFamily="34" charset="0"/>
              </a:rPr>
              <a:t>A DevOps engineer is responsible for designing the right infrastructure required for teams to continuously build and deliver products. The engineer identifies project requirements and customizes the tool stack. </a:t>
            </a:r>
          </a:p>
          <a:p>
            <a:pPr algn="just"/>
            <a:endParaRPr lang="en-US" dirty="0">
              <a:solidFill>
                <a:srgbClr val="383737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383737"/>
                </a:solidFill>
                <a:effectLst/>
                <a:latin typeface="Open Sans" panose="020B0606030504020204" pitchFamily="34" charset="0"/>
              </a:rPr>
              <a:t>He is well versed with automation tools and security technologies. </a:t>
            </a:r>
          </a:p>
          <a:p>
            <a:pPr algn="just"/>
            <a:endParaRPr lang="en-US" dirty="0">
              <a:solidFill>
                <a:srgbClr val="383737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383737"/>
                </a:solidFill>
                <a:effectLst/>
                <a:latin typeface="Open Sans" panose="020B0606030504020204" pitchFamily="34" charset="0"/>
              </a:rPr>
              <a:t>Right from the build, test, deployment, and monitoring of a product, the engineer integrates all resources and functions required at every stage of the product lifecycle </a:t>
            </a:r>
          </a:p>
          <a:p>
            <a:pPr algn="just"/>
            <a:endParaRPr lang="en-US" dirty="0">
              <a:solidFill>
                <a:srgbClr val="383737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b="0" i="0" dirty="0">
                <a:solidFill>
                  <a:srgbClr val="383737"/>
                </a:solidFill>
                <a:effectLst/>
                <a:latin typeface="Open Sans" panose="020B0606030504020204" pitchFamily="34" charset="0"/>
              </a:rPr>
              <a:t>In addition, the engineer is involved in team composition, project activities, defining and setting the processes for CI/CD pipelines and external interfaces. </a:t>
            </a:r>
          </a:p>
        </p:txBody>
      </p:sp>
    </p:spTree>
    <p:extLst>
      <p:ext uri="{BB962C8B-B14F-4D97-AF65-F5344CB8AC3E}">
        <p14:creationId xmlns:p14="http://schemas.microsoft.com/office/powerpoint/2010/main" val="9218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705C7-BFEA-40A8-A509-992AE9D7C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7" t="8932" r="6287" b="7184"/>
          <a:stretch/>
        </p:blipFill>
        <p:spPr>
          <a:xfrm>
            <a:off x="508691" y="552634"/>
            <a:ext cx="10741980" cy="57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209AD-F5E5-4C7F-9F39-25EB840E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1" t="7767" r="5121" b="7961"/>
          <a:stretch/>
        </p:blipFill>
        <p:spPr>
          <a:xfrm>
            <a:off x="541538" y="532660"/>
            <a:ext cx="11026066" cy="57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25EB7-8A59-4972-B136-0E4128642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t="8026" r="5121" b="8220"/>
          <a:stretch/>
        </p:blipFill>
        <p:spPr>
          <a:xfrm>
            <a:off x="569650" y="479394"/>
            <a:ext cx="11052700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8FC40-6350-469C-9DBF-BACE1A19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8673" r="4903" b="6926"/>
          <a:stretch/>
        </p:blipFill>
        <p:spPr>
          <a:xfrm>
            <a:off x="565211" y="461639"/>
            <a:ext cx="11061577" cy="57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5EB6F8-55B7-44AD-8557-7A11DF121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3" t="8025" r="5169" b="8640"/>
          <a:stretch/>
        </p:blipFill>
        <p:spPr>
          <a:xfrm>
            <a:off x="538579" y="534880"/>
            <a:ext cx="1102014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FCB7F-1735-4523-ABEB-5735B08EA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t="9191" r="6577" b="7443"/>
          <a:stretch/>
        </p:blipFill>
        <p:spPr>
          <a:xfrm>
            <a:off x="639192" y="570390"/>
            <a:ext cx="10741980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E2489-1F03-43E2-9B55-77B6BC4EC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6000" r="4063" b="9667"/>
          <a:stretch/>
        </p:blipFill>
        <p:spPr>
          <a:xfrm>
            <a:off x="521970" y="480060"/>
            <a:ext cx="1114806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920537-E822-4700-ACA3-5AA7FCE6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t="7638" r="5049" b="6925"/>
          <a:stretch/>
        </p:blipFill>
        <p:spPr>
          <a:xfrm>
            <a:off x="470517" y="523782"/>
            <a:ext cx="11105966" cy="58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366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mittal</dc:creator>
  <cp:lastModifiedBy>sonal mittal</cp:lastModifiedBy>
  <cp:revision>6</cp:revision>
  <dcterms:created xsi:type="dcterms:W3CDTF">2022-03-19T09:19:29Z</dcterms:created>
  <dcterms:modified xsi:type="dcterms:W3CDTF">2022-08-09T01:27:30Z</dcterms:modified>
</cp:coreProperties>
</file>