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f4b7923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0f4b7923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0f4b7923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f4b7923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0f4b7923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0f4b7923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0f4b7923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f4b7923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0f4b7923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0f4b7923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Google Shape;56;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57" name="Google Shape;57;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58" name="Google Shape;58;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59" name="Google Shape;59;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60" name="Google Shape;60;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2" name="Shape 62"/>
        <p:cNvGrpSpPr/>
        <p:nvPr/>
      </p:nvGrpSpPr>
      <p:grpSpPr>
        <a:xfrm>
          <a:off x="0" y="0"/>
          <a:ext cx="0" cy="0"/>
          <a:chOff x="0" y="0"/>
          <a:chExt cx="0" cy="0"/>
        </a:xfrm>
      </p:grpSpPr>
      <p:cxnSp>
        <p:nvCxnSpPr>
          <p:cNvPr id="63" name="Google Shape;63;p1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4" name="Google Shape;64;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8" name="Google Shape;68;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cxnSp>
        <p:nvCxnSpPr>
          <p:cNvPr id="72" name="Google Shape;72;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3" name="Google Shape;73;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0" name="Shape 80"/>
        <p:cNvGrpSpPr/>
        <p:nvPr/>
      </p:nvGrpSpPr>
      <p:grpSpPr>
        <a:xfrm>
          <a:off x="0" y="0"/>
          <a:ext cx="0" cy="0"/>
          <a:chOff x="0" y="0"/>
          <a:chExt cx="0" cy="0"/>
        </a:xfrm>
      </p:grpSpPr>
      <p:cxnSp>
        <p:nvCxnSpPr>
          <p:cNvPr id="81" name="Google Shape;81;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2" name="Google Shape;82;p19"/>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9"/>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5" name="Shape 85"/>
        <p:cNvGrpSpPr/>
        <p:nvPr/>
      </p:nvGrpSpPr>
      <p:grpSpPr>
        <a:xfrm>
          <a:off x="0" y="0"/>
          <a:ext cx="0" cy="0"/>
          <a:chOff x="0" y="0"/>
          <a:chExt cx="0" cy="0"/>
        </a:xfrm>
      </p:grpSpPr>
      <p:sp>
        <p:nvSpPr>
          <p:cNvPr id="86" name="Google Shape;86;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1" name="Google Shape;91;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2" name="Google Shape;92;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3" name="Google Shape;9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5" name="Shape 95"/>
        <p:cNvGrpSpPr/>
        <p:nvPr/>
      </p:nvGrpSpPr>
      <p:grpSpPr>
        <a:xfrm>
          <a:off x="0" y="0"/>
          <a:ext cx="0" cy="0"/>
          <a:chOff x="0" y="0"/>
          <a:chExt cx="0" cy="0"/>
        </a:xfrm>
      </p:grpSpPr>
      <p:sp>
        <p:nvSpPr>
          <p:cNvPr id="96" name="Google Shape;96;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101" name="Google Shape;101;p23"/>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56000"/>
          </a:blip>
          <a:stretch>
            <a:fillRect/>
          </a:stretch>
        </p:blipFill>
        <p:spPr>
          <a:xfrm>
            <a:off x="2810250" y="543225"/>
            <a:ext cx="3926100" cy="3926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5"/>
          <p:cNvSpPr txBox="1"/>
          <p:nvPr>
            <p:ph idx="4294967295" type="ctrTitle"/>
          </p:nvPr>
        </p:nvSpPr>
        <p:spPr>
          <a:xfrm>
            <a:off x="353225" y="1894475"/>
            <a:ext cx="8178900" cy="88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Agricultural Marketing - Linking farmers to market</a:t>
            </a:r>
            <a:endParaRPr sz="2400"/>
          </a:p>
        </p:txBody>
      </p:sp>
      <p:sp>
        <p:nvSpPr>
          <p:cNvPr id="110" name="Google Shape;110;p25"/>
          <p:cNvSpPr txBox="1"/>
          <p:nvPr>
            <p:ph idx="4294967295" type="subTitle"/>
          </p:nvPr>
        </p:nvSpPr>
        <p:spPr>
          <a:xfrm>
            <a:off x="4980675" y="3452000"/>
            <a:ext cx="2513700" cy="14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Vidya Katara-D12A</a:t>
            </a:r>
            <a:endParaRPr>
              <a:solidFill>
                <a:srgbClr val="FFFFFF"/>
              </a:solidFill>
            </a:endParaRPr>
          </a:p>
          <a:p>
            <a:pPr indent="0" lvl="0" marL="0" rtl="0" algn="l">
              <a:spcBef>
                <a:spcPts val="1600"/>
              </a:spcBef>
              <a:spcAft>
                <a:spcPts val="0"/>
              </a:spcAft>
              <a:buNone/>
            </a:pPr>
            <a:r>
              <a:rPr lang="en">
                <a:solidFill>
                  <a:srgbClr val="FFFFFF"/>
                </a:solidFill>
              </a:rPr>
              <a:t>Sonal Misal - D12C</a:t>
            </a:r>
            <a:endParaRPr>
              <a:solidFill>
                <a:srgbClr val="FFFFFF"/>
              </a:solidFill>
            </a:endParaRPr>
          </a:p>
          <a:p>
            <a:pPr indent="0" lvl="0" marL="0" rtl="0" algn="l">
              <a:spcBef>
                <a:spcPts val="1600"/>
              </a:spcBef>
              <a:spcAft>
                <a:spcPts val="0"/>
              </a:spcAft>
              <a:buNone/>
            </a:pPr>
            <a:r>
              <a:rPr lang="en">
                <a:solidFill>
                  <a:srgbClr val="FFFFFF"/>
                </a:solidFill>
              </a:rPr>
              <a:t>Priyanka Patil-D12C</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11" name="Google Shape;111;p25"/>
          <p:cNvSpPr txBox="1"/>
          <p:nvPr>
            <p:ph idx="4294967295" type="subTitle"/>
          </p:nvPr>
        </p:nvSpPr>
        <p:spPr>
          <a:xfrm>
            <a:off x="1170875" y="189100"/>
            <a:ext cx="6543600" cy="88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FFFFFF"/>
                </a:solidFill>
                <a:latin typeface="Georgia"/>
                <a:ea typeface="Georgia"/>
                <a:cs typeface="Georgia"/>
                <a:sym typeface="Georgia"/>
              </a:rPr>
              <a:t>Vivekananda Education Society’s Institute of Technology, Computer Department</a:t>
            </a:r>
            <a:endParaRPr sz="2400">
              <a:solidFill>
                <a:srgbClr val="FFFFFF"/>
              </a:solidFill>
              <a:latin typeface="Georgia"/>
              <a:ea typeface="Georgia"/>
              <a:cs typeface="Georgia"/>
              <a:sym typeface="Georgia"/>
            </a:endParaRPr>
          </a:p>
        </p:txBody>
      </p:sp>
      <p:pic>
        <p:nvPicPr>
          <p:cNvPr id="112" name="Google Shape;112;p25"/>
          <p:cNvPicPr preferRelativeResize="0"/>
          <p:nvPr/>
        </p:nvPicPr>
        <p:blipFill>
          <a:blip r:embed="rId3">
            <a:alphaModFix/>
          </a:blip>
          <a:stretch>
            <a:fillRect/>
          </a:stretch>
        </p:blipFill>
        <p:spPr>
          <a:xfrm>
            <a:off x="77550" y="142875"/>
            <a:ext cx="1204075" cy="1204075"/>
          </a:xfrm>
          <a:prstGeom prst="rect">
            <a:avLst/>
          </a:prstGeom>
          <a:noFill/>
          <a:ln>
            <a:noFill/>
          </a:ln>
        </p:spPr>
      </p:pic>
      <p:pic>
        <p:nvPicPr>
          <p:cNvPr id="113" name="Google Shape;113;p25"/>
          <p:cNvPicPr preferRelativeResize="0"/>
          <p:nvPr/>
        </p:nvPicPr>
        <p:blipFill>
          <a:blip r:embed="rId4">
            <a:alphaModFix/>
          </a:blip>
          <a:stretch>
            <a:fillRect/>
          </a:stretch>
        </p:blipFill>
        <p:spPr>
          <a:xfrm>
            <a:off x="7714475" y="105900"/>
            <a:ext cx="1278026" cy="1278026"/>
          </a:xfrm>
          <a:prstGeom prst="rect">
            <a:avLst/>
          </a:prstGeom>
          <a:noFill/>
          <a:ln>
            <a:noFill/>
          </a:ln>
        </p:spPr>
      </p:pic>
      <p:sp>
        <p:nvSpPr>
          <p:cNvPr id="114" name="Google Shape;114;p25"/>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20" name="Google Shape;120;p26"/>
          <p:cNvSpPr txBox="1"/>
          <p:nvPr>
            <p:ph idx="1" type="body"/>
          </p:nvPr>
        </p:nvSpPr>
        <p:spPr>
          <a:xfrm>
            <a:off x="387900" y="1489825"/>
            <a:ext cx="8368200" cy="346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Slab"/>
                <a:ea typeface="Roboto Slab"/>
                <a:cs typeface="Roboto Slab"/>
                <a:sym typeface="Roboto Slab"/>
              </a:rPr>
              <a:t>The objective of our system is that the farmer can have better value for their</a:t>
            </a:r>
            <a:endParaRPr>
              <a:latin typeface="Roboto Slab"/>
              <a:ea typeface="Roboto Slab"/>
              <a:cs typeface="Roboto Slab"/>
              <a:sym typeface="Roboto Slab"/>
            </a:endParaRPr>
          </a:p>
          <a:p>
            <a:pPr indent="0" lvl="0" marL="0" rtl="0" algn="l">
              <a:lnSpc>
                <a:spcPct val="115000"/>
              </a:lnSpc>
              <a:spcBef>
                <a:spcPts val="100"/>
              </a:spcBef>
              <a:spcAft>
                <a:spcPts val="0"/>
              </a:spcAft>
              <a:buNone/>
            </a:pPr>
            <a:r>
              <a:rPr lang="en">
                <a:latin typeface="Roboto Slab"/>
                <a:ea typeface="Roboto Slab"/>
                <a:cs typeface="Roboto Slab"/>
                <a:sym typeface="Roboto Slab"/>
              </a:rPr>
              <a:t>products as well as the consumer can have better choice for investment. Our system is aims to resolve the issues faced by farmers while selling agro products.This application removes the middle man so the farmer can directly connect with consumers and can get higher value</a:t>
            </a:r>
            <a:endParaRPr>
              <a:latin typeface="Roboto Slab"/>
              <a:ea typeface="Roboto Slab"/>
              <a:cs typeface="Roboto Slab"/>
              <a:sym typeface="Roboto Slab"/>
            </a:endParaRPr>
          </a:p>
          <a:p>
            <a:pPr indent="0" lvl="0" marL="0" rtl="0" algn="l">
              <a:lnSpc>
                <a:spcPct val="115000"/>
              </a:lnSpc>
              <a:spcBef>
                <a:spcPts val="100"/>
              </a:spcBef>
              <a:spcAft>
                <a:spcPts val="0"/>
              </a:spcAft>
              <a:buNone/>
            </a:pPr>
            <a:r>
              <a:rPr lang="en">
                <a:latin typeface="Roboto Slab"/>
                <a:ea typeface="Roboto Slab"/>
                <a:cs typeface="Roboto Slab"/>
                <a:sym typeface="Roboto Slab"/>
              </a:rPr>
              <a:t>for their products. One of the major advantage is that it is time saving for the customers also it helps companies to buy agro products in bulk without the interference of the middle man.</a:t>
            </a:r>
            <a:endParaRPr>
              <a:latin typeface="Roboto Slab"/>
              <a:ea typeface="Roboto Slab"/>
              <a:cs typeface="Roboto Slab"/>
              <a:sym typeface="Roboto Slab"/>
            </a:endParaRPr>
          </a:p>
          <a:p>
            <a:pPr indent="0" lvl="0" marL="0" rtl="0" algn="l">
              <a:spcBef>
                <a:spcPts val="100"/>
              </a:spcBef>
              <a:spcAft>
                <a:spcPts val="1600"/>
              </a:spcAft>
              <a:buNone/>
            </a:pPr>
            <a:r>
              <a:t/>
            </a:r>
            <a:endParaRPr sz="1400">
              <a:latin typeface="Roboto Slab"/>
              <a:ea typeface="Roboto Slab"/>
              <a:cs typeface="Roboto Slab"/>
              <a:sym typeface="Roboto Slab"/>
            </a:endParaRPr>
          </a:p>
        </p:txBody>
      </p:sp>
      <p:sp>
        <p:nvSpPr>
          <p:cNvPr id="121" name="Google Shape;121;p26"/>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Architecture/Diagram</a:t>
            </a:r>
            <a:endParaRPr/>
          </a:p>
        </p:txBody>
      </p:sp>
      <p:sp>
        <p:nvSpPr>
          <p:cNvPr id="127" name="Google Shape;127;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8" name="Google Shape;128;p27"/>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pic>
        <p:nvPicPr>
          <p:cNvPr id="129" name="Google Shape;129;p27"/>
          <p:cNvPicPr preferRelativeResize="0"/>
          <p:nvPr/>
        </p:nvPicPr>
        <p:blipFill>
          <a:blip r:embed="rId3">
            <a:alphaModFix/>
          </a:blip>
          <a:stretch>
            <a:fillRect/>
          </a:stretch>
        </p:blipFill>
        <p:spPr>
          <a:xfrm>
            <a:off x="0" y="1489825"/>
            <a:ext cx="9144001" cy="365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35" name="Google Shape;135;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Slab"/>
              <a:buChar char="❖"/>
            </a:pPr>
            <a:r>
              <a:rPr b="1" lang="en">
                <a:latin typeface="Roboto Slab"/>
                <a:ea typeface="Roboto Slab"/>
                <a:cs typeface="Roboto Slab"/>
                <a:sym typeface="Roboto Slab"/>
              </a:rPr>
              <a:t>HARDWARE</a:t>
            </a:r>
            <a:endParaRPr b="1">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Mobile</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Computer System</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a:latin typeface="Roboto Slab"/>
                <a:ea typeface="Roboto Slab"/>
                <a:cs typeface="Roboto Slab"/>
                <a:sym typeface="Roboto Slab"/>
              </a:rPr>
              <a:t>SOFTWARE </a:t>
            </a:r>
            <a:endParaRPr b="1">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Android Studio(3.5.3)</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Char char="❖"/>
            </a:pPr>
            <a:r>
              <a:rPr b="1" lang="en">
                <a:latin typeface="Roboto Slab"/>
                <a:ea typeface="Roboto Slab"/>
                <a:cs typeface="Roboto Slab"/>
                <a:sym typeface="Roboto Slab"/>
              </a:rPr>
              <a:t>TOOLS</a:t>
            </a:r>
            <a:endParaRPr b="1">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Android Studio</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Gradle</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ADB(Android Debug Bridge)</a:t>
            </a:r>
            <a:endParaRPr>
              <a:latin typeface="Roboto Slab"/>
              <a:ea typeface="Roboto Slab"/>
              <a:cs typeface="Roboto Slab"/>
              <a:sym typeface="Roboto Slab"/>
            </a:endParaRPr>
          </a:p>
          <a:p>
            <a:pPr indent="-342900" lvl="0" marL="457200" rtl="0" algn="l">
              <a:spcBef>
                <a:spcPts val="0"/>
              </a:spcBef>
              <a:spcAft>
                <a:spcPts val="0"/>
              </a:spcAft>
              <a:buClr>
                <a:schemeClr val="dk1"/>
              </a:buClr>
              <a:buSzPts val="1800"/>
              <a:buFont typeface="Roboto Slab"/>
              <a:buAutoNum type="arabicPeriod"/>
            </a:pPr>
            <a:r>
              <a:rPr lang="en">
                <a:latin typeface="Roboto Slab"/>
                <a:ea typeface="Roboto Slab"/>
                <a:cs typeface="Roboto Slab"/>
                <a:sym typeface="Roboto Slab"/>
              </a:rPr>
              <a:t>Firebase</a:t>
            </a:r>
            <a:endParaRPr b="1">
              <a:latin typeface="Roboto Slab"/>
              <a:ea typeface="Roboto Slab"/>
              <a:cs typeface="Roboto Slab"/>
              <a:sym typeface="Roboto Slab"/>
            </a:endParaRPr>
          </a:p>
          <a:p>
            <a:pPr indent="0" lvl="0" marL="0" rtl="0" algn="l">
              <a:spcBef>
                <a:spcPts val="0"/>
              </a:spcBef>
              <a:spcAft>
                <a:spcPts val="1600"/>
              </a:spcAft>
              <a:buNone/>
            </a:pPr>
            <a:r>
              <a:t/>
            </a:r>
            <a:endParaRPr/>
          </a:p>
        </p:txBody>
      </p:sp>
      <p:sp>
        <p:nvSpPr>
          <p:cNvPr id="136" name="Google Shape;136;p28"/>
          <p:cNvSpPr txBox="1"/>
          <p:nvPr/>
        </p:nvSpPr>
        <p:spPr>
          <a:xfrm>
            <a:off x="7589388" y="4703725"/>
            <a:ext cx="1528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2" name="Google Shape;142;p29"/>
          <p:cNvSpPr txBox="1"/>
          <p:nvPr>
            <p:ph idx="1" type="body"/>
          </p:nvPr>
        </p:nvSpPr>
        <p:spPr>
          <a:xfrm>
            <a:off x="387900" y="1489824"/>
            <a:ext cx="8368200" cy="3078900"/>
          </a:xfrm>
          <a:prstGeom prst="rect">
            <a:avLst/>
          </a:prstGeom>
          <a:noFill/>
        </p:spPr>
        <p:txBody>
          <a:bodyPr anchorCtr="0" anchor="t" bIns="91425" lIns="91425" spcFirstLastPara="1" rIns="91425" wrap="square" tIns="91425">
            <a:noAutofit/>
          </a:bodyPr>
          <a:lstStyle/>
          <a:p>
            <a:pPr indent="-342900" lvl="0" marL="457200" rtl="0" algn="just">
              <a:spcBef>
                <a:spcPts val="0"/>
              </a:spcBef>
              <a:spcAft>
                <a:spcPts val="0"/>
              </a:spcAft>
              <a:buClr>
                <a:srgbClr val="666666"/>
              </a:buClr>
              <a:buSzPts val="1800"/>
              <a:buFont typeface="Roboto Slab"/>
              <a:buChar char="❖"/>
            </a:pPr>
            <a:r>
              <a:rPr lang="en">
                <a:latin typeface="Roboto Slab"/>
                <a:ea typeface="Roboto Slab"/>
                <a:cs typeface="Roboto Slab"/>
                <a:sym typeface="Roboto Slab"/>
              </a:rPr>
              <a:t>This android based application on agricultural marketing is a very effective way for farmers to sell and buyers to buy their products. </a:t>
            </a:r>
            <a:endParaRPr>
              <a:latin typeface="Roboto Slab"/>
              <a:ea typeface="Roboto Slab"/>
              <a:cs typeface="Roboto Slab"/>
              <a:sym typeface="Roboto Slab"/>
            </a:endParaRPr>
          </a:p>
          <a:p>
            <a:pPr indent="0" lvl="0" marL="457200" rtl="0" algn="just">
              <a:spcBef>
                <a:spcPts val="100"/>
              </a:spcBef>
              <a:spcAft>
                <a:spcPts val="0"/>
              </a:spcAft>
              <a:buNone/>
            </a:pPr>
            <a:r>
              <a:t/>
            </a:r>
            <a:endParaRPr>
              <a:latin typeface="Roboto Slab"/>
              <a:ea typeface="Roboto Slab"/>
              <a:cs typeface="Roboto Slab"/>
              <a:sym typeface="Roboto Slab"/>
            </a:endParaRPr>
          </a:p>
          <a:p>
            <a:pPr indent="-342900" lvl="0" marL="457200" rtl="0" algn="just">
              <a:spcBef>
                <a:spcPts val="100"/>
              </a:spcBef>
              <a:spcAft>
                <a:spcPts val="100"/>
              </a:spcAft>
              <a:buClr>
                <a:srgbClr val="666666"/>
              </a:buClr>
              <a:buSzPts val="1800"/>
              <a:buFont typeface="Roboto Slab"/>
              <a:buChar char="❖"/>
            </a:pPr>
            <a:r>
              <a:rPr lang="en">
                <a:latin typeface="Roboto Slab"/>
                <a:ea typeface="Roboto Slab"/>
                <a:cs typeface="Roboto Slab"/>
                <a:sym typeface="Roboto Slab"/>
              </a:rPr>
              <a:t>The use of this application can result in a reduction of fraud agents who try to get the products from farmers without proper intimation.</a:t>
            </a:r>
            <a:endParaRPr>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