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64" d="100"/>
          <a:sy n="64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690F6B-723D-4537-90FF-31D545C32A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462134E-34E9-4D2B-927F-3D140A4BF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690F6B-723D-4537-90FF-31D545C32A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2134E-34E9-4D2B-927F-3D140A4BF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F690F6B-723D-4537-90FF-31D545C32A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462134E-34E9-4D2B-927F-3D140A4BF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690F6B-723D-4537-90FF-31D545C32A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2134E-34E9-4D2B-927F-3D140A4BF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690F6B-723D-4537-90FF-31D545C32A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462134E-34E9-4D2B-927F-3D140A4BF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690F6B-723D-4537-90FF-31D545C32A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2134E-34E9-4D2B-927F-3D140A4BF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690F6B-723D-4537-90FF-31D545C32A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2134E-34E9-4D2B-927F-3D140A4BF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690F6B-723D-4537-90FF-31D545C32A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2134E-34E9-4D2B-927F-3D140A4BF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690F6B-723D-4537-90FF-31D545C32A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2134E-34E9-4D2B-927F-3D140A4BF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690F6B-723D-4537-90FF-31D545C32A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2134E-34E9-4D2B-927F-3D140A4BF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690F6B-723D-4537-90FF-31D545C32A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2134E-34E9-4D2B-927F-3D140A4BF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690F6B-723D-4537-90FF-31D545C32A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462134E-34E9-4D2B-927F-3D140A4BF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Skill Development Course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cs</a:t>
            </a:r>
            <a:r>
              <a:rPr lang="en-US" dirty="0" smtClean="0"/>
              <a:t> 227 Core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94653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Lecture 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Ashwini</a:t>
            </a:r>
            <a:r>
              <a:rPr lang="en-US" dirty="0" smtClean="0"/>
              <a:t>  S. Mane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2192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2133600"/>
            <a:ext cx="5114778" cy="3962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In mid 1994,  www was in market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Musaik</a:t>
            </a:r>
            <a:r>
              <a:rPr lang="en-US" dirty="0" smtClean="0"/>
              <a:t> browser developed by Mark Anderson (UG student)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In 1994 -95 ,SUN designed one browser named Hot Java Browser using Applet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In Jan 23</a:t>
            </a:r>
            <a:r>
              <a:rPr lang="en-US" baseline="30000" dirty="0" smtClean="0"/>
              <a:t>rd</a:t>
            </a:r>
            <a:r>
              <a:rPr lang="en-US" dirty="0" smtClean="0"/>
              <a:t>, 1996, JDK 1.0 launched in the market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304800"/>
            <a:ext cx="5791200" cy="457200"/>
          </a:xfrm>
        </p:spPr>
        <p:txBody>
          <a:bodyPr/>
          <a:lstStyle/>
          <a:p>
            <a:pPr algn="ctr"/>
            <a:r>
              <a:rPr lang="en-US" dirty="0" smtClean="0"/>
              <a:t>Versions of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762000"/>
            <a:ext cx="5562600" cy="58674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JDK 1.0 (January 23, 1996)</a:t>
            </a:r>
          </a:p>
          <a:p>
            <a:pPr algn="l"/>
            <a:r>
              <a:rPr lang="en-US" sz="1800" dirty="0" smtClean="0"/>
              <a:t>JDK 1.1 (February 19, 1997)</a:t>
            </a:r>
          </a:p>
          <a:p>
            <a:pPr algn="l"/>
            <a:r>
              <a:rPr lang="en-US" sz="1800" dirty="0" smtClean="0"/>
              <a:t>J2SE 1.2 (December 8, 1998)</a:t>
            </a:r>
          </a:p>
          <a:p>
            <a:pPr algn="l"/>
            <a:r>
              <a:rPr lang="en-US" sz="1800" dirty="0" smtClean="0"/>
              <a:t>J2SE 1.3 (May 8, 2000)</a:t>
            </a:r>
          </a:p>
          <a:p>
            <a:pPr algn="l"/>
            <a:r>
              <a:rPr lang="en-US" sz="1800" dirty="0" smtClean="0"/>
              <a:t>J2SE 1.4 (February 6, 2002)</a:t>
            </a:r>
          </a:p>
          <a:p>
            <a:pPr algn="l"/>
            <a:r>
              <a:rPr lang="en-US" sz="1800" dirty="0" smtClean="0"/>
              <a:t>J2SE 5.0 (September 30, 2004)</a:t>
            </a:r>
          </a:p>
          <a:p>
            <a:pPr algn="l"/>
            <a:r>
              <a:rPr lang="en-US" sz="1800" dirty="0" smtClean="0"/>
              <a:t>Java SE 6 (December 11, 2006)</a:t>
            </a:r>
          </a:p>
          <a:p>
            <a:pPr algn="l"/>
            <a:r>
              <a:rPr lang="en-US" sz="1800" dirty="0" smtClean="0"/>
              <a:t>Java SE 7 (July 28, 2011)</a:t>
            </a:r>
          </a:p>
          <a:p>
            <a:pPr algn="l"/>
            <a:r>
              <a:rPr lang="en-US" sz="1800" dirty="0" smtClean="0"/>
              <a:t>Java SE 8 (March 18, 2014)</a:t>
            </a:r>
          </a:p>
          <a:p>
            <a:pPr algn="l"/>
            <a:r>
              <a:rPr lang="en-US" sz="1800" dirty="0" smtClean="0"/>
              <a:t>Java SE 9 (September 21, 2017)</a:t>
            </a:r>
          </a:p>
          <a:p>
            <a:pPr algn="l"/>
            <a:r>
              <a:rPr lang="en-US" sz="1800" dirty="0" smtClean="0"/>
              <a:t>Java SE 10 (March 20, 2018)</a:t>
            </a:r>
          </a:p>
          <a:p>
            <a:pPr algn="l"/>
            <a:r>
              <a:rPr lang="en-US" sz="1800" dirty="0" smtClean="0"/>
              <a:t>Java SE 11 (September 25, 2018)</a:t>
            </a:r>
          </a:p>
          <a:p>
            <a:pPr algn="l"/>
            <a:r>
              <a:rPr lang="en-US" sz="1800" dirty="0" smtClean="0"/>
              <a:t>Java SE 12 (March 19, 2019)</a:t>
            </a:r>
          </a:p>
          <a:p>
            <a:pPr algn="l"/>
            <a:r>
              <a:rPr lang="en-US" sz="1800" dirty="0" smtClean="0"/>
              <a:t>Java SE 13 (September 17, 2019)</a:t>
            </a:r>
          </a:p>
          <a:p>
            <a:pPr algn="l"/>
            <a:r>
              <a:rPr lang="en-US" sz="1800" dirty="0" smtClean="0"/>
              <a:t>Java SE 14 (March 17, 2020)</a:t>
            </a:r>
          </a:p>
          <a:p>
            <a:pPr algn="l"/>
            <a:r>
              <a:rPr lang="en-US" sz="1800" dirty="0" smtClean="0"/>
              <a:t>Java SE 15 (September 15, 2020)</a:t>
            </a:r>
          </a:p>
          <a:p>
            <a:pPr algn="l"/>
            <a:r>
              <a:rPr lang="en-US" sz="1800" dirty="0" smtClean="0"/>
              <a:t>Java SE 16 (Expected in March,2021)</a:t>
            </a:r>
          </a:p>
          <a:p>
            <a:pPr algn="l"/>
            <a:r>
              <a:rPr lang="en-US" sz="1800" dirty="0" smtClean="0"/>
              <a:t> </a:t>
            </a:r>
          </a:p>
          <a:p>
            <a:pPr algn="l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533400"/>
          </a:xfrm>
        </p:spPr>
        <p:txBody>
          <a:bodyPr/>
          <a:lstStyle/>
          <a:p>
            <a:pPr algn="l"/>
            <a:r>
              <a:rPr lang="en-US" dirty="0" smtClean="0"/>
              <a:t>PARTS OF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1295400"/>
            <a:ext cx="6324600" cy="5105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1.J2SE/</a:t>
            </a:r>
            <a:r>
              <a:rPr lang="en-US" sz="2400" dirty="0" smtClean="0"/>
              <a:t>JAVASE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java 2 standard edition covers fundamentals of JAVA programming language enable to develop standalone application (without Client Server , Distributed architecture)</a:t>
            </a:r>
          </a:p>
          <a:p>
            <a:pPr algn="l"/>
            <a:r>
              <a:rPr lang="en-US" dirty="0" smtClean="0"/>
              <a:t>e.g. Calculator , Bill generator</a:t>
            </a:r>
          </a:p>
          <a:p>
            <a:pPr algn="l"/>
            <a:r>
              <a:rPr lang="en-US" dirty="0" smtClean="0"/>
              <a:t>       Only 5% applications are standalone applications but dependency of java is 1000% (</a:t>
            </a:r>
            <a:r>
              <a:rPr lang="en-US" dirty="0" err="1" smtClean="0"/>
              <a:t>eg</a:t>
            </a:r>
            <a:r>
              <a:rPr lang="en-US" dirty="0" smtClean="0"/>
              <a:t>. Selenium, </a:t>
            </a:r>
            <a:r>
              <a:rPr lang="en-US" dirty="0" err="1" smtClean="0"/>
              <a:t>Hadoop</a:t>
            </a:r>
            <a:r>
              <a:rPr lang="en-US" dirty="0" smtClean="0"/>
              <a:t>, </a:t>
            </a:r>
            <a:r>
              <a:rPr lang="en-US" dirty="0" err="1" smtClean="0"/>
              <a:t>Salesforce,SAP</a:t>
            </a:r>
            <a:r>
              <a:rPr lang="en-US" dirty="0" smtClean="0"/>
              <a:t>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572000"/>
            <a:ext cx="1933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762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914400"/>
            <a:ext cx="5114778" cy="5638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2.J2EE/ JAVA EE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  JAVA 2 Enterprise edition used for creating server  side programming.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  Enterprise application/Distributed application (with client server and distributed architecture)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  95% applications are enterprise applications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 </a:t>
            </a:r>
            <a:r>
              <a:rPr lang="en-US" dirty="0" err="1" smtClean="0"/>
              <a:t>eg</a:t>
            </a:r>
            <a:r>
              <a:rPr lang="en-US" dirty="0" smtClean="0"/>
              <a:t>. Banking, </a:t>
            </a:r>
            <a:r>
              <a:rPr lang="en-US" dirty="0" err="1" smtClean="0"/>
              <a:t>Insuarance</a:t>
            </a:r>
            <a:r>
              <a:rPr lang="en-US" dirty="0" smtClean="0"/>
              <a:t> , Aerospace, e-commerce, online sales</a:t>
            </a:r>
          </a:p>
          <a:p>
            <a:pPr algn="l"/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 smtClean="0"/>
              <a:t>3. J2ME/ JAVA ME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Java 2 Micro edition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Micro Programming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Mobile based application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MyAirtel</a:t>
            </a:r>
            <a:r>
              <a:rPr lang="en-US" dirty="0" smtClean="0"/>
              <a:t>, </a:t>
            </a:r>
            <a:r>
              <a:rPr lang="en-US" dirty="0" err="1" smtClean="0"/>
              <a:t>Myjio</a:t>
            </a:r>
            <a:r>
              <a:rPr lang="en-US" dirty="0" smtClean="0"/>
              <a:t> app, Mobile gaming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228600"/>
            <a:ext cx="5105400" cy="762000"/>
          </a:xfrm>
        </p:spPr>
        <p:txBody>
          <a:bodyPr/>
          <a:lstStyle/>
          <a:p>
            <a:pPr algn="ctr"/>
            <a:r>
              <a:rPr lang="en-US" sz="2800" dirty="0" smtClean="0"/>
              <a:t>Difference between java and others(</a:t>
            </a:r>
            <a:r>
              <a:rPr lang="en-US" sz="2800" dirty="0" err="1" smtClean="0"/>
              <a:t>c,c</a:t>
            </a:r>
            <a:r>
              <a:rPr lang="en-US" sz="2800" dirty="0" smtClean="0"/>
              <a:t>++)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066800"/>
            <a:ext cx="5867400" cy="563880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 smtClean="0"/>
              <a:t>C and C++ are static programming languages, but Java is a dynamic programming language</a:t>
            </a:r>
          </a:p>
          <a:p>
            <a:pPr marL="457200" indent="-457200" algn="l"/>
            <a:r>
              <a:rPr lang="en-US" dirty="0" smtClean="0"/>
              <a:t>           C – engine (binary/Machine code), C++ -engine, JVM</a:t>
            </a:r>
          </a:p>
          <a:p>
            <a:pPr marL="457200" indent="-457200" algn="l"/>
            <a:r>
              <a:rPr lang="en-US" dirty="0" smtClean="0"/>
              <a:t>           C and C++ allows memory allocation for primitive data types at compile time</a:t>
            </a:r>
          </a:p>
          <a:p>
            <a:pPr marL="457200" indent="-457200" algn="l"/>
            <a:r>
              <a:rPr lang="en-US" dirty="0" smtClean="0"/>
              <a:t>           Java allows memory allocation for primitive data types at runtime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419600"/>
            <a:ext cx="617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7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838200"/>
            <a:ext cx="6019800" cy="5791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2. Preprocessor is required in C and C++ (# include, #define) but not in java</a:t>
            </a:r>
          </a:p>
          <a:p>
            <a:pPr algn="l"/>
            <a:r>
              <a:rPr lang="en-US" dirty="0" smtClean="0"/>
              <a:t>     Preprocessors in C,C++ performs static loading of header files into memory at compile time 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Pre-processor is not needed in Java as complete predefined library is provided with classes and interfaces in packages</a:t>
            </a:r>
          </a:p>
          <a:p>
            <a:pPr algn="l"/>
            <a:r>
              <a:rPr lang="en-US" dirty="0" smtClean="0"/>
              <a:t>import </a:t>
            </a:r>
            <a:r>
              <a:rPr lang="en-US" dirty="0" smtClean="0"/>
              <a:t>java.io.*;</a:t>
            </a:r>
            <a:endParaRPr lang="en-US" dirty="0" smtClean="0"/>
          </a:p>
          <a:p>
            <a:pPr algn="l"/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algn="l"/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  <a:endParaRPr lang="en-US" dirty="0" smtClean="0"/>
          </a:p>
          <a:p>
            <a:pPr algn="l"/>
            <a:r>
              <a:rPr lang="en-US" dirty="0" smtClean="0"/>
              <a:t>In java packages will not get loaded into memory</a:t>
            </a:r>
          </a:p>
          <a:p>
            <a:pPr algn="l"/>
            <a:r>
              <a:rPr lang="en-US" dirty="0" smtClean="0"/>
              <a:t>by compile time but JVM loads it at runtime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62201"/>
            <a:ext cx="6324600" cy="175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838200"/>
            <a:ext cx="5114778" cy="5791200"/>
          </a:xfrm>
        </p:spPr>
        <p:txBody>
          <a:bodyPr/>
          <a:lstStyle/>
          <a:p>
            <a:pPr algn="l"/>
            <a:r>
              <a:rPr lang="en-US" dirty="0" smtClean="0"/>
              <a:t>3. C and C++ are platform dependent (compilation and execution on same OS) and java is platform independent</a:t>
            </a:r>
          </a:p>
          <a:p>
            <a:pPr algn="l"/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057400"/>
            <a:ext cx="6324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914400"/>
          </a:xfrm>
        </p:spPr>
        <p:txBody>
          <a:bodyPr/>
          <a:lstStyle/>
          <a:p>
            <a:r>
              <a:rPr lang="en-US" dirty="0" smtClean="0"/>
              <a:t>Features of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1676400"/>
            <a:ext cx="5114778" cy="4572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Simple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Object-Oriented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Portable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Platform independent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Secured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Robust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Architecture neutral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Interpreted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High Performance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Multithreaded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Distributed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Dynamic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</a:p>
          <a:p>
            <a:r>
              <a:rPr lang="en-US" dirty="0" smtClean="0"/>
              <a:t>Examination Scheme</a:t>
            </a:r>
          </a:p>
          <a:p>
            <a:r>
              <a:rPr lang="en-US" dirty="0" smtClean="0"/>
              <a:t>Course Objectives</a:t>
            </a:r>
          </a:p>
          <a:p>
            <a:r>
              <a:rPr lang="en-US" dirty="0" smtClean="0"/>
              <a:t>Course Outcomes</a:t>
            </a:r>
          </a:p>
          <a:p>
            <a:r>
              <a:rPr lang="en-US" dirty="0" smtClean="0"/>
              <a:t>History of Java</a:t>
            </a:r>
          </a:p>
          <a:p>
            <a:r>
              <a:rPr lang="en-US" dirty="0" smtClean="0"/>
              <a:t>Parts of Java</a:t>
            </a:r>
          </a:p>
          <a:p>
            <a:r>
              <a:rPr lang="en-US" dirty="0" smtClean="0"/>
              <a:t>Difference between Java and others</a:t>
            </a:r>
          </a:p>
          <a:p>
            <a:r>
              <a:rPr lang="en-US" dirty="0" smtClean="0"/>
              <a:t>Features of Java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685800"/>
          </a:xfrm>
        </p:spPr>
        <p:txBody>
          <a:bodyPr/>
          <a:lstStyle/>
          <a:p>
            <a:pPr algn="ctr"/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1371600"/>
            <a:ext cx="5114778" cy="5105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Fundamentals of java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Object and class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Java Collections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Interfaces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Abstract class and inheritance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Exception handling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File Handling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Packages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Graphical user interfaces using swing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Database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524000"/>
          </a:xfrm>
        </p:spPr>
        <p:txBody>
          <a:bodyPr/>
          <a:lstStyle/>
          <a:p>
            <a:pPr algn="ctr"/>
            <a:r>
              <a:rPr lang="en-US" dirty="0" smtClean="0"/>
              <a:t>Examination scheme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2362200"/>
            <a:ext cx="5114778" cy="227891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End Semester Exam (ESE)      50 MARKS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Internal Assessment (IA)        25 MARKS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TOTAL                                   75 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219200"/>
          </a:xfrm>
        </p:spPr>
        <p:txBody>
          <a:bodyPr/>
          <a:lstStyle/>
          <a:p>
            <a:pPr algn="ctr"/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1981200"/>
            <a:ext cx="6096000" cy="4267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1: To design and program stand-alone Java  </a:t>
            </a:r>
          </a:p>
          <a:p>
            <a:pPr algn="just"/>
            <a:r>
              <a:rPr lang="en-US" dirty="0" smtClean="0"/>
              <a:t>    applications. </a:t>
            </a:r>
          </a:p>
          <a:p>
            <a:pPr algn="just"/>
            <a:r>
              <a:rPr lang="en-US" dirty="0" smtClean="0"/>
              <a:t>2: To extend Java classes with inheritance </a:t>
            </a:r>
          </a:p>
          <a:p>
            <a:pPr algn="just"/>
            <a:r>
              <a:rPr lang="en-US" dirty="0" smtClean="0"/>
              <a:t>    and dynamic binding. </a:t>
            </a:r>
          </a:p>
          <a:p>
            <a:pPr algn="just"/>
            <a:r>
              <a:rPr lang="en-US" dirty="0" smtClean="0"/>
              <a:t>3: To use exception handling and file   </a:t>
            </a:r>
          </a:p>
          <a:p>
            <a:pPr algn="just"/>
            <a:r>
              <a:rPr lang="en-US" dirty="0" smtClean="0"/>
              <a:t>    handling in Java applications. </a:t>
            </a:r>
          </a:p>
          <a:p>
            <a:pPr algn="just"/>
            <a:r>
              <a:rPr lang="en-US" dirty="0" smtClean="0"/>
              <a:t>4: To design a graphical user interface  </a:t>
            </a:r>
          </a:p>
          <a:p>
            <a:pPr algn="just"/>
            <a:r>
              <a:rPr lang="en-US" dirty="0" smtClean="0"/>
              <a:t>    (GUI) with Java Swing. </a:t>
            </a:r>
          </a:p>
          <a:p>
            <a:pPr algn="just"/>
            <a:r>
              <a:rPr lang="en-US" dirty="0" smtClean="0"/>
              <a:t>5: To implement database applications.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219200"/>
          </a:xfrm>
        </p:spPr>
        <p:txBody>
          <a:bodyPr/>
          <a:lstStyle/>
          <a:p>
            <a:pPr algn="ctr"/>
            <a:r>
              <a:rPr lang="en-US" dirty="0" smtClean="0"/>
              <a:t>COURSE OUTCOMES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2057400"/>
            <a:ext cx="5332358" cy="480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Students successfully completing the course will be able to</a:t>
            </a:r>
          </a:p>
          <a:p>
            <a:pPr algn="l"/>
            <a:r>
              <a:rPr lang="en-US" dirty="0" smtClean="0"/>
              <a:t>1: Implement Object Oriented </a:t>
            </a:r>
          </a:p>
          <a:p>
            <a:pPr algn="l"/>
            <a:r>
              <a:rPr lang="en-US" dirty="0" smtClean="0"/>
              <a:t>    Programming Concepts in java. </a:t>
            </a:r>
          </a:p>
          <a:p>
            <a:pPr algn="l"/>
            <a:r>
              <a:rPr lang="en-US" dirty="0" smtClean="0"/>
              <a:t>2: Use and create packages and  </a:t>
            </a:r>
          </a:p>
          <a:p>
            <a:pPr algn="l"/>
            <a:r>
              <a:rPr lang="en-US" dirty="0" smtClean="0"/>
              <a:t>    interfaces in Java. </a:t>
            </a:r>
          </a:p>
          <a:p>
            <a:pPr algn="l"/>
            <a:r>
              <a:rPr lang="en-US" dirty="0" smtClean="0"/>
              <a:t>3: Use graphical user interface in Java </a:t>
            </a:r>
          </a:p>
          <a:p>
            <a:pPr algn="l"/>
            <a:r>
              <a:rPr lang="en-US" dirty="0" smtClean="0"/>
              <a:t>    programs. </a:t>
            </a:r>
          </a:p>
          <a:p>
            <a:pPr algn="l"/>
            <a:r>
              <a:rPr lang="en-US" dirty="0" smtClean="0"/>
              <a:t>4: Perform file handling operations. </a:t>
            </a:r>
          </a:p>
          <a:p>
            <a:pPr algn="l"/>
            <a:r>
              <a:rPr lang="en-US" dirty="0" smtClean="0"/>
              <a:t>5: Implement exception handling in Java.</a:t>
            </a:r>
          </a:p>
          <a:p>
            <a:pPr algn="l"/>
            <a:r>
              <a:rPr lang="en-US" dirty="0" smtClean="0"/>
              <a:t>6: Implement applications using JDBC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609600"/>
          </a:xfrm>
        </p:spPr>
        <p:txBody>
          <a:bodyPr/>
          <a:lstStyle/>
          <a:p>
            <a:pPr algn="ctr"/>
            <a:r>
              <a:rPr lang="en-US" dirty="0" smtClean="0"/>
              <a:t>History of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1371600"/>
            <a:ext cx="6019800" cy="4953000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In  1996, 23</a:t>
            </a:r>
            <a:r>
              <a:rPr lang="en-US" baseline="30000" dirty="0" smtClean="0"/>
              <a:t>rd</a:t>
            </a:r>
            <a:r>
              <a:rPr lang="en-US" dirty="0" smtClean="0"/>
              <a:t> January first version of Java was introduced in the market but preparation of Java was started in 1991, when SUN </a:t>
            </a:r>
            <a:r>
              <a:rPr lang="en-US" dirty="0" err="1" smtClean="0"/>
              <a:t>Microsystem</a:t>
            </a:r>
            <a:r>
              <a:rPr lang="en-US" dirty="0" smtClean="0"/>
              <a:t> was in need of software for simple electronics consumer devices such as cable TV switch boxes and remote controllers, they were in need of good programming language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Formed team of 30 members lead by James </a:t>
            </a:r>
            <a:r>
              <a:rPr lang="en-US" dirty="0" err="1" smtClean="0"/>
              <a:t>Gousling</a:t>
            </a:r>
            <a:r>
              <a:rPr lang="en-US" dirty="0" smtClean="0"/>
              <a:t> , named it as Green Project  and they focus on 3 qualities</a:t>
            </a:r>
          </a:p>
          <a:p>
            <a:pPr algn="just"/>
            <a:r>
              <a:rPr lang="en-US" dirty="0" smtClean="0"/>
              <a:t>1. Simple Programming Language</a:t>
            </a:r>
          </a:p>
          <a:p>
            <a:pPr algn="just"/>
            <a:r>
              <a:rPr lang="en-US" dirty="0" smtClean="0"/>
              <a:t>2. Tight Coded Programming Language</a:t>
            </a:r>
          </a:p>
          <a:p>
            <a:pPr algn="just"/>
            <a:r>
              <a:rPr lang="en-US" dirty="0" smtClean="0"/>
              <a:t>3. Architecture neutral programming language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762000"/>
            <a:ext cx="5573620" cy="57150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Simple Programming Language:</a:t>
            </a:r>
          </a:p>
          <a:p>
            <a:pPr marL="457200" indent="-457200" algn="l"/>
            <a:r>
              <a:rPr lang="en-US" dirty="0" smtClean="0"/>
              <a:t>       a. Less Execution Time: More   </a:t>
            </a:r>
          </a:p>
          <a:p>
            <a:pPr marL="457200" indent="-457200" algn="l"/>
            <a:r>
              <a:rPr lang="en-US" dirty="0" smtClean="0"/>
              <a:t>           performance (Remote Control   </a:t>
            </a:r>
          </a:p>
          <a:p>
            <a:pPr marL="457200" indent="-457200" algn="l"/>
            <a:r>
              <a:rPr lang="en-US" dirty="0" smtClean="0"/>
              <a:t>           operation)</a:t>
            </a:r>
          </a:p>
          <a:p>
            <a:pPr marL="457200" indent="-457200" algn="l"/>
            <a:r>
              <a:rPr lang="en-US" dirty="0" smtClean="0"/>
              <a:t>       b. Less Memory consumption : Less </a:t>
            </a:r>
          </a:p>
          <a:p>
            <a:pPr marL="457200" indent="-457200" algn="l"/>
            <a:r>
              <a:rPr lang="en-US" dirty="0" smtClean="0"/>
              <a:t>           product cost (Buying Laptop)</a:t>
            </a:r>
          </a:p>
          <a:p>
            <a:pPr marL="457200" indent="-457200" algn="l"/>
            <a:r>
              <a:rPr lang="en-US" dirty="0" smtClean="0"/>
              <a:t>       c. Less Power Consumption: Less  </a:t>
            </a:r>
          </a:p>
          <a:p>
            <a:pPr marL="457200" indent="-457200" algn="l"/>
            <a:r>
              <a:rPr lang="en-US" dirty="0" smtClean="0"/>
              <a:t>           Maintenance cost (Remote Batteries)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dirty="0" smtClean="0"/>
              <a:t>Tight Coded Programming Language:</a:t>
            </a:r>
          </a:p>
          <a:p>
            <a:pPr marL="457200" indent="-457200" algn="l"/>
            <a:r>
              <a:rPr lang="en-US" dirty="0" smtClean="0"/>
              <a:t>       In C, stack operations need more LOC</a:t>
            </a:r>
          </a:p>
          <a:p>
            <a:pPr marL="457200" indent="-457200" algn="l"/>
            <a:r>
              <a:rPr lang="en-US" dirty="0" smtClean="0"/>
              <a:t>       In java, less LOC for more complicated    </a:t>
            </a:r>
          </a:p>
          <a:p>
            <a:pPr marL="457200" indent="-457200" algn="l"/>
            <a:r>
              <a:rPr lang="en-US" dirty="0" smtClean="0"/>
              <a:t>       requirement</a:t>
            </a:r>
          </a:p>
          <a:p>
            <a:pPr marL="457200" indent="-457200" algn="l"/>
            <a:r>
              <a:rPr lang="en-US" dirty="0" smtClean="0"/>
              <a:t>             Stack s = new Stack()</a:t>
            </a:r>
          </a:p>
          <a:p>
            <a:pPr marL="457200" indent="-457200" algn="l"/>
            <a:r>
              <a:rPr lang="en-US" dirty="0" smtClean="0"/>
              <a:t>              </a:t>
            </a: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457200" indent="-457200" algn="l"/>
            <a:r>
              <a:rPr lang="en-US" dirty="0" smtClean="0"/>
              <a:t>              s.pop()</a:t>
            </a:r>
          </a:p>
          <a:p>
            <a:pPr marL="457200" indent="-457200" algn="l">
              <a:buFont typeface="+mj-lt"/>
              <a:buAutoNum type="arabicPeriod" startAt="3"/>
            </a:pPr>
            <a:r>
              <a:rPr lang="en-US" dirty="0" smtClean="0"/>
              <a:t>Architectural Neutral Language: Has to execute all its functionalities in all the h/w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762000"/>
            <a:ext cx="5789558" cy="6096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In 1991, PASCAL WAS VERY POPULAR (</a:t>
            </a:r>
            <a:r>
              <a:rPr lang="en-US" dirty="0" err="1" smtClean="0"/>
              <a:t>Niclause</a:t>
            </a:r>
            <a:r>
              <a:rPr lang="en-US" dirty="0" smtClean="0"/>
              <a:t> Wirth)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was POPL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So SUN </a:t>
            </a:r>
            <a:r>
              <a:rPr lang="en-US" dirty="0" err="1" smtClean="0"/>
              <a:t>microsystem</a:t>
            </a:r>
            <a:r>
              <a:rPr lang="en-US" dirty="0" smtClean="0"/>
              <a:t> decided to implement object oriented PL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In  December, 1992  James </a:t>
            </a:r>
            <a:r>
              <a:rPr lang="en-US" dirty="0" err="1" smtClean="0"/>
              <a:t>Gousling</a:t>
            </a:r>
            <a:r>
              <a:rPr lang="en-US" dirty="0" smtClean="0"/>
              <a:t> and his green team came up with new OOPL  and named it OAK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But due to existing registration of name OAK renamed it JAVA (name of coffee)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In 1993, SUN developed its first product *7 (Remote Control) using Java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But there was no market for *7. It became failure product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1169</TotalTime>
  <Words>922</Words>
  <Application>Microsoft Office PowerPoint</Application>
  <PresentationFormat>On-screen Show (4:3)</PresentationFormat>
  <Paragraphs>157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Skill Development Course   cs 227 Core Java</vt:lpstr>
      <vt:lpstr>Agenda</vt:lpstr>
      <vt:lpstr>Syllabus</vt:lpstr>
      <vt:lpstr>Examination scheme</vt:lpstr>
      <vt:lpstr>COURSE OBJECTIVES</vt:lpstr>
      <vt:lpstr>COURSE OUTCOMES</vt:lpstr>
      <vt:lpstr>History of java</vt:lpstr>
      <vt:lpstr>Slide 8</vt:lpstr>
      <vt:lpstr>Slide 9</vt:lpstr>
      <vt:lpstr>Slide 10</vt:lpstr>
      <vt:lpstr>Versions of java</vt:lpstr>
      <vt:lpstr>PARTS OF JAVA</vt:lpstr>
      <vt:lpstr>Slide 13</vt:lpstr>
      <vt:lpstr>Difference between java and others(c,c++)</vt:lpstr>
      <vt:lpstr>Slide 15</vt:lpstr>
      <vt:lpstr>Slide 16</vt:lpstr>
      <vt:lpstr>Features of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Development Course   cs 227 Core Java</dc:title>
  <dc:creator>Ashwini</dc:creator>
  <cp:lastModifiedBy>Ashwini</cp:lastModifiedBy>
  <cp:revision>13</cp:revision>
  <dcterms:created xsi:type="dcterms:W3CDTF">2020-06-17T13:58:37Z</dcterms:created>
  <dcterms:modified xsi:type="dcterms:W3CDTF">2021-12-22T06:05:51Z</dcterms:modified>
</cp:coreProperties>
</file>