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DE40-5871-8CBF-3327-C6FDA9A21482}"/>
              </a:ext>
            </a:extLst>
          </p:cNvPr>
          <p:cNvSpPr>
            <a:spLocks noGrp="1"/>
          </p:cNvSpPr>
          <p:nvPr>
            <p:ph type="ctrTitle"/>
          </p:nvPr>
        </p:nvSpPr>
        <p:spPr/>
        <p:txBody>
          <a:bodyPr>
            <a:normAutofit/>
          </a:bodyPr>
          <a:lstStyle/>
          <a:p>
            <a:r>
              <a:rPr lang="en-US" sz="3600" b="1" dirty="0"/>
              <a:t>MALIGNANT COMMENT CLASSIFIER</a:t>
            </a:r>
          </a:p>
        </p:txBody>
      </p:sp>
    </p:spTree>
    <p:extLst>
      <p:ext uri="{BB962C8B-B14F-4D97-AF65-F5344CB8AC3E}">
        <p14:creationId xmlns:p14="http://schemas.microsoft.com/office/powerpoint/2010/main" val="1607276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AA8412-56C5-0891-CA73-FD61263FA0ED}"/>
              </a:ext>
            </a:extLst>
          </p:cNvPr>
          <p:cNvPicPr>
            <a:picLocks noChangeAspect="1"/>
          </p:cNvPicPr>
          <p:nvPr/>
        </p:nvPicPr>
        <p:blipFill>
          <a:blip r:embed="rId2"/>
          <a:stretch>
            <a:fillRect/>
          </a:stretch>
        </p:blipFill>
        <p:spPr>
          <a:xfrm>
            <a:off x="537007" y="559293"/>
            <a:ext cx="3724275" cy="5548544"/>
          </a:xfrm>
          <a:prstGeom prst="rect">
            <a:avLst/>
          </a:prstGeom>
        </p:spPr>
      </p:pic>
      <p:sp>
        <p:nvSpPr>
          <p:cNvPr id="4" name="TextBox 3">
            <a:extLst>
              <a:ext uri="{FF2B5EF4-FFF2-40B4-BE49-F238E27FC236}">
                <a16:creationId xmlns:a16="http://schemas.microsoft.com/office/drawing/2014/main" id="{4142B9B3-8C49-C712-E7E1-F30F73387088}"/>
              </a:ext>
            </a:extLst>
          </p:cNvPr>
          <p:cNvSpPr txBox="1"/>
          <p:nvPr/>
        </p:nvSpPr>
        <p:spPr>
          <a:xfrm>
            <a:off x="5335481" y="2050742"/>
            <a:ext cx="6319512"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Plot shows the value counts in loathe column.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Here is also number of non loathe comment is more than the loathe column.</a:t>
            </a:r>
          </a:p>
        </p:txBody>
      </p:sp>
    </p:spTree>
    <p:extLst>
      <p:ext uri="{BB962C8B-B14F-4D97-AF65-F5344CB8AC3E}">
        <p14:creationId xmlns:p14="http://schemas.microsoft.com/office/powerpoint/2010/main" val="545386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62CDC0-BECA-6856-5932-04E3662A37D6}"/>
              </a:ext>
            </a:extLst>
          </p:cNvPr>
          <p:cNvSpPr txBox="1"/>
          <p:nvPr/>
        </p:nvSpPr>
        <p:spPr>
          <a:xfrm>
            <a:off x="470517" y="532661"/>
            <a:ext cx="10848511" cy="7417415"/>
          </a:xfrm>
          <a:prstGeom prst="rect">
            <a:avLst/>
          </a:prstGeom>
          <a:noFill/>
        </p:spPr>
        <p:txBody>
          <a:bodyPr wrap="square" rtlCol="0">
            <a:spAutoFit/>
          </a:bodyPr>
          <a:lstStyle/>
          <a:p>
            <a:r>
              <a:rPr lang="en-US" dirty="0"/>
              <a:t>                                                               </a:t>
            </a:r>
            <a:r>
              <a:rPr lang="en-US" sz="3200" b="1" dirty="0"/>
              <a:t>DATA CLEANING</a:t>
            </a:r>
          </a:p>
          <a:p>
            <a:endParaRPr lang="en-US" sz="3200" b="1" dirty="0"/>
          </a:p>
          <a:p>
            <a:r>
              <a:rPr lang="en-US" sz="2800" dirty="0"/>
              <a:t> </a:t>
            </a:r>
            <a:r>
              <a:rPr lang="en-US" sz="2800" b="1" dirty="0"/>
              <a:t>SKEWNESS</a:t>
            </a:r>
          </a:p>
          <a:p>
            <a:pPr marL="285750" indent="-285750">
              <a:buFont typeface="Wingdings" panose="05000000000000000000" pitchFamily="2" charset="2"/>
              <a:buChar char="v"/>
            </a:pPr>
            <a:r>
              <a:rPr lang="en-US" dirty="0"/>
              <a:t>Skewness is an asymmetric curve in set of data.</a:t>
            </a:r>
          </a:p>
          <a:p>
            <a:pPr marL="285750" indent="-285750">
              <a:buFont typeface="Wingdings" panose="05000000000000000000" pitchFamily="2" charset="2"/>
              <a:buChar char="v"/>
            </a:pPr>
            <a:r>
              <a:rPr lang="en-US" dirty="0"/>
              <a:t>Skewness can be right or positive skewness.</a:t>
            </a:r>
          </a:p>
          <a:p>
            <a:pPr marL="285750" indent="-285750">
              <a:buFont typeface="Wingdings" panose="05000000000000000000" pitchFamily="2" charset="2"/>
              <a:buChar char="v"/>
            </a:pPr>
            <a:r>
              <a:rPr lang="en-US" dirty="0"/>
              <a:t>It can be left or negative skewness.</a:t>
            </a:r>
          </a:p>
          <a:p>
            <a:pPr marL="285750" indent="-285750">
              <a:buFont typeface="Wingdings" panose="05000000000000000000" pitchFamily="2" charset="2"/>
              <a:buChar char="v"/>
            </a:pPr>
            <a:r>
              <a:rPr lang="en-US" dirty="0"/>
              <a:t>It can be zero or normal skewness.</a:t>
            </a:r>
          </a:p>
          <a:p>
            <a:pPr marL="285750" indent="-285750">
              <a:buFont typeface="Wingdings" panose="05000000000000000000" pitchFamily="2" charset="2"/>
              <a:buChar char="v"/>
            </a:pPr>
            <a:endParaRPr lang="en-US" dirty="0"/>
          </a:p>
          <a:p>
            <a:endParaRPr lang="en-US" dirty="0"/>
          </a:p>
          <a:p>
            <a:r>
              <a:rPr lang="en-US" dirty="0"/>
              <a:t> </a:t>
            </a:r>
            <a:r>
              <a:rPr lang="en-US" sz="2800" b="1" dirty="0"/>
              <a:t>DATA CONVERSION  </a:t>
            </a:r>
          </a:p>
          <a:p>
            <a:pPr marL="285750" indent="-285750">
              <a:buFont typeface="Wingdings" panose="05000000000000000000" pitchFamily="2" charset="2"/>
              <a:buChar char="v"/>
            </a:pPr>
            <a:r>
              <a:rPr lang="en-US" dirty="0"/>
              <a:t>Data conversion is an important step in machine learning program. </a:t>
            </a:r>
          </a:p>
          <a:p>
            <a:pPr marL="285750" indent="-285750">
              <a:buFont typeface="Wingdings" panose="05000000000000000000" pitchFamily="2" charset="2"/>
              <a:buChar char="v"/>
            </a:pPr>
            <a:r>
              <a:rPr lang="en-US" dirty="0"/>
              <a:t>Objective data is converted into numerical data in Data Conversion. </a:t>
            </a:r>
          </a:p>
          <a:p>
            <a:pPr marL="285750" indent="-285750">
              <a:buFont typeface="Wingdings" panose="05000000000000000000" pitchFamily="2" charset="2"/>
              <a:buChar char="v"/>
            </a:pPr>
            <a:r>
              <a:rPr lang="en-US" dirty="0"/>
              <a:t>By using Label Encoder we convert the data.</a:t>
            </a:r>
          </a:p>
          <a:p>
            <a:pPr marL="285750" indent="-285750">
              <a:buFont typeface="Wingdings" panose="05000000000000000000" pitchFamily="2" charset="2"/>
              <a:buChar char="v"/>
            </a:pPr>
            <a:endParaRPr lang="en-US" dirty="0"/>
          </a:p>
          <a:p>
            <a:r>
              <a:rPr lang="en-US" dirty="0"/>
              <a:t> </a:t>
            </a:r>
            <a:r>
              <a:rPr lang="en-US" sz="2800" b="1" dirty="0"/>
              <a:t>OUTLIERS</a:t>
            </a:r>
          </a:p>
          <a:p>
            <a:pPr marL="285750" indent="-285750">
              <a:buFont typeface="Wingdings" panose="05000000000000000000" pitchFamily="2" charset="2"/>
              <a:buChar char="v"/>
            </a:pPr>
            <a:r>
              <a:rPr lang="en-US" dirty="0"/>
              <a:t>An outlier is something which is different from given data. </a:t>
            </a:r>
          </a:p>
          <a:p>
            <a:pPr marL="285750" indent="-285750">
              <a:buFont typeface="Wingdings" panose="05000000000000000000" pitchFamily="2" charset="2"/>
              <a:buChar char="v"/>
            </a:pPr>
            <a:r>
              <a:rPr lang="en-US" dirty="0"/>
              <a:t>Distance of an outliers from the other points is out of range.</a:t>
            </a:r>
          </a:p>
          <a:p>
            <a:endParaRPr lang="en-US" dirty="0"/>
          </a:p>
          <a:p>
            <a:r>
              <a:rPr lang="en-US" dirty="0"/>
              <a:t>                                                  </a:t>
            </a:r>
          </a:p>
          <a:p>
            <a:endParaRPr lang="en-US" dirty="0"/>
          </a:p>
          <a:p>
            <a:endParaRPr lang="en-US" dirty="0"/>
          </a:p>
          <a:p>
            <a:endParaRPr lang="en-US" sz="3200" b="1" dirty="0"/>
          </a:p>
        </p:txBody>
      </p:sp>
    </p:spTree>
    <p:extLst>
      <p:ext uri="{BB962C8B-B14F-4D97-AF65-F5344CB8AC3E}">
        <p14:creationId xmlns:p14="http://schemas.microsoft.com/office/powerpoint/2010/main" val="3767774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8D3EB1-2913-EC04-BDD3-565A2483CB82}"/>
              </a:ext>
            </a:extLst>
          </p:cNvPr>
          <p:cNvSpPr txBox="1"/>
          <p:nvPr/>
        </p:nvSpPr>
        <p:spPr>
          <a:xfrm>
            <a:off x="153140" y="438189"/>
            <a:ext cx="9479132" cy="4770537"/>
          </a:xfrm>
          <a:prstGeom prst="rect">
            <a:avLst/>
          </a:prstGeom>
          <a:noFill/>
        </p:spPr>
        <p:txBody>
          <a:bodyPr wrap="square">
            <a:spAutoFit/>
          </a:bodyPr>
          <a:lstStyle/>
          <a:p>
            <a:r>
              <a:rPr lang="en-US" dirty="0"/>
              <a:t> </a:t>
            </a:r>
            <a:r>
              <a:rPr lang="en-US" sz="2800" b="1" dirty="0"/>
              <a:t>Splitting the Data</a:t>
            </a:r>
          </a:p>
          <a:p>
            <a:pPr marL="285750" indent="-285750">
              <a:buFont typeface="Wingdings" panose="05000000000000000000" pitchFamily="2" charset="2"/>
              <a:buChar char="v"/>
            </a:pPr>
            <a:r>
              <a:rPr lang="en-US" dirty="0"/>
              <a:t>Data is splitted into two parts; dependent data and independent data.</a:t>
            </a:r>
          </a:p>
          <a:p>
            <a:pPr marL="285750" indent="-285750">
              <a:buFont typeface="Wingdings" panose="05000000000000000000" pitchFamily="2" charset="2"/>
              <a:buChar char="v"/>
            </a:pPr>
            <a:r>
              <a:rPr lang="en-US" dirty="0"/>
              <a:t>In splitting process target or dependent  column should be drop.</a:t>
            </a:r>
          </a:p>
          <a:p>
            <a:pPr marL="285750" indent="-285750">
              <a:buFont typeface="Wingdings" panose="05000000000000000000" pitchFamily="2" charset="2"/>
              <a:buChar char="v"/>
            </a:pPr>
            <a:r>
              <a:rPr lang="en-US" dirty="0"/>
              <a:t>In this program we splitted the data into x and y.</a:t>
            </a:r>
          </a:p>
          <a:p>
            <a:pPr marL="285750" indent="-285750">
              <a:buFont typeface="Wingdings" panose="05000000000000000000" pitchFamily="2" charset="2"/>
              <a:buChar char="v"/>
            </a:pPr>
            <a:r>
              <a:rPr lang="en-US" dirty="0"/>
              <a:t>X is an independent variables and y is the dependent variable.</a:t>
            </a:r>
          </a:p>
          <a:p>
            <a:pPr marL="285750" indent="-285750">
              <a:buFont typeface="Wingdings" panose="05000000000000000000" pitchFamily="2" charset="2"/>
              <a:buChar char="v"/>
            </a:pPr>
            <a:endParaRPr lang="en-US" dirty="0"/>
          </a:p>
          <a:p>
            <a:r>
              <a:rPr lang="en-US" dirty="0"/>
              <a:t> </a:t>
            </a:r>
            <a:r>
              <a:rPr lang="en-US" sz="2800" b="1" dirty="0"/>
              <a:t>Cross Validation Score</a:t>
            </a:r>
          </a:p>
          <a:p>
            <a:pPr marL="285750" indent="-285750">
              <a:buFont typeface="Wingdings" panose="05000000000000000000" pitchFamily="2" charset="2"/>
              <a:buChar char="v"/>
            </a:pPr>
            <a:r>
              <a:rPr lang="en-US" dirty="0"/>
              <a:t>Cross validation is an important concept in machine learning.</a:t>
            </a:r>
          </a:p>
          <a:p>
            <a:pPr marL="285750" indent="-285750">
              <a:buFont typeface="Wingdings" panose="05000000000000000000" pitchFamily="2" charset="2"/>
              <a:buChar char="v"/>
            </a:pPr>
            <a:r>
              <a:rPr lang="en-US" dirty="0"/>
              <a:t>It can reduces the size of data.</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r>
              <a:rPr lang="en-US" sz="3200" b="1" dirty="0"/>
              <a:t> </a:t>
            </a:r>
            <a:r>
              <a:rPr lang="en-US" sz="2800" b="1" dirty="0"/>
              <a:t>MODEL TESTING</a:t>
            </a:r>
            <a:endParaRPr lang="en-US" sz="2800" dirty="0"/>
          </a:p>
          <a:p>
            <a:pPr marL="285750" indent="-285750">
              <a:buFont typeface="Wingdings" panose="05000000000000000000" pitchFamily="2" charset="2"/>
              <a:buChar char="v"/>
            </a:pPr>
            <a:r>
              <a:rPr lang="en-US" dirty="0"/>
              <a:t>Testing the model is an important process in machine learning.</a:t>
            </a:r>
          </a:p>
          <a:p>
            <a:pPr marL="285750" indent="-285750">
              <a:buFont typeface="Wingdings" panose="05000000000000000000" pitchFamily="2" charset="2"/>
              <a:buChar char="v"/>
            </a:pPr>
            <a:r>
              <a:rPr lang="en-US" dirty="0"/>
              <a:t>Malignant comment classifier project is classifier project.</a:t>
            </a:r>
          </a:p>
          <a:p>
            <a:pPr marL="285750" indent="-285750">
              <a:buFont typeface="Wingdings" panose="05000000000000000000" pitchFamily="2" charset="2"/>
              <a:buChar char="v"/>
            </a:pPr>
            <a:r>
              <a:rPr lang="en-US" dirty="0"/>
              <a:t>We used Logistic Regression for this project.</a:t>
            </a:r>
          </a:p>
        </p:txBody>
      </p:sp>
    </p:spTree>
    <p:extLst>
      <p:ext uri="{BB962C8B-B14F-4D97-AF65-F5344CB8AC3E}">
        <p14:creationId xmlns:p14="http://schemas.microsoft.com/office/powerpoint/2010/main" val="407963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CA1340-F5D7-6324-BEB3-2EE6509AD7FE}"/>
              </a:ext>
            </a:extLst>
          </p:cNvPr>
          <p:cNvSpPr txBox="1"/>
          <p:nvPr/>
        </p:nvSpPr>
        <p:spPr>
          <a:xfrm>
            <a:off x="488272" y="585926"/>
            <a:ext cx="9143999" cy="4278094"/>
          </a:xfrm>
          <a:prstGeom prst="rect">
            <a:avLst/>
          </a:prstGeom>
          <a:noFill/>
        </p:spPr>
        <p:txBody>
          <a:bodyPr wrap="square" rtlCol="0">
            <a:spAutoFit/>
          </a:bodyPr>
          <a:lstStyle/>
          <a:p>
            <a:r>
              <a:rPr lang="en-US" sz="3200" b="1" dirty="0"/>
              <a:t>CONTENTS</a:t>
            </a:r>
          </a:p>
          <a:p>
            <a:endParaRPr lang="en-US" sz="2400" b="1" dirty="0"/>
          </a:p>
          <a:p>
            <a:pPr marL="342900" indent="-342900">
              <a:buFont typeface="Wingdings" panose="05000000000000000000" pitchFamily="2" charset="2"/>
              <a:buChar char="v"/>
            </a:pPr>
            <a:r>
              <a:rPr lang="en-US" sz="2400" b="1" dirty="0"/>
              <a:t>Problem Statement</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Exploratory Data Analysis</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Visualization</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Data Cleaning</a:t>
            </a:r>
          </a:p>
          <a:p>
            <a:pPr marL="342900" indent="-342900">
              <a:buFont typeface="Wingdings" panose="05000000000000000000" pitchFamily="2" charset="2"/>
              <a:buChar char="v"/>
            </a:pPr>
            <a:endParaRPr lang="en-US" sz="2400" b="1" dirty="0"/>
          </a:p>
          <a:p>
            <a:pPr marL="342900" indent="-342900">
              <a:buFont typeface="Wingdings" panose="05000000000000000000" pitchFamily="2" charset="2"/>
              <a:buChar char="v"/>
            </a:pPr>
            <a:r>
              <a:rPr lang="en-US" sz="2400" b="1" dirty="0"/>
              <a:t>Model Testing</a:t>
            </a:r>
          </a:p>
        </p:txBody>
      </p:sp>
    </p:spTree>
    <p:extLst>
      <p:ext uri="{BB962C8B-B14F-4D97-AF65-F5344CB8AC3E}">
        <p14:creationId xmlns:p14="http://schemas.microsoft.com/office/powerpoint/2010/main" val="281504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43ED2E-1706-9BAD-5CDA-C43FC9FE0D60}"/>
              </a:ext>
            </a:extLst>
          </p:cNvPr>
          <p:cNvSpPr txBox="1"/>
          <p:nvPr/>
        </p:nvSpPr>
        <p:spPr>
          <a:xfrm>
            <a:off x="426128" y="621437"/>
            <a:ext cx="11239130" cy="5994590"/>
          </a:xfrm>
          <a:prstGeom prst="rect">
            <a:avLst/>
          </a:prstGeom>
          <a:noFill/>
        </p:spPr>
        <p:txBody>
          <a:bodyPr wrap="square" rtlCol="0">
            <a:spAutoFit/>
          </a:bodyPr>
          <a:lstStyle/>
          <a:p>
            <a:r>
              <a:rPr lang="en-US" sz="3200" dirty="0"/>
              <a:t>                                    PROBLEM STATEMENT</a:t>
            </a:r>
          </a:p>
          <a:p>
            <a:endParaRPr lang="en-US" dirty="0"/>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6744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E850F5-D545-C983-19C2-7317DAC2799E}"/>
              </a:ext>
            </a:extLst>
          </p:cNvPr>
          <p:cNvSpPr txBox="1"/>
          <p:nvPr/>
        </p:nvSpPr>
        <p:spPr>
          <a:xfrm>
            <a:off x="1260630" y="559293"/>
            <a:ext cx="9925234" cy="5022978"/>
          </a:xfrm>
          <a:prstGeom prst="rect">
            <a:avLst/>
          </a:prstGeom>
          <a:noFill/>
        </p:spPr>
        <p:txBody>
          <a:bodyPr wrap="square" rtlCol="0">
            <a:spAutoFit/>
          </a:bodyPr>
          <a:lstStyle/>
          <a:p>
            <a:r>
              <a:rPr lang="en-US" sz="3200" dirty="0"/>
              <a:t>                          EXPLORATORY DATA ANALYSIS</a:t>
            </a:r>
          </a:p>
          <a:p>
            <a:endParaRPr lang="en-US" dirty="0"/>
          </a:p>
          <a:p>
            <a:r>
              <a:rPr lang="en-US" dirty="0"/>
              <a:t>In malignant comment classifier project, we have to find which comments are highly abusive and hatred.</a:t>
            </a:r>
          </a:p>
          <a:p>
            <a:r>
              <a:rPr lang="en-US" dirty="0"/>
              <a:t>This project contains two datasets; Training dataset and testing dataset. Training dataset contains 159571 rows and 8 columns. Test dataset contains 153164 rows and 2 columns. Training dataset contains  columns which include different comments columns; Malignant, Highly Malignant, Rude, Threat, Abuse and Loathe.</a:t>
            </a:r>
          </a:p>
          <a:p>
            <a:endParaRPr lang="en-US" dirty="0"/>
          </a:p>
          <a:p>
            <a:endParaRPr lang="en-US" dirty="0"/>
          </a:p>
          <a:p>
            <a:r>
              <a:rPr lang="en-US" dirty="0"/>
              <a:t>These different columns of comment has labels 0 and 1. Where 0 denotes NO and 1 denotes YES. To find the highly malignant comment we have to first import some important libraries. After importing the libraries we have to read and load the dataset. After loading the dataset first we have to analyzed the data. After analyzing the data we have to work on dataset for finding the null values, duplicated values etc. </a:t>
            </a:r>
          </a:p>
          <a:p>
            <a:endParaRPr lang="en-US" dirty="0"/>
          </a:p>
          <a:p>
            <a:r>
              <a:rPr lang="en-US" dirty="0"/>
              <a:t>If one of the column is not important for our model, we can dropped that column. </a:t>
            </a:r>
          </a:p>
          <a:p>
            <a:pPr marL="0" marR="0">
              <a:lnSpc>
                <a:spcPct val="107000"/>
              </a:lnSpc>
              <a:spcBef>
                <a:spcPts val="0"/>
              </a:spcBef>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9166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775D22-BBC7-2448-1E10-04653AEDE1E0}"/>
              </a:ext>
            </a:extLst>
          </p:cNvPr>
          <p:cNvSpPr txBox="1"/>
          <p:nvPr/>
        </p:nvSpPr>
        <p:spPr>
          <a:xfrm>
            <a:off x="1642369" y="230819"/>
            <a:ext cx="8131945" cy="1354217"/>
          </a:xfrm>
          <a:prstGeom prst="rect">
            <a:avLst/>
          </a:prstGeom>
          <a:noFill/>
        </p:spPr>
        <p:txBody>
          <a:bodyPr wrap="square" rtlCol="0">
            <a:spAutoFit/>
          </a:bodyPr>
          <a:lstStyle/>
          <a:p>
            <a:r>
              <a:rPr lang="en-US" sz="3200" b="1" dirty="0"/>
              <a:t>                              VISUALIZATION</a:t>
            </a:r>
          </a:p>
          <a:p>
            <a:endParaRPr lang="en-US" sz="3200" b="1" dirty="0"/>
          </a:p>
          <a:p>
            <a:endParaRPr lang="en-US" dirty="0"/>
          </a:p>
        </p:txBody>
      </p:sp>
      <p:pic>
        <p:nvPicPr>
          <p:cNvPr id="4" name="Picture 3">
            <a:extLst>
              <a:ext uri="{FF2B5EF4-FFF2-40B4-BE49-F238E27FC236}">
                <a16:creationId xmlns:a16="http://schemas.microsoft.com/office/drawing/2014/main" id="{827CE389-AAA3-C6FB-1486-87F44F9DBF3F}"/>
              </a:ext>
            </a:extLst>
          </p:cNvPr>
          <p:cNvPicPr>
            <a:picLocks noChangeAspect="1"/>
          </p:cNvPicPr>
          <p:nvPr/>
        </p:nvPicPr>
        <p:blipFill>
          <a:blip r:embed="rId2"/>
          <a:stretch>
            <a:fillRect/>
          </a:stretch>
        </p:blipFill>
        <p:spPr>
          <a:xfrm>
            <a:off x="121329" y="907927"/>
            <a:ext cx="5974671" cy="5676900"/>
          </a:xfrm>
          <a:prstGeom prst="rect">
            <a:avLst/>
          </a:prstGeom>
        </p:spPr>
      </p:pic>
      <p:sp>
        <p:nvSpPr>
          <p:cNvPr id="6" name="TextBox 5">
            <a:extLst>
              <a:ext uri="{FF2B5EF4-FFF2-40B4-BE49-F238E27FC236}">
                <a16:creationId xmlns:a16="http://schemas.microsoft.com/office/drawing/2014/main" id="{1523C29E-0B17-98B3-A112-98CAEB2A487A}"/>
              </a:ext>
            </a:extLst>
          </p:cNvPr>
          <p:cNvSpPr txBox="1"/>
          <p:nvPr/>
        </p:nvSpPr>
        <p:spPr>
          <a:xfrm>
            <a:off x="6649375" y="1658090"/>
            <a:ext cx="5421296"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Plot shows the value counts in malignant column.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Plot tells that, number of non malignant comment is higher than the malignant comment.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0 indicates NO and 1 indicates YES.</a:t>
            </a:r>
          </a:p>
        </p:txBody>
      </p:sp>
    </p:spTree>
    <p:extLst>
      <p:ext uri="{BB962C8B-B14F-4D97-AF65-F5344CB8AC3E}">
        <p14:creationId xmlns:p14="http://schemas.microsoft.com/office/powerpoint/2010/main" val="3783593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F9EBA-BB38-ED02-A414-24DF073016F2}"/>
              </a:ext>
            </a:extLst>
          </p:cNvPr>
          <p:cNvPicPr>
            <a:picLocks noChangeAspect="1"/>
          </p:cNvPicPr>
          <p:nvPr/>
        </p:nvPicPr>
        <p:blipFill>
          <a:blip r:embed="rId2"/>
          <a:stretch>
            <a:fillRect/>
          </a:stretch>
        </p:blipFill>
        <p:spPr>
          <a:xfrm>
            <a:off x="523876" y="772357"/>
            <a:ext cx="5255488" cy="5495278"/>
          </a:xfrm>
          <a:prstGeom prst="rect">
            <a:avLst/>
          </a:prstGeom>
        </p:spPr>
      </p:pic>
      <p:sp>
        <p:nvSpPr>
          <p:cNvPr id="4" name="TextBox 3">
            <a:extLst>
              <a:ext uri="{FF2B5EF4-FFF2-40B4-BE49-F238E27FC236}">
                <a16:creationId xmlns:a16="http://schemas.microsoft.com/office/drawing/2014/main" id="{DA631354-57F8-B9C6-0283-1BE6D99B0607}"/>
              </a:ext>
            </a:extLst>
          </p:cNvPr>
          <p:cNvSpPr txBox="1"/>
          <p:nvPr/>
        </p:nvSpPr>
        <p:spPr>
          <a:xfrm>
            <a:off x="6578353" y="1260629"/>
            <a:ext cx="5089771"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Given plot shows the value counts in highly malignant comments.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number of non highly malignant comment is much more than the highly malignant comment. </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68781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07B6C1-35CF-0BD3-07A6-070BBF2CB31B}"/>
              </a:ext>
            </a:extLst>
          </p:cNvPr>
          <p:cNvPicPr>
            <a:picLocks noChangeAspect="1"/>
          </p:cNvPicPr>
          <p:nvPr/>
        </p:nvPicPr>
        <p:blipFill>
          <a:blip r:embed="rId2"/>
          <a:stretch>
            <a:fillRect/>
          </a:stretch>
        </p:blipFill>
        <p:spPr>
          <a:xfrm>
            <a:off x="481798" y="532660"/>
            <a:ext cx="5067300" cy="5841507"/>
          </a:xfrm>
          <a:prstGeom prst="rect">
            <a:avLst/>
          </a:prstGeom>
        </p:spPr>
      </p:pic>
      <p:sp>
        <p:nvSpPr>
          <p:cNvPr id="4" name="TextBox 3">
            <a:extLst>
              <a:ext uri="{FF2B5EF4-FFF2-40B4-BE49-F238E27FC236}">
                <a16:creationId xmlns:a16="http://schemas.microsoft.com/office/drawing/2014/main" id="{51E6192A-643C-1681-296E-2D0937FC1553}"/>
              </a:ext>
            </a:extLst>
          </p:cNvPr>
          <p:cNvSpPr txBox="1"/>
          <p:nvPr/>
        </p:nvSpPr>
        <p:spPr>
          <a:xfrm>
            <a:off x="6241002" y="1775534"/>
            <a:ext cx="5282214"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We can see that, the value counts of rude column.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From the plot we can see that the number of non rude comments is greater than the rude comments.</a:t>
            </a:r>
          </a:p>
          <a:p>
            <a:r>
              <a:rPr lang="en-US" dirty="0"/>
              <a:t> </a:t>
            </a:r>
          </a:p>
        </p:txBody>
      </p:sp>
    </p:spTree>
    <p:extLst>
      <p:ext uri="{BB962C8B-B14F-4D97-AF65-F5344CB8AC3E}">
        <p14:creationId xmlns:p14="http://schemas.microsoft.com/office/powerpoint/2010/main" val="251597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A3B493-030D-1D38-B7F9-5433A339D497}"/>
              </a:ext>
            </a:extLst>
          </p:cNvPr>
          <p:cNvPicPr>
            <a:picLocks noChangeAspect="1"/>
          </p:cNvPicPr>
          <p:nvPr/>
        </p:nvPicPr>
        <p:blipFill>
          <a:blip r:embed="rId2"/>
          <a:stretch>
            <a:fillRect/>
          </a:stretch>
        </p:blipFill>
        <p:spPr>
          <a:xfrm>
            <a:off x="433249" y="632534"/>
            <a:ext cx="4671411" cy="5592932"/>
          </a:xfrm>
          <a:prstGeom prst="rect">
            <a:avLst/>
          </a:prstGeom>
        </p:spPr>
      </p:pic>
      <p:sp>
        <p:nvSpPr>
          <p:cNvPr id="4" name="TextBox 3">
            <a:extLst>
              <a:ext uri="{FF2B5EF4-FFF2-40B4-BE49-F238E27FC236}">
                <a16:creationId xmlns:a16="http://schemas.microsoft.com/office/drawing/2014/main" id="{11EA009A-C32B-6E79-3240-E85DB2A217D3}"/>
              </a:ext>
            </a:extLst>
          </p:cNvPr>
          <p:cNvSpPr txBox="1"/>
          <p:nvPr/>
        </p:nvSpPr>
        <p:spPr>
          <a:xfrm>
            <a:off x="5912528" y="1535837"/>
            <a:ext cx="5539665"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Count plot shows the value counts in threat column.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There is only a few comments which are threatening other are non threatening comment.</a:t>
            </a:r>
          </a:p>
        </p:txBody>
      </p:sp>
    </p:spTree>
    <p:extLst>
      <p:ext uri="{BB962C8B-B14F-4D97-AF65-F5344CB8AC3E}">
        <p14:creationId xmlns:p14="http://schemas.microsoft.com/office/powerpoint/2010/main" val="377215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987811-2980-26D1-1C04-BEEBC80F95FC}"/>
              </a:ext>
            </a:extLst>
          </p:cNvPr>
          <p:cNvPicPr>
            <a:picLocks noChangeAspect="1"/>
          </p:cNvPicPr>
          <p:nvPr/>
        </p:nvPicPr>
        <p:blipFill>
          <a:blip r:embed="rId2"/>
          <a:stretch>
            <a:fillRect/>
          </a:stretch>
        </p:blipFill>
        <p:spPr>
          <a:xfrm>
            <a:off x="443051" y="390617"/>
            <a:ext cx="4270992" cy="5530789"/>
          </a:xfrm>
          <a:prstGeom prst="rect">
            <a:avLst/>
          </a:prstGeom>
        </p:spPr>
      </p:pic>
      <p:sp>
        <p:nvSpPr>
          <p:cNvPr id="4" name="TextBox 3">
            <a:extLst>
              <a:ext uri="{FF2B5EF4-FFF2-40B4-BE49-F238E27FC236}">
                <a16:creationId xmlns:a16="http://schemas.microsoft.com/office/drawing/2014/main" id="{17A4691D-8FC2-4B79-7C35-1E328C21B9F2}"/>
              </a:ext>
            </a:extLst>
          </p:cNvPr>
          <p:cNvSpPr txBox="1"/>
          <p:nvPr/>
        </p:nvSpPr>
        <p:spPr>
          <a:xfrm>
            <a:off x="5814874" y="1961965"/>
            <a:ext cx="5370989"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Now we see a value counts in abuse column.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Number of non abuse comment are maximum than the abuse column.</a:t>
            </a:r>
          </a:p>
        </p:txBody>
      </p:sp>
    </p:spTree>
    <p:extLst>
      <p:ext uri="{BB962C8B-B14F-4D97-AF65-F5344CB8AC3E}">
        <p14:creationId xmlns:p14="http://schemas.microsoft.com/office/powerpoint/2010/main" val="3250225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206</TotalTime>
  <Words>804</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Celestial</vt:lpstr>
      <vt:lpstr>MALIGNANT COMMENT CLASSIFIER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dc:title>
  <dc:creator>misalsonal4@gmail.com</dc:creator>
  <cp:lastModifiedBy>misalsonal4@gmail.com</cp:lastModifiedBy>
  <cp:revision>2</cp:revision>
  <dcterms:created xsi:type="dcterms:W3CDTF">2022-09-11T15:14:48Z</dcterms:created>
  <dcterms:modified xsi:type="dcterms:W3CDTF">2022-09-11T18:47:34Z</dcterms:modified>
</cp:coreProperties>
</file>