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nal misal" initials="sm" lastIdx="1" clrIdx="0">
    <p:extLst>
      <p:ext uri="{19B8F6BF-5375-455C-9EA6-DF929625EA0E}">
        <p15:presenceInfo xmlns:p15="http://schemas.microsoft.com/office/powerpoint/2012/main" userId="2232f26ce54b111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7-24T22:34:10.095"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7/25/2022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7/25/2022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7/25/2022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7/25/2022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7/25/2022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7/25/2022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7/25/2022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7/25/2022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7/25/2022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7/25/2022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7/25/2022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7/25/2022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7/25/2022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7/25/2022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7/25/2022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7/25/2022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7/25/2022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7/25/2022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8146-50D9-B97C-80A3-E4F11ABF1ACC}"/>
              </a:ext>
            </a:extLst>
          </p:cNvPr>
          <p:cNvSpPr>
            <a:spLocks noGrp="1"/>
          </p:cNvSpPr>
          <p:nvPr>
            <p:ph type="ctrTitle"/>
          </p:nvPr>
        </p:nvSpPr>
        <p:spPr>
          <a:xfrm>
            <a:off x="2023933" y="2607591"/>
            <a:ext cx="7004657" cy="1642818"/>
          </a:xfrm>
        </p:spPr>
        <p:txBody>
          <a:bodyPr/>
          <a:lstStyle/>
          <a:p>
            <a:r>
              <a:rPr lang="en-US" dirty="0"/>
              <a:t>FLIGHT PRICE PREDICTION</a:t>
            </a:r>
          </a:p>
        </p:txBody>
      </p:sp>
    </p:spTree>
    <p:extLst>
      <p:ext uri="{BB962C8B-B14F-4D97-AF65-F5344CB8AC3E}">
        <p14:creationId xmlns:p14="http://schemas.microsoft.com/office/powerpoint/2010/main" val="3947118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402C3E-6E9D-4A1F-E72C-193B1DC0A9E4}"/>
              </a:ext>
            </a:extLst>
          </p:cNvPr>
          <p:cNvSpPr txBox="1"/>
          <p:nvPr/>
        </p:nvSpPr>
        <p:spPr>
          <a:xfrm>
            <a:off x="541175" y="671803"/>
            <a:ext cx="9741159" cy="4801314"/>
          </a:xfrm>
          <a:prstGeom prst="rect">
            <a:avLst/>
          </a:prstGeom>
          <a:noFill/>
        </p:spPr>
        <p:txBody>
          <a:bodyPr wrap="square" rtlCol="0">
            <a:spAutoFit/>
          </a:bodyPr>
          <a:lstStyle/>
          <a:p>
            <a:r>
              <a:rPr lang="en-US" dirty="0"/>
              <a:t>                                           </a:t>
            </a:r>
            <a:r>
              <a:rPr lang="en-US" sz="3600" b="1" dirty="0"/>
              <a:t>DATA CONVERSION</a:t>
            </a:r>
          </a:p>
          <a:p>
            <a:endParaRPr lang="en-US" dirty="0"/>
          </a:p>
          <a:p>
            <a:r>
              <a:rPr lang="en-US" dirty="0"/>
              <a:t>Data conversion is one of the important step in machine learning algorithm. For model testing we have to convert all the objective data into numerical format.  After converting the data into numerical format we have to split data into x and y. </a:t>
            </a:r>
          </a:p>
          <a:p>
            <a:endParaRPr lang="en-US" dirty="0"/>
          </a:p>
          <a:p>
            <a:endParaRPr lang="en-US" dirty="0"/>
          </a:p>
          <a:p>
            <a:r>
              <a:rPr lang="en-US" dirty="0"/>
              <a:t>                          </a:t>
            </a:r>
          </a:p>
          <a:p>
            <a:r>
              <a:rPr lang="en-US" dirty="0"/>
              <a:t>                           </a:t>
            </a:r>
            <a:r>
              <a:rPr lang="en-US" sz="3600" b="1" dirty="0"/>
              <a:t>SPLITTING DATA INTO X AND Y</a:t>
            </a:r>
          </a:p>
          <a:p>
            <a:endParaRPr lang="en-US" sz="3600" b="1" dirty="0"/>
          </a:p>
          <a:p>
            <a:r>
              <a:rPr lang="en-US" dirty="0"/>
              <a:t>For calculating cross validation score, random state, r2 score and for model building we have to split dataset into x and y. Target column (Price) should be dropped from the dataset and assign to the variable y and remaining independent columns are assign to the variable x.</a:t>
            </a:r>
          </a:p>
          <a:p>
            <a:r>
              <a:rPr lang="en-US" dirty="0"/>
              <a:t>After splitting data into x and y we have to train and test the data.</a:t>
            </a:r>
          </a:p>
        </p:txBody>
      </p:sp>
    </p:spTree>
    <p:extLst>
      <p:ext uri="{BB962C8B-B14F-4D97-AF65-F5344CB8AC3E}">
        <p14:creationId xmlns:p14="http://schemas.microsoft.com/office/powerpoint/2010/main" val="101132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6D2C28-55EE-C56C-B7B0-E78E0CBEB240}"/>
              </a:ext>
            </a:extLst>
          </p:cNvPr>
          <p:cNvSpPr txBox="1"/>
          <p:nvPr/>
        </p:nvSpPr>
        <p:spPr>
          <a:xfrm>
            <a:off x="1324947" y="1026366"/>
            <a:ext cx="9088016" cy="4801314"/>
          </a:xfrm>
          <a:prstGeom prst="rect">
            <a:avLst/>
          </a:prstGeom>
          <a:noFill/>
        </p:spPr>
        <p:txBody>
          <a:bodyPr wrap="square" rtlCol="0">
            <a:spAutoFit/>
          </a:bodyPr>
          <a:lstStyle/>
          <a:p>
            <a:r>
              <a:rPr lang="en-US" dirty="0"/>
              <a:t>                   </a:t>
            </a:r>
            <a:r>
              <a:rPr lang="en-US" sz="3600" b="1" dirty="0"/>
              <a:t>TRAINING AND TESTIN PROCESS</a:t>
            </a:r>
          </a:p>
          <a:p>
            <a:endParaRPr lang="en-US" sz="3600" b="1" dirty="0"/>
          </a:p>
          <a:p>
            <a:r>
              <a:rPr lang="en-US" dirty="0"/>
              <a:t>After splitting the data into x and y we have to train and test the data. </a:t>
            </a:r>
          </a:p>
          <a:p>
            <a:r>
              <a:rPr lang="en-US" dirty="0"/>
              <a:t>Maximum 80 percent data is send for training and remaining data is for testing. </a:t>
            </a:r>
            <a:r>
              <a:rPr lang="en-US" dirty="0" err="1"/>
              <a:t>x_train</a:t>
            </a:r>
            <a:r>
              <a:rPr lang="en-US" dirty="0"/>
              <a:t> has (1575,8) data and </a:t>
            </a:r>
            <a:r>
              <a:rPr lang="en-US" dirty="0" err="1"/>
              <a:t>y_train</a:t>
            </a:r>
            <a:r>
              <a:rPr lang="en-US" dirty="0"/>
              <a:t> has 1575 data. </a:t>
            </a:r>
          </a:p>
          <a:p>
            <a:r>
              <a:rPr lang="en-US" dirty="0" err="1"/>
              <a:t>X_test</a:t>
            </a:r>
            <a:r>
              <a:rPr lang="en-US" dirty="0"/>
              <a:t> has (525,8) data and </a:t>
            </a:r>
            <a:r>
              <a:rPr lang="en-US" dirty="0" err="1"/>
              <a:t>y_test</a:t>
            </a:r>
            <a:r>
              <a:rPr lang="en-US" dirty="0"/>
              <a:t> has 525 data. </a:t>
            </a:r>
          </a:p>
          <a:p>
            <a:endParaRPr lang="en-US" dirty="0"/>
          </a:p>
          <a:p>
            <a:endParaRPr lang="en-US" dirty="0"/>
          </a:p>
          <a:p>
            <a:endParaRPr lang="en-US" dirty="0"/>
          </a:p>
          <a:p>
            <a:endParaRPr lang="en-US" dirty="0"/>
          </a:p>
          <a:p>
            <a:r>
              <a:rPr lang="en-US" sz="3600" b="1" dirty="0"/>
              <a:t>                          r2 score</a:t>
            </a:r>
          </a:p>
          <a:p>
            <a:r>
              <a:rPr lang="en-US" dirty="0"/>
              <a:t>It is the proportion of the variation in the dependent variable that is predictable from the independent variable.</a:t>
            </a:r>
          </a:p>
          <a:p>
            <a:endParaRPr lang="en-US" dirty="0"/>
          </a:p>
        </p:txBody>
      </p:sp>
    </p:spTree>
    <p:extLst>
      <p:ext uri="{BB962C8B-B14F-4D97-AF65-F5344CB8AC3E}">
        <p14:creationId xmlns:p14="http://schemas.microsoft.com/office/powerpoint/2010/main" val="1793956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7D5536-E4B9-DF22-2C85-E96BEE1DB0C3}"/>
              </a:ext>
            </a:extLst>
          </p:cNvPr>
          <p:cNvSpPr txBox="1"/>
          <p:nvPr/>
        </p:nvSpPr>
        <p:spPr>
          <a:xfrm>
            <a:off x="745724" y="727967"/>
            <a:ext cx="9729926" cy="3046988"/>
          </a:xfrm>
          <a:prstGeom prst="rect">
            <a:avLst/>
          </a:prstGeom>
          <a:noFill/>
        </p:spPr>
        <p:txBody>
          <a:bodyPr wrap="square" rtlCol="0">
            <a:spAutoFit/>
          </a:bodyPr>
          <a:lstStyle/>
          <a:p>
            <a:r>
              <a:rPr lang="en-US" sz="3600" b="1" dirty="0"/>
              <a:t>CONTENTS</a:t>
            </a:r>
          </a:p>
          <a:p>
            <a:endParaRPr lang="en-US" sz="3600" b="1" dirty="0"/>
          </a:p>
          <a:p>
            <a:pPr marL="285750" indent="-285750">
              <a:buFont typeface="Wingdings" panose="05000000000000000000" pitchFamily="2" charset="2"/>
              <a:buChar char="v"/>
            </a:pPr>
            <a:r>
              <a:rPr lang="en-US" sz="2400" dirty="0"/>
              <a:t>Problem Statement</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a:t>Exploratory Data Analysis</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a:t>Data Visualization</a:t>
            </a:r>
          </a:p>
        </p:txBody>
      </p:sp>
    </p:spTree>
    <p:extLst>
      <p:ext uri="{BB962C8B-B14F-4D97-AF65-F5344CB8AC3E}">
        <p14:creationId xmlns:p14="http://schemas.microsoft.com/office/powerpoint/2010/main" val="4141777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3F9F8B0-680B-326D-5713-A9711CE05A11}"/>
              </a:ext>
            </a:extLst>
          </p:cNvPr>
          <p:cNvSpPr txBox="1"/>
          <p:nvPr/>
        </p:nvSpPr>
        <p:spPr>
          <a:xfrm>
            <a:off x="2404872" y="429768"/>
            <a:ext cx="7644384" cy="3416320"/>
          </a:xfrm>
          <a:prstGeom prst="rect">
            <a:avLst/>
          </a:prstGeom>
          <a:noFill/>
        </p:spPr>
        <p:txBody>
          <a:bodyPr wrap="square" rtlCol="0">
            <a:spAutoFit/>
          </a:bodyPr>
          <a:lstStyle/>
          <a:p>
            <a:r>
              <a:rPr lang="en-US" dirty="0"/>
              <a:t>                       </a:t>
            </a:r>
            <a:r>
              <a:rPr lang="en-US" sz="3600" b="1" dirty="0"/>
              <a:t>PROBLEM STATEMENT</a:t>
            </a:r>
          </a:p>
          <a:p>
            <a:endParaRPr lang="en-US" sz="3600" b="1" dirty="0"/>
          </a:p>
          <a:p>
            <a:r>
              <a:rPr lang="en-US" sz="2400" dirty="0"/>
              <a:t>Flight ticket prices can be something hard to guess, today we might see a price, check out the price of the same flight tomorrow, It will be a different story. We might have often heard travelers saying that flight ticket prices are so unpredictable. Here we collected the prices of flight tickets for various airlines.</a:t>
            </a:r>
          </a:p>
        </p:txBody>
      </p:sp>
    </p:spTree>
    <p:extLst>
      <p:ext uri="{BB962C8B-B14F-4D97-AF65-F5344CB8AC3E}">
        <p14:creationId xmlns:p14="http://schemas.microsoft.com/office/powerpoint/2010/main" val="1214292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CD7239-15FB-6A3F-044D-9A5BCC3F6458}"/>
              </a:ext>
            </a:extLst>
          </p:cNvPr>
          <p:cNvSpPr txBox="1"/>
          <p:nvPr/>
        </p:nvSpPr>
        <p:spPr>
          <a:xfrm>
            <a:off x="603504" y="566928"/>
            <a:ext cx="8577072" cy="4801314"/>
          </a:xfrm>
          <a:prstGeom prst="rect">
            <a:avLst/>
          </a:prstGeom>
          <a:noFill/>
        </p:spPr>
        <p:txBody>
          <a:bodyPr wrap="square" rtlCol="0">
            <a:spAutoFit/>
          </a:bodyPr>
          <a:lstStyle/>
          <a:p>
            <a:r>
              <a:rPr lang="en-US" dirty="0"/>
              <a:t>      </a:t>
            </a:r>
            <a:r>
              <a:rPr lang="en-US" sz="3600" b="1" dirty="0"/>
              <a:t>EXPLORATORY  DATA  ANALYSIS</a:t>
            </a:r>
          </a:p>
          <a:p>
            <a:endParaRPr lang="en-US" sz="3600" b="1" dirty="0"/>
          </a:p>
          <a:p>
            <a:r>
              <a:rPr lang="en-US" dirty="0"/>
              <a:t>In flight price prediction dataset we have to predict the price for a flight. This dataset contains 2101 rows and 8 columns. For predicting the flight price first we have to importing the some important libraries. After importing the libraries we have to read and load the dataset.</a:t>
            </a:r>
          </a:p>
          <a:p>
            <a:endParaRPr lang="en-US" dirty="0"/>
          </a:p>
          <a:p>
            <a:r>
              <a:rPr lang="en-US" dirty="0"/>
              <a:t>After reading the dataset first we have to analyze it and after that we have to work on columns. We must check which columns are necessary for finding the target variable. Columns which are not much necessary for finding the target variables, we can drop that columns.</a:t>
            </a:r>
          </a:p>
          <a:p>
            <a:endParaRPr lang="en-US" dirty="0"/>
          </a:p>
          <a:p>
            <a:r>
              <a:rPr lang="en-US" dirty="0"/>
              <a:t>We also have to check the null values in columns. If any column has a null value we have to fill that null values according to the data types of the column. After filling all the null values data is ready for the further processing. </a:t>
            </a:r>
          </a:p>
        </p:txBody>
      </p:sp>
    </p:spTree>
    <p:extLst>
      <p:ext uri="{BB962C8B-B14F-4D97-AF65-F5344CB8AC3E}">
        <p14:creationId xmlns:p14="http://schemas.microsoft.com/office/powerpoint/2010/main" val="3877105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30641D-3882-C208-DECE-C56B93427EE0}"/>
              </a:ext>
            </a:extLst>
          </p:cNvPr>
          <p:cNvSpPr txBox="1"/>
          <p:nvPr/>
        </p:nvSpPr>
        <p:spPr>
          <a:xfrm>
            <a:off x="1929384" y="3035808"/>
            <a:ext cx="7196328" cy="646331"/>
          </a:xfrm>
          <a:prstGeom prst="rect">
            <a:avLst/>
          </a:prstGeom>
          <a:noFill/>
        </p:spPr>
        <p:txBody>
          <a:bodyPr wrap="square" rtlCol="0">
            <a:spAutoFit/>
          </a:bodyPr>
          <a:lstStyle/>
          <a:p>
            <a:r>
              <a:rPr lang="en-US" dirty="0"/>
              <a:t>                                 </a:t>
            </a:r>
            <a:r>
              <a:rPr lang="en-US" sz="3600" b="1" dirty="0"/>
              <a:t>DATA VISUALIZATION</a:t>
            </a:r>
          </a:p>
        </p:txBody>
      </p:sp>
    </p:spTree>
    <p:extLst>
      <p:ext uri="{BB962C8B-B14F-4D97-AF65-F5344CB8AC3E}">
        <p14:creationId xmlns:p14="http://schemas.microsoft.com/office/powerpoint/2010/main" val="2251346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C0B5E8-F01F-6BCE-0DA7-D23C611BEF16}"/>
              </a:ext>
            </a:extLst>
          </p:cNvPr>
          <p:cNvPicPr>
            <a:picLocks noChangeAspect="1"/>
          </p:cNvPicPr>
          <p:nvPr/>
        </p:nvPicPr>
        <p:blipFill>
          <a:blip r:embed="rId2"/>
          <a:stretch>
            <a:fillRect/>
          </a:stretch>
        </p:blipFill>
        <p:spPr>
          <a:xfrm>
            <a:off x="100584" y="309943"/>
            <a:ext cx="4910327" cy="5496497"/>
          </a:xfrm>
          <a:prstGeom prst="rect">
            <a:avLst/>
          </a:prstGeom>
        </p:spPr>
      </p:pic>
      <p:sp>
        <p:nvSpPr>
          <p:cNvPr id="4" name="TextBox 3">
            <a:extLst>
              <a:ext uri="{FF2B5EF4-FFF2-40B4-BE49-F238E27FC236}">
                <a16:creationId xmlns:a16="http://schemas.microsoft.com/office/drawing/2014/main" id="{12AF3EAF-B3DD-27EB-555C-D81111A5EFB2}"/>
              </a:ext>
            </a:extLst>
          </p:cNvPr>
          <p:cNvSpPr txBox="1"/>
          <p:nvPr/>
        </p:nvSpPr>
        <p:spPr>
          <a:xfrm>
            <a:off x="5522976" y="1435608"/>
            <a:ext cx="4599432"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Diagram shows the bar plot of an airline.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Maximum people has selected the Vistara airlines over the other airlines.</a:t>
            </a:r>
          </a:p>
          <a:p>
            <a:r>
              <a:rPr lang="en-US" dirty="0"/>
              <a:t> </a:t>
            </a:r>
          </a:p>
        </p:txBody>
      </p:sp>
    </p:spTree>
    <p:extLst>
      <p:ext uri="{BB962C8B-B14F-4D97-AF65-F5344CB8AC3E}">
        <p14:creationId xmlns:p14="http://schemas.microsoft.com/office/powerpoint/2010/main" val="143279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EA9669-D53B-677E-45CC-C1A756A5E3C8}"/>
              </a:ext>
            </a:extLst>
          </p:cNvPr>
          <p:cNvPicPr>
            <a:picLocks noChangeAspect="1"/>
          </p:cNvPicPr>
          <p:nvPr/>
        </p:nvPicPr>
        <p:blipFill>
          <a:blip r:embed="rId2"/>
          <a:stretch>
            <a:fillRect/>
          </a:stretch>
        </p:blipFill>
        <p:spPr>
          <a:xfrm>
            <a:off x="118301" y="411480"/>
            <a:ext cx="4856035" cy="6144768"/>
          </a:xfrm>
          <a:prstGeom prst="rect">
            <a:avLst/>
          </a:prstGeom>
        </p:spPr>
      </p:pic>
      <p:sp>
        <p:nvSpPr>
          <p:cNvPr id="4" name="TextBox 3">
            <a:extLst>
              <a:ext uri="{FF2B5EF4-FFF2-40B4-BE49-F238E27FC236}">
                <a16:creationId xmlns:a16="http://schemas.microsoft.com/office/drawing/2014/main" id="{DBC5052D-2D43-6871-6439-E439ED6848EE}"/>
              </a:ext>
            </a:extLst>
          </p:cNvPr>
          <p:cNvSpPr txBox="1"/>
          <p:nvPr/>
        </p:nvSpPr>
        <p:spPr>
          <a:xfrm>
            <a:off x="5367528" y="1618488"/>
            <a:ext cx="5120640"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t>Given plot shows the bar plot of Source column.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This plot shows that from which city maximum flights are take off.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From plot we can say that maximum flights are take off the Mumbai and the minimum flights are take off from the Goa.</a:t>
            </a:r>
          </a:p>
        </p:txBody>
      </p:sp>
    </p:spTree>
    <p:extLst>
      <p:ext uri="{BB962C8B-B14F-4D97-AF65-F5344CB8AC3E}">
        <p14:creationId xmlns:p14="http://schemas.microsoft.com/office/powerpoint/2010/main" val="170475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F668B-39C8-6B44-BB80-6CC609A0CAFF}"/>
              </a:ext>
            </a:extLst>
          </p:cNvPr>
          <p:cNvPicPr>
            <a:picLocks noChangeAspect="1"/>
          </p:cNvPicPr>
          <p:nvPr/>
        </p:nvPicPr>
        <p:blipFill>
          <a:blip r:embed="rId2"/>
          <a:stretch>
            <a:fillRect/>
          </a:stretch>
        </p:blipFill>
        <p:spPr>
          <a:xfrm>
            <a:off x="176022" y="411480"/>
            <a:ext cx="4789170" cy="6035039"/>
          </a:xfrm>
          <a:prstGeom prst="rect">
            <a:avLst/>
          </a:prstGeom>
        </p:spPr>
      </p:pic>
      <p:sp>
        <p:nvSpPr>
          <p:cNvPr id="6" name="TextBox 5">
            <a:extLst>
              <a:ext uri="{FF2B5EF4-FFF2-40B4-BE49-F238E27FC236}">
                <a16:creationId xmlns:a16="http://schemas.microsoft.com/office/drawing/2014/main" id="{A831370C-2973-104A-4323-516A086B2EB0}"/>
              </a:ext>
            </a:extLst>
          </p:cNvPr>
          <p:cNvSpPr txBox="1"/>
          <p:nvPr/>
        </p:nvSpPr>
        <p:spPr>
          <a:xfrm>
            <a:off x="5486400" y="1874520"/>
            <a:ext cx="4789170"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t>This plot shows the Destination for flights.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From given plot we can say that maximum flights are land in Delhi as compared to other cities.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105701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421FE2-A73A-555A-BDC7-9FDDD61ECB4D}"/>
              </a:ext>
            </a:extLst>
          </p:cNvPr>
          <p:cNvSpPr txBox="1"/>
          <p:nvPr/>
        </p:nvSpPr>
        <p:spPr>
          <a:xfrm>
            <a:off x="494523" y="503852"/>
            <a:ext cx="9899779" cy="5078313"/>
          </a:xfrm>
          <a:prstGeom prst="rect">
            <a:avLst/>
          </a:prstGeom>
          <a:noFill/>
        </p:spPr>
        <p:txBody>
          <a:bodyPr wrap="square" rtlCol="0">
            <a:spAutoFit/>
          </a:bodyPr>
          <a:lstStyle/>
          <a:p>
            <a:r>
              <a:rPr lang="en-US" dirty="0"/>
              <a:t>                                                        </a:t>
            </a:r>
            <a:r>
              <a:rPr lang="en-US" sz="3600" b="1" dirty="0"/>
              <a:t>DESCRIPTION</a:t>
            </a:r>
          </a:p>
          <a:p>
            <a:endParaRPr lang="en-US" sz="3600" b="1" dirty="0"/>
          </a:p>
          <a:p>
            <a:r>
              <a:rPr lang="en-US" dirty="0"/>
              <a:t>Description is the very important process in machine learning algorithm. Description of dataset is a statistical process. In description of the any dataset we have a count of dataset.</a:t>
            </a:r>
          </a:p>
          <a:p>
            <a:r>
              <a:rPr lang="en-US" dirty="0"/>
              <a:t>In Description process dataset is described column wise. After describing the dataset we have a mean of each column, standard deviation of each column, minimum value in the column and the maximum value in the column.</a:t>
            </a:r>
          </a:p>
          <a:p>
            <a:endParaRPr lang="en-US" dirty="0"/>
          </a:p>
          <a:p>
            <a:endParaRPr lang="en-US" dirty="0"/>
          </a:p>
          <a:p>
            <a:r>
              <a:rPr lang="en-US" dirty="0"/>
              <a:t>                                                         </a:t>
            </a:r>
            <a:r>
              <a:rPr lang="en-US" sz="3600" b="1" dirty="0"/>
              <a:t>CORRELATION</a:t>
            </a:r>
          </a:p>
          <a:p>
            <a:endParaRPr lang="en-US" sz="3600" b="1" dirty="0"/>
          </a:p>
          <a:p>
            <a:r>
              <a:rPr lang="en-US" dirty="0"/>
              <a:t>Correlation means how one or more variable are related to each other. Sometimes variables are positively correlated or negatively correlated. Sometimes variables are highly correlated which results into multicollinearity. Correlation is also a statistical term in machine learning.</a:t>
            </a:r>
          </a:p>
        </p:txBody>
      </p:sp>
    </p:spTree>
    <p:extLst>
      <p:ext uri="{BB962C8B-B14F-4D97-AF65-F5344CB8AC3E}">
        <p14:creationId xmlns:p14="http://schemas.microsoft.com/office/powerpoint/2010/main" val="368337165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372</TotalTime>
  <Words>663</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vt:lpstr>
      <vt:lpstr>Berlin</vt:lpstr>
      <vt:lpstr>FLIGHT PRICE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sonal misal</dc:creator>
  <cp:lastModifiedBy>sonal misal</cp:lastModifiedBy>
  <cp:revision>12</cp:revision>
  <dcterms:created xsi:type="dcterms:W3CDTF">2022-07-24T16:18:25Z</dcterms:created>
  <dcterms:modified xsi:type="dcterms:W3CDTF">2022-07-25T10:18:20Z</dcterms:modified>
</cp:coreProperties>
</file>