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566D-6D44-F1FD-0EDE-F1D58404C7B2}"/>
              </a:ext>
            </a:extLst>
          </p:cNvPr>
          <p:cNvSpPr>
            <a:spLocks noGrp="1"/>
          </p:cNvSpPr>
          <p:nvPr>
            <p:ph type="ctrTitle"/>
          </p:nvPr>
        </p:nvSpPr>
        <p:spPr>
          <a:xfrm>
            <a:off x="2293519" y="1507374"/>
            <a:ext cx="8791575" cy="2387600"/>
          </a:xfrm>
        </p:spPr>
        <p:txBody>
          <a:bodyPr>
            <a:normAutofit/>
          </a:bodyPr>
          <a:lstStyle/>
          <a:p>
            <a:r>
              <a:rPr lang="en-US" sz="8000" dirty="0"/>
              <a:t>      HOUSING</a:t>
            </a:r>
            <a:br>
              <a:rPr lang="en-US" sz="8000" dirty="0"/>
            </a:br>
            <a:r>
              <a:rPr lang="en-US" sz="8000" dirty="0"/>
              <a:t>       PROJECT</a:t>
            </a:r>
          </a:p>
        </p:txBody>
      </p:sp>
    </p:spTree>
    <p:extLst>
      <p:ext uri="{BB962C8B-B14F-4D97-AF65-F5344CB8AC3E}">
        <p14:creationId xmlns:p14="http://schemas.microsoft.com/office/powerpoint/2010/main" val="366146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F089F6-27FD-A88C-E964-681C8C1E5968}"/>
              </a:ext>
            </a:extLst>
          </p:cNvPr>
          <p:cNvPicPr>
            <a:picLocks noChangeAspect="1"/>
          </p:cNvPicPr>
          <p:nvPr/>
        </p:nvPicPr>
        <p:blipFill>
          <a:blip r:embed="rId2"/>
          <a:stretch>
            <a:fillRect/>
          </a:stretch>
        </p:blipFill>
        <p:spPr>
          <a:xfrm>
            <a:off x="1050759" y="904875"/>
            <a:ext cx="3850104" cy="4533399"/>
          </a:xfrm>
          <a:prstGeom prst="rect">
            <a:avLst/>
          </a:prstGeom>
        </p:spPr>
      </p:pic>
      <p:sp>
        <p:nvSpPr>
          <p:cNvPr id="11" name="TextBox 10">
            <a:extLst>
              <a:ext uri="{FF2B5EF4-FFF2-40B4-BE49-F238E27FC236}">
                <a16:creationId xmlns:a16="http://schemas.microsoft.com/office/drawing/2014/main" id="{E0270A69-E4C0-00E1-6AF7-EFECD1E7AA69}"/>
              </a:ext>
            </a:extLst>
          </p:cNvPr>
          <p:cNvSpPr txBox="1"/>
          <p:nvPr/>
        </p:nvSpPr>
        <p:spPr>
          <a:xfrm>
            <a:off x="5791200" y="1130966"/>
            <a:ext cx="535004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This barplot shows the relation between Sale Price and GarageType.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Graph shows that, House which has builtin Garage has the highest price than the others.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House which has no garage has the lowest price.</a:t>
            </a:r>
          </a:p>
        </p:txBody>
      </p:sp>
    </p:spTree>
    <p:extLst>
      <p:ext uri="{BB962C8B-B14F-4D97-AF65-F5344CB8AC3E}">
        <p14:creationId xmlns:p14="http://schemas.microsoft.com/office/powerpoint/2010/main" val="10689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F32D17-1A45-8DA9-EC4E-1CC1B2B6B4E5}"/>
              </a:ext>
            </a:extLst>
          </p:cNvPr>
          <p:cNvPicPr>
            <a:picLocks noChangeAspect="1"/>
          </p:cNvPicPr>
          <p:nvPr/>
        </p:nvPicPr>
        <p:blipFill>
          <a:blip r:embed="rId2"/>
          <a:stretch>
            <a:fillRect/>
          </a:stretch>
        </p:blipFill>
        <p:spPr>
          <a:xfrm>
            <a:off x="1259305" y="1211680"/>
            <a:ext cx="4363453" cy="4202531"/>
          </a:xfrm>
          <a:prstGeom prst="rect">
            <a:avLst/>
          </a:prstGeom>
        </p:spPr>
      </p:pic>
      <p:sp>
        <p:nvSpPr>
          <p:cNvPr id="4" name="TextBox 3">
            <a:extLst>
              <a:ext uri="{FF2B5EF4-FFF2-40B4-BE49-F238E27FC236}">
                <a16:creationId xmlns:a16="http://schemas.microsoft.com/office/drawing/2014/main" id="{1C321164-E61D-589C-6615-1B6397331B2C}"/>
              </a:ext>
            </a:extLst>
          </p:cNvPr>
          <p:cNvSpPr txBox="1"/>
          <p:nvPr/>
        </p:nvSpPr>
        <p:spPr>
          <a:xfrm>
            <a:off x="6440905" y="1435768"/>
            <a:ext cx="449179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From graph we can say that, in 9 month the price of a house higher than the other months.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4</a:t>
            </a:r>
            <a:r>
              <a:rPr lang="en-US" baseline="30000" dirty="0"/>
              <a:t>th</a:t>
            </a:r>
            <a:r>
              <a:rPr lang="en-US" dirty="0"/>
              <a:t> month, Sale price of a House is less than the other.</a:t>
            </a:r>
          </a:p>
        </p:txBody>
      </p:sp>
    </p:spTree>
    <p:extLst>
      <p:ext uri="{BB962C8B-B14F-4D97-AF65-F5344CB8AC3E}">
        <p14:creationId xmlns:p14="http://schemas.microsoft.com/office/powerpoint/2010/main" val="107924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F1ECA-8262-0CA0-C197-FB52B6BF28FF}"/>
              </a:ext>
            </a:extLst>
          </p:cNvPr>
          <p:cNvPicPr>
            <a:picLocks noChangeAspect="1"/>
          </p:cNvPicPr>
          <p:nvPr/>
        </p:nvPicPr>
        <p:blipFill>
          <a:blip r:embed="rId2"/>
          <a:stretch>
            <a:fillRect/>
          </a:stretch>
        </p:blipFill>
        <p:spPr>
          <a:xfrm>
            <a:off x="1235243" y="1117433"/>
            <a:ext cx="3625515" cy="3871662"/>
          </a:xfrm>
          <a:prstGeom prst="rect">
            <a:avLst/>
          </a:prstGeom>
        </p:spPr>
      </p:pic>
      <p:sp>
        <p:nvSpPr>
          <p:cNvPr id="4" name="TextBox 3">
            <a:extLst>
              <a:ext uri="{FF2B5EF4-FFF2-40B4-BE49-F238E27FC236}">
                <a16:creationId xmlns:a16="http://schemas.microsoft.com/office/drawing/2014/main" id="{1B88114B-3DD9-654B-BFF3-3CF6B5E133EB}"/>
              </a:ext>
            </a:extLst>
          </p:cNvPr>
          <p:cNvSpPr txBox="1"/>
          <p:nvPr/>
        </p:nvSpPr>
        <p:spPr>
          <a:xfrm>
            <a:off x="6096000" y="1475873"/>
            <a:ext cx="4507832"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Graph shows the year wise Sale Price of house.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year 2017 Sale Price of house is highest than the others.</a:t>
            </a:r>
          </a:p>
        </p:txBody>
      </p:sp>
    </p:spTree>
    <p:extLst>
      <p:ext uri="{BB962C8B-B14F-4D97-AF65-F5344CB8AC3E}">
        <p14:creationId xmlns:p14="http://schemas.microsoft.com/office/powerpoint/2010/main" val="4574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2F7B0-4F58-ECEB-8342-8EBAD7E2DC83}"/>
              </a:ext>
            </a:extLst>
          </p:cNvPr>
          <p:cNvSpPr txBox="1"/>
          <p:nvPr/>
        </p:nvSpPr>
        <p:spPr>
          <a:xfrm>
            <a:off x="1612231" y="513346"/>
            <a:ext cx="9288379" cy="6463308"/>
          </a:xfrm>
          <a:prstGeom prst="rect">
            <a:avLst/>
          </a:prstGeom>
          <a:noFill/>
        </p:spPr>
        <p:txBody>
          <a:bodyPr wrap="square" rtlCol="0">
            <a:spAutoFit/>
          </a:bodyPr>
          <a:lstStyle/>
          <a:p>
            <a:r>
              <a:rPr lang="en-US" dirty="0"/>
              <a:t>                                                     </a:t>
            </a:r>
            <a:r>
              <a:rPr lang="en-US" sz="3600" b="1" dirty="0"/>
              <a:t>SKEWNESS</a:t>
            </a:r>
          </a:p>
          <a:p>
            <a:pPr marL="285750" indent="-285750">
              <a:buFont typeface="Wingdings" panose="05000000000000000000" pitchFamily="2" charset="2"/>
              <a:buChar char="v"/>
            </a:pPr>
            <a:r>
              <a:rPr lang="en-US" dirty="0"/>
              <a:t>Skewness is an asymmetric curve in set of data.</a:t>
            </a:r>
          </a:p>
          <a:p>
            <a:pPr marL="285750" indent="-285750">
              <a:buFont typeface="Wingdings" panose="05000000000000000000" pitchFamily="2" charset="2"/>
              <a:buChar char="v"/>
            </a:pPr>
            <a:r>
              <a:rPr lang="en-US" dirty="0"/>
              <a:t>Skewness can be right or positive skewness.</a:t>
            </a:r>
          </a:p>
          <a:p>
            <a:pPr marL="285750" indent="-285750">
              <a:buFont typeface="Wingdings" panose="05000000000000000000" pitchFamily="2" charset="2"/>
              <a:buChar char="v"/>
            </a:pPr>
            <a:r>
              <a:rPr lang="en-US" dirty="0"/>
              <a:t>It can be left or negative skewness.</a:t>
            </a:r>
          </a:p>
          <a:p>
            <a:pPr marL="285750" indent="-285750">
              <a:buFont typeface="Wingdings" panose="05000000000000000000" pitchFamily="2" charset="2"/>
              <a:buChar char="v"/>
            </a:pPr>
            <a:r>
              <a:rPr lang="en-US" dirty="0"/>
              <a:t>It can be zero or normal skewness.</a:t>
            </a:r>
          </a:p>
          <a:p>
            <a:endParaRPr lang="en-US" dirty="0"/>
          </a:p>
          <a:p>
            <a:endParaRPr lang="en-US" dirty="0"/>
          </a:p>
          <a:p>
            <a:r>
              <a:rPr lang="en-US" dirty="0"/>
              <a:t>                                          </a:t>
            </a:r>
            <a:r>
              <a:rPr lang="en-US" sz="3600" b="1" dirty="0"/>
              <a:t>DATA CONVERSION  </a:t>
            </a:r>
          </a:p>
          <a:p>
            <a:pPr marL="285750" indent="-285750">
              <a:buFont typeface="Wingdings" panose="05000000000000000000" pitchFamily="2" charset="2"/>
              <a:buChar char="v"/>
            </a:pPr>
            <a:r>
              <a:rPr lang="en-US" dirty="0"/>
              <a:t>Data conversion is an important step in machine learning program. </a:t>
            </a:r>
          </a:p>
          <a:p>
            <a:pPr marL="285750" indent="-285750">
              <a:buFont typeface="Wingdings" panose="05000000000000000000" pitchFamily="2" charset="2"/>
              <a:buChar char="v"/>
            </a:pPr>
            <a:r>
              <a:rPr lang="en-US" dirty="0"/>
              <a:t>Objective data is converted into numerical data in Data Conversion. </a:t>
            </a:r>
          </a:p>
          <a:p>
            <a:pPr marL="285750" indent="-285750">
              <a:buFont typeface="Wingdings" panose="05000000000000000000" pitchFamily="2" charset="2"/>
              <a:buChar char="v"/>
            </a:pPr>
            <a:r>
              <a:rPr lang="en-US" dirty="0"/>
              <a:t>By using Label Encoder we convert the data.</a:t>
            </a:r>
          </a:p>
          <a:p>
            <a:r>
              <a:rPr lang="en-US" dirty="0"/>
              <a:t>                                                  </a:t>
            </a:r>
          </a:p>
          <a:p>
            <a:r>
              <a:rPr lang="en-US" dirty="0"/>
              <a:t>                                            </a:t>
            </a:r>
          </a:p>
          <a:p>
            <a:r>
              <a:rPr lang="en-US" dirty="0"/>
              <a:t>                                                  </a:t>
            </a:r>
            <a:r>
              <a:rPr lang="en-US" sz="3600" b="1" dirty="0"/>
              <a:t>OUTLIERS</a:t>
            </a:r>
          </a:p>
          <a:p>
            <a:pPr marL="285750" indent="-285750">
              <a:buFont typeface="Wingdings" panose="05000000000000000000" pitchFamily="2" charset="2"/>
              <a:buChar char="v"/>
            </a:pPr>
            <a:r>
              <a:rPr lang="en-US" dirty="0"/>
              <a:t>An outlier is something which is different from given data. </a:t>
            </a:r>
          </a:p>
          <a:p>
            <a:pPr marL="285750" indent="-285750">
              <a:buFont typeface="Wingdings" panose="05000000000000000000" pitchFamily="2" charset="2"/>
              <a:buChar char="v"/>
            </a:pPr>
            <a:r>
              <a:rPr lang="en-US" dirty="0"/>
              <a:t>Distance of an outliers from the other points is out of range.</a:t>
            </a:r>
          </a:p>
          <a:p>
            <a:endParaRPr lang="en-US" dirty="0"/>
          </a:p>
          <a:p>
            <a:endParaRPr lang="en-US" dirty="0"/>
          </a:p>
          <a:p>
            <a:r>
              <a:rPr lang="en-US" dirty="0"/>
              <a:t>After finding Skewness and Outliers we have to remove them. Skewness can be removed by Power Transform or Log Transform and Outliers are removed by using Z Score or Interquartile technique.</a:t>
            </a:r>
          </a:p>
        </p:txBody>
      </p:sp>
    </p:spTree>
    <p:extLst>
      <p:ext uri="{BB962C8B-B14F-4D97-AF65-F5344CB8AC3E}">
        <p14:creationId xmlns:p14="http://schemas.microsoft.com/office/powerpoint/2010/main" val="328637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F8A06-4EC2-E444-894D-F0F43F1CE377}"/>
              </a:ext>
            </a:extLst>
          </p:cNvPr>
          <p:cNvSpPr txBox="1"/>
          <p:nvPr/>
        </p:nvSpPr>
        <p:spPr>
          <a:xfrm>
            <a:off x="1163052" y="328862"/>
            <a:ext cx="10154653" cy="6555641"/>
          </a:xfrm>
          <a:prstGeom prst="rect">
            <a:avLst/>
          </a:prstGeom>
          <a:noFill/>
        </p:spPr>
        <p:txBody>
          <a:bodyPr wrap="square" rtlCol="0">
            <a:spAutoFit/>
          </a:bodyPr>
          <a:lstStyle/>
          <a:p>
            <a:r>
              <a:rPr lang="en-US" dirty="0"/>
              <a:t>                                                    </a:t>
            </a:r>
            <a:r>
              <a:rPr lang="en-US" sz="3200" b="1" dirty="0"/>
              <a:t>Splitting the Data</a:t>
            </a:r>
          </a:p>
          <a:p>
            <a:pPr marL="285750" indent="-285750">
              <a:buFont typeface="Wingdings" panose="05000000000000000000" pitchFamily="2" charset="2"/>
              <a:buChar char="v"/>
            </a:pPr>
            <a:r>
              <a:rPr lang="en-US" dirty="0"/>
              <a:t>Data is splitted into two parts; dependent data and independent data.</a:t>
            </a:r>
          </a:p>
          <a:p>
            <a:pPr marL="285750" indent="-285750">
              <a:buFont typeface="Wingdings" panose="05000000000000000000" pitchFamily="2" charset="2"/>
              <a:buChar char="v"/>
            </a:pPr>
            <a:r>
              <a:rPr lang="en-US" dirty="0"/>
              <a:t>In splitting process target or dependent  column should be drop.</a:t>
            </a:r>
          </a:p>
          <a:p>
            <a:pPr marL="285750" indent="-285750">
              <a:buFont typeface="Wingdings" panose="05000000000000000000" pitchFamily="2" charset="2"/>
              <a:buChar char="v"/>
            </a:pPr>
            <a:r>
              <a:rPr lang="en-US" dirty="0"/>
              <a:t>In this program we splitted the data into x and y.</a:t>
            </a:r>
          </a:p>
          <a:p>
            <a:pPr marL="285750" indent="-285750">
              <a:buFont typeface="Wingdings" panose="05000000000000000000" pitchFamily="2" charset="2"/>
              <a:buChar char="v"/>
            </a:pPr>
            <a:r>
              <a:rPr lang="en-US" dirty="0"/>
              <a:t>X is an independent variables and y is the dependent variable.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r>
              <a:rPr lang="en-US" dirty="0"/>
              <a:t>                                                       </a:t>
            </a:r>
            <a:r>
              <a:rPr lang="en-US" sz="3200" b="1" dirty="0"/>
              <a:t>Training Process</a:t>
            </a:r>
          </a:p>
          <a:p>
            <a:pPr marL="285750" indent="-285750">
              <a:buFont typeface="Wingdings" panose="05000000000000000000" pitchFamily="2" charset="2"/>
              <a:buChar char="v"/>
            </a:pPr>
            <a:r>
              <a:rPr lang="en-US" dirty="0"/>
              <a:t>After splitting the data in x and y, data is send for training and testing.</a:t>
            </a:r>
          </a:p>
          <a:p>
            <a:pPr marL="285750" indent="-285750">
              <a:buFont typeface="Wingdings" panose="05000000000000000000" pitchFamily="2" charset="2"/>
              <a:buChar char="v"/>
            </a:pPr>
            <a:r>
              <a:rPr lang="en-US" dirty="0"/>
              <a:t>Maximum 80% data is send for training and 20% is for testing. </a:t>
            </a:r>
          </a:p>
          <a:p>
            <a:pPr marL="285750" indent="-285750">
              <a:buFont typeface="Wingdings" panose="05000000000000000000" pitchFamily="2" charset="2"/>
              <a:buChar char="v"/>
            </a:pPr>
            <a:r>
              <a:rPr lang="en-US" dirty="0"/>
              <a:t>x_train has (786,61) data and </a:t>
            </a:r>
            <a:r>
              <a:rPr lang="en-US" dirty="0" err="1"/>
              <a:t>x_test</a:t>
            </a:r>
            <a:r>
              <a:rPr lang="en-US" dirty="0"/>
              <a:t> has (337,61) data.</a:t>
            </a:r>
          </a:p>
          <a:p>
            <a:pPr marL="285750" indent="-285750">
              <a:buFont typeface="Wingdings" panose="05000000000000000000" pitchFamily="2" charset="2"/>
              <a:buChar char="v"/>
            </a:pPr>
            <a:r>
              <a:rPr lang="en-US" dirty="0" err="1"/>
              <a:t>y_train</a:t>
            </a:r>
            <a:r>
              <a:rPr lang="en-US" dirty="0"/>
              <a:t> has (786,) data and </a:t>
            </a:r>
            <a:r>
              <a:rPr lang="en-US" dirty="0" err="1"/>
              <a:t>y_test</a:t>
            </a:r>
            <a:r>
              <a:rPr lang="en-US" dirty="0"/>
              <a:t> has  (337,) data.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r>
              <a:rPr lang="en-US" dirty="0"/>
              <a:t>                                                      </a:t>
            </a:r>
            <a:r>
              <a:rPr lang="en-US" sz="3200" b="1" dirty="0"/>
              <a:t>r2 Score</a:t>
            </a:r>
          </a:p>
          <a:p>
            <a:pPr marL="285750" indent="-285750">
              <a:buFont typeface="Wingdings" panose="05000000000000000000" pitchFamily="2" charset="2"/>
              <a:buChar char="v"/>
            </a:pPr>
            <a:r>
              <a:rPr lang="en-US" dirty="0"/>
              <a:t>It is the proportion of the variation in the dependent variable that is predictable from the independent variable.</a:t>
            </a:r>
          </a:p>
          <a:p>
            <a:pPr marL="285750" indent="-285750">
              <a:buFont typeface="Wingdings" panose="05000000000000000000" pitchFamily="2" charset="2"/>
              <a:buChar char="v"/>
            </a:pPr>
            <a:r>
              <a:rPr lang="en-US" dirty="0"/>
              <a:t>r2 score for this model is; 85.30.</a:t>
            </a:r>
          </a:p>
          <a:p>
            <a:pPr marL="285750" indent="-285750">
              <a:buFont typeface="Wingdings" panose="05000000000000000000" pitchFamily="2" charset="2"/>
              <a:buChar char="v"/>
            </a:pPr>
            <a:endParaRPr lang="en-US" dirty="0"/>
          </a:p>
          <a:p>
            <a:endParaRPr lang="en-US" dirty="0"/>
          </a:p>
          <a:p>
            <a:endParaRPr lang="en-US" dirty="0"/>
          </a:p>
        </p:txBody>
      </p:sp>
    </p:spTree>
    <p:extLst>
      <p:ext uri="{BB962C8B-B14F-4D97-AF65-F5344CB8AC3E}">
        <p14:creationId xmlns:p14="http://schemas.microsoft.com/office/powerpoint/2010/main" val="53633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00EF1-4DB1-3E90-95F9-1750B9611FC4}"/>
              </a:ext>
            </a:extLst>
          </p:cNvPr>
          <p:cNvSpPr txBox="1"/>
          <p:nvPr/>
        </p:nvSpPr>
        <p:spPr>
          <a:xfrm>
            <a:off x="1447059" y="497148"/>
            <a:ext cx="9596761" cy="4124206"/>
          </a:xfrm>
          <a:prstGeom prst="rect">
            <a:avLst/>
          </a:prstGeom>
          <a:noFill/>
        </p:spPr>
        <p:txBody>
          <a:bodyPr wrap="square" rtlCol="0">
            <a:spAutoFit/>
          </a:bodyPr>
          <a:lstStyle/>
          <a:p>
            <a:r>
              <a:rPr lang="en-US" dirty="0"/>
              <a:t>                                          </a:t>
            </a:r>
            <a:r>
              <a:rPr lang="en-US" sz="3200" b="1" dirty="0"/>
              <a:t>Cross Validation Score</a:t>
            </a:r>
          </a:p>
          <a:p>
            <a:pPr marL="285750" indent="-285750">
              <a:buFont typeface="Wingdings" panose="05000000000000000000" pitchFamily="2" charset="2"/>
              <a:buChar char="v"/>
            </a:pPr>
            <a:r>
              <a:rPr lang="en-US" dirty="0"/>
              <a:t>Cross validation is an important concept in machine learning.</a:t>
            </a:r>
          </a:p>
          <a:p>
            <a:pPr marL="285750" indent="-285750">
              <a:buFont typeface="Wingdings" panose="05000000000000000000" pitchFamily="2" charset="2"/>
              <a:buChar char="v"/>
            </a:pPr>
            <a:r>
              <a:rPr lang="en-US" dirty="0"/>
              <a:t>It can reduces the size of data.</a:t>
            </a:r>
          </a:p>
          <a:p>
            <a:pPr marL="285750" indent="-285750">
              <a:buFont typeface="Wingdings" panose="05000000000000000000" pitchFamily="2" charset="2"/>
              <a:buChar char="v"/>
            </a:pPr>
            <a:r>
              <a:rPr lang="en-US" dirty="0"/>
              <a:t>In this program at cross fold 8 the best cv score is;81.31</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r>
              <a:rPr lang="en-US" sz="3200" b="1" dirty="0"/>
              <a:t>                            MODEL TESTING</a:t>
            </a:r>
            <a:endParaRPr lang="en-US" dirty="0"/>
          </a:p>
          <a:p>
            <a:pPr marL="285750" indent="-285750">
              <a:buFont typeface="Wingdings" panose="05000000000000000000" pitchFamily="2" charset="2"/>
              <a:buChar char="v"/>
            </a:pPr>
            <a:r>
              <a:rPr lang="en-US" dirty="0"/>
              <a:t>Testing the model is an important process in machine learning.</a:t>
            </a:r>
          </a:p>
          <a:p>
            <a:pPr marL="285750" indent="-285750">
              <a:buFont typeface="Wingdings" panose="05000000000000000000" pitchFamily="2" charset="2"/>
              <a:buChar char="v"/>
            </a:pPr>
            <a:r>
              <a:rPr lang="en-US" dirty="0"/>
              <a:t>For this program we used Linear Regression.</a:t>
            </a:r>
          </a:p>
          <a:p>
            <a:pPr marL="285750" indent="-285750">
              <a:buFont typeface="Wingdings" panose="05000000000000000000" pitchFamily="2" charset="2"/>
              <a:buChar char="v"/>
            </a:pPr>
            <a:r>
              <a:rPr lang="en-US" dirty="0"/>
              <a:t>We are testing different different model of regression to get the best cv score.</a:t>
            </a:r>
          </a:p>
          <a:p>
            <a:pPr marL="285750" indent="-285750">
              <a:buFont typeface="Wingdings" panose="05000000000000000000" pitchFamily="2" charset="2"/>
              <a:buChar char="v"/>
            </a:pPr>
            <a:r>
              <a:rPr lang="en-US" dirty="0"/>
              <a:t>We did testing on Ridge, Lasso, Extra tree regressor, Random forest regressor, AdaBoost regressor and Decision tree regressor.</a:t>
            </a:r>
          </a:p>
          <a:p>
            <a:endParaRPr lang="en-US" dirty="0"/>
          </a:p>
        </p:txBody>
      </p:sp>
    </p:spTree>
    <p:extLst>
      <p:ext uri="{BB962C8B-B14F-4D97-AF65-F5344CB8AC3E}">
        <p14:creationId xmlns:p14="http://schemas.microsoft.com/office/powerpoint/2010/main" val="184910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99679B-3035-B73F-AFAB-3D59C5B5B745}"/>
              </a:ext>
            </a:extLst>
          </p:cNvPr>
          <p:cNvSpPr txBox="1"/>
          <p:nvPr/>
        </p:nvSpPr>
        <p:spPr>
          <a:xfrm>
            <a:off x="1447061" y="594804"/>
            <a:ext cx="9490228" cy="1692771"/>
          </a:xfrm>
          <a:prstGeom prst="rect">
            <a:avLst/>
          </a:prstGeom>
          <a:noFill/>
        </p:spPr>
        <p:txBody>
          <a:bodyPr wrap="square" rtlCol="0">
            <a:spAutoFit/>
          </a:bodyPr>
          <a:lstStyle/>
          <a:p>
            <a:r>
              <a:rPr lang="en-US" dirty="0"/>
              <a:t>                                                      </a:t>
            </a:r>
            <a:r>
              <a:rPr lang="en-US" sz="3200" b="1" dirty="0"/>
              <a:t>FINAL MODEL</a:t>
            </a:r>
          </a:p>
          <a:p>
            <a:r>
              <a:rPr lang="en-US" dirty="0"/>
              <a:t>We choose Extra Tree Regressor as our final model without Hyper parameter tuning.</a:t>
            </a:r>
          </a:p>
          <a:p>
            <a:r>
              <a:rPr lang="en-US" dirty="0"/>
              <a:t>Because cv score for Extra tree regressor is higher than the other model. After using hyper parameter tuning cv score gets reduced so we choose final model without hyper parameter tuning.</a:t>
            </a:r>
          </a:p>
          <a:p>
            <a:r>
              <a:rPr lang="en-US" dirty="0"/>
              <a:t> </a:t>
            </a:r>
          </a:p>
        </p:txBody>
      </p:sp>
      <p:pic>
        <p:nvPicPr>
          <p:cNvPr id="4" name="Picture 3">
            <a:extLst>
              <a:ext uri="{FF2B5EF4-FFF2-40B4-BE49-F238E27FC236}">
                <a16:creationId xmlns:a16="http://schemas.microsoft.com/office/drawing/2014/main" id="{FD62F62D-9D4C-204E-F06C-44C4E4DAF237}"/>
              </a:ext>
            </a:extLst>
          </p:cNvPr>
          <p:cNvPicPr>
            <a:picLocks noChangeAspect="1"/>
          </p:cNvPicPr>
          <p:nvPr/>
        </p:nvPicPr>
        <p:blipFill>
          <a:blip r:embed="rId2"/>
          <a:stretch>
            <a:fillRect/>
          </a:stretch>
        </p:blipFill>
        <p:spPr>
          <a:xfrm>
            <a:off x="2505075" y="1997476"/>
            <a:ext cx="6372595" cy="4860524"/>
          </a:xfrm>
          <a:prstGeom prst="rect">
            <a:avLst/>
          </a:prstGeom>
        </p:spPr>
      </p:pic>
    </p:spTree>
    <p:extLst>
      <p:ext uri="{BB962C8B-B14F-4D97-AF65-F5344CB8AC3E}">
        <p14:creationId xmlns:p14="http://schemas.microsoft.com/office/powerpoint/2010/main" val="344463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7A8EAF-6582-0B5D-CE50-08BBAEA41B74}"/>
              </a:ext>
            </a:extLst>
          </p:cNvPr>
          <p:cNvSpPr txBox="1"/>
          <p:nvPr/>
        </p:nvSpPr>
        <p:spPr>
          <a:xfrm>
            <a:off x="1837678" y="514905"/>
            <a:ext cx="7403976" cy="1692771"/>
          </a:xfrm>
          <a:prstGeom prst="rect">
            <a:avLst/>
          </a:prstGeom>
          <a:noFill/>
        </p:spPr>
        <p:txBody>
          <a:bodyPr wrap="square" rtlCol="0">
            <a:spAutoFit/>
          </a:bodyPr>
          <a:lstStyle/>
          <a:p>
            <a:r>
              <a:rPr lang="en-US" dirty="0"/>
              <a:t>                                       </a:t>
            </a:r>
            <a:r>
              <a:rPr lang="en-US" sz="3200" b="1" dirty="0"/>
              <a:t>CONCLUSION</a:t>
            </a:r>
          </a:p>
          <a:p>
            <a:pPr marL="285750" indent="-285750">
              <a:buFont typeface="Wingdings" panose="05000000000000000000" pitchFamily="2" charset="2"/>
              <a:buChar char="v"/>
            </a:pPr>
            <a:r>
              <a:rPr lang="en-US" dirty="0"/>
              <a:t>After testing all the models we chose Extra Tree Regressor model.</a:t>
            </a:r>
          </a:p>
          <a:p>
            <a:pPr marL="285750" indent="-285750">
              <a:buFont typeface="Wingdings" panose="05000000000000000000" pitchFamily="2" charset="2"/>
              <a:buChar char="v"/>
            </a:pPr>
            <a:r>
              <a:rPr lang="en-US" dirty="0"/>
              <a:t>CV score for Extra tree regressor model is; 85.83.</a:t>
            </a:r>
          </a:p>
          <a:p>
            <a:pPr marL="285750" indent="-285750">
              <a:buFont typeface="Wingdings" panose="05000000000000000000" pitchFamily="2" charset="2"/>
              <a:buChar char="v"/>
            </a:pPr>
            <a:r>
              <a:rPr lang="en-US" dirty="0"/>
              <a:t>But after applying Hyper parameter tuning cv score was; 80.14.</a:t>
            </a:r>
          </a:p>
          <a:p>
            <a:pPr marL="285750" indent="-285750">
              <a:buFont typeface="Wingdings" panose="05000000000000000000" pitchFamily="2" charset="2"/>
              <a:buChar char="v"/>
            </a:pPr>
            <a:r>
              <a:rPr lang="en-US" dirty="0"/>
              <a:t>So we chose Extra tree regressor model without hyper parameter tuning.</a:t>
            </a:r>
          </a:p>
        </p:txBody>
      </p:sp>
    </p:spTree>
    <p:extLst>
      <p:ext uri="{BB962C8B-B14F-4D97-AF65-F5344CB8AC3E}">
        <p14:creationId xmlns:p14="http://schemas.microsoft.com/office/powerpoint/2010/main" val="14009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DFCD285-15CB-08E9-90B0-F565A8AB923F}"/>
              </a:ext>
            </a:extLst>
          </p:cNvPr>
          <p:cNvSpPr txBox="1"/>
          <p:nvPr/>
        </p:nvSpPr>
        <p:spPr>
          <a:xfrm>
            <a:off x="1467854" y="898356"/>
            <a:ext cx="8871284" cy="5416868"/>
          </a:xfrm>
          <a:prstGeom prst="rect">
            <a:avLst/>
          </a:prstGeom>
          <a:noFill/>
        </p:spPr>
        <p:txBody>
          <a:bodyPr wrap="square" rtlCol="0">
            <a:spAutoFit/>
          </a:bodyPr>
          <a:lstStyle/>
          <a:p>
            <a:endParaRPr lang="en-US" dirty="0"/>
          </a:p>
          <a:p>
            <a:r>
              <a:rPr lang="en-US" sz="3200" b="1" dirty="0"/>
              <a:t>CONTENTS</a:t>
            </a:r>
          </a:p>
          <a:p>
            <a:endParaRPr lang="en-US" sz="3200" b="1" dirty="0"/>
          </a:p>
          <a:p>
            <a:pPr marL="457200" indent="-457200">
              <a:buFont typeface="Wingdings" panose="05000000000000000000" pitchFamily="2" charset="2"/>
              <a:buChar char="v"/>
            </a:pPr>
            <a:r>
              <a:rPr lang="en-US" sz="2400" dirty="0"/>
              <a:t>Problem Statement</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Exploratory Data Analysis</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Visualization</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Data Cleaning</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Final Model</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15542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B6B651-7C18-CAA8-7647-07E5F7344ECF}"/>
              </a:ext>
            </a:extLst>
          </p:cNvPr>
          <p:cNvSpPr txBox="1"/>
          <p:nvPr/>
        </p:nvSpPr>
        <p:spPr>
          <a:xfrm>
            <a:off x="1002632" y="665748"/>
            <a:ext cx="10234863" cy="5016758"/>
          </a:xfrm>
          <a:prstGeom prst="rect">
            <a:avLst/>
          </a:prstGeom>
          <a:noFill/>
        </p:spPr>
        <p:txBody>
          <a:bodyPr wrap="square" rtlCol="0">
            <a:spAutoFit/>
          </a:bodyPr>
          <a:lstStyle/>
          <a:p>
            <a:r>
              <a:rPr lang="en-US" dirty="0"/>
              <a:t>                                              </a:t>
            </a:r>
            <a:r>
              <a:rPr lang="en-US" sz="4000" b="1" dirty="0"/>
              <a:t>PROBLEM STATEMENT</a:t>
            </a:r>
          </a:p>
          <a:p>
            <a:endParaRPr lang="en-US" sz="4000" b="1" dirty="0"/>
          </a:p>
          <a:p>
            <a:r>
              <a:rPr lang="en-US" sz="2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sz="2400" b="1" dirty="0"/>
          </a:p>
        </p:txBody>
      </p:sp>
    </p:spTree>
    <p:extLst>
      <p:ext uri="{BB962C8B-B14F-4D97-AF65-F5344CB8AC3E}">
        <p14:creationId xmlns:p14="http://schemas.microsoft.com/office/powerpoint/2010/main" val="201763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1EB67-C936-478E-C3BA-1DD2924879B4}"/>
              </a:ext>
            </a:extLst>
          </p:cNvPr>
          <p:cNvSpPr txBox="1"/>
          <p:nvPr/>
        </p:nvSpPr>
        <p:spPr>
          <a:xfrm>
            <a:off x="1163053" y="818143"/>
            <a:ext cx="9857873" cy="3970318"/>
          </a:xfrm>
          <a:prstGeom prst="rect">
            <a:avLst/>
          </a:prstGeom>
          <a:noFill/>
        </p:spPr>
        <p:txBody>
          <a:bodyPr wrap="square" rtlCol="0">
            <a:spAutoFit/>
          </a:bodyPr>
          <a:lstStyle/>
          <a:p>
            <a:endParaRPr lang="en-US" dirty="0"/>
          </a:p>
          <a:p>
            <a:endParaRPr lang="en-US" dirty="0"/>
          </a:p>
          <a:p>
            <a:endParaRPr lang="en-US" dirty="0"/>
          </a:p>
          <a:p>
            <a:r>
              <a:rPr lang="en-US"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endParaRPr lang="en-US" dirty="0"/>
          </a:p>
          <a:p>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endParaRPr lang="en-US" dirty="0"/>
          </a:p>
          <a:p>
            <a:r>
              <a:rPr lang="en-US" dirty="0"/>
              <a:t>• Which variables are important to predict the price of variable? </a:t>
            </a:r>
          </a:p>
          <a:p>
            <a:r>
              <a:rPr lang="en-US" dirty="0"/>
              <a:t>• How do these variables describe the price of the house?</a:t>
            </a:r>
          </a:p>
        </p:txBody>
      </p:sp>
    </p:spTree>
    <p:extLst>
      <p:ext uri="{BB962C8B-B14F-4D97-AF65-F5344CB8AC3E}">
        <p14:creationId xmlns:p14="http://schemas.microsoft.com/office/powerpoint/2010/main" val="34888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31D8B-EFC5-1783-8C4C-C92F24AB4A6A}"/>
              </a:ext>
            </a:extLst>
          </p:cNvPr>
          <p:cNvSpPr txBox="1"/>
          <p:nvPr/>
        </p:nvSpPr>
        <p:spPr>
          <a:xfrm>
            <a:off x="2165684" y="1524000"/>
            <a:ext cx="7491663" cy="1938992"/>
          </a:xfrm>
          <a:prstGeom prst="rect">
            <a:avLst/>
          </a:prstGeom>
          <a:noFill/>
        </p:spPr>
        <p:txBody>
          <a:bodyPr wrap="square" rtlCol="0">
            <a:spAutoFit/>
          </a:bodyPr>
          <a:lstStyle/>
          <a:p>
            <a:r>
              <a:rPr lang="en-US" sz="4000" dirty="0"/>
              <a:t>               </a:t>
            </a:r>
            <a:r>
              <a:rPr lang="en-US" sz="4000" b="1" dirty="0"/>
              <a:t>EXPLORATORY</a:t>
            </a:r>
          </a:p>
          <a:p>
            <a:r>
              <a:rPr lang="en-US" sz="4000" b="1" dirty="0"/>
              <a:t>                       DATA</a:t>
            </a:r>
          </a:p>
          <a:p>
            <a:r>
              <a:rPr lang="en-US" sz="4000" b="1" dirty="0"/>
              <a:t>                   ANALYSIS</a:t>
            </a:r>
          </a:p>
        </p:txBody>
      </p:sp>
    </p:spTree>
    <p:extLst>
      <p:ext uri="{BB962C8B-B14F-4D97-AF65-F5344CB8AC3E}">
        <p14:creationId xmlns:p14="http://schemas.microsoft.com/office/powerpoint/2010/main" val="230697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3CC81-48AE-0586-D388-4F7CC403FFC1}"/>
              </a:ext>
            </a:extLst>
          </p:cNvPr>
          <p:cNvSpPr txBox="1"/>
          <p:nvPr/>
        </p:nvSpPr>
        <p:spPr>
          <a:xfrm>
            <a:off x="1860883" y="1138987"/>
            <a:ext cx="8502317" cy="3970318"/>
          </a:xfrm>
          <a:prstGeom prst="rect">
            <a:avLst/>
          </a:prstGeom>
          <a:noFill/>
        </p:spPr>
        <p:txBody>
          <a:bodyPr wrap="square" rtlCol="0">
            <a:spAutoFit/>
          </a:bodyPr>
          <a:lstStyle/>
          <a:p>
            <a:r>
              <a:rPr lang="en-US" dirty="0"/>
              <a:t>In Housing data project we have to predict the Sale price of House . In Housing project there is two datasets : Training dataset and Testing dataset . Training dataset contain 1168 rows and 81 columns and testing dataset contains : 292 rows and 81 columns. </a:t>
            </a:r>
          </a:p>
          <a:p>
            <a:endParaRPr lang="en-US" dirty="0"/>
          </a:p>
          <a:p>
            <a:r>
              <a:rPr lang="en-US" dirty="0"/>
              <a:t>For predicting the Sale Price first we have to import some necessary libraries. After importing the libraries, we can read and load the dataset. After reading the dataset first we have to analyzed it and after that we have to work on columns. We must check which column is necessary for finding the Target variable and which is not so important. Columns which are not much necessary for finding the target variables we can dropped that columns.</a:t>
            </a:r>
          </a:p>
          <a:p>
            <a:endParaRPr lang="en-US" dirty="0"/>
          </a:p>
          <a:p>
            <a:r>
              <a:rPr lang="en-US" dirty="0"/>
              <a:t>We also have to check null values in columns. If any column have null values we have to fill that null values by the mean, median or mode of that column. After filling all the null values</a:t>
            </a:r>
          </a:p>
          <a:p>
            <a:r>
              <a:rPr lang="en-US" dirty="0"/>
              <a:t>data is ready for the further processing.</a:t>
            </a:r>
          </a:p>
        </p:txBody>
      </p:sp>
    </p:spTree>
    <p:extLst>
      <p:ext uri="{BB962C8B-B14F-4D97-AF65-F5344CB8AC3E}">
        <p14:creationId xmlns:p14="http://schemas.microsoft.com/office/powerpoint/2010/main" val="15363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14F10-D7DB-C217-6518-65D79B1851C7}"/>
              </a:ext>
            </a:extLst>
          </p:cNvPr>
          <p:cNvSpPr txBox="1"/>
          <p:nvPr/>
        </p:nvSpPr>
        <p:spPr>
          <a:xfrm>
            <a:off x="2839452" y="2157661"/>
            <a:ext cx="5775158" cy="1600438"/>
          </a:xfrm>
          <a:prstGeom prst="rect">
            <a:avLst/>
          </a:prstGeom>
          <a:noFill/>
        </p:spPr>
        <p:txBody>
          <a:bodyPr wrap="square" rtlCol="0">
            <a:spAutoFit/>
          </a:bodyPr>
          <a:lstStyle/>
          <a:p>
            <a:endParaRPr lang="en-US" dirty="0"/>
          </a:p>
          <a:p>
            <a:endParaRPr lang="en-US" dirty="0"/>
          </a:p>
          <a:p>
            <a:endParaRPr lang="en-US" dirty="0"/>
          </a:p>
          <a:p>
            <a:r>
              <a:rPr lang="en-US" dirty="0"/>
              <a:t>                    </a:t>
            </a:r>
            <a:r>
              <a:rPr lang="en-US" sz="4400" b="1" dirty="0"/>
              <a:t>VISUALIZATION</a:t>
            </a:r>
          </a:p>
        </p:txBody>
      </p:sp>
    </p:spTree>
    <p:extLst>
      <p:ext uri="{BB962C8B-B14F-4D97-AF65-F5344CB8AC3E}">
        <p14:creationId xmlns:p14="http://schemas.microsoft.com/office/powerpoint/2010/main" val="107742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C964467-8E1E-80A8-2688-960B6C8D1449}"/>
              </a:ext>
            </a:extLst>
          </p:cNvPr>
          <p:cNvPicPr>
            <a:picLocks noChangeAspect="1"/>
          </p:cNvPicPr>
          <p:nvPr/>
        </p:nvPicPr>
        <p:blipFill>
          <a:blip r:embed="rId2"/>
          <a:stretch>
            <a:fillRect/>
          </a:stretch>
        </p:blipFill>
        <p:spPr>
          <a:xfrm>
            <a:off x="1273092" y="1082842"/>
            <a:ext cx="4421856" cy="4203032"/>
          </a:xfrm>
          <a:prstGeom prst="rect">
            <a:avLst/>
          </a:prstGeom>
        </p:spPr>
      </p:pic>
      <p:sp>
        <p:nvSpPr>
          <p:cNvPr id="11" name="TextBox 10">
            <a:extLst>
              <a:ext uri="{FF2B5EF4-FFF2-40B4-BE49-F238E27FC236}">
                <a16:creationId xmlns:a16="http://schemas.microsoft.com/office/drawing/2014/main" id="{5728373F-0987-0BCA-5804-BEF4CA98124B}"/>
              </a:ext>
            </a:extLst>
          </p:cNvPr>
          <p:cNvSpPr txBox="1"/>
          <p:nvPr/>
        </p:nvSpPr>
        <p:spPr>
          <a:xfrm>
            <a:off x="6096000" y="1371600"/>
            <a:ext cx="5277853"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Diagram shows the </a:t>
            </a:r>
            <a:r>
              <a:rPr lang="en-US" dirty="0" err="1"/>
              <a:t>histplot</a:t>
            </a:r>
            <a:r>
              <a:rPr lang="en-US" dirty="0"/>
              <a:t> for Sale Price. Maximum Sale Price for a house is between 100000 to 200000.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Sale Price is a target column which is depend on other columns.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Sale Price of a house is depend on various factors therefor it is called dependent variable. </a:t>
            </a:r>
          </a:p>
        </p:txBody>
      </p:sp>
    </p:spTree>
    <p:extLst>
      <p:ext uri="{BB962C8B-B14F-4D97-AF65-F5344CB8AC3E}">
        <p14:creationId xmlns:p14="http://schemas.microsoft.com/office/powerpoint/2010/main" val="26652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50AB2-C201-956B-F05F-23A8C361C366}"/>
              </a:ext>
            </a:extLst>
          </p:cNvPr>
          <p:cNvPicPr>
            <a:picLocks noChangeAspect="1"/>
          </p:cNvPicPr>
          <p:nvPr/>
        </p:nvPicPr>
        <p:blipFill>
          <a:blip r:embed="rId2"/>
          <a:stretch>
            <a:fillRect/>
          </a:stretch>
        </p:blipFill>
        <p:spPr>
          <a:xfrm>
            <a:off x="1259306" y="1066800"/>
            <a:ext cx="4475747" cy="4235116"/>
          </a:xfrm>
          <a:prstGeom prst="rect">
            <a:avLst/>
          </a:prstGeom>
        </p:spPr>
      </p:pic>
      <p:sp>
        <p:nvSpPr>
          <p:cNvPr id="6" name="TextBox 5">
            <a:extLst>
              <a:ext uri="{FF2B5EF4-FFF2-40B4-BE49-F238E27FC236}">
                <a16:creationId xmlns:a16="http://schemas.microsoft.com/office/drawing/2014/main" id="{A71DEEBB-F830-795E-ECE6-5F87C7AA8054}"/>
              </a:ext>
            </a:extLst>
          </p:cNvPr>
          <p:cNvSpPr txBox="1"/>
          <p:nvPr/>
        </p:nvSpPr>
        <p:spPr>
          <a:xfrm>
            <a:off x="6400799" y="1267325"/>
            <a:ext cx="491690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This graph shows the relation between Sale Price and OverallQual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Graph shows that Sale Price of a house is depend upon the Quality of a house.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Higher the Quality higher is the Price of a House.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75071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tf00001226_wac</Template>
  <TotalTime>373</TotalTime>
  <Words>1150</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vt:lpstr>
      <vt:lpstr>Circuit</vt:lpstr>
      <vt:lpstr>      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HOUSING        PROJECT</dc:title>
  <dc:creator>sonal misal</dc:creator>
  <cp:lastModifiedBy>sonal misal</cp:lastModifiedBy>
  <cp:revision>4</cp:revision>
  <dcterms:created xsi:type="dcterms:W3CDTF">2022-06-25T16:32:40Z</dcterms:created>
  <dcterms:modified xsi:type="dcterms:W3CDTF">2022-06-27T07:39:26Z</dcterms:modified>
</cp:coreProperties>
</file>