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6" r:id="rId5"/>
    <p:sldId id="309" r:id="rId6"/>
    <p:sldId id="310" r:id="rId7"/>
    <p:sldId id="311" r:id="rId8"/>
    <p:sldId id="312" r:id="rId9"/>
    <p:sldId id="313" r:id="rId10"/>
    <p:sldId id="314" r:id="rId11"/>
    <p:sldId id="315" r:id="rId12"/>
    <p:sldId id="316" r:id="rId13"/>
    <p:sldId id="317" r:id="rId14"/>
    <p:sldId id="30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43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0779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54971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486150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814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8/28/2022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26590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8/28/2022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83442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45806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07382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448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20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669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82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8/28/2022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130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8/28/2022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954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8/28/2022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656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8/28/2022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2871442"/>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6000" y="639097"/>
            <a:ext cx="5844466" cy="3494791"/>
          </a:xfrm>
        </p:spPr>
        <p:txBody>
          <a:bodyPr>
            <a:normAutofit/>
          </a:bodyPr>
          <a:lstStyle/>
          <a:p>
            <a:r>
              <a:rPr lang="en-US" dirty="0"/>
              <a:t>MICRO CREDIT DEFAULTER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PROJECT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EA06C3-A61A-324D-64CF-635460378368}"/>
              </a:ext>
            </a:extLst>
          </p:cNvPr>
          <p:cNvPicPr>
            <a:picLocks noChangeAspect="1"/>
          </p:cNvPicPr>
          <p:nvPr/>
        </p:nvPicPr>
        <p:blipFill>
          <a:blip r:embed="rId2"/>
          <a:stretch>
            <a:fillRect/>
          </a:stretch>
        </p:blipFill>
        <p:spPr>
          <a:xfrm>
            <a:off x="2459115" y="895350"/>
            <a:ext cx="6427710" cy="5067300"/>
          </a:xfrm>
          <a:prstGeom prst="rect">
            <a:avLst/>
          </a:prstGeom>
        </p:spPr>
      </p:pic>
    </p:spTree>
    <p:extLst>
      <p:ext uri="{BB962C8B-B14F-4D97-AF65-F5344CB8AC3E}">
        <p14:creationId xmlns:p14="http://schemas.microsoft.com/office/powerpoint/2010/main" val="4584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p:txBody>
          <a:bodyPr>
            <a:normAutofit/>
          </a:bodyPr>
          <a:lstStyle/>
          <a:p>
            <a:r>
              <a:rPr lang="en-US" dirty="0"/>
              <a:t>Title Lorem Ipsum </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00372102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2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A8863-1323-1936-9C65-EEA31FAA12FA}"/>
              </a:ext>
            </a:extLst>
          </p:cNvPr>
          <p:cNvSpPr txBox="1"/>
          <p:nvPr/>
        </p:nvSpPr>
        <p:spPr>
          <a:xfrm>
            <a:off x="461639" y="834501"/>
            <a:ext cx="4685710" cy="3877985"/>
          </a:xfrm>
          <a:prstGeom prst="rect">
            <a:avLst/>
          </a:prstGeom>
          <a:noFill/>
        </p:spPr>
        <p:txBody>
          <a:bodyPr wrap="square" rtlCol="0">
            <a:spAutoFit/>
          </a:bodyPr>
          <a:lstStyle/>
          <a:p>
            <a:r>
              <a:rPr lang="en-US" sz="2400" b="1" dirty="0">
                <a:latin typeface="Arial Black" panose="020B0A04020102020204" pitchFamily="34" charset="0"/>
              </a:rPr>
              <a:t>CONTENTS :</a:t>
            </a:r>
          </a:p>
          <a:p>
            <a:endParaRPr lang="en-US" sz="2400" b="1" dirty="0">
              <a:latin typeface="Arial Black" panose="020B0A04020102020204" pitchFamily="34" charset="0"/>
            </a:endParaRPr>
          </a:p>
          <a:p>
            <a:pPr marL="285750" indent="-285750">
              <a:buFont typeface="Wingdings" panose="05000000000000000000" pitchFamily="2" charset="2"/>
              <a:buChar char="q"/>
            </a:pPr>
            <a:r>
              <a:rPr lang="en-US" b="1" dirty="0">
                <a:latin typeface="Arial Black" panose="020B0A04020102020204" pitchFamily="34" charset="0"/>
              </a:rPr>
              <a:t>Introduction</a:t>
            </a:r>
          </a:p>
          <a:p>
            <a:pPr marL="285750" indent="-285750">
              <a:buFont typeface="Wingdings" panose="05000000000000000000" pitchFamily="2" charset="2"/>
              <a:buChar char="q"/>
            </a:pPr>
            <a:endParaRPr lang="en-US" b="1" dirty="0">
              <a:latin typeface="Arial Black" panose="020B0A04020102020204" pitchFamily="34" charset="0"/>
            </a:endParaRPr>
          </a:p>
          <a:p>
            <a:pPr marL="285750" indent="-285750">
              <a:buFont typeface="Wingdings" panose="05000000000000000000" pitchFamily="2" charset="2"/>
              <a:buChar char="q"/>
            </a:pPr>
            <a:r>
              <a:rPr lang="en-US" b="1" dirty="0">
                <a:latin typeface="Arial Black" panose="020B0A04020102020204" pitchFamily="34" charset="0"/>
              </a:rPr>
              <a:t>Problem Statement</a:t>
            </a:r>
          </a:p>
          <a:p>
            <a:pPr marL="285750" indent="-285750">
              <a:buFont typeface="Wingdings" panose="05000000000000000000" pitchFamily="2" charset="2"/>
              <a:buChar char="q"/>
            </a:pPr>
            <a:endParaRPr lang="en-US" b="1" dirty="0">
              <a:latin typeface="Arial Black" panose="020B0A04020102020204" pitchFamily="34" charset="0"/>
            </a:endParaRPr>
          </a:p>
          <a:p>
            <a:pPr marL="285750" indent="-285750">
              <a:buFont typeface="Wingdings" panose="05000000000000000000" pitchFamily="2" charset="2"/>
              <a:buChar char="q"/>
            </a:pPr>
            <a:r>
              <a:rPr lang="en-US" b="1" dirty="0">
                <a:latin typeface="Arial Black" panose="020B0A04020102020204" pitchFamily="34" charset="0"/>
              </a:rPr>
              <a:t>Exploratory Data Analysis</a:t>
            </a:r>
          </a:p>
          <a:p>
            <a:pPr marL="285750" indent="-285750">
              <a:buFont typeface="Wingdings" panose="05000000000000000000" pitchFamily="2" charset="2"/>
              <a:buChar char="q"/>
            </a:pPr>
            <a:endParaRPr lang="en-US" b="1" dirty="0">
              <a:latin typeface="Arial Black" panose="020B0A04020102020204" pitchFamily="34" charset="0"/>
            </a:endParaRPr>
          </a:p>
          <a:p>
            <a:pPr marL="285750" indent="-285750">
              <a:buFont typeface="Wingdings" panose="05000000000000000000" pitchFamily="2" charset="2"/>
              <a:buChar char="q"/>
            </a:pPr>
            <a:r>
              <a:rPr lang="en-US" b="1" dirty="0">
                <a:latin typeface="Arial Black" panose="020B0A04020102020204" pitchFamily="34" charset="0"/>
              </a:rPr>
              <a:t>Data Visualization</a:t>
            </a:r>
          </a:p>
          <a:p>
            <a:pPr marL="285750" indent="-285750">
              <a:buFont typeface="Wingdings" panose="05000000000000000000" pitchFamily="2" charset="2"/>
              <a:buChar char="q"/>
            </a:pPr>
            <a:endParaRPr lang="en-US" b="1" dirty="0">
              <a:latin typeface="Arial Black" panose="020B0A04020102020204" pitchFamily="34" charset="0"/>
            </a:endParaRPr>
          </a:p>
          <a:p>
            <a:pPr marL="285750" indent="-285750">
              <a:buFont typeface="Wingdings" panose="05000000000000000000" pitchFamily="2" charset="2"/>
              <a:buChar char="q"/>
            </a:pPr>
            <a:r>
              <a:rPr lang="en-US" b="1" dirty="0">
                <a:latin typeface="Arial Black" panose="020B0A04020102020204" pitchFamily="34" charset="0"/>
              </a:rPr>
              <a:t>Data Cleaning</a:t>
            </a:r>
          </a:p>
          <a:p>
            <a:pPr marL="285750" indent="-285750">
              <a:buFont typeface="Wingdings" panose="05000000000000000000" pitchFamily="2" charset="2"/>
              <a:buChar char="q"/>
            </a:pPr>
            <a:endParaRPr lang="en-US" b="1" dirty="0">
              <a:latin typeface="Arial Black" panose="020B0A04020102020204" pitchFamily="34" charset="0"/>
            </a:endParaRPr>
          </a:p>
          <a:p>
            <a:pPr marL="285750" indent="-285750">
              <a:buFont typeface="Wingdings" panose="05000000000000000000" pitchFamily="2" charset="2"/>
              <a:buChar char="q"/>
            </a:pPr>
            <a:r>
              <a:rPr lang="en-US" b="1" dirty="0">
                <a:latin typeface="Arial Black" panose="020B0A04020102020204" pitchFamily="34" charset="0"/>
              </a:rPr>
              <a:t>Model Testing</a:t>
            </a:r>
          </a:p>
        </p:txBody>
      </p:sp>
    </p:spTree>
    <p:extLst>
      <p:ext uri="{BB962C8B-B14F-4D97-AF65-F5344CB8AC3E}">
        <p14:creationId xmlns:p14="http://schemas.microsoft.com/office/powerpoint/2010/main" val="408103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8593CE-1324-F390-6543-C766716C06B4}"/>
              </a:ext>
            </a:extLst>
          </p:cNvPr>
          <p:cNvSpPr txBox="1"/>
          <p:nvPr/>
        </p:nvSpPr>
        <p:spPr>
          <a:xfrm>
            <a:off x="319597" y="337351"/>
            <a:ext cx="10946166" cy="5509200"/>
          </a:xfrm>
          <a:prstGeom prst="rect">
            <a:avLst/>
          </a:prstGeom>
          <a:noFill/>
        </p:spPr>
        <p:txBody>
          <a:bodyPr wrap="square" rtlCol="0">
            <a:spAutoFit/>
          </a:bodyPr>
          <a:lstStyle/>
          <a:p>
            <a:r>
              <a:rPr lang="en-US" dirty="0"/>
              <a:t>                                               </a:t>
            </a:r>
            <a:r>
              <a:rPr lang="en-US" sz="3200" b="1" dirty="0">
                <a:latin typeface="Arial Black" panose="020B0A04020102020204" pitchFamily="34" charset="0"/>
              </a:rPr>
              <a:t>INTRODUCTION</a:t>
            </a:r>
          </a:p>
          <a:p>
            <a:endParaRPr lang="en-US" b="0" i="0" dirty="0">
              <a:solidFill>
                <a:srgbClr val="000000"/>
              </a:solidFill>
              <a:effectLst/>
              <a:latin typeface="Helvetica Neue"/>
            </a:endParaRPr>
          </a:p>
          <a:p>
            <a:r>
              <a:rPr lang="en-US" dirty="0">
                <a:solidFill>
                  <a:srgbClr val="000000"/>
                </a:solidFill>
                <a:latin typeface="Helvetica Neue"/>
              </a:rPr>
              <a:t>	</a:t>
            </a:r>
            <a:r>
              <a:rPr lang="en-US" b="0" i="0" dirty="0">
                <a:effectLst/>
                <a:latin typeface="Calibri" panose="020F0502020204030204" pitchFamily="34" charset="0"/>
                <a:cs typeface="Calibri" panose="020F050202020403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endParaRPr lang="en-US" dirty="0">
              <a:latin typeface="Calibri" panose="020F0502020204030204" pitchFamily="34" charset="0"/>
              <a:cs typeface="Calibri" panose="020F0502020204030204" pitchFamily="34" charset="0"/>
            </a:endParaRPr>
          </a:p>
          <a:p>
            <a:r>
              <a:rPr lang="en-US" b="0" i="0" dirty="0">
                <a:effectLst/>
                <a:latin typeface="Calibri" panose="020F0502020204030204" pitchFamily="34" charset="0"/>
                <a:cs typeface="Calibri" panose="020F0502020204030204" pitchFamily="34" charset="0"/>
              </a:rPr>
              <a:t>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endParaRPr lang="en-US" dirty="0">
              <a:latin typeface="Calibri" panose="020F0502020204030204" pitchFamily="34" charset="0"/>
              <a:cs typeface="Calibri" panose="020F0502020204030204" pitchFamily="34" charset="0"/>
            </a:endParaRPr>
          </a:p>
          <a:p>
            <a:endParaRPr lang="en-US" sz="3200" b="1" dirty="0">
              <a:latin typeface="Arial Black" panose="020B0A04020102020204" pitchFamily="34" charset="0"/>
            </a:endParaRPr>
          </a:p>
        </p:txBody>
      </p:sp>
    </p:spTree>
    <p:extLst>
      <p:ext uri="{BB962C8B-B14F-4D97-AF65-F5344CB8AC3E}">
        <p14:creationId xmlns:p14="http://schemas.microsoft.com/office/powerpoint/2010/main" val="23668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2F1AC-53CE-5B39-47BA-81A71B1AF43E}"/>
              </a:ext>
            </a:extLst>
          </p:cNvPr>
          <p:cNvSpPr txBox="1"/>
          <p:nvPr/>
        </p:nvSpPr>
        <p:spPr>
          <a:xfrm>
            <a:off x="106532" y="621437"/>
            <a:ext cx="12002610" cy="2431435"/>
          </a:xfrm>
          <a:prstGeom prst="rect">
            <a:avLst/>
          </a:prstGeom>
          <a:noFill/>
        </p:spPr>
        <p:txBody>
          <a:bodyPr wrap="square" rtlCol="0">
            <a:spAutoFit/>
          </a:bodyPr>
          <a:lstStyle/>
          <a:p>
            <a:r>
              <a:rPr lang="en-US" sz="3200" b="1" dirty="0">
                <a:latin typeface="Arial Black" panose="020B0A04020102020204" pitchFamily="34" charset="0"/>
              </a:rPr>
              <a:t>                       PROBLEM STATEMENT</a:t>
            </a:r>
            <a:endParaRPr lang="en-US" sz="2800" b="1" dirty="0">
              <a:latin typeface="Arial Black" panose="020B0A04020102020204" pitchFamily="34" charset="0"/>
            </a:endParaRPr>
          </a:p>
          <a:p>
            <a:r>
              <a:rPr lang="en-US" sz="2800" b="1" dirty="0">
                <a:latin typeface="Arial Black" panose="020B0A04020102020204" pitchFamily="34" charset="0"/>
              </a:rPr>
              <a:t>	</a:t>
            </a:r>
          </a:p>
          <a:p>
            <a:r>
              <a:rPr lang="en-US" sz="2800" b="1" dirty="0">
                <a:latin typeface="Arial Black" panose="020B0A0402010202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 this project we have to find that, whether the customer will be paying back the loan amount within 5 days of insurance of loan. In this case the customers are labelled as ‘0’ and ‘1’. Label ‘1’ indicates that the loan has been paid i.e. the customer is ‘non-defaulter’. Label ‘0’ indicates that the loan has not been paid i.e. the customer is ‘defaulter’. </a:t>
            </a:r>
            <a:endParaRPr lang="en-US" sz="2800" b="1" dirty="0">
              <a:latin typeface="Arial Black" panose="020B0A04020102020204" pitchFamily="34" charset="0"/>
            </a:endParaRPr>
          </a:p>
          <a:p>
            <a:r>
              <a:rPr lang="en-US" sz="2800" b="1" dirty="0">
                <a:latin typeface="Arial Black" panose="020B0A04020102020204" pitchFamily="34" charset="0"/>
              </a:rPr>
              <a:t>	</a:t>
            </a:r>
            <a:r>
              <a:rPr lang="en-US" dirty="0">
                <a:latin typeface="Calibri" panose="020F0502020204030204" pitchFamily="34" charset="0"/>
                <a:cs typeface="Calibri" panose="020F0502020204030204" pitchFamily="34" charset="0"/>
              </a:rPr>
              <a:t>Label column is a target or independent column. </a:t>
            </a:r>
            <a:endParaRPr lang="en-US" sz="2800" b="1" dirty="0">
              <a:latin typeface="Arial Black" panose="020B0A04020102020204" pitchFamily="34" charset="0"/>
            </a:endParaRPr>
          </a:p>
        </p:txBody>
      </p:sp>
    </p:spTree>
    <p:extLst>
      <p:ext uri="{BB962C8B-B14F-4D97-AF65-F5344CB8AC3E}">
        <p14:creationId xmlns:p14="http://schemas.microsoft.com/office/powerpoint/2010/main" val="314424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B2ED67-10B7-AD39-16CC-B5C8875D7FB9}"/>
              </a:ext>
            </a:extLst>
          </p:cNvPr>
          <p:cNvSpPr txBox="1"/>
          <p:nvPr/>
        </p:nvSpPr>
        <p:spPr>
          <a:xfrm>
            <a:off x="204186" y="506027"/>
            <a:ext cx="11407806" cy="5786199"/>
          </a:xfrm>
          <a:prstGeom prst="rect">
            <a:avLst/>
          </a:prstGeom>
          <a:noFill/>
        </p:spPr>
        <p:txBody>
          <a:bodyPr wrap="square" rtlCol="0">
            <a:spAutoFit/>
          </a:bodyPr>
          <a:lstStyle/>
          <a:p>
            <a:r>
              <a:rPr lang="en-US" sz="3200" b="1" dirty="0"/>
              <a:t>                    EXPLORATORY DATA ANALYSIS</a:t>
            </a:r>
          </a:p>
          <a:p>
            <a:endParaRPr lang="en-US" sz="3200" b="1" dirty="0"/>
          </a:p>
          <a:p>
            <a:r>
              <a:rPr lang="en-US" dirty="0">
                <a:latin typeface="Calibri" panose="020F0502020204030204" pitchFamily="34" charset="0"/>
                <a:cs typeface="Calibri" panose="020F0502020204030204" pitchFamily="34" charset="0"/>
              </a:rPr>
              <a:t>	In this project we have to find that, if the customer has pay loan amount within a days of insurance or not. For this label column is given in a dataset which shows that, the loan is paid by customer or not which is indicated by 0 and 1. Dataset have 209593 total rows and 37 columns. </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For predicting if the customer has paid loan or not first we have to import some necessary libraries. After importing the libraries, we can read and load the dataset. After reading the dataset first we have to analyzed it and after that we have to work on columns. We must check which column is necessary for finding the Target variable and which is not so important. Columns which are not much necessary for finding the target variables we can dropped that columns.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We also have to check null values in columns</a:t>
            </a:r>
            <a:r>
              <a:rPr lang="en-US" dirty="0"/>
              <a:t>. </a:t>
            </a:r>
            <a:r>
              <a:rPr lang="en-US" dirty="0">
                <a:latin typeface="Calibri" panose="020F0502020204030204" pitchFamily="34" charset="0"/>
                <a:cs typeface="Calibri" panose="020F0502020204030204" pitchFamily="34" charset="0"/>
              </a:rPr>
              <a:t>If any column have null values we have to fill that null values by the mean, median or mode of that column, but this dataset has not any null values. In ‘msisdn’ column there are many duplicate values, so we dropped that duplicate values for the better model. In some columns which indicates the days, has negative values but the days are never in negative, so we have also dropped that negative values from the dataset.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After handling duplicate and negative values dataset is ready for further processing. Now we have find description and correlation of dataset.</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84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0A33F2-BE3C-E8D6-B759-5561CCF6265E}"/>
              </a:ext>
            </a:extLst>
          </p:cNvPr>
          <p:cNvSpPr txBox="1"/>
          <p:nvPr/>
        </p:nvSpPr>
        <p:spPr>
          <a:xfrm>
            <a:off x="363984" y="328474"/>
            <a:ext cx="10014012" cy="6524863"/>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                                       </a:t>
            </a:r>
            <a:r>
              <a:rPr lang="en-US" sz="4000" b="1" dirty="0">
                <a:latin typeface="Calibri" panose="020F0502020204030204" pitchFamily="34" charset="0"/>
                <a:cs typeface="Calibri" panose="020F0502020204030204" pitchFamily="34" charset="0"/>
              </a:rPr>
              <a:t>DATA CLEANING</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Data cleaning is most important process in machine learning. Removing Skewness and Outliers are the most important  part in data cleaning process. Data conversion is also a important technique in machine learning. For the better model we have to transfer the objective data into numerical form.</a:t>
            </a:r>
          </a:p>
          <a:p>
            <a:endParaRPr lang="en-US" dirty="0">
              <a:latin typeface="Calibri" panose="020F0502020204030204" pitchFamily="34" charset="0"/>
              <a:cs typeface="Calibri" panose="020F0502020204030204" pitchFamily="34" charset="0"/>
            </a:endParaRPr>
          </a:p>
          <a:p>
            <a:r>
              <a:rPr lang="en-US" sz="3600" b="1" dirty="0"/>
              <a:t>								SKEWNESS</a:t>
            </a:r>
          </a:p>
          <a:p>
            <a:pPr marL="2114550" lvl="4" indent="-285750">
              <a:buFont typeface="Wingdings" panose="05000000000000000000" pitchFamily="2" charset="2"/>
              <a:buChar char="v"/>
            </a:pPr>
            <a:r>
              <a:rPr lang="en-US" dirty="0"/>
              <a:t>Skewness is an asymmetric curve in set of data.</a:t>
            </a:r>
          </a:p>
          <a:p>
            <a:pPr marL="2114550" lvl="4" indent="-285750">
              <a:buFont typeface="Wingdings" panose="05000000000000000000" pitchFamily="2" charset="2"/>
              <a:buChar char="v"/>
            </a:pPr>
            <a:r>
              <a:rPr lang="en-US" dirty="0"/>
              <a:t>Skewness can be right or positive skewness.</a:t>
            </a:r>
          </a:p>
          <a:p>
            <a:pPr marL="2114550" lvl="4" indent="-285750">
              <a:buFont typeface="Wingdings" panose="05000000000000000000" pitchFamily="2" charset="2"/>
              <a:buChar char="v"/>
            </a:pPr>
            <a:r>
              <a:rPr lang="en-US" dirty="0"/>
              <a:t>It can be left or negative skewness.</a:t>
            </a:r>
          </a:p>
          <a:p>
            <a:pPr marL="2114550" lvl="4" indent="-285750">
              <a:buFont typeface="Wingdings" panose="05000000000000000000" pitchFamily="2" charset="2"/>
              <a:buChar char="v"/>
            </a:pPr>
            <a:r>
              <a:rPr lang="en-US" dirty="0"/>
              <a:t>It can be zero or normal skewness.</a:t>
            </a:r>
          </a:p>
          <a:p>
            <a:pPr lvl="4"/>
            <a:endParaRPr lang="en-US" dirty="0"/>
          </a:p>
          <a:p>
            <a:pPr lvl="4"/>
            <a:endParaRPr lang="en-US" dirty="0"/>
          </a:p>
          <a:p>
            <a:pPr lvl="4"/>
            <a:r>
              <a:rPr lang="en-US" dirty="0"/>
              <a:t>                            </a:t>
            </a:r>
            <a:r>
              <a:rPr lang="en-US" sz="3600" b="1" dirty="0"/>
              <a:t>DATA CONVERSION  </a:t>
            </a:r>
          </a:p>
          <a:p>
            <a:pPr marL="2114550" lvl="4" indent="-285750">
              <a:buFont typeface="Wingdings" panose="05000000000000000000" pitchFamily="2" charset="2"/>
              <a:buChar char="v"/>
            </a:pPr>
            <a:r>
              <a:rPr lang="en-US" dirty="0"/>
              <a:t>Data conversion is an important step in machine learning program. </a:t>
            </a:r>
          </a:p>
          <a:p>
            <a:pPr marL="2114550" lvl="4" indent="-285750">
              <a:buFont typeface="Wingdings" panose="05000000000000000000" pitchFamily="2" charset="2"/>
              <a:buChar char="v"/>
            </a:pPr>
            <a:r>
              <a:rPr lang="en-US" dirty="0"/>
              <a:t>Objective data is converted into numerical data in Data Conversion. </a:t>
            </a:r>
          </a:p>
          <a:p>
            <a:pPr marL="2114550" lvl="4" indent="-285750">
              <a:buFont typeface="Wingdings" panose="05000000000000000000" pitchFamily="2" charset="2"/>
              <a:buChar char="v"/>
            </a:pPr>
            <a:r>
              <a:rPr lang="en-US" dirty="0"/>
              <a:t>By using Label Encoder we convert the data.</a:t>
            </a:r>
          </a:p>
          <a:p>
            <a:pPr lvl="4"/>
            <a:r>
              <a:rPr lang="en-US" dirty="0"/>
              <a:t>                                                  </a:t>
            </a:r>
          </a:p>
          <a:p>
            <a:r>
              <a:rPr lang="en-US" dirty="0"/>
              <a:t>                                            </a:t>
            </a:r>
          </a:p>
          <a:p>
            <a:r>
              <a:rPr lang="en-US" dirty="0"/>
              <a:t>                                       </a:t>
            </a:r>
            <a:endParaRPr lang="en-US" sz="3600" b="1" dirty="0"/>
          </a:p>
        </p:txBody>
      </p:sp>
    </p:spTree>
    <p:extLst>
      <p:ext uri="{BB962C8B-B14F-4D97-AF65-F5344CB8AC3E}">
        <p14:creationId xmlns:p14="http://schemas.microsoft.com/office/powerpoint/2010/main" val="41484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56C39-F3CC-D120-783B-59018C23F63C}"/>
              </a:ext>
            </a:extLst>
          </p:cNvPr>
          <p:cNvSpPr txBox="1"/>
          <p:nvPr/>
        </p:nvSpPr>
        <p:spPr>
          <a:xfrm>
            <a:off x="239697" y="772357"/>
            <a:ext cx="10147177" cy="3970318"/>
          </a:xfrm>
          <a:prstGeom prst="rect">
            <a:avLst/>
          </a:prstGeom>
          <a:noFill/>
        </p:spPr>
        <p:txBody>
          <a:bodyPr wrap="square" rtlCol="0">
            <a:spAutoFit/>
          </a:bodyPr>
          <a:lstStyle/>
          <a:p>
            <a:r>
              <a:rPr lang="en-US" dirty="0"/>
              <a:t>								 </a:t>
            </a:r>
            <a:r>
              <a:rPr lang="en-US" sz="3600" b="1" dirty="0"/>
              <a:t>OUTLIERS</a:t>
            </a:r>
          </a:p>
          <a:p>
            <a:pPr marL="2114550" lvl="4" indent="-285750">
              <a:buFont typeface="Wingdings" panose="05000000000000000000" pitchFamily="2" charset="2"/>
              <a:buChar char="v"/>
            </a:pPr>
            <a:r>
              <a:rPr lang="en-US" dirty="0"/>
              <a:t>An outlier is something which is different from given data. </a:t>
            </a:r>
          </a:p>
          <a:p>
            <a:pPr marL="2114550" lvl="4" indent="-285750">
              <a:buFont typeface="Wingdings" panose="05000000000000000000" pitchFamily="2" charset="2"/>
              <a:buChar char="v"/>
            </a:pPr>
            <a:r>
              <a:rPr lang="en-US" dirty="0"/>
              <a:t>Distance of an outliers from the other points is out of range.</a:t>
            </a:r>
          </a:p>
          <a:p>
            <a:endParaRPr lang="en-US" dirty="0"/>
          </a:p>
          <a:p>
            <a:endParaRPr lang="en-US" dirty="0"/>
          </a:p>
          <a:p>
            <a:r>
              <a:rPr lang="en-US" dirty="0"/>
              <a:t>After finding Skewness and Outliers we have to remove them. Skewness can be removed by Power Transform or Log Transform and Outliers are removed by using Z Score or Interquartile technique.</a:t>
            </a:r>
          </a:p>
          <a:p>
            <a:endParaRPr lang="en-US" dirty="0"/>
          </a:p>
          <a:p>
            <a:endParaRPr lang="en-US" dirty="0"/>
          </a:p>
          <a:p>
            <a:endParaRPr lang="en-US" dirty="0"/>
          </a:p>
          <a:p>
            <a:r>
              <a:rPr lang="en-US" dirty="0"/>
              <a:t>After removing the outliers we checked if the target variable is balanced or not. If  it’s not balanced we used SMOTE function for balancing the data. </a:t>
            </a:r>
          </a:p>
        </p:txBody>
      </p:sp>
    </p:spTree>
    <p:extLst>
      <p:ext uri="{BB962C8B-B14F-4D97-AF65-F5344CB8AC3E}">
        <p14:creationId xmlns:p14="http://schemas.microsoft.com/office/powerpoint/2010/main" val="300761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C7C5B3-EC23-A9C6-1913-AF57DDF1554B}"/>
              </a:ext>
            </a:extLst>
          </p:cNvPr>
          <p:cNvPicPr>
            <a:picLocks noChangeAspect="1"/>
          </p:cNvPicPr>
          <p:nvPr/>
        </p:nvPicPr>
        <p:blipFill>
          <a:blip r:embed="rId2"/>
          <a:stretch>
            <a:fillRect/>
          </a:stretch>
        </p:blipFill>
        <p:spPr>
          <a:xfrm>
            <a:off x="2361460" y="461639"/>
            <a:ext cx="6676007" cy="5696273"/>
          </a:xfrm>
          <a:prstGeom prst="rect">
            <a:avLst/>
          </a:prstGeom>
        </p:spPr>
      </p:pic>
    </p:spTree>
    <p:extLst>
      <p:ext uri="{BB962C8B-B14F-4D97-AF65-F5344CB8AC3E}">
        <p14:creationId xmlns:p14="http://schemas.microsoft.com/office/powerpoint/2010/main" val="56856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40474-8D17-02A3-2A0C-69CEB38ED406}"/>
              </a:ext>
            </a:extLst>
          </p:cNvPr>
          <p:cNvSpPr txBox="1"/>
          <p:nvPr/>
        </p:nvSpPr>
        <p:spPr>
          <a:xfrm>
            <a:off x="461639" y="577049"/>
            <a:ext cx="9401452" cy="1415772"/>
          </a:xfrm>
          <a:prstGeom prst="rect">
            <a:avLst/>
          </a:prstGeom>
          <a:noFill/>
        </p:spPr>
        <p:txBody>
          <a:bodyPr wrap="square" rtlCol="0">
            <a:spAutoFit/>
          </a:bodyPr>
          <a:lstStyle/>
          <a:p>
            <a:r>
              <a:rPr lang="en-US" dirty="0"/>
              <a:t>                                                      </a:t>
            </a:r>
            <a:r>
              <a:rPr lang="en-US" sz="3200" b="1" dirty="0"/>
              <a:t>MODEL TESTING</a:t>
            </a: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613518C-86DA-7694-3AFB-0653621820AC}"/>
              </a:ext>
            </a:extLst>
          </p:cNvPr>
          <p:cNvPicPr>
            <a:picLocks noChangeAspect="1"/>
          </p:cNvPicPr>
          <p:nvPr/>
        </p:nvPicPr>
        <p:blipFill>
          <a:blip r:embed="rId2"/>
          <a:stretch>
            <a:fillRect/>
          </a:stretch>
        </p:blipFill>
        <p:spPr>
          <a:xfrm>
            <a:off x="1757779" y="1602881"/>
            <a:ext cx="8105312" cy="4567099"/>
          </a:xfrm>
          <a:prstGeom prst="rect">
            <a:avLst/>
          </a:prstGeom>
        </p:spPr>
      </p:pic>
    </p:spTree>
    <p:extLst>
      <p:ext uri="{BB962C8B-B14F-4D97-AF65-F5344CB8AC3E}">
        <p14:creationId xmlns:p14="http://schemas.microsoft.com/office/powerpoint/2010/main" val="3799764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881</TotalTime>
  <Words>878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Century Gothic</vt:lpstr>
      <vt:lpstr>Helvetica Neue</vt:lpstr>
      <vt:lpstr>Wingdings</vt:lpstr>
      <vt:lpstr>Wingdings 3</vt:lpstr>
      <vt:lpstr>Ion</vt:lpstr>
      <vt:lpstr>MICRO CREDIT DEFAULTER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misalsonal4@gmail.com</dc:creator>
  <cp:lastModifiedBy>misalsonal4@gmail.com</cp:lastModifiedBy>
  <cp:revision>2</cp:revision>
  <dcterms:created xsi:type="dcterms:W3CDTF">2022-08-26T14:09:59Z</dcterms:created>
  <dcterms:modified xsi:type="dcterms:W3CDTF">2022-08-28T14:05:04Z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