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6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E5F6-44C5-ACA4-F119-DA866B477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E32A6-0722-64C3-DBA1-374A2784C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BB226-A38A-8244-F478-65403238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5C23-1D83-44AF-8823-3DCCFBB0FA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79CE6-354C-ECED-87CD-5FED78DF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78389-7A41-07F4-7A53-A0F78E34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6258-BDAC-46F5-8E50-18FE4BC6E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2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ED31-0D50-D2A7-A1CA-930DD17E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D41B3-330D-D4C9-77E2-113B2FC64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F3302-04E7-8E33-BF2B-EB42A7CE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5C23-1D83-44AF-8823-3DCCFBB0FA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0E7C8-8E1B-4EE4-8063-91664F5A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D0DAC-C23B-03AF-4DEB-9C0CFFEB9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6258-BDAC-46F5-8E50-18FE4BC6E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94A11-B4EB-1630-7812-479EC0C99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6528E-66F1-22E7-30D3-F121D4A9A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677B7-34A9-6453-C5A9-A31AE91F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5C23-1D83-44AF-8823-3DCCFBB0FA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A596E-DB74-432D-FF8E-CE3A3671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2984D-F014-9163-AAFF-95F7E287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6258-BDAC-46F5-8E50-18FE4BC6E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6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14CA-EE25-C565-219A-39746B4A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FC23C-17DF-6034-2B5D-892A71AAA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6591D-534A-0619-FDFF-EC55B71C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5C23-1D83-44AF-8823-3DCCFBB0FA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F51C2-26E7-EDFA-468C-E624AC3B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82B7B-9A44-4CC8-5757-C517BB65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6258-BDAC-46F5-8E50-18FE4BC6E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2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24221-7B3A-E579-9DC9-16DDF4AC8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AC769-8E31-B19E-A4C1-2EEDAB9A4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DBB02-DE0E-C341-BD76-E515F8A9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5C23-1D83-44AF-8823-3DCCFBB0FA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731BD-E346-CC71-3A2F-30A1F310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7CE04-B205-D889-57BC-86EE4584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6258-BDAC-46F5-8E50-18FE4BC6E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2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1992-7BBD-553D-9CE2-170E813A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07AE9-4D6E-ACCC-08DB-CC2657109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8E6C8-8F62-FC9D-126C-24D98E155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41936-7466-F18C-E61D-5E6E2DE1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5C23-1D83-44AF-8823-3DCCFBB0FA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627AD-3B97-0872-D86B-FC5A3BD5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3B192-04D8-B159-5CDC-2A272B45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6258-BDAC-46F5-8E50-18FE4BC6E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4CC12-FB26-B78F-8094-32FD6D41D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A47F4-4742-E6DF-6534-37ACBCC6D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060DC-A05D-219D-4B33-88D570D6F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2128F-7087-1C05-F271-47B7CADEC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535F1A-D190-81E5-94DC-3961619FB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C30166-B1A3-1000-2BF9-52CEDBE9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5C23-1D83-44AF-8823-3DCCFBB0FA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1FAAC-92AB-BD5F-13DD-0E7C1527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824DC8-2C36-DDC6-530C-78A1F692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6258-BDAC-46F5-8E50-18FE4BC6E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9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C3BE-A44B-5B7D-97D9-C9CDB030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72C68-A57D-25FE-C289-E5EACCCD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5C23-1D83-44AF-8823-3DCCFBB0FA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172E1-B7F1-EB01-98CA-58BBB351A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36057-B08F-4B02-8E9D-3372A540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6258-BDAC-46F5-8E50-18FE4BC6E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7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7BDB7D-331E-62D1-1BB3-9F4BA080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5C23-1D83-44AF-8823-3DCCFBB0FA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1A33B5-45EA-AF0E-D964-B8550941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D317C-F159-52F0-2D1A-B37FE3A0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6258-BDAC-46F5-8E50-18FE4BC6E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7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03ACE-9B4F-FD90-3488-2C3D4E4E8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9751D-70DF-6709-C813-53821D0CB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A4707-92DC-BAB3-33DF-E2E0F23A2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53290-F3D9-A82A-C53C-81191B6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5C23-1D83-44AF-8823-3DCCFBB0FA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30865-34E7-EBB3-8291-052F200E5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550C4-0D45-F382-AB8A-6C23471F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6258-BDAC-46F5-8E50-18FE4BC6E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9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EB19-3BCF-D607-CE6D-B9225CB97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60C233-35BA-E9E1-8365-E72DD2296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30AE1-966B-2A65-9E29-92D0C6CE0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00798-4DBA-1837-2F61-0970C257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5C23-1D83-44AF-8823-3DCCFBB0FA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6BEA5-3D7A-A3CC-DC5C-9D54E173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1E50D-7941-3B14-8DD4-390FADC3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6258-BDAC-46F5-8E50-18FE4BC6E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0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33393-996A-79F2-468F-C61688B43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90095-369F-4510-D73B-49D0C914A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86597-A8F3-8DED-C017-FA705F688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65C23-1D83-44AF-8823-3DCCFBB0FA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B75C4-6222-6A5B-D69D-0F96AC7E8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65F9C-1DAF-D9A3-DD4D-C521424BD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86258-BDAC-46F5-8E50-18FE4BC6E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astotickets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D1111-AACD-E9D7-B7C9-32CA7EEAA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469" y="3870562"/>
            <a:ext cx="10640754" cy="775845"/>
          </a:xfrm>
        </p:spPr>
        <p:txBody>
          <a:bodyPr anchor="b">
            <a:no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PRESENTATION ON </a:t>
            </a:r>
            <a:br>
              <a:rPr lang="en-US" sz="3600" dirty="0">
                <a:solidFill>
                  <a:schemeClr val="tx2"/>
                </a:solidFill>
              </a:rPr>
            </a:b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QA AUTOMATION USING SELENIUM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(JAVA, PYTHON)</a:t>
            </a:r>
            <a:br>
              <a:rPr lang="en-US" sz="3600" dirty="0">
                <a:solidFill>
                  <a:schemeClr val="tx2"/>
                </a:solidFill>
              </a:rPr>
            </a:b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31331-D4F9-3104-2E12-9CC2D9B14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967" y="5076532"/>
            <a:ext cx="9163757" cy="450447"/>
          </a:xfrm>
        </p:spPr>
        <p:txBody>
          <a:bodyPr anchor="ctr">
            <a:noAutofit/>
          </a:bodyPr>
          <a:lstStyle/>
          <a:p>
            <a:r>
              <a:rPr lang="en-US">
                <a:solidFill>
                  <a:schemeClr val="tx2"/>
                </a:solidFill>
              </a:rPr>
              <a:t>By: </a:t>
            </a:r>
          </a:p>
          <a:p>
            <a:r>
              <a:rPr lang="en-US">
                <a:solidFill>
                  <a:schemeClr val="tx2"/>
                </a:solidFill>
              </a:rPr>
              <a:t>Sonal Adhikari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808AD1E-2EDA-0CFA-B6CB-D6E722521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411" y="552894"/>
            <a:ext cx="3623177" cy="1394923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5505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EDDF7D-DB7C-E3B6-6DD6-A425EA4CE9D5}"/>
              </a:ext>
            </a:extLst>
          </p:cNvPr>
          <p:cNvSpPr txBox="1"/>
          <p:nvPr/>
        </p:nvSpPr>
        <p:spPr>
          <a:xfrm>
            <a:off x="606057" y="801332"/>
            <a:ext cx="1094090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Test Execution and Reporting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	- </a:t>
            </a:r>
            <a:r>
              <a:rPr lang="en-US" sz="2400" dirty="0">
                <a:solidFill>
                  <a:schemeClr val="tx2"/>
                </a:solidFill>
              </a:rPr>
              <a:t>executed test cases using TestNG</a:t>
            </a:r>
          </a:p>
          <a:p>
            <a:r>
              <a:rPr lang="en-US" sz="2400" dirty="0">
                <a:solidFill>
                  <a:schemeClr val="tx2"/>
                </a:solidFill>
              </a:rPr>
              <a:t>	- used TestNG annotations to systematically execute test cases</a:t>
            </a:r>
          </a:p>
          <a:p>
            <a:r>
              <a:rPr lang="en-US" sz="2400" dirty="0">
                <a:solidFill>
                  <a:schemeClr val="tx2"/>
                </a:solidFill>
              </a:rPr>
              <a:t>	- assigned priority value to the Tests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	- navigated between iframes using selenium’s “switchTo()” method</a:t>
            </a:r>
          </a:p>
          <a:p>
            <a:r>
              <a:rPr lang="en-US" sz="2400" dirty="0">
                <a:solidFill>
                  <a:schemeClr val="tx2"/>
                </a:solidFill>
              </a:rPr>
              <a:t> </a:t>
            </a:r>
          </a:p>
          <a:p>
            <a:r>
              <a:rPr lang="en-US" sz="2400" dirty="0">
                <a:solidFill>
                  <a:schemeClr val="tx2"/>
                </a:solidFill>
              </a:rPr>
              <a:t>	- implemented waiting strategies for elements to be visible  </a:t>
            </a:r>
          </a:p>
          <a:p>
            <a:r>
              <a:rPr lang="en-US" sz="2400" dirty="0">
                <a:solidFill>
                  <a:schemeClr val="tx2"/>
                </a:solidFill>
              </a:rPr>
              <a:t>	- made use of JavaScriptExecutor to scroll into view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	- handled error using try-catch blocks</a:t>
            </a:r>
          </a:p>
        </p:txBody>
      </p:sp>
    </p:spTree>
    <p:extLst>
      <p:ext uri="{BB962C8B-B14F-4D97-AF65-F5344CB8AC3E}">
        <p14:creationId xmlns:p14="http://schemas.microsoft.com/office/powerpoint/2010/main" val="4289242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EDDF7D-DB7C-E3B6-6DD6-A425EA4CE9D5}"/>
              </a:ext>
            </a:extLst>
          </p:cNvPr>
          <p:cNvSpPr txBox="1"/>
          <p:nvPr/>
        </p:nvSpPr>
        <p:spPr>
          <a:xfrm>
            <a:off x="606057" y="801332"/>
            <a:ext cx="109409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Test Execution and Reporting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	- used logger to log info and error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	- generated emailable report using TestNG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562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EDDF7D-DB7C-E3B6-6DD6-A425EA4CE9D5}"/>
              </a:ext>
            </a:extLst>
          </p:cNvPr>
          <p:cNvSpPr txBox="1"/>
          <p:nvPr/>
        </p:nvSpPr>
        <p:spPr>
          <a:xfrm>
            <a:off x="625549" y="1566876"/>
            <a:ext cx="109409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Maintenance 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	- made use of git for maintaining  and updating code</a:t>
            </a:r>
          </a:p>
        </p:txBody>
      </p:sp>
    </p:spTree>
    <p:extLst>
      <p:ext uri="{BB962C8B-B14F-4D97-AF65-F5344CB8AC3E}">
        <p14:creationId xmlns:p14="http://schemas.microsoft.com/office/powerpoint/2010/main" val="196946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75473-EE42-8711-055B-6D91BF06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90" y="749052"/>
            <a:ext cx="10898332" cy="771405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</a:rPr>
              <a:t>Results and Findings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913DC-645F-9165-CB71-3A3A1BB0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89" y="1671874"/>
            <a:ext cx="10898333" cy="44370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</a:rPr>
              <a:t>	</a:t>
            </a:r>
          </a:p>
          <a:p>
            <a:pPr marL="0" indent="0" algn="ctr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3200" dirty="0">
                <a:solidFill>
                  <a:schemeClr val="tx2"/>
                </a:solidFill>
              </a:rPr>
              <a:t>Now let’s look at our demo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1733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75473-EE42-8711-055B-6D91BF06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90" y="749052"/>
            <a:ext cx="10898332" cy="771405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</a:rPr>
              <a:t>Results and Findings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913DC-645F-9165-CB71-3A3A1BB0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89" y="1671874"/>
            <a:ext cx="10898333" cy="44370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- tested functionalities are working as expected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- problem </a:t>
            </a:r>
            <a:r>
              <a:rPr lang="en-US" dirty="0" err="1">
                <a:solidFill>
                  <a:schemeClr val="tx2"/>
                </a:solidFill>
              </a:rPr>
              <a:t>arised</a:t>
            </a:r>
            <a:r>
              <a:rPr lang="en-US" dirty="0">
                <a:solidFill>
                  <a:schemeClr val="tx2"/>
                </a:solidFill>
              </a:rPr>
              <a:t> during verification of captcha, which is handled by  catching error statement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3861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75473-EE42-8711-055B-6D91BF06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90" y="749052"/>
            <a:ext cx="10898332" cy="771405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</a:rPr>
              <a:t>Conclusion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913DC-645F-9165-CB71-3A3A1BB0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89" y="1671874"/>
            <a:ext cx="10898333" cy="44370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3200" dirty="0">
                <a:solidFill>
                  <a:schemeClr val="tx2"/>
                </a:solidFill>
              </a:rPr>
              <a:t>In this way automation using selenium java is achieved in the given test site.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591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75473-EE42-8711-055B-6D91BF06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90" y="749052"/>
            <a:ext cx="10898332" cy="771405"/>
          </a:xfrm>
        </p:spPr>
        <p:txBody>
          <a:bodyPr anchor="b">
            <a:normAutofit/>
          </a:bodyPr>
          <a:lstStyle/>
          <a:p>
            <a:pPr algn="ctr"/>
            <a:endParaRPr lang="en-US" sz="48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913DC-645F-9165-CB71-3A3A1BB0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89" y="1671874"/>
            <a:ext cx="10898333" cy="44370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tx2"/>
                </a:solidFill>
                <a:latin typeface="+mj-lt"/>
              </a:rPr>
              <a:t>Continuing,</a:t>
            </a:r>
          </a:p>
          <a:p>
            <a:pPr marL="0" indent="0" algn="ctr">
              <a:buNone/>
            </a:pPr>
            <a:endParaRPr lang="en-US" sz="3200" dirty="0">
              <a:solidFill>
                <a:schemeClr val="tx2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sz="3200" dirty="0">
                <a:solidFill>
                  <a:schemeClr val="tx2"/>
                </a:solidFill>
                <a:latin typeface="+mj-lt"/>
              </a:rPr>
              <a:t>SELENIUM PYTHON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737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EDDF7D-DB7C-E3B6-6DD6-A425EA4CE9D5}"/>
              </a:ext>
            </a:extLst>
          </p:cNvPr>
          <p:cNvSpPr txBox="1"/>
          <p:nvPr/>
        </p:nvSpPr>
        <p:spPr>
          <a:xfrm>
            <a:off x="567070" y="640278"/>
            <a:ext cx="1121380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Summary of things I learned in python :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	Data Types and Variables – int, float, strings, Booleans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	Operators – arithmetic, logical, comparison, assignment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	Control Flow – if, else, </a:t>
            </a:r>
            <a:r>
              <a:rPr lang="en-US" sz="2400" dirty="0" err="1">
                <a:solidFill>
                  <a:schemeClr val="tx2"/>
                </a:solidFill>
              </a:rPr>
              <a:t>elif</a:t>
            </a:r>
            <a:r>
              <a:rPr lang="en-US" sz="2400" dirty="0">
                <a:solidFill>
                  <a:schemeClr val="tx2"/>
                </a:solidFill>
              </a:rPr>
              <a:t>, loops(for, while), break, continue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	Functions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	Input and Output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	Data Structures – list, tuples, dictionaries, sets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	File Handling – open, close, read, write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	Exception Handling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	Modules and Packages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	Object-Oriented Programming (OOP)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	Built-in Functions and Libraries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	List Manipulation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	Lambda Functions</a:t>
            </a:r>
          </a:p>
          <a:p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048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EDDF7D-DB7C-E3B6-6DD6-A425EA4CE9D5}"/>
              </a:ext>
            </a:extLst>
          </p:cNvPr>
          <p:cNvSpPr txBox="1"/>
          <p:nvPr/>
        </p:nvSpPr>
        <p:spPr>
          <a:xfrm>
            <a:off x="567070" y="640278"/>
            <a:ext cx="112138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Using these concepts along with pytest, I have done automation using python in the 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following site: </a:t>
            </a:r>
            <a:r>
              <a:rPr lang="en-US" sz="2400" dirty="0">
                <a:solidFill>
                  <a:schemeClr val="tx2"/>
                </a:solidFill>
                <a:hlinkClick r:id="rId2"/>
              </a:rPr>
              <a:t>https://sastotickets.com/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Let’s see the demo.</a:t>
            </a:r>
          </a:p>
        </p:txBody>
      </p:sp>
    </p:spTree>
    <p:extLst>
      <p:ext uri="{BB962C8B-B14F-4D97-AF65-F5344CB8AC3E}">
        <p14:creationId xmlns:p14="http://schemas.microsoft.com/office/powerpoint/2010/main" val="1781064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EDDF7D-DB7C-E3B6-6DD6-A425EA4CE9D5}"/>
              </a:ext>
            </a:extLst>
          </p:cNvPr>
          <p:cNvSpPr txBox="1"/>
          <p:nvPr/>
        </p:nvSpPr>
        <p:spPr>
          <a:xfrm>
            <a:off x="567070" y="640278"/>
            <a:ext cx="112138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>
              <a:solidFill>
                <a:schemeClr val="tx2"/>
              </a:solidFill>
            </a:endParaRPr>
          </a:p>
          <a:p>
            <a:pPr algn="ctr"/>
            <a:endParaRPr lang="en-US" sz="4000" dirty="0">
              <a:solidFill>
                <a:schemeClr val="tx2"/>
              </a:solidFill>
            </a:endParaRPr>
          </a:p>
          <a:p>
            <a:pPr algn="ctr"/>
            <a:endParaRPr lang="en-US" sz="4000" dirty="0">
              <a:solidFill>
                <a:schemeClr val="tx2"/>
              </a:solidFill>
            </a:endParaRPr>
          </a:p>
          <a:p>
            <a:pPr algn="ctr"/>
            <a:endParaRPr lang="en-US" sz="4000" dirty="0">
              <a:solidFill>
                <a:schemeClr val="tx2"/>
              </a:solidFill>
            </a:endParaRPr>
          </a:p>
          <a:p>
            <a:pPr algn="ctr"/>
            <a:r>
              <a:rPr lang="en-US" sz="4000" dirty="0">
                <a:solidFill>
                  <a:schemeClr val="tx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2949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88E2A-AF12-AB4E-4D94-12BAA8EF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642" y="2554432"/>
            <a:ext cx="5168410" cy="7522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SELENIUM JAVA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53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75473-EE42-8711-055B-6D91BF06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90" y="749052"/>
            <a:ext cx="10898332" cy="771405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</a:rPr>
              <a:t>Introduction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913DC-645F-9165-CB71-3A3A1BB0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89" y="1671874"/>
            <a:ext cx="10898333" cy="443707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Demo site : https://phptravels.org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59F6EB0-0592-CA70-BC23-C76618313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70" y="2202505"/>
            <a:ext cx="7321926" cy="405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7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EDDF7D-DB7C-E3B6-6DD6-A425EA4CE9D5}"/>
              </a:ext>
            </a:extLst>
          </p:cNvPr>
          <p:cNvSpPr txBox="1"/>
          <p:nvPr/>
        </p:nvSpPr>
        <p:spPr>
          <a:xfrm>
            <a:off x="595423" y="691116"/>
            <a:ext cx="10994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Can register an account and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Search for articles, browse through categories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A37C5A-2AF2-218D-13F6-61CCC0697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23" y="2250593"/>
            <a:ext cx="8240233" cy="359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2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75473-EE42-8711-055B-6D91BF06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90" y="749052"/>
            <a:ext cx="10898332" cy="771405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</a:rPr>
              <a:t>Objectives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913DC-645F-9165-CB71-3A3A1BB0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89" y="1671874"/>
            <a:ext cx="10898333" cy="4437073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To implement java selenium</a:t>
            </a:r>
          </a:p>
          <a:p>
            <a:r>
              <a:rPr lang="en-US" dirty="0">
                <a:solidFill>
                  <a:schemeClr val="tx2"/>
                </a:solidFill>
              </a:rPr>
              <a:t>To automate a workflow of the site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467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75473-EE42-8711-055B-6D91BF06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90" y="749052"/>
            <a:ext cx="10898332" cy="771405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</a:rPr>
              <a:t>Methodology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913DC-645F-9165-CB71-3A3A1BB0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89" y="1671874"/>
            <a:ext cx="10898333" cy="44370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Key steps: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         	         1. Requirement Analysis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                   2. Environment Setup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                   3. Test Case Design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                   4. Test Execution and Reporting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                   5. Maintenance		         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544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EDDF7D-DB7C-E3B6-6DD6-A425EA4CE9D5}"/>
              </a:ext>
            </a:extLst>
          </p:cNvPr>
          <p:cNvSpPr txBox="1"/>
          <p:nvPr/>
        </p:nvSpPr>
        <p:spPr>
          <a:xfrm>
            <a:off x="598967" y="1843322"/>
            <a:ext cx="109940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Requirement Analysis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	- understand testing requirement for target website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	-identified test scenarios and features to be covered</a:t>
            </a:r>
          </a:p>
          <a:p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786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EDDF7D-DB7C-E3B6-6DD6-A425EA4CE9D5}"/>
              </a:ext>
            </a:extLst>
          </p:cNvPr>
          <p:cNvSpPr txBox="1"/>
          <p:nvPr/>
        </p:nvSpPr>
        <p:spPr>
          <a:xfrm>
            <a:off x="606057" y="801332"/>
            <a:ext cx="109409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Environment Setup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	- installed Java Development Kit and configured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	- installed selenium and setup WebDrivers, browser drivers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	- added maven dependencies 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	-incorporated TestNG framework</a:t>
            </a:r>
          </a:p>
          <a:p>
            <a:r>
              <a:rPr lang="en-US" sz="2800" dirty="0">
                <a:solidFill>
                  <a:schemeClr val="tx2"/>
                </a:solidFill>
              </a:rPr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1670026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EDDF7D-DB7C-E3B6-6DD6-A425EA4CE9D5}"/>
              </a:ext>
            </a:extLst>
          </p:cNvPr>
          <p:cNvSpPr txBox="1"/>
          <p:nvPr/>
        </p:nvSpPr>
        <p:spPr>
          <a:xfrm>
            <a:off x="606057" y="801332"/>
            <a:ext cx="109409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Test Case Design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	- designed test cases for maximum coverage of identified scenarios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	- leveraged Java along with selenium to simulate user interaction</a:t>
            </a:r>
          </a:p>
          <a:p>
            <a:r>
              <a:rPr lang="en-US" sz="2800" dirty="0">
                <a:solidFill>
                  <a:schemeClr val="tx2"/>
                </a:solidFill>
              </a:rPr>
              <a:t> </a:t>
            </a:r>
          </a:p>
          <a:p>
            <a:r>
              <a:rPr lang="en-US" sz="2800" dirty="0">
                <a:solidFill>
                  <a:schemeClr val="tx2"/>
                </a:solidFill>
              </a:rPr>
              <a:t>	- utilized Page Object Model(POM) design pattern</a:t>
            </a:r>
          </a:p>
          <a:p>
            <a:r>
              <a:rPr lang="en-US" sz="2800" dirty="0">
                <a:solidFill>
                  <a:schemeClr val="tx2"/>
                </a:solidFill>
              </a:rPr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2859140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</TotalTime>
  <Words>471</Words>
  <Application>Microsoft Office PowerPoint</Application>
  <PresentationFormat>Widescreen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PRESENTATION ON   QA AUTOMATION USING SELENIUM  (JAVA, PYTHON) </vt:lpstr>
      <vt:lpstr>SELENIUM JAVA</vt:lpstr>
      <vt:lpstr>Introduction</vt:lpstr>
      <vt:lpstr>PowerPoint Presentation</vt:lpstr>
      <vt:lpstr>Objectives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and Findings</vt:lpstr>
      <vt:lpstr>Results and Findings</vt:lpstr>
      <vt:lpstr>Conclusion</vt:lpstr>
      <vt:lpstr>PowerPoint Presentation</vt:lpstr>
      <vt:lpstr>PowerPoint Presentation</vt:lpstr>
      <vt:lpstr>PowerPoint Presentation</vt:lpstr>
      <vt:lpstr>PowerPoint Presentation</vt:lpstr>
    </vt:vector>
  </TitlesOfParts>
  <Company>Cotiviti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  QA AUTOMATION USING SELENIUM  (JAVA, PYTHON) </dc:title>
  <dc:creator>Adhikari, Sonal</dc:creator>
  <cp:lastModifiedBy>Adhikari, Sonal</cp:lastModifiedBy>
  <cp:revision>3</cp:revision>
  <dcterms:created xsi:type="dcterms:W3CDTF">2023-10-11T02:13:47Z</dcterms:created>
  <dcterms:modified xsi:type="dcterms:W3CDTF">2023-10-11T13:45:41Z</dcterms:modified>
</cp:coreProperties>
</file>