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Bebas Neue" panose="020B0606020202050201" pitchFamily="34" charset="0"/>
      <p:regular r:id="rId29"/>
    </p:embeddedFont>
    <p:embeddedFont>
      <p:font typeface="Montserrat" pitchFamily="2" charset="0"/>
      <p:regular r:id="rId30"/>
      <p:bold r:id="rId31"/>
      <p:italic r:id="rId32"/>
      <p:boldItalic r:id="rId33"/>
    </p:embeddedFont>
    <p:embeddedFont>
      <p:font typeface="Montserrat Light" pitchFamily="2" charset="0"/>
      <p:regular r:id="rId34"/>
      <p:italic r:id="rId35"/>
    </p:embeddedFont>
    <p:embeddedFont>
      <p:font typeface="Montserrat Medium" pitchFamily="2" charset="0"/>
      <p:regular r:id="rId36"/>
      <p:bold r:id="rId37"/>
      <p:italic r:id="rId38"/>
      <p:boldItalic r:id="rId39"/>
    </p:embeddedFont>
    <p:embeddedFont>
      <p:font typeface="Nunito Light" pitchFamily="2" charset="0"/>
      <p:regular r:id="rId40"/>
      <p:italic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7270CA-49D1-4270-ABCC-7CD4D94C7AF7}">
  <a:tblStyle styleId="{A47270CA-49D1-4270-ABCC-7CD4D94C7A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1080"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32b68192eb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32b68192e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372f9e1ca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372f9e1ca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32b68192eb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232b68192e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32b68192e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32b68192e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32b68192e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232b68192e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32b68192eb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32b68192eb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372f9e1ca0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2372f9e1ca0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372f9e1ca0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372f9e1ca0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372f9e1c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372f9e1c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372f9e1ca0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372f9e1ca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372f9e1ca0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372f9e1ca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eeeabc331f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eeeabc331f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372f9e1ca0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2372f9e1ca0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32b68192eb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32b68192eb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372f9e1ca0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372f9e1ca0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232b68192eb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232b68192eb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2372f9e1ca0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2372f9e1ca0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2372f9e1ca0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2372f9e1ca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2372f9e1ca0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2372f9e1ca0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2b68192eb_0_4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2b68192eb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372f9e1ca0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372f9e1ca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1d838b627_4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32b68192eb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32b68192eb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32c6630c0a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32c6630c0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32c6630c0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32c6630c0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32b68192e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32b68192e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85500"/>
            <a:ext cx="7056300" cy="21804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5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p:nvPr/>
        </p:nvSpPr>
        <p:spPr>
          <a:xfrm>
            <a:off x="-835075" y="4060492"/>
            <a:ext cx="1548300" cy="1102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759325" y="2745518"/>
            <a:ext cx="201300" cy="462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511598" y="-228600"/>
            <a:ext cx="2982300" cy="100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787320" y="2923500"/>
            <a:ext cx="393600" cy="4072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988450" y="-94575"/>
            <a:ext cx="2550800" cy="339300"/>
            <a:chOff x="988450" y="-94575"/>
            <a:chExt cx="2550800" cy="339300"/>
          </a:xfrm>
        </p:grpSpPr>
        <p:sp>
          <p:nvSpPr>
            <p:cNvPr id="15" name="Google Shape;15;p2"/>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2"/>
          <p:cNvSpPr/>
          <p:nvPr/>
        </p:nvSpPr>
        <p:spPr>
          <a:xfrm rot="5400000">
            <a:off x="8505225" y="191075"/>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090650" y="-279925"/>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9"/>
        <p:cNvGrpSpPr/>
        <p:nvPr/>
      </p:nvGrpSpPr>
      <p:grpSpPr>
        <a:xfrm>
          <a:off x="0" y="0"/>
          <a:ext cx="0" cy="0"/>
          <a:chOff x="0" y="0"/>
          <a:chExt cx="0" cy="0"/>
        </a:xfrm>
      </p:grpSpPr>
      <p:sp>
        <p:nvSpPr>
          <p:cNvPr id="150" name="Google Shape;150;p11"/>
          <p:cNvSpPr txBox="1">
            <a:spLocks noGrp="1"/>
          </p:cNvSpPr>
          <p:nvPr>
            <p:ph type="title" hasCustomPrompt="1"/>
          </p:nvPr>
        </p:nvSpPr>
        <p:spPr>
          <a:xfrm>
            <a:off x="1284000" y="1952850"/>
            <a:ext cx="6576000" cy="79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51" name="Google Shape;151;p11"/>
          <p:cNvSpPr txBox="1">
            <a:spLocks noGrp="1"/>
          </p:cNvSpPr>
          <p:nvPr>
            <p:ph type="subTitle" idx="1"/>
          </p:nvPr>
        </p:nvSpPr>
        <p:spPr>
          <a:xfrm>
            <a:off x="1284000" y="2816250"/>
            <a:ext cx="6576000" cy="37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2" name="Google Shape;152;p11"/>
          <p:cNvSpPr/>
          <p:nvPr/>
        </p:nvSpPr>
        <p:spPr>
          <a:xfrm rot="-5400000">
            <a:off x="5679550" y="-2642175"/>
            <a:ext cx="243600" cy="54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11"/>
          <p:cNvGrpSpPr/>
          <p:nvPr/>
        </p:nvGrpSpPr>
        <p:grpSpPr>
          <a:xfrm>
            <a:off x="8445700" y="2824475"/>
            <a:ext cx="1064700" cy="2550800"/>
            <a:chOff x="7366075" y="2214875"/>
            <a:chExt cx="1064700" cy="2550800"/>
          </a:xfrm>
        </p:grpSpPr>
        <p:sp>
          <p:nvSpPr>
            <p:cNvPr id="154" name="Google Shape;154;p11"/>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11"/>
          <p:cNvSpPr/>
          <p:nvPr/>
        </p:nvSpPr>
        <p:spPr>
          <a:xfrm rot="-5400000">
            <a:off x="9654600" y="-1253550"/>
            <a:ext cx="393600" cy="29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8611000" y="2004925"/>
            <a:ext cx="1912200" cy="3446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a:off x="-1149975" y="4060492"/>
            <a:ext cx="1548300" cy="1102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rot="5400000">
            <a:off x="230150" y="445235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71"/>
        <p:cNvGrpSpPr/>
        <p:nvPr/>
      </p:nvGrpSpPr>
      <p:grpSpPr>
        <a:xfrm>
          <a:off x="0" y="0"/>
          <a:ext cx="0" cy="0"/>
          <a:chOff x="0" y="0"/>
          <a:chExt cx="0" cy="0"/>
        </a:xfrm>
      </p:grpSpPr>
      <p:sp>
        <p:nvSpPr>
          <p:cNvPr id="172" name="Google Shape;172;p13"/>
          <p:cNvSpPr/>
          <p:nvPr/>
        </p:nvSpPr>
        <p:spPr>
          <a:xfrm rot="-5400000">
            <a:off x="-968952" y="3882131"/>
            <a:ext cx="20229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171368" y="4485595"/>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rot="-5400000">
            <a:off x="2468543" y="-2776220"/>
            <a:ext cx="201300" cy="5726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rot="10800000">
            <a:off x="-538700" y="-145025"/>
            <a:ext cx="12420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13"/>
          <p:cNvGrpSpPr/>
          <p:nvPr/>
        </p:nvGrpSpPr>
        <p:grpSpPr>
          <a:xfrm rot="10800000" flipH="1">
            <a:off x="6632668" y="4815360"/>
            <a:ext cx="2550800" cy="339300"/>
            <a:chOff x="988450" y="-94575"/>
            <a:chExt cx="2550800" cy="339300"/>
          </a:xfrm>
        </p:grpSpPr>
        <p:sp>
          <p:nvSpPr>
            <p:cNvPr id="177" name="Google Shape;177;p13"/>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13"/>
          <p:cNvSpPr/>
          <p:nvPr/>
        </p:nvSpPr>
        <p:spPr>
          <a:xfrm rot="10800000" flipH="1">
            <a:off x="7734868" y="4893910"/>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8818875" y="-148725"/>
            <a:ext cx="579000" cy="353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92"/>
        <p:cNvGrpSpPr/>
        <p:nvPr/>
      </p:nvGrpSpPr>
      <p:grpSpPr>
        <a:xfrm>
          <a:off x="0" y="0"/>
          <a:ext cx="0" cy="0"/>
          <a:chOff x="0" y="0"/>
          <a:chExt cx="0" cy="0"/>
        </a:xfrm>
      </p:grpSpPr>
      <p:sp>
        <p:nvSpPr>
          <p:cNvPr id="193" name="Google Shape;193;p14"/>
          <p:cNvSpPr/>
          <p:nvPr/>
        </p:nvSpPr>
        <p:spPr>
          <a:xfrm rot="-5400000">
            <a:off x="5679550" y="-2642175"/>
            <a:ext cx="243600" cy="54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4"/>
          <p:cNvGrpSpPr/>
          <p:nvPr/>
        </p:nvGrpSpPr>
        <p:grpSpPr>
          <a:xfrm>
            <a:off x="8445700" y="2824475"/>
            <a:ext cx="1064700" cy="2550800"/>
            <a:chOff x="7366075" y="2214875"/>
            <a:chExt cx="1064700" cy="2550800"/>
          </a:xfrm>
        </p:grpSpPr>
        <p:sp>
          <p:nvSpPr>
            <p:cNvPr id="195" name="Google Shape;195;p14"/>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14"/>
          <p:cNvSpPr/>
          <p:nvPr/>
        </p:nvSpPr>
        <p:spPr>
          <a:xfrm rot="-5400000">
            <a:off x="9654600" y="-1253550"/>
            <a:ext cx="393600" cy="29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8611000" y="2004925"/>
            <a:ext cx="1912200" cy="3446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1149975" y="4060492"/>
            <a:ext cx="1548300" cy="1102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rot="5400000">
            <a:off x="230150" y="445235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txBox="1">
            <a:spLocks noGrp="1"/>
          </p:cNvSpPr>
          <p:nvPr>
            <p:ph type="title"/>
          </p:nvPr>
        </p:nvSpPr>
        <p:spPr>
          <a:xfrm>
            <a:off x="720000" y="445025"/>
            <a:ext cx="7704000" cy="102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212"/>
        <p:cNvGrpSpPr/>
        <p:nvPr/>
      </p:nvGrpSpPr>
      <p:grpSpPr>
        <a:xfrm>
          <a:off x="0" y="0"/>
          <a:ext cx="0" cy="0"/>
          <a:chOff x="0" y="0"/>
          <a:chExt cx="0" cy="0"/>
        </a:xfrm>
      </p:grpSpPr>
      <p:sp>
        <p:nvSpPr>
          <p:cNvPr id="213" name="Google Shape;213;p15"/>
          <p:cNvSpPr txBox="1">
            <a:spLocks noGrp="1"/>
          </p:cNvSpPr>
          <p:nvPr>
            <p:ph type="body" idx="1"/>
          </p:nvPr>
        </p:nvSpPr>
        <p:spPr>
          <a:xfrm flipH="1">
            <a:off x="4391350" y="972725"/>
            <a:ext cx="4032600" cy="36315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AutoNum type="arabicPeriod"/>
              <a:defRPr/>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
        <p:nvSpPr>
          <p:cNvPr id="214" name="Google Shape;214;p15"/>
          <p:cNvSpPr>
            <a:spLocks noGrp="1"/>
          </p:cNvSpPr>
          <p:nvPr>
            <p:ph type="pic" idx="2"/>
          </p:nvPr>
        </p:nvSpPr>
        <p:spPr>
          <a:xfrm>
            <a:off x="726450" y="1181392"/>
            <a:ext cx="3300900" cy="3299100"/>
          </a:xfrm>
          <a:prstGeom prst="rect">
            <a:avLst/>
          </a:prstGeom>
          <a:noFill/>
          <a:ln>
            <a:noFill/>
          </a:ln>
        </p:spPr>
      </p:sp>
      <p:sp>
        <p:nvSpPr>
          <p:cNvPr id="215" name="Google Shape;215;p15"/>
          <p:cNvSpPr/>
          <p:nvPr/>
        </p:nvSpPr>
        <p:spPr>
          <a:xfrm rot="5400000">
            <a:off x="6879275" y="2774875"/>
            <a:ext cx="409800" cy="445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rot="10800000">
            <a:off x="8346945" y="23620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rot="5400000">
            <a:off x="7767965" y="563964"/>
            <a:ext cx="20229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BLANK_1_1_1_1_2">
    <p:spTree>
      <p:nvGrpSpPr>
        <p:cNvPr id="1" name="Shape 219"/>
        <p:cNvGrpSpPr/>
        <p:nvPr/>
      </p:nvGrpSpPr>
      <p:grpSpPr>
        <a:xfrm>
          <a:off x="0" y="0"/>
          <a:ext cx="0" cy="0"/>
          <a:chOff x="0" y="0"/>
          <a:chExt cx="0" cy="0"/>
        </a:xfrm>
      </p:grpSpPr>
      <p:sp>
        <p:nvSpPr>
          <p:cNvPr id="220" name="Google Shape;22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21" name="Google Shape;221;p16"/>
          <p:cNvSpPr txBox="1">
            <a:spLocks noGrp="1"/>
          </p:cNvSpPr>
          <p:nvPr>
            <p:ph type="subTitle" idx="1"/>
          </p:nvPr>
        </p:nvSpPr>
        <p:spPr>
          <a:xfrm>
            <a:off x="720000" y="1263713"/>
            <a:ext cx="7704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2" name="Google Shape;222;p16"/>
          <p:cNvSpPr txBox="1">
            <a:spLocks noGrp="1"/>
          </p:cNvSpPr>
          <p:nvPr>
            <p:ph type="subTitle" idx="2"/>
          </p:nvPr>
        </p:nvSpPr>
        <p:spPr>
          <a:xfrm>
            <a:off x="720000" y="1955609"/>
            <a:ext cx="7704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3" name="Google Shape;223;p16"/>
          <p:cNvSpPr txBox="1">
            <a:spLocks noGrp="1"/>
          </p:cNvSpPr>
          <p:nvPr>
            <p:ph type="subTitle" idx="3"/>
          </p:nvPr>
        </p:nvSpPr>
        <p:spPr>
          <a:xfrm>
            <a:off x="720000" y="2647506"/>
            <a:ext cx="7704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4" name="Google Shape;224;p16"/>
          <p:cNvSpPr txBox="1">
            <a:spLocks noGrp="1"/>
          </p:cNvSpPr>
          <p:nvPr>
            <p:ph type="subTitle" idx="4"/>
          </p:nvPr>
        </p:nvSpPr>
        <p:spPr>
          <a:xfrm>
            <a:off x="720000" y="3339403"/>
            <a:ext cx="7704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5" name="Google Shape;225;p16"/>
          <p:cNvSpPr txBox="1">
            <a:spLocks noGrp="1"/>
          </p:cNvSpPr>
          <p:nvPr>
            <p:ph type="subTitle" idx="5"/>
          </p:nvPr>
        </p:nvSpPr>
        <p:spPr>
          <a:xfrm>
            <a:off x="720000" y="4031300"/>
            <a:ext cx="7704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6" name="Google Shape;226;p16"/>
          <p:cNvSpPr/>
          <p:nvPr/>
        </p:nvSpPr>
        <p:spPr>
          <a:xfrm rot="5400000">
            <a:off x="6537900" y="1733800"/>
            <a:ext cx="4758600" cy="962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rot="5400000">
            <a:off x="7887750" y="4213850"/>
            <a:ext cx="2515800" cy="61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6"/>
          <p:cNvGrpSpPr/>
          <p:nvPr/>
        </p:nvGrpSpPr>
        <p:grpSpPr>
          <a:xfrm>
            <a:off x="8718025" y="-94450"/>
            <a:ext cx="1064700" cy="2550800"/>
            <a:chOff x="7366075" y="2214875"/>
            <a:chExt cx="1064700" cy="2550800"/>
          </a:xfrm>
        </p:grpSpPr>
        <p:sp>
          <p:nvSpPr>
            <p:cNvPr id="229" name="Google Shape;229;p16"/>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16"/>
          <p:cNvSpPr/>
          <p:nvPr/>
        </p:nvSpPr>
        <p:spPr>
          <a:xfrm rot="5400000">
            <a:off x="-253925" y="-137650"/>
            <a:ext cx="1089000" cy="6855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547825" y="190925"/>
            <a:ext cx="973800" cy="428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16"/>
          <p:cNvGrpSpPr/>
          <p:nvPr/>
        </p:nvGrpSpPr>
        <p:grpSpPr>
          <a:xfrm>
            <a:off x="-673550" y="4849975"/>
            <a:ext cx="2550800" cy="339300"/>
            <a:chOff x="988450" y="-94575"/>
            <a:chExt cx="2550800" cy="339300"/>
          </a:xfrm>
        </p:grpSpPr>
        <p:sp>
          <p:nvSpPr>
            <p:cNvPr id="244" name="Google Shape;244;p16"/>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56"/>
        <p:cNvGrpSpPr/>
        <p:nvPr/>
      </p:nvGrpSpPr>
      <p:grpSpPr>
        <a:xfrm>
          <a:off x="0" y="0"/>
          <a:ext cx="0" cy="0"/>
          <a:chOff x="0" y="0"/>
          <a:chExt cx="0" cy="0"/>
        </a:xfrm>
      </p:grpSpPr>
      <p:sp>
        <p:nvSpPr>
          <p:cNvPr id="257" name="Google Shape;257;p17"/>
          <p:cNvSpPr txBox="1">
            <a:spLocks noGrp="1"/>
          </p:cNvSpPr>
          <p:nvPr>
            <p:ph type="title"/>
          </p:nvPr>
        </p:nvSpPr>
        <p:spPr>
          <a:xfrm>
            <a:off x="1862600" y="539501"/>
            <a:ext cx="5418900" cy="118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8" name="Google Shape;258;p17"/>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17"/>
          <p:cNvSpPr txBox="1"/>
          <p:nvPr/>
        </p:nvSpPr>
        <p:spPr>
          <a:xfrm>
            <a:off x="713125" y="3611950"/>
            <a:ext cx="7717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300" b="1">
                <a:solidFill>
                  <a:schemeClr val="dk1"/>
                </a:solidFill>
                <a:latin typeface="Montserrat"/>
                <a:ea typeface="Montserrat"/>
                <a:cs typeface="Montserrat"/>
                <a:sym typeface="Montserrat"/>
              </a:rPr>
              <a:t>CREDITS</a:t>
            </a:r>
            <a:r>
              <a:rPr lang="en" sz="1300">
                <a:solidFill>
                  <a:schemeClr val="dk1"/>
                </a:solidFill>
                <a:latin typeface="Montserrat"/>
                <a:ea typeface="Montserrat"/>
                <a:cs typeface="Montserrat"/>
                <a:sym typeface="Montserrat"/>
              </a:rPr>
              <a:t>: This presentation template was created by </a:t>
            </a:r>
            <a:r>
              <a:rPr lang="en" sz="13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300">
                <a:solidFill>
                  <a:schemeClr val="dk1"/>
                </a:solidFill>
                <a:latin typeface="Montserrat"/>
                <a:ea typeface="Montserrat"/>
                <a:cs typeface="Montserrat"/>
                <a:sym typeface="Montserrat"/>
              </a:rPr>
              <a:t>, and includes icons by </a:t>
            </a:r>
            <a:r>
              <a:rPr lang="en" sz="13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300">
                <a:solidFill>
                  <a:schemeClr val="dk1"/>
                </a:solidFill>
                <a:latin typeface="Montserrat"/>
                <a:ea typeface="Montserrat"/>
                <a:cs typeface="Montserrat"/>
                <a:sym typeface="Montserrat"/>
              </a:rPr>
              <a:t>, infographics &amp; images by </a:t>
            </a:r>
            <a:r>
              <a:rPr lang="en" sz="13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300">
                <a:solidFill>
                  <a:schemeClr val="dk1"/>
                </a:solidFill>
                <a:latin typeface="Montserrat"/>
                <a:ea typeface="Montserrat"/>
                <a:cs typeface="Montserrat"/>
                <a:sym typeface="Montserrat"/>
              </a:rPr>
              <a:t> and content by </a:t>
            </a:r>
            <a:r>
              <a:rPr lang="en" sz="1300" b="1">
                <a:solidFill>
                  <a:schemeClr val="dk1"/>
                </a:solidFill>
                <a:latin typeface="Montserrat"/>
                <a:ea typeface="Montserrat"/>
                <a:cs typeface="Montserrat"/>
                <a:sym typeface="Montserrat"/>
              </a:rPr>
              <a:t>Sandra Medina</a:t>
            </a:r>
            <a:endParaRPr sz="1300" b="1">
              <a:solidFill>
                <a:schemeClr val="dk1"/>
              </a:solidFill>
              <a:latin typeface="Montserrat"/>
              <a:ea typeface="Montserrat"/>
              <a:cs typeface="Montserrat"/>
              <a:sym typeface="Montserra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60"/>
        <p:cNvGrpSpPr/>
        <p:nvPr/>
      </p:nvGrpSpPr>
      <p:grpSpPr>
        <a:xfrm>
          <a:off x="0" y="0"/>
          <a:ext cx="0" cy="0"/>
          <a:chOff x="0" y="0"/>
          <a:chExt cx="0" cy="0"/>
        </a:xfrm>
      </p:grpSpPr>
      <p:sp>
        <p:nvSpPr>
          <p:cNvPr id="261" name="Google Shape;261;p18"/>
          <p:cNvSpPr/>
          <p:nvPr/>
        </p:nvSpPr>
        <p:spPr>
          <a:xfrm rot="5400000">
            <a:off x="6537900" y="1733800"/>
            <a:ext cx="4758600" cy="962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18"/>
          <p:cNvGrpSpPr/>
          <p:nvPr/>
        </p:nvGrpSpPr>
        <p:grpSpPr>
          <a:xfrm>
            <a:off x="8718025" y="-94450"/>
            <a:ext cx="1064700" cy="2550800"/>
            <a:chOff x="7366075" y="2214875"/>
            <a:chExt cx="1064700" cy="2550800"/>
          </a:xfrm>
        </p:grpSpPr>
        <p:sp>
          <p:nvSpPr>
            <p:cNvPr id="263" name="Google Shape;263;p18"/>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8"/>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8"/>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8"/>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8"/>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8"/>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8"/>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18"/>
          <p:cNvSpPr/>
          <p:nvPr/>
        </p:nvSpPr>
        <p:spPr>
          <a:xfrm rot="5400000">
            <a:off x="-253925" y="-137650"/>
            <a:ext cx="1089000" cy="6855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547825" y="190925"/>
            <a:ext cx="973800" cy="428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18"/>
          <p:cNvGrpSpPr/>
          <p:nvPr/>
        </p:nvGrpSpPr>
        <p:grpSpPr>
          <a:xfrm>
            <a:off x="-673550" y="4849975"/>
            <a:ext cx="2550800" cy="339300"/>
            <a:chOff x="988450" y="-94575"/>
            <a:chExt cx="2550800" cy="339300"/>
          </a:xfrm>
        </p:grpSpPr>
        <p:sp>
          <p:nvSpPr>
            <p:cNvPr id="278" name="Google Shape;278;p18"/>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8"/>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8"/>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8"/>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8"/>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8"/>
          <p:cNvSpPr/>
          <p:nvPr/>
        </p:nvSpPr>
        <p:spPr>
          <a:xfrm rot="5400000">
            <a:off x="6879275" y="2774875"/>
            <a:ext cx="409800" cy="445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91"/>
        <p:cNvGrpSpPr/>
        <p:nvPr/>
      </p:nvGrpSpPr>
      <p:grpSpPr>
        <a:xfrm>
          <a:off x="0" y="0"/>
          <a:ext cx="0" cy="0"/>
          <a:chOff x="0" y="0"/>
          <a:chExt cx="0" cy="0"/>
        </a:xfrm>
      </p:grpSpPr>
      <p:sp>
        <p:nvSpPr>
          <p:cNvPr id="292" name="Google Shape;292;p19"/>
          <p:cNvSpPr/>
          <p:nvPr/>
        </p:nvSpPr>
        <p:spPr>
          <a:xfrm rot="-5400000">
            <a:off x="5679550" y="-2642175"/>
            <a:ext cx="243600" cy="54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5400000">
            <a:off x="9582900" y="-1325250"/>
            <a:ext cx="537000" cy="29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1149975" y="4060492"/>
            <a:ext cx="1548300" cy="1102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rot="5400000">
            <a:off x="230150" y="38785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19"/>
          <p:cNvGrpSpPr/>
          <p:nvPr/>
        </p:nvGrpSpPr>
        <p:grpSpPr>
          <a:xfrm rot="10800000" flipH="1">
            <a:off x="6632668" y="4815360"/>
            <a:ext cx="2550800" cy="339300"/>
            <a:chOff x="988450" y="-94575"/>
            <a:chExt cx="2550800" cy="339300"/>
          </a:xfrm>
        </p:grpSpPr>
        <p:sp>
          <p:nvSpPr>
            <p:cNvPr id="297" name="Google Shape;297;p19"/>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19"/>
          <p:cNvSpPr/>
          <p:nvPr/>
        </p:nvSpPr>
        <p:spPr>
          <a:xfrm rot="10800000" flipH="1">
            <a:off x="7734868" y="4893910"/>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2152350" y="2556363"/>
            <a:ext cx="48393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1" name="Google Shape;31;p3"/>
          <p:cNvSpPr txBox="1">
            <a:spLocks noGrp="1"/>
          </p:cNvSpPr>
          <p:nvPr>
            <p:ph type="title" idx="2" hasCustomPrompt="1"/>
          </p:nvPr>
        </p:nvSpPr>
        <p:spPr>
          <a:xfrm>
            <a:off x="3925875" y="1271038"/>
            <a:ext cx="1268400" cy="12696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2" name="Google Shape;32;p3"/>
          <p:cNvSpPr txBox="1">
            <a:spLocks noGrp="1"/>
          </p:cNvSpPr>
          <p:nvPr>
            <p:ph type="subTitle" idx="1"/>
          </p:nvPr>
        </p:nvSpPr>
        <p:spPr>
          <a:xfrm>
            <a:off x="2152350" y="3398163"/>
            <a:ext cx="4839300" cy="47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3"/>
          <p:cNvSpPr/>
          <p:nvPr/>
        </p:nvSpPr>
        <p:spPr>
          <a:xfrm rot="5400000" flipH="1">
            <a:off x="4228625" y="-2642175"/>
            <a:ext cx="243600" cy="54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flipH="1">
            <a:off x="31875" y="-1325250"/>
            <a:ext cx="537000" cy="29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3"/>
          <p:cNvGrpSpPr/>
          <p:nvPr/>
        </p:nvGrpSpPr>
        <p:grpSpPr>
          <a:xfrm rot="10800000">
            <a:off x="968307" y="4815360"/>
            <a:ext cx="2550800" cy="339300"/>
            <a:chOff x="988450" y="-94575"/>
            <a:chExt cx="2550800" cy="339300"/>
          </a:xfrm>
        </p:grpSpPr>
        <p:sp>
          <p:nvSpPr>
            <p:cNvPr id="36" name="Google Shape;36;p3"/>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3"/>
          <p:cNvSpPr/>
          <p:nvPr/>
        </p:nvSpPr>
        <p:spPr>
          <a:xfrm rot="10800000">
            <a:off x="903707" y="4893910"/>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Montserrat Light"/>
              <a:buChar char="●"/>
              <a:defRPr sz="1200"/>
            </a:lvl1pPr>
            <a:lvl2pPr marL="914400" lvl="1" indent="-298450" rtl="0">
              <a:lnSpc>
                <a:spcPct val="115000"/>
              </a:lnSpc>
              <a:spcBef>
                <a:spcPts val="0"/>
              </a:spcBef>
              <a:spcAft>
                <a:spcPts val="0"/>
              </a:spcAft>
              <a:buSzPts val="1100"/>
              <a:buFont typeface="Nunito Light"/>
              <a:buChar char="○"/>
              <a:defRPr/>
            </a:lvl2pPr>
            <a:lvl3pPr marL="1371600" lvl="2" indent="-298450" rtl="0">
              <a:lnSpc>
                <a:spcPct val="115000"/>
              </a:lnSpc>
              <a:spcBef>
                <a:spcPts val="0"/>
              </a:spcBef>
              <a:spcAft>
                <a:spcPts val="0"/>
              </a:spcAft>
              <a:buSzPts val="1100"/>
              <a:buFont typeface="Nunito Light"/>
              <a:buChar char="■"/>
              <a:defRPr/>
            </a:lvl3pPr>
            <a:lvl4pPr marL="1828800" lvl="3" indent="-298450" rtl="0">
              <a:lnSpc>
                <a:spcPct val="115000"/>
              </a:lnSpc>
              <a:spcBef>
                <a:spcPts val="0"/>
              </a:spcBef>
              <a:spcAft>
                <a:spcPts val="0"/>
              </a:spcAft>
              <a:buSzPts val="1100"/>
              <a:buFont typeface="Nunito Light"/>
              <a:buChar char="●"/>
              <a:defRPr/>
            </a:lvl4pPr>
            <a:lvl5pPr marL="2286000" lvl="4" indent="-298450" rtl="0">
              <a:lnSpc>
                <a:spcPct val="115000"/>
              </a:lnSpc>
              <a:spcBef>
                <a:spcPts val="0"/>
              </a:spcBef>
              <a:spcAft>
                <a:spcPts val="0"/>
              </a:spcAft>
              <a:buSzPts val="1100"/>
              <a:buFont typeface="Nunito Light"/>
              <a:buChar char="○"/>
              <a:defRPr/>
            </a:lvl5pPr>
            <a:lvl6pPr marL="2743200" lvl="5" indent="-298450" rtl="0">
              <a:lnSpc>
                <a:spcPct val="115000"/>
              </a:lnSpc>
              <a:spcBef>
                <a:spcPts val="0"/>
              </a:spcBef>
              <a:spcAft>
                <a:spcPts val="0"/>
              </a:spcAft>
              <a:buSzPts val="1100"/>
              <a:buFont typeface="Nunito Light"/>
              <a:buChar char="■"/>
              <a:defRPr/>
            </a:lvl6pPr>
            <a:lvl7pPr marL="3200400" lvl="6" indent="-298450" rtl="0">
              <a:lnSpc>
                <a:spcPct val="115000"/>
              </a:lnSpc>
              <a:spcBef>
                <a:spcPts val="0"/>
              </a:spcBef>
              <a:spcAft>
                <a:spcPts val="0"/>
              </a:spcAft>
              <a:buSzPts val="1100"/>
              <a:buFont typeface="Nunito Light"/>
              <a:buChar char="●"/>
              <a:defRPr/>
            </a:lvl7pPr>
            <a:lvl8pPr marL="3657600" lvl="7" indent="-298450" rtl="0">
              <a:lnSpc>
                <a:spcPct val="115000"/>
              </a:lnSpc>
              <a:spcBef>
                <a:spcPts val="0"/>
              </a:spcBef>
              <a:spcAft>
                <a:spcPts val="0"/>
              </a:spcAft>
              <a:buSzPts val="1100"/>
              <a:buFont typeface="Nunito Light"/>
              <a:buChar char="○"/>
              <a:defRPr/>
            </a:lvl8pPr>
            <a:lvl9pPr marL="4114800" lvl="8" indent="-298450" rtl="0">
              <a:lnSpc>
                <a:spcPct val="115000"/>
              </a:lnSpc>
              <a:spcBef>
                <a:spcPts val="0"/>
              </a:spcBef>
              <a:spcAft>
                <a:spcPts val="0"/>
              </a:spcAft>
              <a:buSzPts val="1100"/>
              <a:buFont typeface="Nunito Light"/>
              <a:buChar char="■"/>
              <a:defRPr/>
            </a:lvl9pPr>
          </a:lstStyle>
          <a:p>
            <a:endParaRPr/>
          </a:p>
        </p:txBody>
      </p:sp>
      <p:sp>
        <p:nvSpPr>
          <p:cNvPr id="51" name="Google Shape;51;p4"/>
          <p:cNvSpPr/>
          <p:nvPr/>
        </p:nvSpPr>
        <p:spPr>
          <a:xfrm rot="-5400000" flipH="1">
            <a:off x="-1441950" y="1230582"/>
            <a:ext cx="33561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0800000" flipH="1">
            <a:off x="364978" y="23620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4"/>
          <p:cNvGrpSpPr/>
          <p:nvPr/>
        </p:nvGrpSpPr>
        <p:grpSpPr>
          <a:xfrm flipH="1">
            <a:off x="6738478" y="-94575"/>
            <a:ext cx="2550800" cy="339300"/>
            <a:chOff x="988450" y="-94575"/>
            <a:chExt cx="2550800" cy="339300"/>
          </a:xfrm>
        </p:grpSpPr>
        <p:sp>
          <p:nvSpPr>
            <p:cNvPr id="54" name="Google Shape;54;p4"/>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4"/>
          <p:cNvSpPr/>
          <p:nvPr/>
        </p:nvSpPr>
        <p:spPr>
          <a:xfrm flipH="1">
            <a:off x="6673878" y="-279925"/>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5400000" flipH="1">
            <a:off x="2662153" y="2192625"/>
            <a:ext cx="201300" cy="5726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flipH="1">
            <a:off x="-345240" y="4708525"/>
            <a:ext cx="16131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rot="5400000">
            <a:off x="7116853" y="2661350"/>
            <a:ext cx="4216200" cy="978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5"/>
          <p:cNvSpPr txBox="1">
            <a:spLocks noGrp="1"/>
          </p:cNvSpPr>
          <p:nvPr>
            <p:ph type="subTitle" idx="1"/>
          </p:nvPr>
        </p:nvSpPr>
        <p:spPr>
          <a:xfrm>
            <a:off x="1290750" y="2672122"/>
            <a:ext cx="29076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3" name="Google Shape;73;p5"/>
          <p:cNvSpPr txBox="1">
            <a:spLocks noGrp="1"/>
          </p:cNvSpPr>
          <p:nvPr>
            <p:ph type="subTitle" idx="2"/>
          </p:nvPr>
        </p:nvSpPr>
        <p:spPr>
          <a:xfrm>
            <a:off x="4945625" y="2672122"/>
            <a:ext cx="29076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4" name="Google Shape;74;p5"/>
          <p:cNvSpPr txBox="1">
            <a:spLocks noGrp="1"/>
          </p:cNvSpPr>
          <p:nvPr>
            <p:ph type="subTitle" idx="3"/>
          </p:nvPr>
        </p:nvSpPr>
        <p:spPr>
          <a:xfrm>
            <a:off x="1290750" y="30379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5"/>
          <p:cNvSpPr txBox="1">
            <a:spLocks noGrp="1"/>
          </p:cNvSpPr>
          <p:nvPr>
            <p:ph type="subTitle" idx="4"/>
          </p:nvPr>
        </p:nvSpPr>
        <p:spPr>
          <a:xfrm>
            <a:off x="4945625" y="30379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 name="Google Shape;77;p5"/>
          <p:cNvSpPr/>
          <p:nvPr/>
        </p:nvSpPr>
        <p:spPr>
          <a:xfrm rot="-5400000">
            <a:off x="5679550" y="-2642175"/>
            <a:ext cx="243600" cy="54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rot="-5400000">
            <a:off x="9582900" y="-1325250"/>
            <a:ext cx="537000" cy="29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149975" y="4060492"/>
            <a:ext cx="1548300" cy="1102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rot="5400000">
            <a:off x="230150" y="38785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5"/>
          <p:cNvGrpSpPr/>
          <p:nvPr/>
        </p:nvGrpSpPr>
        <p:grpSpPr>
          <a:xfrm rot="10800000" flipH="1">
            <a:off x="6632668" y="4815360"/>
            <a:ext cx="2550800" cy="339300"/>
            <a:chOff x="988450" y="-94575"/>
            <a:chExt cx="2550800" cy="339300"/>
          </a:xfrm>
        </p:grpSpPr>
        <p:sp>
          <p:nvSpPr>
            <p:cNvPr id="82" name="Google Shape;82;p5"/>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5"/>
          <p:cNvSpPr/>
          <p:nvPr/>
        </p:nvSpPr>
        <p:spPr>
          <a:xfrm rot="10800000" flipH="1">
            <a:off x="7734868" y="4893910"/>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6"/>
          <p:cNvSpPr/>
          <p:nvPr/>
        </p:nvSpPr>
        <p:spPr>
          <a:xfrm rot="5400000">
            <a:off x="7927995" y="563964"/>
            <a:ext cx="20229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rot="10800000">
            <a:off x="8506975" y="23620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6"/>
          <p:cNvGrpSpPr/>
          <p:nvPr/>
        </p:nvGrpSpPr>
        <p:grpSpPr>
          <a:xfrm>
            <a:off x="-113725" y="-94575"/>
            <a:ext cx="2550800" cy="339300"/>
            <a:chOff x="988450" y="-94575"/>
            <a:chExt cx="2550800" cy="339300"/>
          </a:xfrm>
        </p:grpSpPr>
        <p:sp>
          <p:nvSpPr>
            <p:cNvPr id="99" name="Google Shape;99;p6"/>
            <p:cNvSpPr/>
            <p:nvPr/>
          </p:nvSpPr>
          <p:spPr>
            <a:xfrm flipH="1">
              <a:off x="988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flipH="1">
              <a:off x="1185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flipH="1">
              <a:off x="13822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flipH="1">
              <a:off x="15791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flipH="1">
              <a:off x="17760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flipH="1">
              <a:off x="19729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flipH="1">
              <a:off x="21698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flipH="1">
              <a:off x="23667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flipH="1">
              <a:off x="25636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flipH="1">
              <a:off x="27605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flipH="1">
              <a:off x="29574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flipH="1">
              <a:off x="3154350" y="-94575"/>
              <a:ext cx="384900" cy="3393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6"/>
          <p:cNvSpPr/>
          <p:nvPr/>
        </p:nvSpPr>
        <p:spPr>
          <a:xfrm>
            <a:off x="988475" y="-279925"/>
            <a:ext cx="1513200" cy="446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5400000">
            <a:off x="6312100" y="2192625"/>
            <a:ext cx="201300" cy="5726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7907693" y="4708525"/>
            <a:ext cx="16131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5400000" flipH="1">
            <a:off x="-2157500" y="2661350"/>
            <a:ext cx="4216200" cy="978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6"/>
        <p:cNvGrpSpPr/>
        <p:nvPr/>
      </p:nvGrpSpPr>
      <p:grpSpPr>
        <a:xfrm>
          <a:off x="0" y="0"/>
          <a:ext cx="0" cy="0"/>
          <a:chOff x="0" y="0"/>
          <a:chExt cx="0" cy="0"/>
        </a:xfrm>
      </p:grpSpPr>
      <p:sp>
        <p:nvSpPr>
          <p:cNvPr id="117" name="Google Shape;117;p7"/>
          <p:cNvSpPr txBox="1">
            <a:spLocks noGrp="1"/>
          </p:cNvSpPr>
          <p:nvPr>
            <p:ph type="body" idx="1"/>
          </p:nvPr>
        </p:nvSpPr>
        <p:spPr>
          <a:xfrm>
            <a:off x="726450" y="1645025"/>
            <a:ext cx="4036200" cy="25467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AutoNum type="arabicPeriod"/>
              <a:defRPr sz="150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
        <p:nvSpPr>
          <p:cNvPr id="118" name="Google Shape;118;p7"/>
          <p:cNvSpPr>
            <a:spLocks noGrp="1"/>
          </p:cNvSpPr>
          <p:nvPr>
            <p:ph type="pic" idx="2"/>
          </p:nvPr>
        </p:nvSpPr>
        <p:spPr>
          <a:xfrm>
            <a:off x="5129800" y="1181392"/>
            <a:ext cx="3300900" cy="3299100"/>
          </a:xfrm>
          <a:prstGeom prst="rect">
            <a:avLst/>
          </a:prstGeom>
          <a:noFill/>
          <a:ln>
            <a:noFill/>
          </a:ln>
        </p:spPr>
      </p:sp>
      <p:sp>
        <p:nvSpPr>
          <p:cNvPr id="119" name="Google Shape;119;p7"/>
          <p:cNvSpPr/>
          <p:nvPr/>
        </p:nvSpPr>
        <p:spPr>
          <a:xfrm rot="-5400000" flipH="1">
            <a:off x="-962400" y="563964"/>
            <a:ext cx="2022900" cy="5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5400000" flipH="1">
            <a:off x="-381750" y="2783350"/>
            <a:ext cx="664800" cy="428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rot="10800000" flipH="1">
            <a:off x="177920" y="23620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3"/>
        <p:cNvGrpSpPr/>
        <p:nvPr/>
      </p:nvGrpSpPr>
      <p:grpSpPr>
        <a:xfrm>
          <a:off x="0" y="0"/>
          <a:ext cx="0" cy="0"/>
          <a:chOff x="0" y="0"/>
          <a:chExt cx="0" cy="0"/>
        </a:xfrm>
      </p:grpSpPr>
      <p:sp>
        <p:nvSpPr>
          <p:cNvPr id="124" name="Google Shape;124;p8"/>
          <p:cNvSpPr txBox="1">
            <a:spLocks noGrp="1"/>
          </p:cNvSpPr>
          <p:nvPr>
            <p:ph type="title"/>
          </p:nvPr>
        </p:nvSpPr>
        <p:spPr>
          <a:xfrm>
            <a:off x="1388100" y="1307100"/>
            <a:ext cx="6367800" cy="25293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5"/>
        <p:cNvGrpSpPr/>
        <p:nvPr/>
      </p:nvGrpSpPr>
      <p:grpSpPr>
        <a:xfrm>
          <a:off x="0" y="0"/>
          <a:ext cx="0" cy="0"/>
          <a:chOff x="0" y="0"/>
          <a:chExt cx="0" cy="0"/>
        </a:xfrm>
      </p:grpSpPr>
      <p:sp>
        <p:nvSpPr>
          <p:cNvPr id="126" name="Google Shape;126;p9"/>
          <p:cNvSpPr txBox="1">
            <a:spLocks noGrp="1"/>
          </p:cNvSpPr>
          <p:nvPr>
            <p:ph type="subTitle" idx="1"/>
          </p:nvPr>
        </p:nvSpPr>
        <p:spPr>
          <a:xfrm>
            <a:off x="720064" y="17325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7" name="Google Shape;127;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9"/>
          <p:cNvSpPr txBox="1">
            <a:spLocks noGrp="1"/>
          </p:cNvSpPr>
          <p:nvPr>
            <p:ph type="subTitle" idx="2"/>
          </p:nvPr>
        </p:nvSpPr>
        <p:spPr>
          <a:xfrm>
            <a:off x="4826936" y="17325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9"/>
        <p:cNvGrpSpPr/>
        <p:nvPr/>
      </p:nvGrpSpPr>
      <p:grpSpPr>
        <a:xfrm>
          <a:off x="0" y="0"/>
          <a:ext cx="0" cy="0"/>
          <a:chOff x="0" y="0"/>
          <a:chExt cx="0" cy="0"/>
        </a:xfrm>
      </p:grpSpPr>
      <p:sp>
        <p:nvSpPr>
          <p:cNvPr id="130" name="Google Shape;130;p10"/>
          <p:cNvSpPr txBox="1">
            <a:spLocks noGrp="1"/>
          </p:cNvSpPr>
          <p:nvPr>
            <p:ph type="title"/>
          </p:nvPr>
        </p:nvSpPr>
        <p:spPr>
          <a:xfrm>
            <a:off x="740550" y="3910025"/>
            <a:ext cx="7662900" cy="6939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31" name="Google Shape;131;p10"/>
          <p:cNvSpPr/>
          <p:nvPr/>
        </p:nvSpPr>
        <p:spPr>
          <a:xfrm rot="5400000" flipH="1">
            <a:off x="2857025" y="-2642175"/>
            <a:ext cx="243600" cy="54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10"/>
          <p:cNvGrpSpPr/>
          <p:nvPr/>
        </p:nvGrpSpPr>
        <p:grpSpPr>
          <a:xfrm flipH="1">
            <a:off x="-730225" y="2824475"/>
            <a:ext cx="1064700" cy="2550800"/>
            <a:chOff x="7366075" y="2214875"/>
            <a:chExt cx="1064700" cy="2550800"/>
          </a:xfrm>
        </p:grpSpPr>
        <p:sp>
          <p:nvSpPr>
            <p:cNvPr id="133" name="Google Shape;133;p10"/>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0"/>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10"/>
          <p:cNvSpPr/>
          <p:nvPr/>
        </p:nvSpPr>
        <p:spPr>
          <a:xfrm rot="5400000" flipH="1">
            <a:off x="-1268025" y="-1253550"/>
            <a:ext cx="393600" cy="29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flipH="1">
            <a:off x="-1743025" y="2004925"/>
            <a:ext cx="1912200" cy="3446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flipH="1">
            <a:off x="8839050" y="4060492"/>
            <a:ext cx="1548300" cy="1102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0"/>
          <p:cNvSpPr/>
          <p:nvPr/>
        </p:nvSpPr>
        <p:spPr>
          <a:xfrm rot="-5400000" flipH="1">
            <a:off x="8703625" y="4452350"/>
            <a:ext cx="303600" cy="30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0"/>
          <p:cNvSpPr txBox="1">
            <a:spLocks noGrp="1"/>
          </p:cNvSpPr>
          <p:nvPr>
            <p:ph type="title"/>
          </p:nvPr>
        </p:nvSpPr>
        <p:spPr>
          <a:xfrm>
            <a:off x="238000" y="783475"/>
            <a:ext cx="8494800" cy="168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EE392A</a:t>
            </a:r>
            <a:endParaRPr/>
          </a:p>
          <a:p>
            <a:pPr marL="0" lvl="0" indent="0" algn="ctr" rtl="0">
              <a:spcBef>
                <a:spcPts val="0"/>
              </a:spcBef>
              <a:spcAft>
                <a:spcPts val="0"/>
              </a:spcAft>
              <a:buNone/>
            </a:pPr>
            <a:r>
              <a:rPr lang="en"/>
              <a:t> </a:t>
            </a:r>
            <a:r>
              <a:rPr lang="en" sz="3500"/>
              <a:t>Undergraduate Research Project</a:t>
            </a:r>
            <a:endParaRPr sz="3500"/>
          </a:p>
        </p:txBody>
      </p:sp>
      <p:sp>
        <p:nvSpPr>
          <p:cNvPr id="315" name="Google Shape;315;p20"/>
          <p:cNvSpPr txBox="1">
            <a:spLocks noGrp="1"/>
          </p:cNvSpPr>
          <p:nvPr>
            <p:ph type="subTitle" idx="1"/>
          </p:nvPr>
        </p:nvSpPr>
        <p:spPr>
          <a:xfrm>
            <a:off x="2152350" y="2334588"/>
            <a:ext cx="48393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Montserrat"/>
                <a:ea typeface="Montserrat"/>
                <a:cs typeface="Montserrat"/>
                <a:sym typeface="Montserrat"/>
              </a:rPr>
              <a:t>Vector Search Algorithms</a:t>
            </a:r>
            <a:endParaRPr sz="2200" b="1">
              <a:latin typeface="Montserrat"/>
              <a:ea typeface="Montserrat"/>
              <a:cs typeface="Montserrat"/>
              <a:sym typeface="Montserrat"/>
            </a:endParaRPr>
          </a:p>
        </p:txBody>
      </p:sp>
      <p:sp>
        <p:nvSpPr>
          <p:cNvPr id="316" name="Google Shape;316;p20"/>
          <p:cNvSpPr txBox="1"/>
          <p:nvPr/>
        </p:nvSpPr>
        <p:spPr>
          <a:xfrm>
            <a:off x="2729650" y="2996725"/>
            <a:ext cx="3511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Supervisor: Prof. Vipul Arora</a:t>
            </a:r>
            <a:endParaRPr>
              <a:latin typeface="Montserrat Medium"/>
              <a:ea typeface="Montserrat Medium"/>
              <a:cs typeface="Montserrat Medium"/>
              <a:sym typeface="Montserrat Medium"/>
            </a:endParaRPr>
          </a:p>
        </p:txBody>
      </p:sp>
      <p:sp>
        <p:nvSpPr>
          <p:cNvPr id="317" name="Google Shape;317;p20"/>
          <p:cNvSpPr txBox="1"/>
          <p:nvPr/>
        </p:nvSpPr>
        <p:spPr>
          <a:xfrm>
            <a:off x="2386350" y="3492150"/>
            <a:ext cx="43713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By: Sonal Agrawal</a:t>
            </a:r>
            <a:endParaRPr>
              <a:latin typeface="Montserrat Medium"/>
              <a:ea typeface="Montserrat Medium"/>
              <a:cs typeface="Montserrat Medium"/>
              <a:sym typeface="Montserrat Medium"/>
            </a:endParaRPr>
          </a:p>
          <a:p>
            <a:pPr marL="0" lvl="0" indent="0" algn="ctr" rtl="0">
              <a:spcBef>
                <a:spcPts val="0"/>
              </a:spcBef>
              <a:spcAft>
                <a:spcPts val="0"/>
              </a:spcAft>
              <a:buNone/>
            </a:pPr>
            <a:r>
              <a:rPr lang="en">
                <a:latin typeface="Montserrat Medium"/>
                <a:ea typeface="Montserrat Medium"/>
                <a:cs typeface="Montserrat Medium"/>
                <a:sym typeface="Montserrat Medium"/>
              </a:rPr>
              <a:t>Roll no. 200995</a:t>
            </a:r>
            <a:endParaRPr>
              <a:latin typeface="Montserrat Medium"/>
              <a:ea typeface="Montserrat Medium"/>
              <a:cs typeface="Montserrat Medium"/>
              <a:sym typeface="Montserrat Medium"/>
            </a:endParaRPr>
          </a:p>
          <a:p>
            <a:pPr marL="0" lvl="0" indent="0" algn="ctr" rtl="0">
              <a:spcBef>
                <a:spcPts val="0"/>
              </a:spcBef>
              <a:spcAft>
                <a:spcPts val="0"/>
              </a:spcAft>
              <a:buNone/>
            </a:pPr>
            <a:r>
              <a:rPr lang="en">
                <a:latin typeface="Montserrat Medium"/>
                <a:ea typeface="Montserrat Medium"/>
                <a:cs typeface="Montserrat Medium"/>
                <a:sym typeface="Montserrat Medium"/>
              </a:rPr>
              <a:t>Department of Electrical Engineering</a:t>
            </a:r>
            <a:endParaRPr>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pic>
        <p:nvPicPr>
          <p:cNvPr id="400" name="Google Shape;400;p29"/>
          <p:cNvPicPr preferRelativeResize="0"/>
          <p:nvPr/>
        </p:nvPicPr>
        <p:blipFill>
          <a:blip r:embed="rId3">
            <a:alphaModFix/>
          </a:blip>
          <a:stretch>
            <a:fillRect/>
          </a:stretch>
        </p:blipFill>
        <p:spPr>
          <a:xfrm>
            <a:off x="1902300" y="393267"/>
            <a:ext cx="5410500" cy="3672432"/>
          </a:xfrm>
          <a:prstGeom prst="rect">
            <a:avLst/>
          </a:prstGeom>
          <a:noFill/>
          <a:ln>
            <a:noFill/>
          </a:ln>
        </p:spPr>
      </p:pic>
      <p:sp>
        <p:nvSpPr>
          <p:cNvPr id="401" name="Google Shape;401;p29"/>
          <p:cNvSpPr txBox="1"/>
          <p:nvPr/>
        </p:nvSpPr>
        <p:spPr>
          <a:xfrm>
            <a:off x="2258475" y="4138125"/>
            <a:ext cx="5410500" cy="3693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200" dirty="0">
                <a:solidFill>
                  <a:schemeClr val="dk1"/>
                </a:solidFill>
                <a:latin typeface="Montserrat Medium"/>
                <a:ea typeface="Montserrat Medium"/>
                <a:cs typeface="Montserrat Medium"/>
                <a:sym typeface="Montserrat Medium"/>
              </a:rPr>
              <a:t>Accuracy for perturbed query increases with increase in k</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0"/>
          <p:cNvSpPr/>
          <p:nvPr/>
        </p:nvSpPr>
        <p:spPr>
          <a:xfrm rot="-5400000" flipH="1">
            <a:off x="6026415" y="1990900"/>
            <a:ext cx="3003300" cy="3289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30"/>
          <p:cNvGrpSpPr/>
          <p:nvPr/>
        </p:nvGrpSpPr>
        <p:grpSpPr>
          <a:xfrm flipH="1">
            <a:off x="8107965" y="0"/>
            <a:ext cx="1064700" cy="2550800"/>
            <a:chOff x="7366075" y="2214875"/>
            <a:chExt cx="1064700" cy="2550800"/>
          </a:xfrm>
        </p:grpSpPr>
        <p:sp>
          <p:nvSpPr>
            <p:cNvPr id="408" name="Google Shape;408;p30"/>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30"/>
          <p:cNvSpPr/>
          <p:nvPr/>
        </p:nvSpPr>
        <p:spPr>
          <a:xfrm flipH="1">
            <a:off x="5251825" y="4034325"/>
            <a:ext cx="4286400" cy="14673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txBox="1">
            <a:spLocks noGrp="1"/>
          </p:cNvSpPr>
          <p:nvPr>
            <p:ph type="title"/>
          </p:nvPr>
        </p:nvSpPr>
        <p:spPr>
          <a:xfrm>
            <a:off x="720000" y="2847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Locality Sensitive Hashing</a:t>
            </a:r>
            <a:endParaRPr/>
          </a:p>
        </p:txBody>
      </p:sp>
      <p:sp>
        <p:nvSpPr>
          <p:cNvPr id="422" name="Google Shape;422;p30"/>
          <p:cNvSpPr txBox="1">
            <a:spLocks noGrp="1"/>
          </p:cNvSpPr>
          <p:nvPr>
            <p:ph type="body" idx="1"/>
          </p:nvPr>
        </p:nvSpPr>
        <p:spPr>
          <a:xfrm>
            <a:off x="720000" y="1425750"/>
            <a:ext cx="6555600" cy="2292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sz="1400"/>
              <a:t>It is a family of hash functions that maps high-dimensional vectors to binary codes such that the probability of collision between the codes is higher for vectors that are close to each other in the original space.</a:t>
            </a:r>
            <a:endParaRPr sz="1400"/>
          </a:p>
          <a:p>
            <a:pPr marL="0" lvl="0" indent="0" algn="l" rtl="0">
              <a:spcBef>
                <a:spcPts val="0"/>
              </a:spcBef>
              <a:spcAft>
                <a:spcPts val="0"/>
              </a:spcAft>
              <a:buNone/>
            </a:pPr>
            <a:endParaRPr sz="1400"/>
          </a:p>
          <a:p>
            <a:pPr marL="457200" lvl="0" indent="-317500" algn="l" rtl="0">
              <a:spcBef>
                <a:spcPts val="0"/>
              </a:spcBef>
              <a:spcAft>
                <a:spcPts val="0"/>
              </a:spcAft>
              <a:buSzPts val="1400"/>
              <a:buAutoNum type="arabicPeriod"/>
            </a:pPr>
            <a:r>
              <a:rPr lang="en" sz="1400"/>
              <a:t>It comprises mainly of three methods : shingling, min-hashing, searching</a:t>
            </a:r>
            <a:r>
              <a:rPr lang="en" sz="1400">
                <a:solidFill>
                  <a:srgbClr val="A5CF27"/>
                </a:solidFill>
                <a:latin typeface="Arial"/>
                <a:ea typeface="Arial"/>
                <a:cs typeface="Arial"/>
                <a:sym typeface="Arial"/>
              </a:rPr>
              <a:t>.</a:t>
            </a:r>
            <a:endParaRPr sz="1400">
              <a:solidFill>
                <a:srgbClr val="A5CF27"/>
              </a:solidFill>
              <a:latin typeface="Arial"/>
              <a:ea typeface="Arial"/>
              <a:cs typeface="Arial"/>
              <a:sym typeface="Arial"/>
            </a:endParaRPr>
          </a:p>
          <a:p>
            <a:pPr marL="0" marR="0" lvl="0" indent="0" algn="l" rtl="0">
              <a:lnSpc>
                <a:spcPct val="115000"/>
              </a:lnSpc>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grpSp>
        <p:nvGrpSpPr>
          <p:cNvPr id="427" name="Google Shape;427;p31"/>
          <p:cNvGrpSpPr/>
          <p:nvPr/>
        </p:nvGrpSpPr>
        <p:grpSpPr>
          <a:xfrm>
            <a:off x="-39962" y="194039"/>
            <a:ext cx="3546900" cy="3415086"/>
            <a:chOff x="0" y="1189989"/>
            <a:chExt cx="3546900" cy="3415086"/>
          </a:xfrm>
        </p:grpSpPr>
        <p:sp>
          <p:nvSpPr>
            <p:cNvPr id="428" name="Google Shape;428;p31"/>
            <p:cNvSpPr/>
            <p:nvPr/>
          </p:nvSpPr>
          <p:spPr>
            <a:xfrm>
              <a:off x="0" y="1189989"/>
              <a:ext cx="3546900" cy="669000"/>
            </a:xfrm>
            <a:prstGeom prst="homePlate">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Roboto"/>
                <a:ea typeface="Roboto"/>
                <a:cs typeface="Roboto"/>
                <a:sym typeface="Roboto"/>
              </a:endParaRPr>
            </a:p>
          </p:txBody>
        </p:sp>
        <p:sp>
          <p:nvSpPr>
            <p:cNvPr id="429" name="Google Shape;429;p31"/>
            <p:cNvSpPr txBox="1"/>
            <p:nvPr/>
          </p:nvSpPr>
          <p:spPr>
            <a:xfrm>
              <a:off x="399150" y="1989375"/>
              <a:ext cx="27486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dirty="0">
                  <a:solidFill>
                    <a:schemeClr val="dk1"/>
                  </a:solidFill>
                  <a:latin typeface="Montserrat Medium"/>
                  <a:ea typeface="Montserrat Medium"/>
                  <a:cs typeface="Montserrat Medium"/>
                  <a:sym typeface="Montserrat Medium"/>
                </a:rPr>
                <a:t>Converting d-dimensional data to k-dimensional 1-hot encoding</a:t>
              </a:r>
              <a:endParaRPr sz="1200" dirty="0">
                <a:solidFill>
                  <a:schemeClr val="dk1"/>
                </a:solidFill>
                <a:latin typeface="Montserrat Medium"/>
                <a:ea typeface="Montserrat Medium"/>
                <a:cs typeface="Montserrat Medium"/>
                <a:sym typeface="Montserrat Medium"/>
              </a:endParaRPr>
            </a:p>
            <a:p>
              <a:pPr marL="457200" lvl="0" indent="-304800" algn="l" rtl="0">
                <a:lnSpc>
                  <a:spcPct val="115000"/>
                </a:lnSpc>
                <a:spcBef>
                  <a:spcPts val="0"/>
                </a:spcBef>
                <a:spcAft>
                  <a:spcPts val="0"/>
                </a:spcAft>
                <a:buClr>
                  <a:schemeClr val="dk1"/>
                </a:buClr>
                <a:buSzPts val="1200"/>
                <a:buFont typeface="Montserrat Medium"/>
                <a:buChar char="●"/>
              </a:pPr>
              <a:r>
                <a:rPr lang="en" sz="1200" dirty="0">
                  <a:solidFill>
                    <a:schemeClr val="dk1"/>
                  </a:solidFill>
                  <a:latin typeface="Montserrat Medium"/>
                  <a:ea typeface="Montserrat Medium"/>
                  <a:cs typeface="Montserrat Medium"/>
                  <a:sym typeface="Montserrat Medium"/>
                </a:rPr>
                <a:t>Random Hyperplanes are chosen and the sign of the dot product with the vector is considered.</a:t>
              </a:r>
              <a:endParaRPr sz="1200" dirty="0">
                <a:solidFill>
                  <a:schemeClr val="dk1"/>
                </a:solidFill>
                <a:latin typeface="Montserrat Medium"/>
                <a:ea typeface="Montserrat Medium"/>
                <a:cs typeface="Montserrat Medium"/>
                <a:sym typeface="Montserrat Medium"/>
              </a:endParaRPr>
            </a:p>
            <a:p>
              <a:pPr marL="457200" lvl="0" indent="-304800" algn="l" rtl="0">
                <a:lnSpc>
                  <a:spcPct val="115000"/>
                </a:lnSpc>
                <a:spcBef>
                  <a:spcPts val="0"/>
                </a:spcBef>
                <a:spcAft>
                  <a:spcPts val="0"/>
                </a:spcAft>
                <a:buClr>
                  <a:schemeClr val="dk1"/>
                </a:buClr>
                <a:buSzPts val="1200"/>
                <a:buFont typeface="Montserrat Medium"/>
                <a:buChar char="●"/>
              </a:pPr>
              <a:r>
                <a:rPr lang="en" sz="1200" dirty="0">
                  <a:solidFill>
                    <a:schemeClr val="dk1"/>
                  </a:solidFill>
                  <a:latin typeface="Montserrat Medium"/>
                  <a:ea typeface="Montserrat Medium"/>
                  <a:cs typeface="Montserrat Medium"/>
                  <a:sym typeface="Montserrat Medium"/>
                </a:rPr>
                <a:t>If the sign is positive, then that hyperplane receives a 1, otherwise it receives a 0.</a:t>
              </a:r>
              <a:endParaRPr sz="1200" dirty="0">
                <a:solidFill>
                  <a:schemeClr val="dk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sz="1000" dirty="0">
                <a:latin typeface="Roboto"/>
                <a:ea typeface="Roboto"/>
                <a:cs typeface="Roboto"/>
                <a:sym typeface="Roboto"/>
              </a:endParaRPr>
            </a:p>
          </p:txBody>
        </p:sp>
      </p:grpSp>
      <p:sp>
        <p:nvSpPr>
          <p:cNvPr id="430" name="Google Shape;430;p31"/>
          <p:cNvSpPr/>
          <p:nvPr/>
        </p:nvSpPr>
        <p:spPr>
          <a:xfrm>
            <a:off x="2904242" y="193825"/>
            <a:ext cx="3305700" cy="669000"/>
          </a:xfrm>
          <a:prstGeom prst="chevron">
            <a:avLst>
              <a:gd name="adj" fmla="val 50000"/>
            </a:avLst>
          </a:prstGeom>
          <a:solidFill>
            <a:srgbClr val="BAC8D3"/>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b="1">
                <a:solidFill>
                  <a:schemeClr val="dk1"/>
                </a:solidFill>
                <a:latin typeface="Roboto"/>
                <a:ea typeface="Roboto"/>
                <a:cs typeface="Roboto"/>
                <a:sym typeface="Roboto"/>
              </a:rPr>
              <a:t>MIN-HASHING</a:t>
            </a:r>
            <a:endParaRPr b="1">
              <a:solidFill>
                <a:schemeClr val="dk1"/>
              </a:solidFill>
              <a:latin typeface="Roboto"/>
              <a:ea typeface="Roboto"/>
              <a:cs typeface="Roboto"/>
              <a:sym typeface="Roboto"/>
            </a:endParaRPr>
          </a:p>
        </p:txBody>
      </p:sp>
      <p:sp>
        <p:nvSpPr>
          <p:cNvPr id="431" name="Google Shape;431;p31"/>
          <p:cNvSpPr/>
          <p:nvPr/>
        </p:nvSpPr>
        <p:spPr>
          <a:xfrm>
            <a:off x="5592354" y="193825"/>
            <a:ext cx="3305700" cy="6690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Roboto"/>
                <a:ea typeface="Roboto"/>
                <a:cs typeface="Roboto"/>
                <a:sym typeface="Roboto"/>
              </a:rPr>
              <a:t>QUERY SEARCH</a:t>
            </a:r>
            <a:endParaRPr b="1">
              <a:solidFill>
                <a:schemeClr val="dk1"/>
              </a:solidFill>
              <a:latin typeface="Roboto"/>
              <a:ea typeface="Roboto"/>
              <a:cs typeface="Roboto"/>
              <a:sym typeface="Roboto"/>
            </a:endParaRPr>
          </a:p>
        </p:txBody>
      </p:sp>
      <p:sp>
        <p:nvSpPr>
          <p:cNvPr id="432" name="Google Shape;432;p31"/>
          <p:cNvSpPr txBox="1"/>
          <p:nvPr/>
        </p:nvSpPr>
        <p:spPr>
          <a:xfrm>
            <a:off x="152388" y="328225"/>
            <a:ext cx="3000000" cy="4002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 b="1">
                <a:solidFill>
                  <a:schemeClr val="dk1"/>
                </a:solidFill>
                <a:latin typeface="Roboto"/>
                <a:ea typeface="Roboto"/>
                <a:cs typeface="Roboto"/>
                <a:sym typeface="Roboto"/>
              </a:rPr>
              <a:t>SHINGLING</a:t>
            </a:r>
            <a:endParaRPr b="1">
              <a:solidFill>
                <a:schemeClr val="dk1"/>
              </a:solidFill>
            </a:endParaRPr>
          </a:p>
        </p:txBody>
      </p:sp>
      <p:pic>
        <p:nvPicPr>
          <p:cNvPr id="433" name="Google Shape;433;p31"/>
          <p:cNvPicPr preferRelativeResize="0"/>
          <p:nvPr/>
        </p:nvPicPr>
        <p:blipFill>
          <a:blip r:embed="rId3">
            <a:alphaModFix/>
          </a:blip>
          <a:stretch>
            <a:fillRect/>
          </a:stretch>
        </p:blipFill>
        <p:spPr>
          <a:xfrm>
            <a:off x="544187" y="3362300"/>
            <a:ext cx="2216425" cy="1516525"/>
          </a:xfrm>
          <a:prstGeom prst="rect">
            <a:avLst/>
          </a:prstGeom>
          <a:noFill/>
          <a:ln w="9525" cap="flat" cmpd="sng">
            <a:solidFill>
              <a:schemeClr val="lt2"/>
            </a:solidFill>
            <a:prstDash val="solid"/>
            <a:round/>
            <a:headEnd type="none" w="sm" len="sm"/>
            <a:tailEnd type="none" w="sm" len="sm"/>
          </a:ln>
        </p:spPr>
      </p:pic>
      <p:pic>
        <p:nvPicPr>
          <p:cNvPr id="434" name="Google Shape;434;p31"/>
          <p:cNvPicPr preferRelativeResize="0"/>
          <p:nvPr/>
        </p:nvPicPr>
        <p:blipFill>
          <a:blip r:embed="rId4">
            <a:alphaModFix/>
          </a:blip>
          <a:stretch>
            <a:fillRect/>
          </a:stretch>
        </p:blipFill>
        <p:spPr>
          <a:xfrm>
            <a:off x="3310363" y="3362300"/>
            <a:ext cx="2523275" cy="1439150"/>
          </a:xfrm>
          <a:prstGeom prst="rect">
            <a:avLst/>
          </a:prstGeom>
          <a:noFill/>
          <a:ln>
            <a:noFill/>
          </a:ln>
        </p:spPr>
      </p:pic>
      <p:pic>
        <p:nvPicPr>
          <p:cNvPr id="435" name="Google Shape;435;p31"/>
          <p:cNvPicPr preferRelativeResize="0"/>
          <p:nvPr/>
        </p:nvPicPr>
        <p:blipFill rotWithShape="1">
          <a:blip r:embed="rId5">
            <a:alphaModFix/>
          </a:blip>
          <a:srcRect b="13479"/>
          <a:stretch/>
        </p:blipFill>
        <p:spPr>
          <a:xfrm>
            <a:off x="6249887" y="3660083"/>
            <a:ext cx="867852" cy="1091693"/>
          </a:xfrm>
          <a:prstGeom prst="rect">
            <a:avLst/>
          </a:prstGeom>
          <a:noFill/>
          <a:ln>
            <a:noFill/>
          </a:ln>
        </p:spPr>
      </p:pic>
      <p:pic>
        <p:nvPicPr>
          <p:cNvPr id="436" name="Google Shape;436;p31"/>
          <p:cNvPicPr preferRelativeResize="0"/>
          <p:nvPr/>
        </p:nvPicPr>
        <p:blipFill>
          <a:blip r:embed="rId6">
            <a:alphaModFix/>
          </a:blip>
          <a:stretch>
            <a:fillRect/>
          </a:stretch>
        </p:blipFill>
        <p:spPr>
          <a:xfrm>
            <a:off x="7807243" y="3660083"/>
            <a:ext cx="889369" cy="1091693"/>
          </a:xfrm>
          <a:prstGeom prst="rect">
            <a:avLst/>
          </a:prstGeom>
          <a:noFill/>
          <a:ln>
            <a:noFill/>
          </a:ln>
        </p:spPr>
      </p:pic>
      <p:sp>
        <p:nvSpPr>
          <p:cNvPr id="437" name="Google Shape;437;p31"/>
          <p:cNvSpPr txBox="1"/>
          <p:nvPr/>
        </p:nvSpPr>
        <p:spPr>
          <a:xfrm>
            <a:off x="6340558" y="3362238"/>
            <a:ext cx="686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ontserrat Medium"/>
                <a:ea typeface="Montserrat Medium"/>
                <a:cs typeface="Montserrat Medium"/>
                <a:sym typeface="Montserrat Medium"/>
              </a:rPr>
              <a:t>Table 1</a:t>
            </a:r>
            <a:endParaRPr sz="1100">
              <a:latin typeface="Montserrat Medium"/>
              <a:ea typeface="Montserrat Medium"/>
              <a:cs typeface="Montserrat Medium"/>
              <a:sym typeface="Montserrat Medium"/>
            </a:endParaRPr>
          </a:p>
        </p:txBody>
      </p:sp>
      <p:sp>
        <p:nvSpPr>
          <p:cNvPr id="438" name="Google Shape;438;p31"/>
          <p:cNvSpPr txBox="1"/>
          <p:nvPr/>
        </p:nvSpPr>
        <p:spPr>
          <a:xfrm>
            <a:off x="7908662" y="3362238"/>
            <a:ext cx="787949"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latin typeface="Montserrat Medium"/>
                <a:ea typeface="Montserrat Medium"/>
                <a:cs typeface="Montserrat Medium"/>
                <a:sym typeface="Montserrat Medium"/>
              </a:rPr>
              <a:t>Table L</a:t>
            </a:r>
            <a:endParaRPr sz="1100" dirty="0">
              <a:latin typeface="Montserrat Medium"/>
              <a:ea typeface="Montserrat Medium"/>
              <a:cs typeface="Montserrat Medium"/>
              <a:sym typeface="Montserrat Medium"/>
            </a:endParaRPr>
          </a:p>
        </p:txBody>
      </p:sp>
      <p:sp>
        <p:nvSpPr>
          <p:cNvPr id="439" name="Google Shape;439;p31"/>
          <p:cNvSpPr txBox="1"/>
          <p:nvPr/>
        </p:nvSpPr>
        <p:spPr>
          <a:xfrm rot="5400000">
            <a:off x="6932589" y="3919772"/>
            <a:ext cx="13458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Montserrat Medium"/>
                <a:ea typeface="Montserrat Medium"/>
                <a:cs typeface="Montserrat Medium"/>
                <a:sym typeface="Montserrat Medium"/>
              </a:rPr>
              <a:t>k hyperplanes per hash table</a:t>
            </a:r>
            <a:endParaRPr sz="1100">
              <a:latin typeface="Montserrat Medium"/>
              <a:ea typeface="Montserrat Medium"/>
              <a:cs typeface="Montserrat Medium"/>
              <a:sym typeface="Montserrat Medium"/>
            </a:endParaRPr>
          </a:p>
        </p:txBody>
      </p:sp>
      <p:cxnSp>
        <p:nvCxnSpPr>
          <p:cNvPr id="440" name="Google Shape;440;p31"/>
          <p:cNvCxnSpPr/>
          <p:nvPr/>
        </p:nvCxnSpPr>
        <p:spPr>
          <a:xfrm rot="10800000">
            <a:off x="7302300" y="3609118"/>
            <a:ext cx="0" cy="1144500"/>
          </a:xfrm>
          <a:prstGeom prst="straightConnector1">
            <a:avLst/>
          </a:prstGeom>
          <a:noFill/>
          <a:ln w="9525" cap="flat" cmpd="sng">
            <a:solidFill>
              <a:schemeClr val="dk1"/>
            </a:solidFill>
            <a:prstDash val="solid"/>
            <a:round/>
            <a:headEnd type="stealth" w="med" len="med"/>
            <a:tailEnd type="triangle" w="med" len="med"/>
          </a:ln>
        </p:spPr>
      </p:cxnSp>
      <p:sp>
        <p:nvSpPr>
          <p:cNvPr id="441" name="Google Shape;441;p31"/>
          <p:cNvSpPr txBox="1"/>
          <p:nvPr/>
        </p:nvSpPr>
        <p:spPr>
          <a:xfrm>
            <a:off x="5773175" y="1044375"/>
            <a:ext cx="3207300" cy="26157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Montserrat Medium"/>
              <a:buChar char="●"/>
            </a:pPr>
            <a:r>
              <a:rPr lang="en" sz="1200" dirty="0">
                <a:solidFill>
                  <a:schemeClr val="dk1"/>
                </a:solidFill>
                <a:latin typeface="Montserrat Medium"/>
                <a:ea typeface="Montserrat Medium"/>
                <a:cs typeface="Montserrat Medium"/>
                <a:sym typeface="Montserrat Medium"/>
              </a:rPr>
              <a:t>Create L hash tables, with k hyperplanes each. Bucket vectors with same code in one row</a:t>
            </a:r>
            <a:endParaRPr sz="1200" dirty="0">
              <a:solidFill>
                <a:schemeClr val="dk1"/>
              </a:solidFill>
              <a:latin typeface="Montserrat Medium"/>
              <a:ea typeface="Montserrat Medium"/>
              <a:cs typeface="Montserrat Medium"/>
              <a:sym typeface="Montserrat Medium"/>
            </a:endParaRPr>
          </a:p>
          <a:p>
            <a:pPr marL="457200" lvl="0" indent="-304800" algn="l" rtl="0">
              <a:lnSpc>
                <a:spcPct val="115000"/>
              </a:lnSpc>
              <a:spcBef>
                <a:spcPts val="0"/>
              </a:spcBef>
              <a:spcAft>
                <a:spcPts val="0"/>
              </a:spcAft>
              <a:buClr>
                <a:schemeClr val="dk1"/>
              </a:buClr>
              <a:buSzPts val="1200"/>
              <a:buFont typeface="Montserrat Medium"/>
              <a:buChar char="●"/>
            </a:pPr>
            <a:r>
              <a:rPr lang="en" sz="1200" dirty="0">
                <a:solidFill>
                  <a:schemeClr val="dk1"/>
                </a:solidFill>
                <a:latin typeface="Montserrat Medium"/>
                <a:ea typeface="Montserrat Medium"/>
                <a:cs typeface="Montserrat Medium"/>
                <a:sym typeface="Montserrat Medium"/>
              </a:rPr>
              <a:t>Query vector is hashed similarly</a:t>
            </a:r>
            <a:endParaRPr sz="1200" dirty="0">
              <a:solidFill>
                <a:schemeClr val="dk1"/>
              </a:solidFill>
              <a:latin typeface="Montserrat Medium"/>
              <a:ea typeface="Montserrat Medium"/>
              <a:cs typeface="Montserrat Medium"/>
              <a:sym typeface="Montserrat Medium"/>
            </a:endParaRPr>
          </a:p>
          <a:p>
            <a:pPr marL="457200" lvl="0" indent="-304800" algn="l" rtl="0">
              <a:lnSpc>
                <a:spcPct val="115000"/>
              </a:lnSpc>
              <a:spcBef>
                <a:spcPts val="0"/>
              </a:spcBef>
              <a:spcAft>
                <a:spcPts val="0"/>
              </a:spcAft>
              <a:buClr>
                <a:schemeClr val="dk1"/>
              </a:buClr>
              <a:buSzPts val="1200"/>
              <a:buFont typeface="Montserrat Medium"/>
              <a:buChar char="●"/>
            </a:pPr>
            <a:r>
              <a:rPr lang="en" sz="1200" dirty="0">
                <a:solidFill>
                  <a:schemeClr val="dk1"/>
                </a:solidFill>
                <a:latin typeface="Montserrat Medium"/>
                <a:ea typeface="Montserrat Medium"/>
                <a:cs typeface="Montserrat Medium"/>
                <a:sym typeface="Montserrat Medium"/>
              </a:rPr>
              <a:t>Similarity is judged on the Jaccard score</a:t>
            </a:r>
            <a:endParaRPr sz="1200" dirty="0">
              <a:solidFill>
                <a:schemeClr val="dk1"/>
              </a:solidFill>
              <a:latin typeface="Montserrat Medium"/>
              <a:ea typeface="Montserrat Medium"/>
              <a:cs typeface="Montserrat Medium"/>
              <a:sym typeface="Montserrat Medium"/>
            </a:endParaRPr>
          </a:p>
          <a:p>
            <a:pPr marL="457200" lvl="0" indent="-304800" algn="l" rtl="0">
              <a:lnSpc>
                <a:spcPct val="115000"/>
              </a:lnSpc>
              <a:spcBef>
                <a:spcPts val="0"/>
              </a:spcBef>
              <a:spcAft>
                <a:spcPts val="0"/>
              </a:spcAft>
              <a:buClr>
                <a:schemeClr val="dk1"/>
              </a:buClr>
              <a:buSzPts val="1200"/>
              <a:buFont typeface="Montserrat Medium"/>
              <a:buChar char="●"/>
            </a:pPr>
            <a:r>
              <a:rPr lang="en" sz="1200" dirty="0">
                <a:solidFill>
                  <a:schemeClr val="dk1"/>
                </a:solidFill>
                <a:latin typeface="Montserrat Medium"/>
                <a:ea typeface="Montserrat Medium"/>
                <a:cs typeface="Montserrat Medium"/>
                <a:sym typeface="Montserrat Medium"/>
              </a:rPr>
              <a:t>Each vector in the final bucket is individually matched through the chosen distance metric.</a:t>
            </a:r>
            <a:endParaRPr sz="1000" dirty="0">
              <a:latin typeface="Roboto"/>
              <a:ea typeface="Roboto"/>
              <a:cs typeface="Roboto"/>
              <a:sym typeface="Roboto"/>
            </a:endParaRPr>
          </a:p>
        </p:txBody>
      </p:sp>
      <p:sp>
        <p:nvSpPr>
          <p:cNvPr id="442" name="Google Shape;442;p31"/>
          <p:cNvSpPr txBox="1"/>
          <p:nvPr/>
        </p:nvSpPr>
        <p:spPr>
          <a:xfrm>
            <a:off x="3130950" y="1044375"/>
            <a:ext cx="2748600" cy="26157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Montserrat Medium"/>
              <a:buChar char="●"/>
            </a:pPr>
            <a:r>
              <a:rPr lang="en" sz="1200">
                <a:solidFill>
                  <a:schemeClr val="dk1"/>
                </a:solidFill>
                <a:latin typeface="Montserrat Medium"/>
                <a:ea typeface="Montserrat Medium"/>
                <a:cs typeface="Montserrat Medium"/>
                <a:sym typeface="Montserrat Medium"/>
              </a:rPr>
              <a:t>Reduce dimension of data from k to ~20 depending on vector shape.</a:t>
            </a:r>
            <a:endParaRPr sz="1200">
              <a:solidFill>
                <a:schemeClr val="dk1"/>
              </a:solidFill>
              <a:latin typeface="Montserrat Medium"/>
              <a:ea typeface="Montserrat Medium"/>
              <a:cs typeface="Montserrat Medium"/>
              <a:sym typeface="Montserrat Medium"/>
            </a:endParaRPr>
          </a:p>
          <a:p>
            <a:pPr marL="457200" lvl="0" indent="-304800" algn="l" rtl="0">
              <a:lnSpc>
                <a:spcPct val="115000"/>
              </a:lnSpc>
              <a:spcBef>
                <a:spcPts val="0"/>
              </a:spcBef>
              <a:spcAft>
                <a:spcPts val="0"/>
              </a:spcAft>
              <a:buClr>
                <a:schemeClr val="dk1"/>
              </a:buClr>
              <a:buSzPts val="1200"/>
              <a:buFont typeface="Montserrat Medium"/>
              <a:buChar char="●"/>
            </a:pPr>
            <a:r>
              <a:rPr lang="en" sz="1200">
                <a:solidFill>
                  <a:schemeClr val="dk1"/>
                </a:solidFill>
                <a:latin typeface="Montserrat Medium"/>
                <a:ea typeface="Montserrat Medium"/>
                <a:cs typeface="Montserrat Medium"/>
                <a:sym typeface="Montserrat Medium"/>
              </a:rPr>
              <a:t>Not compulsory</a:t>
            </a:r>
            <a:endParaRPr sz="12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Google Shape;447;p32"/>
          <p:cNvPicPr preferRelativeResize="0"/>
          <p:nvPr/>
        </p:nvPicPr>
        <p:blipFill>
          <a:blip r:embed="rId3">
            <a:alphaModFix/>
          </a:blip>
          <a:stretch>
            <a:fillRect/>
          </a:stretch>
        </p:blipFill>
        <p:spPr>
          <a:xfrm>
            <a:off x="463948" y="1501650"/>
            <a:ext cx="3955475" cy="2638932"/>
          </a:xfrm>
          <a:prstGeom prst="rect">
            <a:avLst/>
          </a:prstGeom>
          <a:noFill/>
          <a:ln>
            <a:noFill/>
          </a:ln>
        </p:spPr>
      </p:pic>
      <p:sp>
        <p:nvSpPr>
          <p:cNvPr id="448" name="Google Shape;448;p32"/>
          <p:cNvSpPr txBox="1"/>
          <p:nvPr/>
        </p:nvSpPr>
        <p:spPr>
          <a:xfrm>
            <a:off x="758675" y="4278025"/>
            <a:ext cx="33660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dirty="0">
                <a:latin typeface="Montserrat Medium"/>
                <a:ea typeface="Montserrat Medium"/>
                <a:cs typeface="Montserrat Medium"/>
                <a:sym typeface="Montserrat Medium"/>
              </a:rPr>
              <a:t>No. of Points Searched vs Number of Hash Tables</a:t>
            </a:r>
            <a:endParaRPr sz="1000" dirty="0">
              <a:latin typeface="Montserrat Medium"/>
              <a:ea typeface="Montserrat Medium"/>
              <a:cs typeface="Montserrat Medium"/>
              <a:sym typeface="Montserrat Medium"/>
            </a:endParaRPr>
          </a:p>
        </p:txBody>
      </p:sp>
      <p:sp>
        <p:nvSpPr>
          <p:cNvPr id="449" name="Google Shape;449;p32"/>
          <p:cNvSpPr txBox="1"/>
          <p:nvPr/>
        </p:nvSpPr>
        <p:spPr>
          <a:xfrm>
            <a:off x="1170525" y="228275"/>
            <a:ext cx="556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ontserrat Medium"/>
              <a:ea typeface="Montserrat Medium"/>
              <a:cs typeface="Montserrat Medium"/>
              <a:sym typeface="Montserrat Medium"/>
            </a:endParaRPr>
          </a:p>
        </p:txBody>
      </p:sp>
      <p:sp>
        <p:nvSpPr>
          <p:cNvPr id="450" name="Google Shape;450;p32"/>
          <p:cNvSpPr txBox="1"/>
          <p:nvPr/>
        </p:nvSpPr>
        <p:spPr>
          <a:xfrm>
            <a:off x="699400" y="306000"/>
            <a:ext cx="7377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1"/>
                </a:solidFill>
                <a:latin typeface="Montserrat"/>
                <a:ea typeface="Montserrat"/>
                <a:cs typeface="Montserrat"/>
                <a:sym typeface="Montserrat"/>
              </a:rPr>
              <a:t>Parameters that affect time/memory</a:t>
            </a:r>
            <a:endParaRPr sz="500" b="1"/>
          </a:p>
        </p:txBody>
      </p:sp>
      <p:pic>
        <p:nvPicPr>
          <p:cNvPr id="451" name="Google Shape;451;p32"/>
          <p:cNvPicPr preferRelativeResize="0"/>
          <p:nvPr/>
        </p:nvPicPr>
        <p:blipFill>
          <a:blip r:embed="rId4">
            <a:alphaModFix/>
          </a:blip>
          <a:stretch>
            <a:fillRect/>
          </a:stretch>
        </p:blipFill>
        <p:spPr>
          <a:xfrm>
            <a:off x="4724575" y="1460666"/>
            <a:ext cx="3955476" cy="2720896"/>
          </a:xfrm>
          <a:prstGeom prst="rect">
            <a:avLst/>
          </a:prstGeom>
          <a:noFill/>
          <a:ln>
            <a:noFill/>
          </a:ln>
        </p:spPr>
      </p:pic>
      <p:sp>
        <p:nvSpPr>
          <p:cNvPr id="452" name="Google Shape;452;p32"/>
          <p:cNvSpPr txBox="1"/>
          <p:nvPr/>
        </p:nvSpPr>
        <p:spPr>
          <a:xfrm>
            <a:off x="5019300" y="4278025"/>
            <a:ext cx="3366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dirty="0">
                <a:latin typeface="Montserrat Medium"/>
                <a:ea typeface="Montserrat Medium"/>
                <a:cs typeface="Montserrat Medium"/>
                <a:sym typeface="Montserrat Medium"/>
              </a:rPr>
              <a:t>Build time vs Number of Hash Tables</a:t>
            </a:r>
          </a:p>
        </p:txBody>
      </p:sp>
      <p:sp>
        <p:nvSpPr>
          <p:cNvPr id="453" name="Google Shape;453;p32"/>
          <p:cNvSpPr txBox="1"/>
          <p:nvPr/>
        </p:nvSpPr>
        <p:spPr>
          <a:xfrm>
            <a:off x="733400" y="840250"/>
            <a:ext cx="421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Medium"/>
                <a:ea typeface="Montserrat Medium"/>
                <a:cs typeface="Montserrat Medium"/>
                <a:sym typeface="Montserrat Medium"/>
              </a:rPr>
              <a:t>Exact match query</a:t>
            </a:r>
            <a:endParaRPr>
              <a:latin typeface="Montserrat Medium"/>
              <a:ea typeface="Montserrat Medium"/>
              <a:cs typeface="Montserrat Medium"/>
              <a:sym typeface="Montserrat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pic>
        <p:nvPicPr>
          <p:cNvPr id="458" name="Google Shape;458;p33"/>
          <p:cNvPicPr preferRelativeResize="0"/>
          <p:nvPr/>
        </p:nvPicPr>
        <p:blipFill>
          <a:blip r:embed="rId3">
            <a:alphaModFix/>
          </a:blip>
          <a:stretch>
            <a:fillRect/>
          </a:stretch>
        </p:blipFill>
        <p:spPr>
          <a:xfrm>
            <a:off x="565775" y="223725"/>
            <a:ext cx="3803976" cy="2539875"/>
          </a:xfrm>
          <a:prstGeom prst="rect">
            <a:avLst/>
          </a:prstGeom>
          <a:noFill/>
          <a:ln>
            <a:noFill/>
          </a:ln>
        </p:spPr>
      </p:pic>
      <p:graphicFrame>
        <p:nvGraphicFramePr>
          <p:cNvPr id="459" name="Google Shape;459;p33"/>
          <p:cNvGraphicFramePr/>
          <p:nvPr/>
        </p:nvGraphicFramePr>
        <p:xfrm>
          <a:off x="565775" y="3301300"/>
          <a:ext cx="8290525" cy="1307185"/>
        </p:xfrm>
        <a:graphic>
          <a:graphicData uri="http://schemas.openxmlformats.org/drawingml/2006/table">
            <a:tbl>
              <a:tblPr>
                <a:noFill/>
                <a:tableStyleId>{A47270CA-49D1-4270-ABCC-7CD4D94C7AF7}</a:tableStyleId>
              </a:tblPr>
              <a:tblGrid>
                <a:gridCol w="1020900">
                  <a:extLst>
                    <a:ext uri="{9D8B030D-6E8A-4147-A177-3AD203B41FA5}">
                      <a16:colId xmlns:a16="http://schemas.microsoft.com/office/drawing/2014/main" val="20000"/>
                    </a:ext>
                  </a:extLst>
                </a:gridCol>
                <a:gridCol w="2484750">
                  <a:extLst>
                    <a:ext uri="{9D8B030D-6E8A-4147-A177-3AD203B41FA5}">
                      <a16:colId xmlns:a16="http://schemas.microsoft.com/office/drawing/2014/main" val="20001"/>
                    </a:ext>
                  </a:extLst>
                </a:gridCol>
                <a:gridCol w="1643525">
                  <a:extLst>
                    <a:ext uri="{9D8B030D-6E8A-4147-A177-3AD203B41FA5}">
                      <a16:colId xmlns:a16="http://schemas.microsoft.com/office/drawing/2014/main" val="20002"/>
                    </a:ext>
                  </a:extLst>
                </a:gridCol>
                <a:gridCol w="1483250">
                  <a:extLst>
                    <a:ext uri="{9D8B030D-6E8A-4147-A177-3AD203B41FA5}">
                      <a16:colId xmlns:a16="http://schemas.microsoft.com/office/drawing/2014/main" val="20003"/>
                    </a:ext>
                  </a:extLst>
                </a:gridCol>
                <a:gridCol w="1658100">
                  <a:extLst>
                    <a:ext uri="{9D8B030D-6E8A-4147-A177-3AD203B41FA5}">
                      <a16:colId xmlns:a16="http://schemas.microsoft.com/office/drawing/2014/main" val="20004"/>
                    </a:ext>
                  </a:extLst>
                </a:gridCol>
              </a:tblGrid>
              <a:tr h="423325">
                <a:tc>
                  <a:txBody>
                    <a:bodyPr/>
                    <a:lstStyle/>
                    <a:p>
                      <a:pPr marL="0" lvl="0" indent="0" algn="l" rtl="0">
                        <a:spcBef>
                          <a:spcPts val="0"/>
                        </a:spcBef>
                        <a:spcAft>
                          <a:spcPts val="0"/>
                        </a:spcAft>
                        <a:buNone/>
                      </a:pPr>
                      <a:r>
                        <a:rPr lang="en"/>
                        <a:t>Parameter</a:t>
                      </a:r>
                      <a:endParaRPr/>
                    </a:p>
                  </a:txBody>
                  <a:tcPr marL="91425" marR="91425" marT="91425" marB="91425">
                    <a:solidFill>
                      <a:srgbClr val="CFD9E0"/>
                    </a:solidFill>
                  </a:tcPr>
                </a:tc>
                <a:tc>
                  <a:txBody>
                    <a:bodyPr/>
                    <a:lstStyle/>
                    <a:p>
                      <a:pPr marL="0" lvl="0" indent="0" algn="l" rtl="0">
                        <a:spcBef>
                          <a:spcPts val="0"/>
                        </a:spcBef>
                        <a:spcAft>
                          <a:spcPts val="0"/>
                        </a:spcAft>
                        <a:buNone/>
                      </a:pPr>
                      <a:r>
                        <a:rPr lang="en"/>
                        <a:t>Number of Points Searched</a:t>
                      </a:r>
                      <a:endParaRPr/>
                    </a:p>
                  </a:txBody>
                  <a:tcPr marL="91425" marR="91425" marT="91425" marB="91425">
                    <a:solidFill>
                      <a:srgbClr val="CFD9E0"/>
                    </a:solidFill>
                  </a:tcPr>
                </a:tc>
                <a:tc>
                  <a:txBody>
                    <a:bodyPr/>
                    <a:lstStyle/>
                    <a:p>
                      <a:pPr marL="0" lvl="0" indent="0" algn="l" rtl="0">
                        <a:spcBef>
                          <a:spcPts val="0"/>
                        </a:spcBef>
                        <a:spcAft>
                          <a:spcPts val="0"/>
                        </a:spcAft>
                        <a:buNone/>
                      </a:pPr>
                      <a:r>
                        <a:rPr lang="en"/>
                        <a:t>Build Time</a:t>
                      </a:r>
                      <a:endParaRPr/>
                    </a:p>
                  </a:txBody>
                  <a:tcPr marL="91425" marR="91425" marT="91425" marB="91425">
                    <a:solidFill>
                      <a:srgbClr val="CFD9E0"/>
                    </a:solidFill>
                  </a:tcPr>
                </a:tc>
                <a:tc>
                  <a:txBody>
                    <a:bodyPr/>
                    <a:lstStyle/>
                    <a:p>
                      <a:pPr marL="0" lvl="0" indent="0" algn="l" rtl="0">
                        <a:spcBef>
                          <a:spcPts val="0"/>
                        </a:spcBef>
                        <a:spcAft>
                          <a:spcPts val="0"/>
                        </a:spcAft>
                        <a:buNone/>
                      </a:pPr>
                      <a:r>
                        <a:rPr lang="en"/>
                        <a:t>Search Time</a:t>
                      </a:r>
                      <a:endParaRPr/>
                    </a:p>
                  </a:txBody>
                  <a:tcPr marL="91425" marR="91425" marT="91425" marB="91425">
                    <a:solidFill>
                      <a:srgbClr val="CFD9E0"/>
                    </a:solidFill>
                  </a:tcPr>
                </a:tc>
                <a:tc>
                  <a:txBody>
                    <a:bodyPr/>
                    <a:lstStyle/>
                    <a:p>
                      <a:pPr marL="0" lvl="0" indent="0" algn="l" rtl="0">
                        <a:spcBef>
                          <a:spcPts val="0"/>
                        </a:spcBef>
                        <a:spcAft>
                          <a:spcPts val="0"/>
                        </a:spcAft>
                        <a:buNone/>
                      </a:pPr>
                      <a:r>
                        <a:rPr lang="en" dirty="0"/>
                        <a:t>Accuracy</a:t>
                      </a:r>
                      <a:endParaRPr dirty="0"/>
                    </a:p>
                  </a:txBody>
                  <a:tcPr marL="91425" marR="91425" marT="91425" marB="91425">
                    <a:solidFill>
                      <a:srgbClr val="CFD9E0"/>
                    </a:solidFill>
                  </a:tcPr>
                </a:tc>
                <a:extLst>
                  <a:ext uri="{0D108BD9-81ED-4DB2-BD59-A6C34878D82A}">
                    <a16:rowId xmlns:a16="http://schemas.microsoft.com/office/drawing/2014/main" val="10000"/>
                  </a:ext>
                </a:extLst>
              </a:tr>
              <a:tr h="306900">
                <a:tc>
                  <a:txBody>
                    <a:bodyPr/>
                    <a:lstStyle/>
                    <a:p>
                      <a:pPr marL="0" lvl="0" indent="0" algn="l" rtl="0">
                        <a:spcBef>
                          <a:spcPts val="0"/>
                        </a:spcBef>
                        <a:spcAft>
                          <a:spcPts val="0"/>
                        </a:spcAft>
                        <a:buNone/>
                      </a:pPr>
                      <a:r>
                        <a:rPr lang="en"/>
                        <a:t>k  </a:t>
                      </a:r>
                      <a:r>
                        <a:rPr lang="en" sz="1700">
                          <a:solidFill>
                            <a:srgbClr val="202124"/>
                          </a:solidFill>
                          <a:highlight>
                            <a:srgbClr val="FFFFFF"/>
                          </a:highlight>
                        </a:rPr>
                        <a:t>↑</a:t>
                      </a:r>
                      <a:endParaRPr sz="1900"/>
                    </a:p>
                  </a:txBody>
                  <a:tcPr marL="91425" marR="91425" marT="91425" marB="91425">
                    <a:solidFill>
                      <a:schemeClr val="accent3"/>
                    </a:solidFill>
                  </a:tcPr>
                </a:tc>
                <a:tc>
                  <a:txBody>
                    <a:bodyPr/>
                    <a:lstStyle/>
                    <a:p>
                      <a:pPr marL="0" lvl="0" indent="0" algn="l" rtl="0">
                        <a:spcBef>
                          <a:spcPts val="0"/>
                        </a:spcBef>
                        <a:spcAft>
                          <a:spcPts val="0"/>
                        </a:spcAft>
                        <a:buNone/>
                      </a:pPr>
                      <a:r>
                        <a:rPr lang="en" dirty="0"/>
                        <a:t>Decreases</a:t>
                      </a:r>
                      <a:endParaRPr dirty="0"/>
                    </a:p>
                  </a:txBody>
                  <a:tcPr marL="91425" marR="91425" marT="91425" marB="91425">
                    <a:solidFill>
                      <a:schemeClr val="accent3"/>
                    </a:solidFill>
                  </a:tcPr>
                </a:tc>
                <a:tc>
                  <a:txBody>
                    <a:bodyPr/>
                    <a:lstStyle/>
                    <a:p>
                      <a:pPr marL="0" lvl="0" indent="0" algn="l" rtl="0">
                        <a:spcBef>
                          <a:spcPts val="0"/>
                        </a:spcBef>
                        <a:spcAft>
                          <a:spcPts val="0"/>
                        </a:spcAft>
                        <a:buNone/>
                      </a:pPr>
                      <a:r>
                        <a:rPr lang="en"/>
                        <a:t>Increases</a:t>
                      </a:r>
                      <a:endParaRPr/>
                    </a:p>
                  </a:txBody>
                  <a:tcPr marL="91425" marR="91425" marT="91425" marB="91425">
                    <a:solidFill>
                      <a:schemeClr val="accent3"/>
                    </a:solidFill>
                  </a:tcPr>
                </a:tc>
                <a:tc>
                  <a:txBody>
                    <a:bodyPr/>
                    <a:lstStyle/>
                    <a:p>
                      <a:pPr marL="0" lvl="0" indent="0" algn="l" rtl="0">
                        <a:spcBef>
                          <a:spcPts val="0"/>
                        </a:spcBef>
                        <a:spcAft>
                          <a:spcPts val="0"/>
                        </a:spcAft>
                        <a:buNone/>
                      </a:pPr>
                      <a:r>
                        <a:rPr lang="en"/>
                        <a:t>Decreases</a:t>
                      </a:r>
                      <a:endParaRPr/>
                    </a:p>
                  </a:txBody>
                  <a:tcPr marL="91425" marR="91425" marT="91425" marB="91425">
                    <a:solidFill>
                      <a:schemeClr val="accent3"/>
                    </a:solidFill>
                  </a:tcPr>
                </a:tc>
                <a:tc>
                  <a:txBody>
                    <a:bodyPr/>
                    <a:lstStyle/>
                    <a:p>
                      <a:pPr marL="0" lvl="0" indent="0" algn="l" rtl="0">
                        <a:spcBef>
                          <a:spcPts val="0"/>
                        </a:spcBef>
                        <a:spcAft>
                          <a:spcPts val="0"/>
                        </a:spcAft>
                        <a:buNone/>
                      </a:pPr>
                      <a:r>
                        <a:rPr lang="en"/>
                        <a:t>Decreases</a:t>
                      </a:r>
                      <a:endParaRPr/>
                    </a:p>
                  </a:txBody>
                  <a:tcPr marL="91425" marR="91425" marT="91425" marB="91425">
                    <a:solidFill>
                      <a:schemeClr val="accent3"/>
                    </a:solidFill>
                  </a:tcPr>
                </a:tc>
                <a:extLst>
                  <a:ext uri="{0D108BD9-81ED-4DB2-BD59-A6C34878D82A}">
                    <a16:rowId xmlns:a16="http://schemas.microsoft.com/office/drawing/2014/main" val="10001"/>
                  </a:ext>
                </a:extLst>
              </a:tr>
              <a:tr h="423325">
                <a:tc>
                  <a:txBody>
                    <a:bodyPr/>
                    <a:lstStyle/>
                    <a:p>
                      <a:pPr marL="0" lvl="0" indent="0" algn="l" rtl="0">
                        <a:spcBef>
                          <a:spcPts val="0"/>
                        </a:spcBef>
                        <a:spcAft>
                          <a:spcPts val="0"/>
                        </a:spcAft>
                        <a:buNone/>
                      </a:pPr>
                      <a:r>
                        <a:rPr lang="en"/>
                        <a:t>L </a:t>
                      </a:r>
                      <a:r>
                        <a:rPr lang="en" sz="1700">
                          <a:solidFill>
                            <a:srgbClr val="202124"/>
                          </a:solidFill>
                          <a:highlight>
                            <a:srgbClr val="FFFFFF"/>
                          </a:highlight>
                        </a:rPr>
                        <a:t>↑</a:t>
                      </a:r>
                      <a:endParaRPr sz="1900"/>
                    </a:p>
                  </a:txBody>
                  <a:tcPr marL="91425" marR="91425" marT="91425" marB="91425">
                    <a:solidFill>
                      <a:schemeClr val="accent3"/>
                    </a:solidFill>
                  </a:tcPr>
                </a:tc>
                <a:tc>
                  <a:txBody>
                    <a:bodyPr/>
                    <a:lstStyle/>
                    <a:p>
                      <a:pPr marL="0" lvl="0" indent="0" algn="l" rtl="0">
                        <a:spcBef>
                          <a:spcPts val="0"/>
                        </a:spcBef>
                        <a:spcAft>
                          <a:spcPts val="0"/>
                        </a:spcAft>
                        <a:buNone/>
                      </a:pPr>
                      <a:r>
                        <a:rPr lang="en"/>
                        <a:t>Increases</a:t>
                      </a:r>
                      <a:endParaRPr/>
                    </a:p>
                  </a:txBody>
                  <a:tcPr marL="91425" marR="91425" marT="91425" marB="91425">
                    <a:solidFill>
                      <a:schemeClr val="accent3"/>
                    </a:solidFill>
                  </a:tcPr>
                </a:tc>
                <a:tc>
                  <a:txBody>
                    <a:bodyPr/>
                    <a:lstStyle/>
                    <a:p>
                      <a:pPr marL="0" lvl="0" indent="0" algn="l" rtl="0">
                        <a:spcBef>
                          <a:spcPts val="0"/>
                        </a:spcBef>
                        <a:spcAft>
                          <a:spcPts val="0"/>
                        </a:spcAft>
                        <a:buNone/>
                      </a:pPr>
                      <a:r>
                        <a:rPr lang="en"/>
                        <a:t>Increases linearly</a:t>
                      </a:r>
                      <a:endParaRPr/>
                    </a:p>
                  </a:txBody>
                  <a:tcPr marL="91425" marR="91425" marT="91425" marB="91425">
                    <a:solidFill>
                      <a:schemeClr val="accent3"/>
                    </a:solidFill>
                  </a:tcPr>
                </a:tc>
                <a:tc>
                  <a:txBody>
                    <a:bodyPr/>
                    <a:lstStyle/>
                    <a:p>
                      <a:pPr marL="0" lvl="0" indent="0" algn="l" rtl="0">
                        <a:spcBef>
                          <a:spcPts val="0"/>
                        </a:spcBef>
                        <a:spcAft>
                          <a:spcPts val="0"/>
                        </a:spcAft>
                        <a:buNone/>
                      </a:pPr>
                      <a:r>
                        <a:rPr lang="en"/>
                        <a:t>Increases</a:t>
                      </a:r>
                      <a:endParaRPr/>
                    </a:p>
                  </a:txBody>
                  <a:tcPr marL="91425" marR="91425" marT="91425" marB="91425">
                    <a:solidFill>
                      <a:schemeClr val="accent3"/>
                    </a:solidFill>
                  </a:tcPr>
                </a:tc>
                <a:tc>
                  <a:txBody>
                    <a:bodyPr/>
                    <a:lstStyle/>
                    <a:p>
                      <a:pPr marL="0" lvl="0" indent="0" algn="l" rtl="0">
                        <a:spcBef>
                          <a:spcPts val="0"/>
                        </a:spcBef>
                        <a:spcAft>
                          <a:spcPts val="0"/>
                        </a:spcAft>
                        <a:buNone/>
                      </a:pPr>
                      <a:r>
                        <a:rPr lang="en" dirty="0"/>
                        <a:t>Increases</a:t>
                      </a:r>
                      <a:endParaRPr dirty="0"/>
                    </a:p>
                  </a:txBody>
                  <a:tcPr marL="91425" marR="91425" marT="91425" marB="91425">
                    <a:solidFill>
                      <a:schemeClr val="accent3"/>
                    </a:solidFill>
                  </a:tcPr>
                </a:tc>
                <a:extLst>
                  <a:ext uri="{0D108BD9-81ED-4DB2-BD59-A6C34878D82A}">
                    <a16:rowId xmlns:a16="http://schemas.microsoft.com/office/drawing/2014/main" val="10002"/>
                  </a:ext>
                </a:extLst>
              </a:tr>
            </a:tbl>
          </a:graphicData>
        </a:graphic>
      </p:graphicFrame>
      <p:sp>
        <p:nvSpPr>
          <p:cNvPr id="460" name="Google Shape;460;p33"/>
          <p:cNvSpPr txBox="1"/>
          <p:nvPr/>
        </p:nvSpPr>
        <p:spPr>
          <a:xfrm>
            <a:off x="784763" y="2763600"/>
            <a:ext cx="3366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latin typeface="Montserrat Medium"/>
                <a:ea typeface="Montserrat Medium"/>
                <a:cs typeface="Montserrat Medium"/>
                <a:sym typeface="Montserrat Medium"/>
              </a:rPr>
              <a:t>Search time  vs Number of Hash Tables</a:t>
            </a:r>
            <a:endParaRPr sz="1000" dirty="0">
              <a:latin typeface="Montserrat Medium"/>
              <a:ea typeface="Montserrat Medium"/>
              <a:cs typeface="Montserrat Medium"/>
              <a:sym typeface="Montserrat Medium"/>
            </a:endParaRPr>
          </a:p>
        </p:txBody>
      </p:sp>
      <p:sp>
        <p:nvSpPr>
          <p:cNvPr id="461" name="Google Shape;461;p33"/>
          <p:cNvSpPr txBox="1"/>
          <p:nvPr/>
        </p:nvSpPr>
        <p:spPr>
          <a:xfrm>
            <a:off x="5046138" y="2872275"/>
            <a:ext cx="3366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latin typeface="Montserrat Medium"/>
                <a:ea typeface="Montserrat Medium"/>
                <a:cs typeface="Montserrat Medium"/>
                <a:sym typeface="Montserrat Medium"/>
              </a:rPr>
              <a:t>Accuracy vs Number of Hash Tables</a:t>
            </a:r>
            <a:endParaRPr sz="1000" dirty="0">
              <a:latin typeface="Montserrat Medium"/>
              <a:ea typeface="Montserrat Medium"/>
              <a:cs typeface="Montserrat Medium"/>
              <a:sym typeface="Montserrat Medium"/>
            </a:endParaRPr>
          </a:p>
        </p:txBody>
      </p:sp>
      <p:pic>
        <p:nvPicPr>
          <p:cNvPr id="462" name="Google Shape;462;p33"/>
          <p:cNvPicPr preferRelativeResize="0"/>
          <p:nvPr/>
        </p:nvPicPr>
        <p:blipFill>
          <a:blip r:embed="rId4">
            <a:alphaModFix/>
          </a:blip>
          <a:stretch>
            <a:fillRect/>
          </a:stretch>
        </p:blipFill>
        <p:spPr>
          <a:xfrm>
            <a:off x="4943613" y="223725"/>
            <a:ext cx="3571087" cy="2648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4"/>
          <p:cNvSpPr txBox="1"/>
          <p:nvPr/>
        </p:nvSpPr>
        <p:spPr>
          <a:xfrm>
            <a:off x="758675" y="4278025"/>
            <a:ext cx="33660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latin typeface="Montserrat Medium"/>
                <a:ea typeface="Montserrat Medium"/>
                <a:cs typeface="Montserrat Medium"/>
                <a:sym typeface="Montserrat Medium"/>
              </a:rPr>
              <a:t>No. of Points Searched vs Number of Hash Tables</a:t>
            </a:r>
            <a:endParaRPr sz="1000">
              <a:latin typeface="Montserrat Medium"/>
              <a:ea typeface="Montserrat Medium"/>
              <a:cs typeface="Montserrat Medium"/>
              <a:sym typeface="Montserrat Medium"/>
            </a:endParaRPr>
          </a:p>
        </p:txBody>
      </p:sp>
      <p:sp>
        <p:nvSpPr>
          <p:cNvPr id="468" name="Google Shape;468;p34"/>
          <p:cNvSpPr txBox="1"/>
          <p:nvPr/>
        </p:nvSpPr>
        <p:spPr>
          <a:xfrm>
            <a:off x="1170525" y="228275"/>
            <a:ext cx="556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ontserrat Medium"/>
              <a:ea typeface="Montserrat Medium"/>
              <a:cs typeface="Montserrat Medium"/>
              <a:sym typeface="Montserrat Medium"/>
            </a:endParaRPr>
          </a:p>
        </p:txBody>
      </p:sp>
      <p:sp>
        <p:nvSpPr>
          <p:cNvPr id="469" name="Google Shape;469;p34"/>
          <p:cNvSpPr txBox="1"/>
          <p:nvPr/>
        </p:nvSpPr>
        <p:spPr>
          <a:xfrm>
            <a:off x="699400" y="306000"/>
            <a:ext cx="7377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dirty="0">
                <a:solidFill>
                  <a:schemeClr val="dk1"/>
                </a:solidFill>
                <a:latin typeface="Montserrat"/>
                <a:ea typeface="Montserrat"/>
                <a:cs typeface="Montserrat"/>
                <a:sym typeface="Montserrat"/>
              </a:rPr>
              <a:t>Perturbed Query: Gaussian Noise, sigma = 0.1</a:t>
            </a:r>
            <a:endParaRPr sz="500" b="1" dirty="0"/>
          </a:p>
        </p:txBody>
      </p:sp>
      <p:sp>
        <p:nvSpPr>
          <p:cNvPr id="470" name="Google Shape;470;p34"/>
          <p:cNvSpPr txBox="1"/>
          <p:nvPr/>
        </p:nvSpPr>
        <p:spPr>
          <a:xfrm>
            <a:off x="5019300" y="4278025"/>
            <a:ext cx="3366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Montserrat Medium"/>
                <a:ea typeface="Montserrat Medium"/>
                <a:cs typeface="Montserrat Medium"/>
                <a:sym typeface="Montserrat Medium"/>
              </a:rPr>
              <a:t>Build time vs Number of Hash Tables</a:t>
            </a:r>
            <a:endParaRPr sz="1000">
              <a:latin typeface="Montserrat Medium"/>
              <a:ea typeface="Montserrat Medium"/>
              <a:cs typeface="Montserrat Medium"/>
              <a:sym typeface="Montserrat Medium"/>
            </a:endParaRPr>
          </a:p>
        </p:txBody>
      </p:sp>
      <p:pic>
        <p:nvPicPr>
          <p:cNvPr id="471" name="Google Shape;471;p34"/>
          <p:cNvPicPr preferRelativeResize="0"/>
          <p:nvPr/>
        </p:nvPicPr>
        <p:blipFill>
          <a:blip r:embed="rId3">
            <a:alphaModFix/>
          </a:blip>
          <a:stretch>
            <a:fillRect/>
          </a:stretch>
        </p:blipFill>
        <p:spPr>
          <a:xfrm>
            <a:off x="4935650" y="1423525"/>
            <a:ext cx="3577879" cy="2638925"/>
          </a:xfrm>
          <a:prstGeom prst="rect">
            <a:avLst/>
          </a:prstGeom>
          <a:noFill/>
          <a:ln>
            <a:noFill/>
          </a:ln>
        </p:spPr>
      </p:pic>
      <p:pic>
        <p:nvPicPr>
          <p:cNvPr id="472" name="Google Shape;472;p34"/>
          <p:cNvPicPr preferRelativeResize="0"/>
          <p:nvPr/>
        </p:nvPicPr>
        <p:blipFill>
          <a:blip r:embed="rId4">
            <a:alphaModFix/>
          </a:blip>
          <a:stretch>
            <a:fillRect/>
          </a:stretch>
        </p:blipFill>
        <p:spPr>
          <a:xfrm>
            <a:off x="594750" y="1391925"/>
            <a:ext cx="3650710" cy="2670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5"/>
          <p:cNvSpPr txBox="1"/>
          <p:nvPr/>
        </p:nvSpPr>
        <p:spPr>
          <a:xfrm>
            <a:off x="2888988" y="2763600"/>
            <a:ext cx="3366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Montserrat Medium"/>
                <a:ea typeface="Montserrat Medium"/>
                <a:cs typeface="Montserrat Medium"/>
                <a:sym typeface="Montserrat Medium"/>
              </a:rPr>
              <a:t>Search time  vs Number of Hash Tables</a:t>
            </a:r>
            <a:endParaRPr sz="1000">
              <a:latin typeface="Montserrat Medium"/>
              <a:ea typeface="Montserrat Medium"/>
              <a:cs typeface="Montserrat Medium"/>
              <a:sym typeface="Montserrat Medium"/>
            </a:endParaRPr>
          </a:p>
        </p:txBody>
      </p:sp>
      <p:pic>
        <p:nvPicPr>
          <p:cNvPr id="478" name="Google Shape;478;p35"/>
          <p:cNvPicPr preferRelativeResize="0"/>
          <p:nvPr/>
        </p:nvPicPr>
        <p:blipFill>
          <a:blip r:embed="rId3">
            <a:alphaModFix/>
          </a:blip>
          <a:stretch>
            <a:fillRect/>
          </a:stretch>
        </p:blipFill>
        <p:spPr>
          <a:xfrm>
            <a:off x="2829043" y="203101"/>
            <a:ext cx="3485907" cy="2560501"/>
          </a:xfrm>
          <a:prstGeom prst="rect">
            <a:avLst/>
          </a:prstGeom>
          <a:noFill/>
          <a:ln>
            <a:noFill/>
          </a:ln>
        </p:spPr>
      </p:pic>
      <p:sp>
        <p:nvSpPr>
          <p:cNvPr id="479" name="Google Shape;479;p35"/>
          <p:cNvSpPr txBox="1"/>
          <p:nvPr/>
        </p:nvSpPr>
        <p:spPr>
          <a:xfrm>
            <a:off x="510275" y="3102300"/>
            <a:ext cx="7179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Montserrat"/>
                <a:ea typeface="Montserrat"/>
                <a:cs typeface="Montserrat"/>
                <a:sym typeface="Montserrat"/>
              </a:rPr>
              <a:t>Inferences:</a:t>
            </a:r>
            <a:endParaRPr b="1" dirty="0">
              <a:latin typeface="Montserrat"/>
              <a:ea typeface="Montserrat"/>
              <a:cs typeface="Montserrat"/>
              <a:sym typeface="Montserrat"/>
            </a:endParaRPr>
          </a:p>
          <a:p>
            <a:pPr marL="457200" lvl="0" indent="-317500" algn="l" rtl="0">
              <a:spcBef>
                <a:spcPts val="0"/>
              </a:spcBef>
              <a:spcAft>
                <a:spcPts val="0"/>
              </a:spcAft>
              <a:buSzPts val="1400"/>
              <a:buFont typeface="Montserrat Medium"/>
              <a:buChar char="●"/>
            </a:pPr>
            <a:r>
              <a:rPr lang="en" dirty="0">
                <a:latin typeface="Montserrat Medium"/>
                <a:ea typeface="Montserrat Medium"/>
                <a:cs typeface="Montserrat Medium"/>
                <a:sym typeface="Montserrat Medium"/>
              </a:rPr>
              <a:t>The time graphs and number of points searched vs number of hash tables for perturbed query, follow a same relation as that of exact match query</a:t>
            </a:r>
            <a:endParaRPr dirty="0">
              <a:latin typeface="Montserrat Medium"/>
              <a:ea typeface="Montserrat Medium"/>
              <a:cs typeface="Montserrat Medium"/>
              <a:sym typeface="Montserrat Medium"/>
            </a:endParaRPr>
          </a:p>
          <a:p>
            <a:pPr marL="457200" lvl="0" indent="-317500" algn="l" rtl="0">
              <a:spcBef>
                <a:spcPts val="0"/>
              </a:spcBef>
              <a:spcAft>
                <a:spcPts val="0"/>
              </a:spcAft>
              <a:buSzPts val="1400"/>
              <a:buFont typeface="Montserrat Medium"/>
              <a:buChar char="●"/>
            </a:pPr>
            <a:r>
              <a:rPr lang="en" dirty="0">
                <a:latin typeface="Montserrat Medium"/>
                <a:ea typeface="Montserrat Medium"/>
                <a:cs typeface="Montserrat Medium"/>
                <a:sym typeface="Montserrat Medium"/>
              </a:rPr>
              <a:t>Accuracy for all cases was 1. Metric used: cosine (a.b &lt;0.05)</a:t>
            </a:r>
            <a:endParaRPr dirty="0">
              <a:latin typeface="Montserrat Medium"/>
              <a:ea typeface="Montserrat Medium"/>
              <a:cs typeface="Montserrat Medium"/>
              <a:sym typeface="Montserrat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6"/>
          <p:cNvSpPr txBox="1">
            <a:spLocks noGrp="1"/>
          </p:cNvSpPr>
          <p:nvPr>
            <p:ph type="title"/>
          </p:nvPr>
        </p:nvSpPr>
        <p:spPr>
          <a:xfrm>
            <a:off x="720000" y="445025"/>
            <a:ext cx="8318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3. Hierarchical Navigable Small Worlds</a:t>
            </a:r>
            <a:endParaRPr sz="2700"/>
          </a:p>
        </p:txBody>
      </p:sp>
      <p:pic>
        <p:nvPicPr>
          <p:cNvPr id="485" name="Google Shape;485;p36"/>
          <p:cNvPicPr preferRelativeResize="0"/>
          <p:nvPr/>
        </p:nvPicPr>
        <p:blipFill>
          <a:blip r:embed="rId3">
            <a:alphaModFix/>
          </a:blip>
          <a:stretch>
            <a:fillRect/>
          </a:stretch>
        </p:blipFill>
        <p:spPr>
          <a:xfrm>
            <a:off x="4953823" y="1752561"/>
            <a:ext cx="3704925" cy="2099175"/>
          </a:xfrm>
          <a:prstGeom prst="rect">
            <a:avLst/>
          </a:prstGeom>
          <a:noFill/>
          <a:ln>
            <a:noFill/>
          </a:ln>
        </p:spPr>
      </p:pic>
      <p:sp>
        <p:nvSpPr>
          <p:cNvPr id="486" name="Google Shape;486;p36"/>
          <p:cNvSpPr txBox="1"/>
          <p:nvPr/>
        </p:nvSpPr>
        <p:spPr>
          <a:xfrm>
            <a:off x="520475" y="1309775"/>
            <a:ext cx="4337400" cy="29847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15000"/>
              </a:lnSpc>
              <a:spcBef>
                <a:spcPts val="0"/>
              </a:spcBef>
              <a:spcAft>
                <a:spcPts val="0"/>
              </a:spcAft>
              <a:buClr>
                <a:schemeClr val="dk1"/>
              </a:buClr>
              <a:buSzPts val="1600"/>
              <a:buFont typeface="Montserrat Medium"/>
              <a:buChar char="●"/>
            </a:pPr>
            <a:r>
              <a:rPr lang="en">
                <a:solidFill>
                  <a:schemeClr val="dk1"/>
                </a:solidFill>
                <a:latin typeface="Montserrat Medium"/>
                <a:ea typeface="Montserrat Medium"/>
                <a:cs typeface="Montserrat Medium"/>
                <a:sym typeface="Montserrat Medium"/>
              </a:rPr>
              <a:t>Uses graph-based structure to perform nearest neighbour search efficiently on large datasets.</a:t>
            </a:r>
            <a:endParaRPr>
              <a:solidFill>
                <a:schemeClr val="dk1"/>
              </a:solidFill>
              <a:latin typeface="Montserrat Medium"/>
              <a:ea typeface="Montserrat Medium"/>
              <a:cs typeface="Montserrat Medium"/>
              <a:sym typeface="Montserrat Medium"/>
            </a:endParaRPr>
          </a:p>
          <a:p>
            <a:pPr marL="457200" marR="0" lvl="0" indent="-330200" algn="l" rtl="0">
              <a:lnSpc>
                <a:spcPct val="115000"/>
              </a:lnSpc>
              <a:spcBef>
                <a:spcPts val="0"/>
              </a:spcBef>
              <a:spcAft>
                <a:spcPts val="0"/>
              </a:spcAft>
              <a:buClr>
                <a:schemeClr val="dk1"/>
              </a:buClr>
              <a:buSzPts val="1600"/>
              <a:buFont typeface="Montserrat Medium"/>
              <a:buChar char="●"/>
            </a:pPr>
            <a:r>
              <a:rPr lang="en">
                <a:solidFill>
                  <a:schemeClr val="dk1"/>
                </a:solidFill>
                <a:latin typeface="Montserrat Medium"/>
                <a:ea typeface="Montserrat Medium"/>
                <a:cs typeface="Montserrat Medium"/>
                <a:sym typeface="Montserrat Medium"/>
              </a:rPr>
              <a:t>The structure is organized into multiple levels, with each level having a smaller number of nodes than the previous level.</a:t>
            </a:r>
            <a:endParaRPr>
              <a:solidFill>
                <a:schemeClr val="dk1"/>
              </a:solidFill>
              <a:latin typeface="Montserrat Medium"/>
              <a:ea typeface="Montserrat Medium"/>
              <a:cs typeface="Montserrat Medium"/>
              <a:sym typeface="Montserrat Medium"/>
            </a:endParaRPr>
          </a:p>
          <a:p>
            <a:pPr marL="457200" marR="0" lvl="0" indent="-330200" algn="l" rtl="0">
              <a:lnSpc>
                <a:spcPct val="115000"/>
              </a:lnSpc>
              <a:spcBef>
                <a:spcPts val="0"/>
              </a:spcBef>
              <a:spcAft>
                <a:spcPts val="0"/>
              </a:spcAft>
              <a:buClr>
                <a:schemeClr val="dk1"/>
              </a:buClr>
              <a:buSzPts val="1600"/>
              <a:buFont typeface="Montserrat Medium"/>
              <a:buChar char="●"/>
            </a:pPr>
            <a:r>
              <a:rPr lang="en">
                <a:solidFill>
                  <a:schemeClr val="dk1"/>
                </a:solidFill>
                <a:latin typeface="Montserrat Medium"/>
                <a:ea typeface="Montserrat Medium"/>
                <a:cs typeface="Montserrat Medium"/>
                <a:sym typeface="Montserrat Medium"/>
              </a:rPr>
              <a:t>When a query is made, HNSW starts at the highest level of the graph and finds the best match, it then proceeds to send the match to the next level until the last layer is reached.</a:t>
            </a:r>
            <a:endParaRPr>
              <a:solidFill>
                <a:schemeClr val="dk1"/>
              </a:solidFill>
              <a:latin typeface="Montserrat Medium"/>
              <a:ea typeface="Montserrat Medium"/>
              <a:cs typeface="Montserrat Medium"/>
              <a:sym typeface="Montserrat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grpSp>
        <p:nvGrpSpPr>
          <p:cNvPr id="491" name="Google Shape;491;p37"/>
          <p:cNvGrpSpPr/>
          <p:nvPr/>
        </p:nvGrpSpPr>
        <p:grpSpPr>
          <a:xfrm>
            <a:off x="-39948" y="194054"/>
            <a:ext cx="3994519" cy="3415086"/>
            <a:chOff x="0" y="1189989"/>
            <a:chExt cx="3546900" cy="3415086"/>
          </a:xfrm>
        </p:grpSpPr>
        <p:sp>
          <p:nvSpPr>
            <p:cNvPr id="492" name="Google Shape;492;p37"/>
            <p:cNvSpPr/>
            <p:nvPr/>
          </p:nvSpPr>
          <p:spPr>
            <a:xfrm>
              <a:off x="0" y="1189989"/>
              <a:ext cx="3546900" cy="669000"/>
            </a:xfrm>
            <a:prstGeom prst="homePlate">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Roboto"/>
                <a:ea typeface="Roboto"/>
                <a:cs typeface="Roboto"/>
                <a:sym typeface="Roboto"/>
              </a:endParaRPr>
            </a:p>
          </p:txBody>
        </p:sp>
        <p:sp>
          <p:nvSpPr>
            <p:cNvPr id="493" name="Google Shape;493;p37"/>
            <p:cNvSpPr txBox="1"/>
            <p:nvPr/>
          </p:nvSpPr>
          <p:spPr>
            <a:xfrm>
              <a:off x="399150" y="1989375"/>
              <a:ext cx="2748600" cy="2615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Montserrat Medium"/>
                <a:buChar char="●"/>
              </a:pPr>
              <a:r>
                <a:rPr lang="en" sz="1200">
                  <a:solidFill>
                    <a:schemeClr val="dk1"/>
                  </a:solidFill>
                  <a:latin typeface="Montserrat Medium"/>
                  <a:ea typeface="Montserrat Medium"/>
                  <a:cs typeface="Montserrat Medium"/>
                  <a:sym typeface="Montserrat Medium"/>
                </a:rPr>
                <a:t>Allows fast search like a sorted array, uses linked list structure for fast insertion of new elements.</a:t>
              </a:r>
              <a:endParaRPr sz="1200">
                <a:solidFill>
                  <a:schemeClr val="dk1"/>
                </a:solidFill>
                <a:latin typeface="Montserrat Medium"/>
                <a:ea typeface="Montserrat Medium"/>
                <a:cs typeface="Montserrat Medium"/>
                <a:sym typeface="Montserrat Medium"/>
              </a:endParaRPr>
            </a:p>
            <a:p>
              <a:pPr marL="457200" lvl="0" indent="-317500" algn="l" rtl="0">
                <a:lnSpc>
                  <a:spcPct val="115000"/>
                </a:lnSpc>
                <a:spcBef>
                  <a:spcPts val="0"/>
                </a:spcBef>
                <a:spcAft>
                  <a:spcPts val="0"/>
                </a:spcAft>
                <a:buClr>
                  <a:schemeClr val="dk1"/>
                </a:buClr>
                <a:buSzPts val="1400"/>
                <a:buFont typeface="Montserrat Medium"/>
                <a:buChar char="●"/>
              </a:pPr>
              <a:r>
                <a:rPr lang="en" sz="1200">
                  <a:solidFill>
                    <a:schemeClr val="dk1"/>
                  </a:solidFill>
                  <a:latin typeface="Montserrat Medium"/>
                  <a:ea typeface="Montserrat Medium"/>
                  <a:cs typeface="Montserrat Medium"/>
                  <a:sym typeface="Montserrat Medium"/>
                </a:rPr>
                <a:t>It works by building several layers of linked lists.</a:t>
              </a:r>
              <a:endParaRPr sz="1200">
                <a:solidFill>
                  <a:schemeClr val="dk1"/>
                </a:solidFill>
                <a:latin typeface="Montserrat Medium"/>
                <a:ea typeface="Montserrat Medium"/>
                <a:cs typeface="Montserrat Medium"/>
                <a:sym typeface="Montserrat Medium"/>
              </a:endParaRPr>
            </a:p>
            <a:p>
              <a:pPr marL="457200" lvl="0" indent="-317500" algn="l" rtl="0">
                <a:lnSpc>
                  <a:spcPct val="115000"/>
                </a:lnSpc>
                <a:spcBef>
                  <a:spcPts val="0"/>
                </a:spcBef>
                <a:spcAft>
                  <a:spcPts val="0"/>
                </a:spcAft>
                <a:buClr>
                  <a:schemeClr val="dk1"/>
                </a:buClr>
                <a:buSzPts val="1400"/>
                <a:buFont typeface="Montserrat Medium"/>
                <a:buChar char="●"/>
              </a:pPr>
              <a:r>
                <a:rPr lang="en" sz="1200">
                  <a:solidFill>
                    <a:schemeClr val="dk1"/>
                  </a:solidFill>
                  <a:latin typeface="Montserrat Medium"/>
                  <a:ea typeface="Montserrat Medium"/>
                  <a:cs typeface="Montserrat Medium"/>
                  <a:sym typeface="Montserrat Medium"/>
                </a:rPr>
                <a:t>As we move down the layers, number of skips decreases.</a:t>
              </a:r>
              <a:endParaRPr sz="1200">
                <a:solidFill>
                  <a:schemeClr val="dk1"/>
                </a:solidFill>
                <a:latin typeface="Montserrat Medium"/>
                <a:ea typeface="Montserrat Medium"/>
                <a:cs typeface="Montserrat Medium"/>
                <a:sym typeface="Montserrat Medium"/>
              </a:endParaRPr>
            </a:p>
          </p:txBody>
        </p:sp>
      </p:grpSp>
      <p:sp>
        <p:nvSpPr>
          <p:cNvPr id="494" name="Google Shape;494;p37"/>
          <p:cNvSpPr/>
          <p:nvPr/>
        </p:nvSpPr>
        <p:spPr>
          <a:xfrm>
            <a:off x="3506952" y="193825"/>
            <a:ext cx="4157700" cy="669000"/>
          </a:xfrm>
          <a:prstGeom prst="chevron">
            <a:avLst>
              <a:gd name="adj" fmla="val 50000"/>
            </a:avLst>
          </a:prstGeom>
          <a:solidFill>
            <a:srgbClr val="BAC8D3"/>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b="1">
                <a:solidFill>
                  <a:schemeClr val="dk1"/>
                </a:solidFill>
                <a:latin typeface="Roboto"/>
                <a:ea typeface="Roboto"/>
                <a:cs typeface="Roboto"/>
                <a:sym typeface="Roboto"/>
              </a:rPr>
              <a:t>NSW Graphs</a:t>
            </a:r>
            <a:endParaRPr b="1">
              <a:solidFill>
                <a:schemeClr val="dk1"/>
              </a:solidFill>
              <a:latin typeface="Roboto"/>
              <a:ea typeface="Roboto"/>
              <a:cs typeface="Roboto"/>
              <a:sym typeface="Roboto"/>
            </a:endParaRPr>
          </a:p>
        </p:txBody>
      </p:sp>
      <p:sp>
        <p:nvSpPr>
          <p:cNvPr id="495" name="Google Shape;495;p37"/>
          <p:cNvSpPr txBox="1"/>
          <p:nvPr/>
        </p:nvSpPr>
        <p:spPr>
          <a:xfrm>
            <a:off x="152388" y="328225"/>
            <a:ext cx="3000000" cy="4002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 b="1">
                <a:solidFill>
                  <a:schemeClr val="dk1"/>
                </a:solidFill>
                <a:latin typeface="Roboto"/>
                <a:ea typeface="Roboto"/>
                <a:cs typeface="Roboto"/>
                <a:sym typeface="Roboto"/>
              </a:rPr>
              <a:t>PROBABILITY SKIP LIST</a:t>
            </a:r>
            <a:endParaRPr b="1">
              <a:solidFill>
                <a:schemeClr val="dk1"/>
              </a:solidFill>
            </a:endParaRPr>
          </a:p>
        </p:txBody>
      </p:sp>
      <p:sp>
        <p:nvSpPr>
          <p:cNvPr id="496" name="Google Shape;496;p37"/>
          <p:cNvSpPr txBox="1"/>
          <p:nvPr/>
        </p:nvSpPr>
        <p:spPr>
          <a:xfrm>
            <a:off x="3590200" y="993450"/>
            <a:ext cx="2748600" cy="2615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Montserrat Medium"/>
              <a:buChar char="●"/>
            </a:pPr>
            <a:r>
              <a:rPr lang="en" sz="1200">
                <a:solidFill>
                  <a:schemeClr val="dk1"/>
                </a:solidFill>
                <a:latin typeface="Montserrat Medium"/>
                <a:ea typeface="Montserrat Medium"/>
                <a:cs typeface="Montserrat Medium"/>
                <a:sym typeface="Montserrat Medium"/>
              </a:rPr>
              <a:t>Essentially a proximity graph, but has both short-range links as well as long-range links</a:t>
            </a:r>
            <a:endParaRPr sz="1200">
              <a:solidFill>
                <a:schemeClr val="dk1"/>
              </a:solidFill>
              <a:latin typeface="Montserrat Medium"/>
              <a:ea typeface="Montserrat Medium"/>
              <a:cs typeface="Montserrat Medium"/>
              <a:sym typeface="Montserrat Medium"/>
            </a:endParaRPr>
          </a:p>
          <a:p>
            <a:pPr marL="457200" lvl="0" indent="-317500" algn="l" rtl="0">
              <a:lnSpc>
                <a:spcPct val="115000"/>
              </a:lnSpc>
              <a:spcBef>
                <a:spcPts val="0"/>
              </a:spcBef>
              <a:spcAft>
                <a:spcPts val="0"/>
              </a:spcAft>
              <a:buClr>
                <a:schemeClr val="dk1"/>
              </a:buClr>
              <a:buSzPts val="1400"/>
              <a:buFont typeface="Montserrat Medium"/>
              <a:buChar char="●"/>
            </a:pPr>
            <a:r>
              <a:rPr lang="en" sz="1200">
                <a:solidFill>
                  <a:schemeClr val="dk1"/>
                </a:solidFill>
                <a:latin typeface="Montserrat Medium"/>
                <a:ea typeface="Montserrat Medium"/>
                <a:cs typeface="Montserrat Medium"/>
                <a:sym typeface="Montserrat Medium"/>
              </a:rPr>
              <a:t>Each vertex has links with several other vertices, each vertex maintains a connection list</a:t>
            </a:r>
            <a:endParaRPr sz="1200">
              <a:solidFill>
                <a:schemeClr val="dk1"/>
              </a:solidFill>
              <a:latin typeface="Montserrat Medium"/>
              <a:ea typeface="Montserrat Medium"/>
              <a:cs typeface="Montserrat Medium"/>
              <a:sym typeface="Montserrat Medium"/>
            </a:endParaRPr>
          </a:p>
          <a:p>
            <a:pPr marL="457200" lvl="0" indent="-317500" algn="l" rtl="0">
              <a:lnSpc>
                <a:spcPct val="115000"/>
              </a:lnSpc>
              <a:spcBef>
                <a:spcPts val="0"/>
              </a:spcBef>
              <a:spcAft>
                <a:spcPts val="0"/>
              </a:spcAft>
              <a:buClr>
                <a:schemeClr val="dk1"/>
              </a:buClr>
              <a:buSzPts val="1400"/>
              <a:buFont typeface="Montserrat Medium"/>
              <a:buChar char="●"/>
            </a:pPr>
            <a:r>
              <a:rPr lang="en" sz="1200">
                <a:solidFill>
                  <a:schemeClr val="dk1"/>
                </a:solidFill>
                <a:latin typeface="Montserrat Medium"/>
                <a:ea typeface="Montserrat Medium"/>
                <a:cs typeface="Montserrat Medium"/>
                <a:sym typeface="Montserrat Medium"/>
              </a:rPr>
              <a:t>There exist a fixed entry point through which we start our search</a:t>
            </a:r>
            <a:endParaRPr sz="1200">
              <a:solidFill>
                <a:schemeClr val="dk1"/>
              </a:solidFill>
              <a:latin typeface="Montserrat Medium"/>
              <a:ea typeface="Montserrat Medium"/>
              <a:cs typeface="Montserrat Medium"/>
              <a:sym typeface="Montserrat Medium"/>
            </a:endParaRPr>
          </a:p>
        </p:txBody>
      </p:sp>
      <p:pic>
        <p:nvPicPr>
          <p:cNvPr id="497" name="Google Shape;497;p37"/>
          <p:cNvPicPr preferRelativeResize="0"/>
          <p:nvPr/>
        </p:nvPicPr>
        <p:blipFill>
          <a:blip r:embed="rId3">
            <a:alphaModFix/>
          </a:blip>
          <a:stretch>
            <a:fillRect/>
          </a:stretch>
        </p:blipFill>
        <p:spPr>
          <a:xfrm>
            <a:off x="151400" y="3218150"/>
            <a:ext cx="3611825" cy="941675"/>
          </a:xfrm>
          <a:prstGeom prst="rect">
            <a:avLst/>
          </a:prstGeom>
          <a:noFill/>
          <a:ln>
            <a:noFill/>
          </a:ln>
        </p:spPr>
      </p:pic>
      <p:pic>
        <p:nvPicPr>
          <p:cNvPr id="498" name="Google Shape;498;p37"/>
          <p:cNvPicPr preferRelativeResize="0"/>
          <p:nvPr/>
        </p:nvPicPr>
        <p:blipFill>
          <a:blip r:embed="rId4">
            <a:alphaModFix/>
          </a:blip>
          <a:stretch>
            <a:fillRect/>
          </a:stretch>
        </p:blipFill>
        <p:spPr>
          <a:xfrm>
            <a:off x="6568425" y="3170101"/>
            <a:ext cx="1954250" cy="1426500"/>
          </a:xfrm>
          <a:prstGeom prst="rect">
            <a:avLst/>
          </a:prstGeom>
          <a:noFill/>
          <a:ln>
            <a:noFill/>
          </a:ln>
        </p:spPr>
      </p:pic>
      <p:pic>
        <p:nvPicPr>
          <p:cNvPr id="499" name="Google Shape;499;p37"/>
          <p:cNvPicPr preferRelativeResize="0"/>
          <p:nvPr/>
        </p:nvPicPr>
        <p:blipFill>
          <a:blip r:embed="rId5">
            <a:alphaModFix/>
          </a:blip>
          <a:stretch>
            <a:fillRect/>
          </a:stretch>
        </p:blipFill>
        <p:spPr>
          <a:xfrm>
            <a:off x="4209025" y="3839055"/>
            <a:ext cx="2252225" cy="32077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pic>
        <p:nvPicPr>
          <p:cNvPr id="504" name="Google Shape;504;p38"/>
          <p:cNvPicPr preferRelativeResize="0"/>
          <p:nvPr/>
        </p:nvPicPr>
        <p:blipFill>
          <a:blip r:embed="rId3">
            <a:alphaModFix/>
          </a:blip>
          <a:stretch>
            <a:fillRect/>
          </a:stretch>
        </p:blipFill>
        <p:spPr>
          <a:xfrm>
            <a:off x="4667813" y="1212152"/>
            <a:ext cx="3251677" cy="3451700"/>
          </a:xfrm>
          <a:prstGeom prst="rect">
            <a:avLst/>
          </a:prstGeom>
          <a:noFill/>
          <a:ln>
            <a:noFill/>
          </a:ln>
        </p:spPr>
      </p:pic>
      <p:sp>
        <p:nvSpPr>
          <p:cNvPr id="505" name="Google Shape;505;p38"/>
          <p:cNvSpPr txBox="1"/>
          <p:nvPr/>
        </p:nvSpPr>
        <p:spPr>
          <a:xfrm>
            <a:off x="612300" y="139225"/>
            <a:ext cx="5745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1"/>
                </a:solidFill>
                <a:latin typeface="Montserrat"/>
                <a:ea typeface="Montserrat"/>
                <a:cs typeface="Montserrat"/>
                <a:sym typeface="Montserrat"/>
              </a:rPr>
              <a:t>Parameters that affect time/memory</a:t>
            </a:r>
            <a:endParaRPr sz="500" b="1"/>
          </a:p>
        </p:txBody>
      </p:sp>
      <p:sp>
        <p:nvSpPr>
          <p:cNvPr id="506" name="Google Shape;506;p38"/>
          <p:cNvSpPr txBox="1"/>
          <p:nvPr/>
        </p:nvSpPr>
        <p:spPr>
          <a:xfrm>
            <a:off x="5034950" y="162325"/>
            <a:ext cx="421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Medium"/>
                <a:ea typeface="Montserrat Medium"/>
                <a:cs typeface="Montserrat Medium"/>
                <a:sym typeface="Montserrat Medium"/>
              </a:rPr>
              <a:t>Exact match query</a:t>
            </a:r>
            <a:endParaRPr>
              <a:latin typeface="Montserrat Medium"/>
              <a:ea typeface="Montserrat Medium"/>
              <a:cs typeface="Montserrat Medium"/>
              <a:sym typeface="Montserrat Medium"/>
            </a:endParaRPr>
          </a:p>
        </p:txBody>
      </p:sp>
      <p:sp>
        <p:nvSpPr>
          <p:cNvPr id="507" name="Google Shape;507;p38"/>
          <p:cNvSpPr txBox="1"/>
          <p:nvPr/>
        </p:nvSpPr>
        <p:spPr>
          <a:xfrm>
            <a:off x="612288" y="662038"/>
            <a:ext cx="3785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Medium"/>
              <a:buChar char="●"/>
            </a:pPr>
            <a:r>
              <a:rPr lang="en" dirty="0">
                <a:latin typeface="Montserrat Medium"/>
                <a:ea typeface="Montserrat Medium"/>
                <a:cs typeface="Montserrat Medium"/>
                <a:sym typeface="Montserrat Medium"/>
              </a:rPr>
              <a:t>M, efConstruction, efSearch</a:t>
            </a:r>
            <a:endParaRPr dirty="0">
              <a:latin typeface="Montserrat Medium"/>
              <a:ea typeface="Montserrat Medium"/>
              <a:cs typeface="Montserrat Medium"/>
              <a:sym typeface="Montserrat Medium"/>
            </a:endParaRPr>
          </a:p>
        </p:txBody>
      </p:sp>
      <p:sp>
        <p:nvSpPr>
          <p:cNvPr id="508" name="Google Shape;508;p38"/>
          <p:cNvSpPr txBox="1"/>
          <p:nvPr/>
        </p:nvSpPr>
        <p:spPr>
          <a:xfrm>
            <a:off x="5347600" y="4663850"/>
            <a:ext cx="2571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Montserrat Medium"/>
                <a:ea typeface="Montserrat Medium"/>
                <a:cs typeface="Montserrat Medium"/>
                <a:sym typeface="Montserrat Medium"/>
              </a:rPr>
              <a:t>Build time vs parameters</a:t>
            </a:r>
            <a:endParaRPr sz="1200" dirty="0">
              <a:latin typeface="Montserrat Medium"/>
              <a:ea typeface="Montserrat Medium"/>
              <a:cs typeface="Montserrat Medium"/>
              <a:sym typeface="Montserrat Medium"/>
            </a:endParaRPr>
          </a:p>
        </p:txBody>
      </p:sp>
      <p:pic>
        <p:nvPicPr>
          <p:cNvPr id="509" name="Google Shape;509;p38"/>
          <p:cNvPicPr preferRelativeResize="0"/>
          <p:nvPr/>
        </p:nvPicPr>
        <p:blipFill>
          <a:blip r:embed="rId4">
            <a:alphaModFix/>
          </a:blip>
          <a:stretch>
            <a:fillRect/>
          </a:stretch>
        </p:blipFill>
        <p:spPr>
          <a:xfrm>
            <a:off x="1158488" y="1192375"/>
            <a:ext cx="3121976" cy="3451700"/>
          </a:xfrm>
          <a:prstGeom prst="rect">
            <a:avLst/>
          </a:prstGeom>
          <a:noFill/>
          <a:ln>
            <a:noFill/>
          </a:ln>
        </p:spPr>
      </p:pic>
      <p:sp>
        <p:nvSpPr>
          <p:cNvPr id="510" name="Google Shape;510;p38"/>
          <p:cNvSpPr txBox="1"/>
          <p:nvPr/>
        </p:nvSpPr>
        <p:spPr>
          <a:xfrm>
            <a:off x="2294800" y="4663850"/>
            <a:ext cx="163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ontserrat Medium"/>
                <a:ea typeface="Montserrat Medium"/>
                <a:cs typeface="Montserrat Medium"/>
                <a:sym typeface="Montserrat Medium"/>
              </a:rPr>
              <a:t>Memory</a:t>
            </a:r>
            <a:endParaRPr sz="1000">
              <a:latin typeface="Montserrat Medium"/>
              <a:ea typeface="Montserrat Medium"/>
              <a:cs typeface="Montserrat Medium"/>
              <a:sym typeface="Montserr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a:t>
            </a:r>
            <a:endParaRPr/>
          </a:p>
        </p:txBody>
      </p:sp>
      <p:sp>
        <p:nvSpPr>
          <p:cNvPr id="323" name="Google Shape;323;p21"/>
          <p:cNvSpPr txBox="1">
            <a:spLocks noGrp="1"/>
          </p:cNvSpPr>
          <p:nvPr>
            <p:ph type="subTitle" idx="1"/>
          </p:nvPr>
        </p:nvSpPr>
        <p:spPr>
          <a:xfrm>
            <a:off x="720000" y="1265475"/>
            <a:ext cx="7704000" cy="2734200"/>
          </a:xfrm>
          <a:prstGeom prst="rect">
            <a:avLst/>
          </a:prstGeom>
        </p:spPr>
        <p:txBody>
          <a:bodyPr spcFirstLastPara="1" wrap="square" lIns="91425" tIns="91425" rIns="91425" bIns="91425" anchor="b" anchorCtr="0">
            <a:noAutofit/>
          </a:bodyPr>
          <a:lstStyle/>
          <a:p>
            <a:pPr marL="457200" lvl="0" indent="-323850" algn="l" rtl="0">
              <a:lnSpc>
                <a:spcPct val="150000"/>
              </a:lnSpc>
              <a:spcBef>
                <a:spcPts val="0"/>
              </a:spcBef>
              <a:spcAft>
                <a:spcPts val="0"/>
              </a:spcAft>
              <a:buSzPts val="1500"/>
              <a:buFont typeface="Montserrat Medium"/>
              <a:buChar char="●"/>
            </a:pPr>
            <a:r>
              <a:rPr lang="en" sz="1500" b="0">
                <a:latin typeface="Montserrat Medium"/>
                <a:ea typeface="Montserrat Medium"/>
                <a:cs typeface="Montserrat Medium"/>
                <a:sym typeface="Montserrat Medium"/>
              </a:rPr>
              <a:t>Introduction </a:t>
            </a:r>
            <a:endParaRPr sz="1500" b="0">
              <a:latin typeface="Montserrat Medium"/>
              <a:ea typeface="Montserrat Medium"/>
              <a:cs typeface="Montserrat Medium"/>
              <a:sym typeface="Montserrat Medium"/>
            </a:endParaRPr>
          </a:p>
          <a:p>
            <a:pPr marL="457200" lvl="0" indent="-323850" algn="l" rtl="0">
              <a:lnSpc>
                <a:spcPct val="150000"/>
              </a:lnSpc>
              <a:spcBef>
                <a:spcPts val="0"/>
              </a:spcBef>
              <a:spcAft>
                <a:spcPts val="0"/>
              </a:spcAft>
              <a:buSzPts val="1500"/>
              <a:buFont typeface="Montserrat Medium"/>
              <a:buChar char="●"/>
            </a:pPr>
            <a:r>
              <a:rPr lang="en" sz="1500" b="0">
                <a:latin typeface="Montserrat Medium"/>
                <a:ea typeface="Montserrat Medium"/>
                <a:cs typeface="Montserrat Medium"/>
                <a:sym typeface="Montserrat Medium"/>
              </a:rPr>
              <a:t>Previous Work</a:t>
            </a:r>
            <a:endParaRPr sz="1500" b="0">
              <a:latin typeface="Montserrat Medium"/>
              <a:ea typeface="Montserrat Medium"/>
              <a:cs typeface="Montserrat Medium"/>
              <a:sym typeface="Montserrat Medium"/>
            </a:endParaRPr>
          </a:p>
          <a:p>
            <a:pPr marL="0" lvl="0" indent="0" algn="l" rtl="0">
              <a:lnSpc>
                <a:spcPct val="150000"/>
              </a:lnSpc>
              <a:spcBef>
                <a:spcPts val="0"/>
              </a:spcBef>
              <a:spcAft>
                <a:spcPts val="0"/>
              </a:spcAft>
              <a:buNone/>
            </a:pPr>
            <a:r>
              <a:rPr lang="en" sz="1500" b="0">
                <a:latin typeface="Montserrat Medium"/>
                <a:ea typeface="Montserrat Medium"/>
                <a:cs typeface="Montserrat Medium"/>
                <a:sym typeface="Montserrat Medium"/>
              </a:rPr>
              <a:t>1. Product Quantization</a:t>
            </a:r>
            <a:endParaRPr sz="1500" b="0">
              <a:latin typeface="Montserrat Medium"/>
              <a:ea typeface="Montserrat Medium"/>
              <a:cs typeface="Montserrat Medium"/>
              <a:sym typeface="Montserrat Medium"/>
            </a:endParaRPr>
          </a:p>
          <a:p>
            <a:pPr marL="0" lvl="0" indent="0" algn="l" rtl="0">
              <a:lnSpc>
                <a:spcPct val="150000"/>
              </a:lnSpc>
              <a:spcBef>
                <a:spcPts val="0"/>
              </a:spcBef>
              <a:spcAft>
                <a:spcPts val="0"/>
              </a:spcAft>
              <a:buNone/>
            </a:pPr>
            <a:r>
              <a:rPr lang="en" sz="1500" b="0">
                <a:latin typeface="Montserrat Medium"/>
                <a:ea typeface="Montserrat Medium"/>
                <a:cs typeface="Montserrat Medium"/>
                <a:sym typeface="Montserrat Medium"/>
              </a:rPr>
              <a:t>2. Locality Sensitive Hashing</a:t>
            </a:r>
            <a:endParaRPr sz="1500" b="0">
              <a:latin typeface="Montserrat Medium"/>
              <a:ea typeface="Montserrat Medium"/>
              <a:cs typeface="Montserrat Medium"/>
              <a:sym typeface="Montserrat Medium"/>
            </a:endParaRPr>
          </a:p>
          <a:p>
            <a:pPr marL="0" lvl="0" indent="0" algn="l" rtl="0">
              <a:lnSpc>
                <a:spcPct val="150000"/>
              </a:lnSpc>
              <a:spcBef>
                <a:spcPts val="0"/>
              </a:spcBef>
              <a:spcAft>
                <a:spcPts val="0"/>
              </a:spcAft>
              <a:buNone/>
            </a:pPr>
            <a:r>
              <a:rPr lang="en" sz="1500" b="0">
                <a:latin typeface="Montserrat Medium"/>
                <a:ea typeface="Montserrat Medium"/>
                <a:cs typeface="Montserrat Medium"/>
                <a:sym typeface="Montserrat Medium"/>
              </a:rPr>
              <a:t>3. Hierarchical Navigable Small World</a:t>
            </a:r>
            <a:endParaRPr sz="1500" b="0">
              <a:latin typeface="Montserrat Medium"/>
              <a:ea typeface="Montserrat Medium"/>
              <a:cs typeface="Montserrat Medium"/>
              <a:sym typeface="Montserrat Medium"/>
            </a:endParaRPr>
          </a:p>
          <a:p>
            <a:pPr marL="0" lvl="0" indent="0" algn="l" rtl="0">
              <a:lnSpc>
                <a:spcPct val="150000"/>
              </a:lnSpc>
              <a:spcBef>
                <a:spcPts val="0"/>
              </a:spcBef>
              <a:spcAft>
                <a:spcPts val="0"/>
              </a:spcAft>
              <a:buNone/>
            </a:pPr>
            <a:r>
              <a:rPr lang="en" sz="1500" b="0">
                <a:latin typeface="Montserrat Medium"/>
                <a:ea typeface="Montserrat Medium"/>
                <a:cs typeface="Montserrat Medium"/>
                <a:sym typeface="Montserrat Medium"/>
              </a:rPr>
              <a:t>4. ScaNN </a:t>
            </a:r>
            <a:endParaRPr sz="1500" b="0">
              <a:latin typeface="Montserrat Medium"/>
              <a:ea typeface="Montserrat Medium"/>
              <a:cs typeface="Montserrat Medium"/>
              <a:sym typeface="Montserrat Medium"/>
            </a:endParaRPr>
          </a:p>
          <a:p>
            <a:pPr marL="0" lvl="0" indent="0" algn="l" rtl="0">
              <a:lnSpc>
                <a:spcPct val="150000"/>
              </a:lnSpc>
              <a:spcBef>
                <a:spcPts val="0"/>
              </a:spcBef>
              <a:spcAft>
                <a:spcPts val="0"/>
              </a:spcAft>
              <a:buNone/>
            </a:pPr>
            <a:r>
              <a:rPr lang="en" sz="1500" b="0">
                <a:latin typeface="Montserrat Medium"/>
                <a:ea typeface="Montserrat Medium"/>
                <a:cs typeface="Montserrat Medium"/>
                <a:sym typeface="Montserrat Medium"/>
              </a:rPr>
              <a:t>5. Scalability of algorithms discussed</a:t>
            </a:r>
            <a:endParaRPr sz="1500" b="0">
              <a:latin typeface="Montserrat Medium"/>
              <a:ea typeface="Montserrat Medium"/>
              <a:cs typeface="Montserrat Medium"/>
              <a:sym typeface="Montserrat Medium"/>
            </a:endParaRPr>
          </a:p>
          <a:p>
            <a:pPr marL="0" lvl="0" indent="0" algn="l" rtl="0">
              <a:lnSpc>
                <a:spcPct val="150000"/>
              </a:lnSpc>
              <a:spcBef>
                <a:spcPts val="0"/>
              </a:spcBef>
              <a:spcAft>
                <a:spcPts val="0"/>
              </a:spcAft>
              <a:buNone/>
            </a:pPr>
            <a:r>
              <a:rPr lang="en" sz="1500" b="0">
                <a:latin typeface="Montserrat Medium"/>
                <a:ea typeface="Montserrat Medium"/>
                <a:cs typeface="Montserrat Medium"/>
                <a:sym typeface="Montserrat Medium"/>
              </a:rPr>
              <a:t>6. Results and future prospects</a:t>
            </a:r>
            <a:endParaRPr sz="1500" b="0">
              <a:latin typeface="Montserrat Medium"/>
              <a:ea typeface="Montserrat Medium"/>
              <a:cs typeface="Montserrat Medium"/>
              <a:sym typeface="Montserrat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pic>
        <p:nvPicPr>
          <p:cNvPr id="515" name="Google Shape;515;p39"/>
          <p:cNvPicPr preferRelativeResize="0"/>
          <p:nvPr/>
        </p:nvPicPr>
        <p:blipFill>
          <a:blip r:embed="rId3">
            <a:alphaModFix/>
          </a:blip>
          <a:stretch>
            <a:fillRect/>
          </a:stretch>
        </p:blipFill>
        <p:spPr>
          <a:xfrm>
            <a:off x="818275" y="86750"/>
            <a:ext cx="3258775" cy="2942801"/>
          </a:xfrm>
          <a:prstGeom prst="rect">
            <a:avLst/>
          </a:prstGeom>
          <a:noFill/>
          <a:ln>
            <a:noFill/>
          </a:ln>
        </p:spPr>
      </p:pic>
      <p:graphicFrame>
        <p:nvGraphicFramePr>
          <p:cNvPr id="516" name="Google Shape;516;p39"/>
          <p:cNvGraphicFramePr/>
          <p:nvPr/>
        </p:nvGraphicFramePr>
        <p:xfrm>
          <a:off x="125650" y="3227300"/>
          <a:ext cx="8892700" cy="1842396"/>
        </p:xfrm>
        <a:graphic>
          <a:graphicData uri="http://schemas.openxmlformats.org/drawingml/2006/table">
            <a:tbl>
              <a:tblPr>
                <a:noFill/>
                <a:tableStyleId>{A47270CA-49D1-4270-ABCC-7CD4D94C7AF7}</a:tableStyleId>
              </a:tblPr>
              <a:tblGrid>
                <a:gridCol w="1636950">
                  <a:extLst>
                    <a:ext uri="{9D8B030D-6E8A-4147-A177-3AD203B41FA5}">
                      <a16:colId xmlns:a16="http://schemas.microsoft.com/office/drawing/2014/main" val="20000"/>
                    </a:ext>
                  </a:extLst>
                </a:gridCol>
                <a:gridCol w="2041225">
                  <a:extLst>
                    <a:ext uri="{9D8B030D-6E8A-4147-A177-3AD203B41FA5}">
                      <a16:colId xmlns:a16="http://schemas.microsoft.com/office/drawing/2014/main" val="20001"/>
                    </a:ext>
                  </a:extLst>
                </a:gridCol>
                <a:gridCol w="1845025">
                  <a:extLst>
                    <a:ext uri="{9D8B030D-6E8A-4147-A177-3AD203B41FA5}">
                      <a16:colId xmlns:a16="http://schemas.microsoft.com/office/drawing/2014/main" val="20002"/>
                    </a:ext>
                  </a:extLst>
                </a:gridCol>
                <a:gridCol w="2004325">
                  <a:extLst>
                    <a:ext uri="{9D8B030D-6E8A-4147-A177-3AD203B41FA5}">
                      <a16:colId xmlns:a16="http://schemas.microsoft.com/office/drawing/2014/main" val="20003"/>
                    </a:ext>
                  </a:extLst>
                </a:gridCol>
                <a:gridCol w="1365175">
                  <a:extLst>
                    <a:ext uri="{9D8B030D-6E8A-4147-A177-3AD203B41FA5}">
                      <a16:colId xmlns:a16="http://schemas.microsoft.com/office/drawing/2014/main" val="20004"/>
                    </a:ext>
                  </a:extLst>
                </a:gridCol>
              </a:tblGrid>
              <a:tr h="235525">
                <a:tc>
                  <a:txBody>
                    <a:bodyPr/>
                    <a:lstStyle/>
                    <a:p>
                      <a:pPr marL="0" lvl="0" indent="0" algn="ctr" rtl="0">
                        <a:lnSpc>
                          <a:spcPct val="90000"/>
                        </a:lnSpc>
                        <a:spcBef>
                          <a:spcPts val="0"/>
                        </a:spcBef>
                        <a:spcAft>
                          <a:spcPts val="0"/>
                        </a:spcAft>
                        <a:buNone/>
                      </a:pPr>
                      <a:r>
                        <a:rPr lang="en" sz="1300"/>
                        <a:t>Parameter</a:t>
                      </a:r>
                      <a:endParaRPr sz="1300"/>
                    </a:p>
                  </a:txBody>
                  <a:tcPr marL="91425" marR="91425" marT="91425" marB="91425">
                    <a:solidFill>
                      <a:srgbClr val="CFD9E0"/>
                    </a:solidFill>
                  </a:tcPr>
                </a:tc>
                <a:tc>
                  <a:txBody>
                    <a:bodyPr/>
                    <a:lstStyle/>
                    <a:p>
                      <a:pPr marL="0" lvl="0" indent="0" algn="ctr" rtl="0">
                        <a:lnSpc>
                          <a:spcPct val="90000"/>
                        </a:lnSpc>
                        <a:spcBef>
                          <a:spcPts val="0"/>
                        </a:spcBef>
                        <a:spcAft>
                          <a:spcPts val="0"/>
                        </a:spcAft>
                        <a:buNone/>
                      </a:pPr>
                      <a:r>
                        <a:rPr lang="en" sz="1300"/>
                        <a:t>Recall</a:t>
                      </a:r>
                      <a:endParaRPr sz="1300"/>
                    </a:p>
                  </a:txBody>
                  <a:tcPr marL="91425" marR="91425" marT="91425" marB="91425">
                    <a:solidFill>
                      <a:srgbClr val="CFD9E0"/>
                    </a:solidFill>
                  </a:tcPr>
                </a:tc>
                <a:tc>
                  <a:txBody>
                    <a:bodyPr/>
                    <a:lstStyle/>
                    <a:p>
                      <a:pPr marL="0" lvl="0" indent="0" algn="ctr" rtl="0">
                        <a:lnSpc>
                          <a:spcPct val="90000"/>
                        </a:lnSpc>
                        <a:spcBef>
                          <a:spcPts val="0"/>
                        </a:spcBef>
                        <a:spcAft>
                          <a:spcPts val="0"/>
                        </a:spcAft>
                        <a:buNone/>
                      </a:pPr>
                      <a:r>
                        <a:rPr lang="en" sz="1300"/>
                        <a:t>Build Time</a:t>
                      </a:r>
                      <a:endParaRPr sz="1300"/>
                    </a:p>
                  </a:txBody>
                  <a:tcPr marL="91425" marR="91425" marT="91425" marB="91425">
                    <a:solidFill>
                      <a:srgbClr val="CFD9E0"/>
                    </a:solidFill>
                  </a:tcPr>
                </a:tc>
                <a:tc>
                  <a:txBody>
                    <a:bodyPr/>
                    <a:lstStyle/>
                    <a:p>
                      <a:pPr marL="0" lvl="0" indent="0" algn="ctr" rtl="0">
                        <a:lnSpc>
                          <a:spcPct val="90000"/>
                        </a:lnSpc>
                        <a:spcBef>
                          <a:spcPts val="0"/>
                        </a:spcBef>
                        <a:spcAft>
                          <a:spcPts val="0"/>
                        </a:spcAft>
                        <a:buNone/>
                      </a:pPr>
                      <a:r>
                        <a:rPr lang="en" sz="1300"/>
                        <a:t>Search Time</a:t>
                      </a:r>
                      <a:endParaRPr sz="1300"/>
                    </a:p>
                  </a:txBody>
                  <a:tcPr marL="91425" marR="91425" marT="91425" marB="91425">
                    <a:solidFill>
                      <a:srgbClr val="CFD9E0"/>
                    </a:solidFill>
                  </a:tcPr>
                </a:tc>
                <a:tc>
                  <a:txBody>
                    <a:bodyPr/>
                    <a:lstStyle/>
                    <a:p>
                      <a:pPr marL="0" lvl="0" indent="0" algn="ctr" rtl="0">
                        <a:lnSpc>
                          <a:spcPct val="90000"/>
                        </a:lnSpc>
                        <a:spcBef>
                          <a:spcPts val="0"/>
                        </a:spcBef>
                        <a:spcAft>
                          <a:spcPts val="0"/>
                        </a:spcAft>
                        <a:buNone/>
                      </a:pPr>
                      <a:r>
                        <a:rPr lang="en" sz="1300"/>
                        <a:t>Memory</a:t>
                      </a:r>
                      <a:endParaRPr sz="1300"/>
                    </a:p>
                  </a:txBody>
                  <a:tcPr marL="91425" marR="91425" marT="91425" marB="91425">
                    <a:solidFill>
                      <a:srgbClr val="CFD9E0"/>
                    </a:solidFill>
                  </a:tcPr>
                </a:tc>
                <a:extLst>
                  <a:ext uri="{0D108BD9-81ED-4DB2-BD59-A6C34878D82A}">
                    <a16:rowId xmlns:a16="http://schemas.microsoft.com/office/drawing/2014/main" val="10000"/>
                  </a:ext>
                </a:extLst>
              </a:tr>
              <a:tr h="263800">
                <a:tc>
                  <a:txBody>
                    <a:bodyPr/>
                    <a:lstStyle/>
                    <a:p>
                      <a:pPr marL="0" lvl="0" indent="0" algn="ctr" rtl="0">
                        <a:lnSpc>
                          <a:spcPct val="90000"/>
                        </a:lnSpc>
                        <a:spcBef>
                          <a:spcPts val="0"/>
                        </a:spcBef>
                        <a:spcAft>
                          <a:spcPts val="0"/>
                        </a:spcAft>
                        <a:buNone/>
                      </a:pPr>
                      <a:r>
                        <a:rPr lang="en" sz="1300"/>
                        <a:t>M  </a:t>
                      </a:r>
                      <a:r>
                        <a:rPr lang="en" sz="1600">
                          <a:solidFill>
                            <a:srgbClr val="202124"/>
                          </a:solidFill>
                          <a:highlight>
                            <a:srgbClr val="FFFFFF"/>
                          </a:highlight>
                        </a:rPr>
                        <a:t>↑</a:t>
                      </a:r>
                      <a:endParaRPr sz="1800"/>
                    </a:p>
                  </a:txBody>
                  <a:tcPr marL="91425" marR="91425" marT="91425" marB="91425">
                    <a:solidFill>
                      <a:schemeClr val="accent3"/>
                    </a:solidFill>
                  </a:tcPr>
                </a:tc>
                <a:tc>
                  <a:txBody>
                    <a:bodyPr/>
                    <a:lstStyle/>
                    <a:p>
                      <a:pPr marL="0" lvl="0" indent="0" algn="ctr" rtl="0">
                        <a:lnSpc>
                          <a:spcPct val="90000"/>
                        </a:lnSpc>
                        <a:spcBef>
                          <a:spcPts val="0"/>
                        </a:spcBef>
                        <a:spcAft>
                          <a:spcPts val="0"/>
                        </a:spcAft>
                        <a:buNone/>
                      </a:pPr>
                      <a:r>
                        <a:rPr lang="en" sz="1300"/>
                        <a:t>Increases</a:t>
                      </a:r>
                      <a:endParaRPr sz="1300"/>
                    </a:p>
                  </a:txBody>
                  <a:tcPr marL="91425" marR="91425" marT="91425" marB="91425">
                    <a:solidFill>
                      <a:schemeClr val="accent3"/>
                    </a:solidFill>
                  </a:tcPr>
                </a:tc>
                <a:tc>
                  <a:txBody>
                    <a:bodyPr/>
                    <a:lstStyle/>
                    <a:p>
                      <a:pPr marL="0" lvl="0" indent="0" algn="ctr" rtl="0">
                        <a:lnSpc>
                          <a:spcPct val="90000"/>
                        </a:lnSpc>
                        <a:spcBef>
                          <a:spcPts val="0"/>
                        </a:spcBef>
                        <a:spcAft>
                          <a:spcPts val="0"/>
                        </a:spcAft>
                        <a:buNone/>
                      </a:pPr>
                      <a:r>
                        <a:rPr lang="en" sz="1300"/>
                        <a:t>Increases</a:t>
                      </a:r>
                      <a:endParaRPr sz="1300"/>
                    </a:p>
                  </a:txBody>
                  <a:tcPr marL="91425" marR="91425" marT="91425" marB="91425">
                    <a:solidFill>
                      <a:schemeClr val="accent3"/>
                    </a:solidFill>
                  </a:tcPr>
                </a:tc>
                <a:tc>
                  <a:txBody>
                    <a:bodyPr/>
                    <a:lstStyle/>
                    <a:p>
                      <a:pPr marL="0" lvl="0" indent="0" algn="ctr" rtl="0">
                        <a:lnSpc>
                          <a:spcPct val="90000"/>
                        </a:lnSpc>
                        <a:spcBef>
                          <a:spcPts val="0"/>
                        </a:spcBef>
                        <a:spcAft>
                          <a:spcPts val="0"/>
                        </a:spcAft>
                        <a:buNone/>
                      </a:pPr>
                      <a:r>
                        <a:rPr lang="en" sz="1300"/>
                        <a:t>Increases</a:t>
                      </a:r>
                      <a:endParaRPr sz="1300"/>
                    </a:p>
                  </a:txBody>
                  <a:tcPr marL="91425" marR="91425" marT="91425" marB="91425">
                    <a:solidFill>
                      <a:schemeClr val="accent3"/>
                    </a:solidFill>
                  </a:tcPr>
                </a:tc>
                <a:tc>
                  <a:txBody>
                    <a:bodyPr/>
                    <a:lstStyle/>
                    <a:p>
                      <a:pPr marL="0" lvl="0" indent="0" algn="ctr" rtl="0">
                        <a:lnSpc>
                          <a:spcPct val="90000"/>
                        </a:lnSpc>
                        <a:spcBef>
                          <a:spcPts val="0"/>
                        </a:spcBef>
                        <a:spcAft>
                          <a:spcPts val="0"/>
                        </a:spcAft>
                        <a:buNone/>
                      </a:pPr>
                      <a:r>
                        <a:rPr lang="en" sz="1300"/>
                        <a:t>Increases</a:t>
                      </a:r>
                      <a:endParaRPr sz="1300"/>
                    </a:p>
                  </a:txBody>
                  <a:tcPr marL="91425" marR="91425" marT="91425" marB="91425">
                    <a:solidFill>
                      <a:schemeClr val="accent3"/>
                    </a:solidFill>
                  </a:tcPr>
                </a:tc>
                <a:extLst>
                  <a:ext uri="{0D108BD9-81ED-4DB2-BD59-A6C34878D82A}">
                    <a16:rowId xmlns:a16="http://schemas.microsoft.com/office/drawing/2014/main" val="10001"/>
                  </a:ext>
                </a:extLst>
              </a:tr>
              <a:tr h="263800">
                <a:tc>
                  <a:txBody>
                    <a:bodyPr/>
                    <a:lstStyle/>
                    <a:p>
                      <a:pPr marL="0" lvl="0" indent="0" algn="ctr" rtl="0">
                        <a:lnSpc>
                          <a:spcPct val="90000"/>
                        </a:lnSpc>
                        <a:spcBef>
                          <a:spcPts val="0"/>
                        </a:spcBef>
                        <a:spcAft>
                          <a:spcPts val="0"/>
                        </a:spcAft>
                        <a:buNone/>
                      </a:pPr>
                      <a:r>
                        <a:rPr lang="en" sz="1300"/>
                        <a:t>efSearch </a:t>
                      </a:r>
                      <a:r>
                        <a:rPr lang="en" sz="1600">
                          <a:solidFill>
                            <a:srgbClr val="202124"/>
                          </a:solidFill>
                          <a:highlight>
                            <a:srgbClr val="FFFFFF"/>
                          </a:highlight>
                        </a:rPr>
                        <a:t>↑</a:t>
                      </a:r>
                      <a:endParaRPr sz="1800"/>
                    </a:p>
                  </a:txBody>
                  <a:tcPr marL="91425" marR="91425" marT="91425" marB="91425">
                    <a:solidFill>
                      <a:schemeClr val="accent3"/>
                    </a:solidFill>
                  </a:tcPr>
                </a:tc>
                <a:tc>
                  <a:txBody>
                    <a:bodyPr/>
                    <a:lstStyle/>
                    <a:p>
                      <a:pPr marL="0" lvl="0" indent="0" algn="ctr" rtl="0">
                        <a:lnSpc>
                          <a:spcPct val="90000"/>
                        </a:lnSpc>
                        <a:spcBef>
                          <a:spcPts val="0"/>
                        </a:spcBef>
                        <a:spcAft>
                          <a:spcPts val="0"/>
                        </a:spcAft>
                        <a:buNone/>
                      </a:pPr>
                      <a:r>
                        <a:rPr lang="en" sz="1300"/>
                        <a:t>Almost same</a:t>
                      </a:r>
                      <a:endParaRPr sz="1300"/>
                    </a:p>
                  </a:txBody>
                  <a:tcPr marL="91425" marR="91425" marT="91425" marB="91425">
                    <a:lnB w="9525" cap="flat" cmpd="sng">
                      <a:solidFill>
                        <a:srgbClr val="9E9E9E"/>
                      </a:solidFill>
                      <a:prstDash val="solid"/>
                      <a:round/>
                      <a:headEnd type="none" w="sm" len="sm"/>
                      <a:tailEnd type="none" w="sm" len="sm"/>
                    </a:lnB>
                    <a:solidFill>
                      <a:schemeClr val="accent3"/>
                    </a:solidFill>
                  </a:tcPr>
                </a:tc>
                <a:tc>
                  <a:txBody>
                    <a:bodyPr/>
                    <a:lstStyle/>
                    <a:p>
                      <a:pPr marL="0" lvl="0" indent="0" algn="ctr" rtl="0">
                        <a:lnSpc>
                          <a:spcPct val="90000"/>
                        </a:lnSpc>
                        <a:spcBef>
                          <a:spcPts val="0"/>
                        </a:spcBef>
                        <a:spcAft>
                          <a:spcPts val="0"/>
                        </a:spcAft>
                        <a:buNone/>
                      </a:pPr>
                      <a:r>
                        <a:rPr lang="en" sz="1300"/>
                        <a:t>Almost same</a:t>
                      </a:r>
                      <a:endParaRPr sz="1300"/>
                    </a:p>
                  </a:txBody>
                  <a:tcPr marL="91425" marR="91425" marT="91425" marB="91425">
                    <a:lnB w="9525" cap="flat" cmpd="sng">
                      <a:solidFill>
                        <a:srgbClr val="9E9E9E"/>
                      </a:solidFill>
                      <a:prstDash val="solid"/>
                      <a:round/>
                      <a:headEnd type="none" w="sm" len="sm"/>
                      <a:tailEnd type="none" w="sm" len="sm"/>
                    </a:lnB>
                    <a:solidFill>
                      <a:schemeClr val="accent3"/>
                    </a:solidFill>
                  </a:tcPr>
                </a:tc>
                <a:tc>
                  <a:txBody>
                    <a:bodyPr/>
                    <a:lstStyle/>
                    <a:p>
                      <a:pPr marL="0" lvl="0" indent="0" algn="ctr" rtl="0">
                        <a:lnSpc>
                          <a:spcPct val="90000"/>
                        </a:lnSpc>
                        <a:spcBef>
                          <a:spcPts val="0"/>
                        </a:spcBef>
                        <a:spcAft>
                          <a:spcPts val="0"/>
                        </a:spcAft>
                        <a:buNone/>
                      </a:pPr>
                      <a:r>
                        <a:rPr lang="en" sz="1300"/>
                        <a:t>Decreases initially then increases</a:t>
                      </a:r>
                      <a:endParaRPr sz="1300"/>
                    </a:p>
                  </a:txBody>
                  <a:tcPr marL="91425" marR="91425" marT="91425" marB="91425">
                    <a:lnB w="9525" cap="flat" cmpd="sng">
                      <a:solidFill>
                        <a:srgbClr val="9E9E9E"/>
                      </a:solidFill>
                      <a:prstDash val="solid"/>
                      <a:round/>
                      <a:headEnd type="none" w="sm" len="sm"/>
                      <a:tailEnd type="none" w="sm" len="sm"/>
                    </a:lnB>
                    <a:solidFill>
                      <a:schemeClr val="accent3"/>
                    </a:solidFill>
                  </a:tcPr>
                </a:tc>
                <a:tc>
                  <a:txBody>
                    <a:bodyPr/>
                    <a:lstStyle/>
                    <a:p>
                      <a:pPr marL="0" lvl="0" indent="0" algn="ctr" rtl="0">
                        <a:lnSpc>
                          <a:spcPct val="90000"/>
                        </a:lnSpc>
                        <a:spcBef>
                          <a:spcPts val="0"/>
                        </a:spcBef>
                        <a:spcAft>
                          <a:spcPts val="0"/>
                        </a:spcAft>
                        <a:buNone/>
                      </a:pPr>
                      <a:r>
                        <a:rPr lang="en" sz="1300"/>
                        <a:t>Almost same</a:t>
                      </a:r>
                      <a:endParaRPr sz="1300"/>
                    </a:p>
                  </a:txBody>
                  <a:tcPr marL="91425" marR="91425" marT="91425" marB="91425">
                    <a:lnB w="9525" cap="flat" cmpd="sng">
                      <a:solidFill>
                        <a:srgbClr val="9E9E9E"/>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480500">
                <a:tc>
                  <a:txBody>
                    <a:bodyPr/>
                    <a:lstStyle/>
                    <a:p>
                      <a:pPr marL="0" lvl="0" indent="0" algn="ctr" rtl="0">
                        <a:lnSpc>
                          <a:spcPct val="90000"/>
                        </a:lnSpc>
                        <a:spcBef>
                          <a:spcPts val="0"/>
                        </a:spcBef>
                        <a:spcAft>
                          <a:spcPts val="0"/>
                        </a:spcAft>
                        <a:buNone/>
                      </a:pPr>
                      <a:r>
                        <a:rPr lang="en" sz="1300"/>
                        <a:t>efConstruction </a:t>
                      </a:r>
                      <a:r>
                        <a:rPr lang="en" sz="1600">
                          <a:solidFill>
                            <a:srgbClr val="202124"/>
                          </a:solidFill>
                          <a:highlight>
                            <a:schemeClr val="accent2"/>
                          </a:highlight>
                        </a:rPr>
                        <a:t>↑</a:t>
                      </a:r>
                      <a:endParaRPr sz="1300"/>
                    </a:p>
                  </a:txBody>
                  <a:tcPr marL="91425" marR="91425" marT="91425" marB="91425">
                    <a:lnR w="9525" cap="flat" cmpd="sng">
                      <a:solidFill>
                        <a:srgbClr val="9E9E9E"/>
                      </a:solidFill>
                      <a:prstDash val="solid"/>
                      <a:round/>
                      <a:headEnd type="none" w="sm" len="sm"/>
                      <a:tailEnd type="none" w="sm" len="sm"/>
                    </a:lnR>
                    <a:solidFill>
                      <a:schemeClr val="accent3"/>
                    </a:solidFill>
                  </a:tcPr>
                </a:tc>
                <a:tc>
                  <a:txBody>
                    <a:bodyPr/>
                    <a:lstStyle/>
                    <a:p>
                      <a:pPr marL="0" lvl="0" indent="0" algn="ctr" rtl="0">
                        <a:lnSpc>
                          <a:spcPct val="90000"/>
                        </a:lnSpc>
                        <a:spcBef>
                          <a:spcPts val="0"/>
                        </a:spcBef>
                        <a:spcAft>
                          <a:spcPts val="0"/>
                        </a:spcAft>
                        <a:buNone/>
                      </a:pPr>
                      <a:r>
                        <a:rPr lang="en" sz="1300"/>
                        <a:t>Almost same: highest for efCon =16</a:t>
                      </a:r>
                      <a:endParaRPr sz="13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3"/>
                    </a:solidFill>
                  </a:tcPr>
                </a:tc>
                <a:tc>
                  <a:txBody>
                    <a:bodyPr/>
                    <a:lstStyle/>
                    <a:p>
                      <a:pPr marL="0" lvl="0" indent="0" algn="ctr" rtl="0">
                        <a:lnSpc>
                          <a:spcPct val="90000"/>
                        </a:lnSpc>
                        <a:spcBef>
                          <a:spcPts val="0"/>
                        </a:spcBef>
                        <a:spcAft>
                          <a:spcPts val="0"/>
                        </a:spcAft>
                        <a:buNone/>
                      </a:pPr>
                      <a:r>
                        <a:rPr lang="en" sz="1300"/>
                        <a:t>Initially increases then decreases</a:t>
                      </a:r>
                      <a:endParaRPr sz="13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3"/>
                    </a:solidFill>
                  </a:tcPr>
                </a:tc>
                <a:tc>
                  <a:txBody>
                    <a:bodyPr/>
                    <a:lstStyle/>
                    <a:p>
                      <a:pPr marL="0" lvl="0" indent="0" algn="ctr" rtl="0">
                        <a:lnSpc>
                          <a:spcPct val="90000"/>
                        </a:lnSpc>
                        <a:spcBef>
                          <a:spcPts val="0"/>
                        </a:spcBef>
                        <a:spcAft>
                          <a:spcPts val="0"/>
                        </a:spcAft>
                        <a:buNone/>
                      </a:pPr>
                      <a:r>
                        <a:rPr lang="en" sz="1300"/>
                        <a:t>Randomized but very close</a:t>
                      </a:r>
                      <a:endParaRPr sz="13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3"/>
                    </a:solidFill>
                  </a:tcPr>
                </a:tc>
                <a:tc>
                  <a:txBody>
                    <a:bodyPr/>
                    <a:lstStyle/>
                    <a:p>
                      <a:pPr marL="0" lvl="0" indent="0" algn="ctr" rtl="0">
                        <a:lnSpc>
                          <a:spcPct val="90000"/>
                        </a:lnSpc>
                        <a:spcBef>
                          <a:spcPts val="0"/>
                        </a:spcBef>
                        <a:spcAft>
                          <a:spcPts val="0"/>
                        </a:spcAft>
                        <a:buNone/>
                      </a:pPr>
                      <a:r>
                        <a:rPr lang="en" sz="1300"/>
                        <a:t>Almost same</a:t>
                      </a:r>
                      <a:endParaRPr sz="13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bl>
          </a:graphicData>
        </a:graphic>
      </p:graphicFrame>
      <p:sp>
        <p:nvSpPr>
          <p:cNvPr id="517" name="Google Shape;517;p39"/>
          <p:cNvSpPr txBox="1"/>
          <p:nvPr/>
        </p:nvSpPr>
        <p:spPr>
          <a:xfrm>
            <a:off x="818275" y="86750"/>
            <a:ext cx="163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Montserrat Medium"/>
                <a:ea typeface="Montserrat Medium"/>
                <a:cs typeface="Montserrat Medium"/>
                <a:sym typeface="Montserrat Medium"/>
              </a:rPr>
              <a:t>Search Time</a:t>
            </a:r>
            <a:endParaRPr sz="1000" dirty="0">
              <a:latin typeface="Montserrat Medium"/>
              <a:ea typeface="Montserrat Medium"/>
              <a:cs typeface="Montserrat Medium"/>
              <a:sym typeface="Montserrat Medium"/>
            </a:endParaRPr>
          </a:p>
        </p:txBody>
      </p:sp>
      <p:pic>
        <p:nvPicPr>
          <p:cNvPr id="518" name="Google Shape;518;p39"/>
          <p:cNvPicPr preferRelativeResize="0"/>
          <p:nvPr/>
        </p:nvPicPr>
        <p:blipFill>
          <a:blip r:embed="rId4">
            <a:alphaModFix/>
          </a:blip>
          <a:stretch>
            <a:fillRect/>
          </a:stretch>
        </p:blipFill>
        <p:spPr>
          <a:xfrm>
            <a:off x="4607025" y="144128"/>
            <a:ext cx="4093051" cy="28280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40"/>
          <p:cNvSpPr/>
          <p:nvPr/>
        </p:nvSpPr>
        <p:spPr>
          <a:xfrm rot="-5400000" flipH="1">
            <a:off x="6026415" y="1990900"/>
            <a:ext cx="3003300" cy="3289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40"/>
          <p:cNvGrpSpPr/>
          <p:nvPr/>
        </p:nvGrpSpPr>
        <p:grpSpPr>
          <a:xfrm flipH="1">
            <a:off x="8107965" y="0"/>
            <a:ext cx="1064700" cy="2550800"/>
            <a:chOff x="7366075" y="2214875"/>
            <a:chExt cx="1064700" cy="2550800"/>
          </a:xfrm>
        </p:grpSpPr>
        <p:sp>
          <p:nvSpPr>
            <p:cNvPr id="525" name="Google Shape;525;p40"/>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40"/>
          <p:cNvSpPr/>
          <p:nvPr/>
        </p:nvSpPr>
        <p:spPr>
          <a:xfrm flipH="1">
            <a:off x="5251825" y="4034325"/>
            <a:ext cx="4286400" cy="14673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txBox="1">
            <a:spLocks noGrp="1"/>
          </p:cNvSpPr>
          <p:nvPr>
            <p:ph type="title"/>
          </p:nvPr>
        </p:nvSpPr>
        <p:spPr>
          <a:xfrm>
            <a:off x="720000" y="5756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 ScaNN- </a:t>
            </a:r>
            <a:r>
              <a:rPr lang="en" sz="2700"/>
              <a:t>Scalable Nearest Neighbours</a:t>
            </a:r>
            <a:endParaRPr sz="2700"/>
          </a:p>
        </p:txBody>
      </p:sp>
      <p:sp>
        <p:nvSpPr>
          <p:cNvPr id="539" name="Google Shape;539;p40"/>
          <p:cNvSpPr txBox="1">
            <a:spLocks noGrp="1"/>
          </p:cNvSpPr>
          <p:nvPr>
            <p:ph type="body" idx="1"/>
          </p:nvPr>
        </p:nvSpPr>
        <p:spPr>
          <a:xfrm>
            <a:off x="720000" y="1631013"/>
            <a:ext cx="7284300" cy="1920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sz="1400">
                <a:solidFill>
                  <a:srgbClr val="000000"/>
                </a:solidFill>
              </a:rPr>
              <a:t>ScaNN (Scalable Nearest Neighbours) is a state-of-the-art algorithm for approximate nearest neighbour search in high-dimensional spaces.</a:t>
            </a:r>
            <a:endParaRPr sz="1400">
              <a:solidFill>
                <a:srgbClr val="000000"/>
              </a:solidFill>
            </a:endParaRPr>
          </a:p>
          <a:p>
            <a:pPr marL="457200" lvl="0" indent="0" algn="l" rtl="0">
              <a:spcBef>
                <a:spcPts val="0"/>
              </a:spcBef>
              <a:spcAft>
                <a:spcPts val="0"/>
              </a:spcAft>
              <a:buNone/>
            </a:pPr>
            <a:endParaRPr sz="1400">
              <a:solidFill>
                <a:srgbClr val="000000"/>
              </a:solidFill>
            </a:endParaRPr>
          </a:p>
          <a:p>
            <a:pPr marL="457200" lvl="0" indent="-317500" algn="l" rtl="0">
              <a:spcBef>
                <a:spcPts val="0"/>
              </a:spcBef>
              <a:spcAft>
                <a:spcPts val="0"/>
              </a:spcAft>
              <a:buSzPts val="1400"/>
              <a:buAutoNum type="arabicPeriod"/>
            </a:pPr>
            <a:r>
              <a:rPr lang="en" sz="1400">
                <a:solidFill>
                  <a:srgbClr val="000000"/>
                </a:solidFill>
              </a:rPr>
              <a:t>The algorithm uses a combination of hierarchical clustering and randomized search to efficiently find approximate nearest neighbours.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grpSp>
        <p:nvGrpSpPr>
          <p:cNvPr id="544" name="Google Shape;544;p41"/>
          <p:cNvGrpSpPr/>
          <p:nvPr/>
        </p:nvGrpSpPr>
        <p:grpSpPr>
          <a:xfrm>
            <a:off x="-39948" y="194054"/>
            <a:ext cx="3994519" cy="3415086"/>
            <a:chOff x="0" y="1189989"/>
            <a:chExt cx="3546900" cy="3415086"/>
          </a:xfrm>
        </p:grpSpPr>
        <p:sp>
          <p:nvSpPr>
            <p:cNvPr id="545" name="Google Shape;545;p41"/>
            <p:cNvSpPr/>
            <p:nvPr/>
          </p:nvSpPr>
          <p:spPr>
            <a:xfrm>
              <a:off x="0" y="1189989"/>
              <a:ext cx="3546900" cy="669000"/>
            </a:xfrm>
            <a:prstGeom prst="homePlate">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Roboto"/>
                <a:ea typeface="Roboto"/>
                <a:cs typeface="Roboto"/>
                <a:sym typeface="Roboto"/>
              </a:endParaRPr>
            </a:p>
          </p:txBody>
        </p:sp>
        <p:sp>
          <p:nvSpPr>
            <p:cNvPr id="546" name="Google Shape;546;p41"/>
            <p:cNvSpPr txBox="1"/>
            <p:nvPr/>
          </p:nvSpPr>
          <p:spPr>
            <a:xfrm>
              <a:off x="399150" y="1989375"/>
              <a:ext cx="2748600" cy="26157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chemeClr val="dk1"/>
                </a:buClr>
                <a:buSzPts val="1600"/>
                <a:buFont typeface="Montserrat Medium"/>
                <a:buChar char="●"/>
              </a:pPr>
              <a:r>
                <a:rPr lang="en">
                  <a:solidFill>
                    <a:schemeClr val="dk1"/>
                  </a:solidFill>
                  <a:latin typeface="Montserrat Medium"/>
                  <a:ea typeface="Montserrat Medium"/>
                  <a:cs typeface="Montserrat Medium"/>
                  <a:sym typeface="Montserrat Medium"/>
                </a:rPr>
                <a:t>The algorithm begins by clustering the data points into a hierarchical structure.</a:t>
              </a:r>
              <a:endParaRPr>
                <a:solidFill>
                  <a:schemeClr val="dk1"/>
                </a:solidFill>
                <a:latin typeface="Montserrat Medium"/>
                <a:ea typeface="Montserrat Medium"/>
                <a:cs typeface="Montserrat Medium"/>
                <a:sym typeface="Montserrat Medium"/>
              </a:endParaRPr>
            </a:p>
            <a:p>
              <a:pPr marL="457200" marR="0" lvl="0" indent="-330200" algn="l" rtl="0">
                <a:lnSpc>
                  <a:spcPct val="115000"/>
                </a:lnSpc>
                <a:spcBef>
                  <a:spcPts val="0"/>
                </a:spcBef>
                <a:spcAft>
                  <a:spcPts val="0"/>
                </a:spcAft>
                <a:buClr>
                  <a:schemeClr val="dk1"/>
                </a:buClr>
                <a:buSzPts val="1600"/>
                <a:buFont typeface="Montserrat Medium"/>
                <a:buChar char="●"/>
              </a:pPr>
              <a:r>
                <a:rPr lang="en">
                  <a:solidFill>
                    <a:schemeClr val="dk1"/>
                  </a:solidFill>
                  <a:latin typeface="Montserrat Medium"/>
                  <a:ea typeface="Montserrat Medium"/>
                  <a:cs typeface="Montserrat Medium"/>
                  <a:sym typeface="Montserrat Medium"/>
                </a:rPr>
                <a:t>This involves repeatedly dividing the data into smaller clusters until each cluster contains only a few points.</a:t>
              </a:r>
              <a:endParaRPr>
                <a:solidFill>
                  <a:schemeClr val="dk1"/>
                </a:solidFill>
                <a:latin typeface="Montserrat Medium"/>
                <a:ea typeface="Montserrat Medium"/>
                <a:cs typeface="Montserrat Medium"/>
                <a:sym typeface="Montserrat Medium"/>
              </a:endParaRPr>
            </a:p>
          </p:txBody>
        </p:sp>
      </p:grpSp>
      <p:sp>
        <p:nvSpPr>
          <p:cNvPr id="547" name="Google Shape;547;p41"/>
          <p:cNvSpPr/>
          <p:nvPr/>
        </p:nvSpPr>
        <p:spPr>
          <a:xfrm>
            <a:off x="3506952" y="193825"/>
            <a:ext cx="4157700" cy="669000"/>
          </a:xfrm>
          <a:prstGeom prst="chevron">
            <a:avLst>
              <a:gd name="adj" fmla="val 50000"/>
            </a:avLst>
          </a:prstGeom>
          <a:solidFill>
            <a:srgbClr val="BAC8D3"/>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b="1">
                <a:solidFill>
                  <a:schemeClr val="dk1"/>
                </a:solidFill>
                <a:latin typeface="Roboto"/>
                <a:ea typeface="Roboto"/>
                <a:cs typeface="Roboto"/>
                <a:sym typeface="Roboto"/>
              </a:rPr>
              <a:t>RANDOMIZED SEARCH</a:t>
            </a:r>
            <a:endParaRPr b="1">
              <a:solidFill>
                <a:schemeClr val="dk1"/>
              </a:solidFill>
              <a:latin typeface="Roboto"/>
              <a:ea typeface="Roboto"/>
              <a:cs typeface="Roboto"/>
              <a:sym typeface="Roboto"/>
            </a:endParaRPr>
          </a:p>
        </p:txBody>
      </p:sp>
      <p:sp>
        <p:nvSpPr>
          <p:cNvPr id="548" name="Google Shape;548;p41"/>
          <p:cNvSpPr txBox="1"/>
          <p:nvPr/>
        </p:nvSpPr>
        <p:spPr>
          <a:xfrm>
            <a:off x="152388" y="328225"/>
            <a:ext cx="3000000" cy="4002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 b="1">
                <a:solidFill>
                  <a:schemeClr val="dk1"/>
                </a:solidFill>
                <a:latin typeface="Roboto"/>
                <a:ea typeface="Roboto"/>
                <a:cs typeface="Roboto"/>
                <a:sym typeface="Roboto"/>
              </a:rPr>
              <a:t>HIERARCHICAL CLUSTERING</a:t>
            </a:r>
            <a:endParaRPr b="1">
              <a:solidFill>
                <a:schemeClr val="dk1"/>
              </a:solidFill>
            </a:endParaRPr>
          </a:p>
        </p:txBody>
      </p:sp>
      <p:sp>
        <p:nvSpPr>
          <p:cNvPr id="549" name="Google Shape;549;p41"/>
          <p:cNvSpPr txBox="1"/>
          <p:nvPr/>
        </p:nvSpPr>
        <p:spPr>
          <a:xfrm>
            <a:off x="3590200" y="993450"/>
            <a:ext cx="3900600" cy="2615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Montserrat Medium"/>
              <a:buChar char="●"/>
            </a:pPr>
            <a:r>
              <a:rPr lang="en">
                <a:solidFill>
                  <a:schemeClr val="dk1"/>
                </a:solidFill>
                <a:latin typeface="Montserrat Medium"/>
                <a:ea typeface="Montserrat Medium"/>
                <a:cs typeface="Montserrat Medium"/>
                <a:sym typeface="Montserrat Medium"/>
              </a:rPr>
              <a:t>To find the approximate nearest neighbours for a given query point, the algorithm begins at the root of the hierarchical tree and randomly selects a small subset of child nodes to search.</a:t>
            </a:r>
            <a:endParaRPr>
              <a:solidFill>
                <a:schemeClr val="dk1"/>
              </a:solidFill>
              <a:latin typeface="Montserrat Medium"/>
              <a:ea typeface="Montserrat Medium"/>
              <a:cs typeface="Montserrat Medium"/>
              <a:sym typeface="Montserrat Medium"/>
            </a:endParaRPr>
          </a:p>
          <a:p>
            <a:pPr marL="457200" lvl="0" indent="-317500" algn="l" rtl="0">
              <a:lnSpc>
                <a:spcPct val="115000"/>
              </a:lnSpc>
              <a:spcBef>
                <a:spcPts val="0"/>
              </a:spcBef>
              <a:spcAft>
                <a:spcPts val="0"/>
              </a:spcAft>
              <a:buClr>
                <a:schemeClr val="dk1"/>
              </a:buClr>
              <a:buSzPts val="1400"/>
              <a:buFont typeface="Montserrat Medium"/>
              <a:buChar char="●"/>
            </a:pPr>
            <a:r>
              <a:rPr lang="en">
                <a:solidFill>
                  <a:schemeClr val="dk1"/>
                </a:solidFill>
                <a:latin typeface="Montserrat Medium"/>
                <a:ea typeface="Montserrat Medium"/>
                <a:cs typeface="Montserrat Medium"/>
                <a:sym typeface="Montserrat Medium"/>
              </a:rPr>
              <a:t>The search is guided by the distances between the query point and the centroids of each child node</a:t>
            </a:r>
            <a:endParaRPr sz="12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2"/>
          <p:cNvSpPr txBox="1"/>
          <p:nvPr/>
        </p:nvSpPr>
        <p:spPr>
          <a:xfrm>
            <a:off x="735663" y="4181550"/>
            <a:ext cx="3366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latin typeface="Montserrat Medium"/>
                <a:ea typeface="Montserrat Medium"/>
                <a:cs typeface="Montserrat Medium"/>
                <a:sym typeface="Montserrat Medium"/>
              </a:rPr>
              <a:t>Build time vs Number of points searched</a:t>
            </a:r>
            <a:endParaRPr sz="1000" dirty="0">
              <a:latin typeface="Montserrat Medium"/>
              <a:ea typeface="Montserrat Medium"/>
              <a:cs typeface="Montserrat Medium"/>
              <a:sym typeface="Montserrat Medium"/>
            </a:endParaRPr>
          </a:p>
        </p:txBody>
      </p:sp>
      <p:sp>
        <p:nvSpPr>
          <p:cNvPr id="555" name="Google Shape;555;p42"/>
          <p:cNvSpPr txBox="1"/>
          <p:nvPr/>
        </p:nvSpPr>
        <p:spPr>
          <a:xfrm>
            <a:off x="1170525" y="228275"/>
            <a:ext cx="556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ontserrat Medium"/>
              <a:ea typeface="Montserrat Medium"/>
              <a:cs typeface="Montserrat Medium"/>
              <a:sym typeface="Montserrat Medium"/>
            </a:endParaRPr>
          </a:p>
        </p:txBody>
      </p:sp>
      <p:sp>
        <p:nvSpPr>
          <p:cNvPr id="556" name="Google Shape;556;p42"/>
          <p:cNvSpPr txBox="1"/>
          <p:nvPr/>
        </p:nvSpPr>
        <p:spPr>
          <a:xfrm>
            <a:off x="699400" y="306000"/>
            <a:ext cx="7377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1"/>
                </a:solidFill>
                <a:latin typeface="Montserrat"/>
                <a:ea typeface="Montserrat"/>
                <a:cs typeface="Montserrat"/>
                <a:sym typeface="Montserrat"/>
              </a:rPr>
              <a:t>Parameters that affect time/memory</a:t>
            </a:r>
            <a:endParaRPr sz="500" b="1"/>
          </a:p>
        </p:txBody>
      </p:sp>
      <p:sp>
        <p:nvSpPr>
          <p:cNvPr id="557" name="Google Shape;557;p42"/>
          <p:cNvSpPr txBox="1"/>
          <p:nvPr/>
        </p:nvSpPr>
        <p:spPr>
          <a:xfrm>
            <a:off x="5060875" y="4181550"/>
            <a:ext cx="3366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latin typeface="Montserrat Medium"/>
                <a:ea typeface="Montserrat Medium"/>
                <a:cs typeface="Montserrat Medium"/>
                <a:sym typeface="Montserrat Medium"/>
              </a:rPr>
              <a:t>Search time vs Number of points searched</a:t>
            </a:r>
            <a:endParaRPr sz="1000" dirty="0">
              <a:latin typeface="Montserrat Medium"/>
              <a:ea typeface="Montserrat Medium"/>
              <a:cs typeface="Montserrat Medium"/>
              <a:sym typeface="Montserrat Medium"/>
            </a:endParaRPr>
          </a:p>
        </p:txBody>
      </p:sp>
      <p:sp>
        <p:nvSpPr>
          <p:cNvPr id="558" name="Google Shape;558;p42"/>
          <p:cNvSpPr txBox="1"/>
          <p:nvPr/>
        </p:nvSpPr>
        <p:spPr>
          <a:xfrm>
            <a:off x="733400" y="840250"/>
            <a:ext cx="421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Medium"/>
                <a:ea typeface="Montserrat Medium"/>
                <a:cs typeface="Montserrat Medium"/>
                <a:sym typeface="Montserrat Medium"/>
              </a:rPr>
              <a:t>Non-perturbed Query- Exact match</a:t>
            </a:r>
            <a:endParaRPr>
              <a:latin typeface="Montserrat Medium"/>
              <a:ea typeface="Montserrat Medium"/>
              <a:cs typeface="Montserrat Medium"/>
              <a:sym typeface="Montserrat Medium"/>
            </a:endParaRPr>
          </a:p>
        </p:txBody>
      </p:sp>
      <p:pic>
        <p:nvPicPr>
          <p:cNvPr id="559" name="Google Shape;559;p42"/>
          <p:cNvPicPr preferRelativeResize="0"/>
          <p:nvPr/>
        </p:nvPicPr>
        <p:blipFill>
          <a:blip r:embed="rId3">
            <a:alphaModFix/>
          </a:blip>
          <a:stretch>
            <a:fillRect/>
          </a:stretch>
        </p:blipFill>
        <p:spPr>
          <a:xfrm>
            <a:off x="440925" y="1464091"/>
            <a:ext cx="3955476" cy="2695534"/>
          </a:xfrm>
          <a:prstGeom prst="rect">
            <a:avLst/>
          </a:prstGeom>
          <a:noFill/>
          <a:ln>
            <a:noFill/>
          </a:ln>
        </p:spPr>
      </p:pic>
      <p:pic>
        <p:nvPicPr>
          <p:cNvPr id="560" name="Google Shape;560;p42"/>
          <p:cNvPicPr preferRelativeResize="0"/>
          <p:nvPr/>
        </p:nvPicPr>
        <p:blipFill>
          <a:blip r:embed="rId4">
            <a:alphaModFix/>
          </a:blip>
          <a:stretch>
            <a:fillRect/>
          </a:stretch>
        </p:blipFill>
        <p:spPr>
          <a:xfrm>
            <a:off x="4638325" y="1444600"/>
            <a:ext cx="4211100" cy="2682237"/>
          </a:xfrm>
          <a:prstGeom prst="rect">
            <a:avLst/>
          </a:prstGeom>
          <a:noFill/>
          <a:ln>
            <a:noFill/>
          </a:ln>
        </p:spPr>
      </p:pic>
      <p:sp>
        <p:nvSpPr>
          <p:cNvPr id="561" name="Google Shape;561;p42"/>
          <p:cNvSpPr/>
          <p:nvPr/>
        </p:nvSpPr>
        <p:spPr>
          <a:xfrm>
            <a:off x="4725800" y="2821875"/>
            <a:ext cx="102000" cy="1893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2"/>
          <p:cNvSpPr txBox="1"/>
          <p:nvPr/>
        </p:nvSpPr>
        <p:spPr>
          <a:xfrm rot="-5400000" flipH="1">
            <a:off x="4585850" y="2824425"/>
            <a:ext cx="381900" cy="2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
                <a:latin typeface="Montserrat Medium"/>
                <a:ea typeface="Montserrat Medium"/>
                <a:cs typeface="Montserrat Medium"/>
                <a:sym typeface="Montserrat Medium"/>
              </a:rPr>
              <a:t>Search</a:t>
            </a:r>
            <a:endParaRPr sz="400">
              <a:latin typeface="Montserrat Medium"/>
              <a:ea typeface="Montserrat Medium"/>
              <a:cs typeface="Montserrat Medium"/>
              <a:sym typeface="Montserrat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3"/>
          <p:cNvSpPr txBox="1">
            <a:spLocks noGrp="1"/>
          </p:cNvSpPr>
          <p:nvPr>
            <p:ph type="body" idx="1"/>
          </p:nvPr>
        </p:nvSpPr>
        <p:spPr>
          <a:xfrm>
            <a:off x="720000" y="1298400"/>
            <a:ext cx="7330800" cy="2546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For perturbed query: Time graphs are almost similar.</a:t>
            </a:r>
            <a:endParaRPr dirty="0"/>
          </a:p>
          <a:p>
            <a:pPr marL="457200" lvl="0" indent="-317500" algn="l" rtl="0">
              <a:spcBef>
                <a:spcPts val="0"/>
              </a:spcBef>
              <a:spcAft>
                <a:spcPts val="0"/>
              </a:spcAft>
              <a:buSzPts val="1400"/>
              <a:buChar char="●"/>
            </a:pPr>
            <a:r>
              <a:rPr lang="en" dirty="0"/>
              <a:t>Gaussian Noise: sigma=[0.1, 0.5, 2]</a:t>
            </a:r>
            <a:endParaRPr dirty="0"/>
          </a:p>
          <a:p>
            <a:pPr marL="457200" lvl="0" indent="-317500" algn="l" rtl="0">
              <a:spcBef>
                <a:spcPts val="0"/>
              </a:spcBef>
              <a:spcAft>
                <a:spcPts val="0"/>
              </a:spcAft>
              <a:buSzPts val="1400"/>
              <a:buChar char="●"/>
            </a:pPr>
            <a:r>
              <a:rPr lang="en" dirty="0"/>
              <a:t>Accuracy of search = 1, for all cases</a:t>
            </a:r>
            <a:endParaRPr dirty="0"/>
          </a:p>
        </p:txBody>
      </p:sp>
      <p:sp>
        <p:nvSpPr>
          <p:cNvPr id="568" name="Google Shape;568;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Perturbed Query</a:t>
            </a:r>
            <a:endParaRPr/>
          </a:p>
        </p:txBody>
      </p:sp>
      <p:pic>
        <p:nvPicPr>
          <p:cNvPr id="569" name="Google Shape;569;p43"/>
          <p:cNvPicPr preferRelativeResize="0"/>
          <p:nvPr/>
        </p:nvPicPr>
        <p:blipFill>
          <a:blip r:embed="rId3">
            <a:alphaModFix/>
          </a:blip>
          <a:stretch>
            <a:fillRect/>
          </a:stretch>
        </p:blipFill>
        <p:spPr>
          <a:xfrm>
            <a:off x="2733675" y="2364925"/>
            <a:ext cx="3676650" cy="2495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4"/>
          <p:cNvSpPr txBox="1">
            <a:spLocks noGrp="1"/>
          </p:cNvSpPr>
          <p:nvPr>
            <p:ph type="body" idx="1"/>
          </p:nvPr>
        </p:nvSpPr>
        <p:spPr>
          <a:xfrm>
            <a:off x="720000" y="1639050"/>
            <a:ext cx="7704000" cy="2228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In terms of speed:</a:t>
            </a:r>
            <a:endParaRPr dirty="0"/>
          </a:p>
          <a:p>
            <a:pPr marL="457200" lvl="0" indent="0" algn="l" rtl="0">
              <a:spcBef>
                <a:spcPts val="0"/>
              </a:spcBef>
              <a:spcAft>
                <a:spcPts val="0"/>
              </a:spcAft>
              <a:buNone/>
            </a:pPr>
            <a:r>
              <a:rPr lang="en" b="1" dirty="0">
                <a:latin typeface="Montserrat"/>
                <a:ea typeface="Montserrat"/>
                <a:cs typeface="Montserrat"/>
                <a:sym typeface="Montserrat"/>
              </a:rPr>
              <a:t>Total build time: </a:t>
            </a:r>
            <a:r>
              <a:rPr lang="en" dirty="0"/>
              <a:t> LSH(30-250s) &gt; ScaNN(200-1000s) &gt; HNSW(70-400s) &gt; PQ(30-100s)</a:t>
            </a:r>
            <a:endParaRPr dirty="0"/>
          </a:p>
          <a:p>
            <a:pPr marL="457200" lvl="0" indent="0" algn="l" rtl="0">
              <a:spcBef>
                <a:spcPts val="0"/>
              </a:spcBef>
              <a:spcAft>
                <a:spcPts val="0"/>
              </a:spcAft>
              <a:buNone/>
            </a:pPr>
            <a:r>
              <a:rPr lang="en" b="1" dirty="0">
                <a:latin typeface="Montserrat"/>
                <a:ea typeface="Montserrat"/>
                <a:cs typeface="Montserrat"/>
                <a:sym typeface="Montserrat"/>
              </a:rPr>
              <a:t>Average Query Search time:</a:t>
            </a:r>
            <a:r>
              <a:rPr lang="en" dirty="0"/>
              <a:t> ScaNN(0.5-3.5ms) &lt; HNSW(0.08s-0.16s) &lt; LSH(0.1-0.8s) &lt; PQ (4-5s)</a:t>
            </a:r>
            <a:endParaRPr dirty="0"/>
          </a:p>
          <a:p>
            <a:pPr marL="457200" lvl="0" indent="-317500" algn="l" rtl="0">
              <a:spcBef>
                <a:spcPts val="0"/>
              </a:spcBef>
              <a:spcAft>
                <a:spcPts val="0"/>
              </a:spcAft>
              <a:buSzPts val="1400"/>
              <a:buChar char="●"/>
            </a:pPr>
            <a:r>
              <a:rPr lang="en" b="1" dirty="0">
                <a:latin typeface="Montserrat"/>
                <a:ea typeface="Montserrat"/>
                <a:cs typeface="Montserrat"/>
                <a:sym typeface="Montserrat"/>
              </a:rPr>
              <a:t>Accuracy for exact matches:</a:t>
            </a:r>
            <a:r>
              <a:rPr lang="en" dirty="0"/>
              <a:t> ScaNN&gt;LSH&gt;HNSW&gt;PQ</a:t>
            </a:r>
            <a:endParaRPr dirty="0"/>
          </a:p>
          <a:p>
            <a:pPr marL="457200" lvl="0" indent="-317500" algn="l" rtl="0">
              <a:spcBef>
                <a:spcPts val="0"/>
              </a:spcBef>
              <a:spcAft>
                <a:spcPts val="0"/>
              </a:spcAft>
              <a:buSzPts val="1400"/>
              <a:buChar char="●"/>
            </a:pPr>
            <a:r>
              <a:rPr lang="en" b="1" dirty="0">
                <a:latin typeface="Montserrat"/>
                <a:ea typeface="Montserrat"/>
                <a:cs typeface="Montserrat"/>
                <a:sym typeface="Montserrat"/>
              </a:rPr>
              <a:t>Accuracy for perturbed query: </a:t>
            </a:r>
            <a:r>
              <a:rPr lang="en" dirty="0"/>
              <a:t>ScaNN ~ LSH &gt; HNSW ~ PQ</a:t>
            </a:r>
            <a:endParaRPr dirty="0"/>
          </a:p>
          <a:p>
            <a:pPr marL="0" lvl="0" indent="0" algn="l" rtl="0">
              <a:spcBef>
                <a:spcPts val="0"/>
              </a:spcBef>
              <a:spcAft>
                <a:spcPts val="0"/>
              </a:spcAft>
              <a:buNone/>
            </a:pPr>
            <a:endParaRPr dirty="0"/>
          </a:p>
          <a:p>
            <a:pPr marL="914400" lvl="0" indent="0" algn="l" rtl="0">
              <a:spcBef>
                <a:spcPts val="0"/>
              </a:spcBef>
              <a:spcAft>
                <a:spcPts val="0"/>
              </a:spcAft>
              <a:buNone/>
            </a:pPr>
            <a:endParaRPr dirty="0"/>
          </a:p>
        </p:txBody>
      </p:sp>
      <p:sp>
        <p:nvSpPr>
          <p:cNvPr id="575" name="Google Shape;575;p44"/>
          <p:cNvSpPr txBox="1">
            <a:spLocks noGrp="1"/>
          </p:cNvSpPr>
          <p:nvPr>
            <p:ph type="title"/>
          </p:nvPr>
        </p:nvSpPr>
        <p:spPr>
          <a:xfrm>
            <a:off x="720000" y="6530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t>Comparison &amp; Scalability of different Algorithms</a:t>
            </a:r>
            <a:endParaRPr dirty="0"/>
          </a:p>
        </p:txBody>
      </p:sp>
      <p:sp>
        <p:nvSpPr>
          <p:cNvPr id="576" name="Google Shape;576;p44"/>
          <p:cNvSpPr txBox="1"/>
          <p:nvPr/>
        </p:nvSpPr>
        <p:spPr>
          <a:xfrm>
            <a:off x="2913325" y="2138075"/>
            <a:ext cx="1683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ontserrat Medium"/>
                <a:ea typeface="Montserrat Medium"/>
                <a:cs typeface="Montserrat Medium"/>
                <a:sym typeface="Montserrat Medium"/>
              </a:rPr>
              <a:t>(For 10000 points)</a:t>
            </a:r>
            <a:endParaRPr sz="1100">
              <a:latin typeface="Montserrat Medium"/>
              <a:ea typeface="Montserrat Medium"/>
              <a:cs typeface="Montserrat Medium"/>
              <a:sym typeface="Montserrat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45"/>
          <p:cNvSpPr txBox="1">
            <a:spLocks noGrp="1"/>
          </p:cNvSpPr>
          <p:nvPr>
            <p:ph type="body" idx="1"/>
          </p:nvPr>
        </p:nvSpPr>
        <p:spPr>
          <a:xfrm>
            <a:off x="735325" y="1387038"/>
            <a:ext cx="7704000" cy="1763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400" dirty="0"/>
              <a:t>ScaNN proves to be the best algorithm for our use. </a:t>
            </a:r>
            <a:endParaRPr sz="1400" dirty="0"/>
          </a:p>
          <a:p>
            <a:pPr marL="457200" lvl="0" indent="-311150" algn="l" rtl="0">
              <a:spcBef>
                <a:spcPts val="0"/>
              </a:spcBef>
              <a:spcAft>
                <a:spcPts val="0"/>
              </a:spcAft>
              <a:buSzPts val="1300"/>
              <a:buChar char="●"/>
            </a:pPr>
            <a:r>
              <a:rPr lang="en" sz="1400" dirty="0"/>
              <a:t>We can also see that there is a </a:t>
            </a:r>
            <a:r>
              <a:rPr lang="en" sz="1400" b="1" dirty="0">
                <a:latin typeface="Montserrat"/>
                <a:ea typeface="Montserrat"/>
                <a:cs typeface="Montserrat"/>
                <a:sym typeface="Montserrat"/>
              </a:rPr>
              <a:t>time vs accuracy trade-off</a:t>
            </a:r>
            <a:r>
              <a:rPr lang="en" sz="1400" dirty="0"/>
              <a:t> for the algorithms. </a:t>
            </a:r>
            <a:endParaRPr sz="1400" dirty="0"/>
          </a:p>
          <a:p>
            <a:pPr marL="457200" lvl="0" indent="-311150" algn="l" rtl="0">
              <a:spcBef>
                <a:spcPts val="0"/>
              </a:spcBef>
              <a:spcAft>
                <a:spcPts val="0"/>
              </a:spcAft>
              <a:buSzPts val="1300"/>
              <a:buChar char="●"/>
            </a:pPr>
            <a:r>
              <a:rPr lang="en" sz="1400" dirty="0"/>
              <a:t>Although Build time for ScaNN is much higher compared to other algorithms but it’s average query search time is much lower.</a:t>
            </a:r>
            <a:endParaRPr sz="1400" dirty="0"/>
          </a:p>
          <a:p>
            <a:pPr marL="457200" lvl="0" indent="-311150" algn="l" rtl="0">
              <a:spcBef>
                <a:spcPts val="0"/>
              </a:spcBef>
              <a:spcAft>
                <a:spcPts val="0"/>
              </a:spcAft>
              <a:buSzPts val="1300"/>
              <a:buChar char="●"/>
            </a:pPr>
            <a:r>
              <a:rPr lang="en" sz="1400" dirty="0"/>
              <a:t>Accuracy is also best for both exact matches and perturbed query.</a:t>
            </a:r>
            <a:endParaRPr sz="1400" dirty="0"/>
          </a:p>
        </p:txBody>
      </p:sp>
      <p:sp>
        <p:nvSpPr>
          <p:cNvPr id="582" name="Google Shape;582;p45"/>
          <p:cNvSpPr txBox="1">
            <a:spLocks noGrp="1"/>
          </p:cNvSpPr>
          <p:nvPr>
            <p:ph type="title"/>
          </p:nvPr>
        </p:nvSpPr>
        <p:spPr>
          <a:xfrm>
            <a:off x="735325" y="81433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Results</a:t>
            </a:r>
            <a:endParaRPr sz="2900"/>
          </a:p>
        </p:txBody>
      </p:sp>
      <p:sp>
        <p:nvSpPr>
          <p:cNvPr id="583" name="Google Shape;583;p45"/>
          <p:cNvSpPr txBox="1">
            <a:spLocks noGrp="1"/>
          </p:cNvSpPr>
          <p:nvPr>
            <p:ph type="title"/>
          </p:nvPr>
        </p:nvSpPr>
        <p:spPr>
          <a:xfrm>
            <a:off x="735325" y="285373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Future Prospects</a:t>
            </a:r>
            <a:endParaRPr sz="2900"/>
          </a:p>
        </p:txBody>
      </p:sp>
      <p:sp>
        <p:nvSpPr>
          <p:cNvPr id="584" name="Google Shape;584;p45"/>
          <p:cNvSpPr txBox="1">
            <a:spLocks noGrp="1"/>
          </p:cNvSpPr>
          <p:nvPr>
            <p:ph type="body" idx="1"/>
          </p:nvPr>
        </p:nvSpPr>
        <p:spPr>
          <a:xfrm>
            <a:off x="887725" y="3523763"/>
            <a:ext cx="7704000" cy="438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400" dirty="0"/>
              <a:t>Implement the algorithms for Real audio dataset and analyse the results.</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329" name="Google Shape;329;p22"/>
          <p:cNvSpPr txBox="1">
            <a:spLocks noGrp="1"/>
          </p:cNvSpPr>
          <p:nvPr>
            <p:ph type="body" idx="1"/>
          </p:nvPr>
        </p:nvSpPr>
        <p:spPr>
          <a:xfrm>
            <a:off x="720000" y="1524000"/>
            <a:ext cx="7704000" cy="209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t>Specialized vector search algorithms for nearest neighbor search are needed because traditional search techniques can become prohibitively slow in high-dimensional spaces. In traditional search techniques such as linear search or brute-force search, each item in the dataset is compared to the query vector, which becomes increasingly computationally expensive as the dimensionality of the dataset increase</a:t>
            </a:r>
            <a:endParaRPr sz="1500"/>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3"/>
          <p:cNvSpPr txBox="1">
            <a:spLocks noGrp="1"/>
          </p:cNvSpPr>
          <p:nvPr>
            <p:ph type="body" idx="1"/>
          </p:nvPr>
        </p:nvSpPr>
        <p:spPr>
          <a:xfrm>
            <a:off x="720000" y="1152475"/>
            <a:ext cx="7704000" cy="3113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Previous works in vector search algorithms include LSH, tree-based methods, product quantization, ANN. These techniques enable efficient search for nearest neighbors and have driven progress in search engines, recommendation systems, and computer vision.</a:t>
            </a:r>
            <a:endParaRPr sz="1500"/>
          </a:p>
          <a:p>
            <a:pPr marL="457200" lvl="0" indent="0" algn="l" rtl="0">
              <a:spcBef>
                <a:spcPts val="0"/>
              </a:spcBef>
              <a:spcAft>
                <a:spcPts val="0"/>
              </a:spcAft>
              <a:buNone/>
            </a:pPr>
            <a:endParaRPr sz="1500"/>
          </a:p>
          <a:p>
            <a:pPr marL="457200" lvl="0" indent="-323850" algn="l" rtl="0">
              <a:spcBef>
                <a:spcPts val="0"/>
              </a:spcBef>
              <a:spcAft>
                <a:spcPts val="0"/>
              </a:spcAft>
              <a:buSzPts val="1500"/>
              <a:buChar char="●"/>
            </a:pPr>
            <a:r>
              <a:rPr lang="en" sz="1500"/>
              <a:t>Less research has been done on graph based methods like ScaNN, HNSW.</a:t>
            </a:r>
            <a:endParaRPr sz="1500"/>
          </a:p>
          <a:p>
            <a:pPr marL="457200" lvl="0" indent="0" algn="l" rtl="0">
              <a:spcBef>
                <a:spcPts val="0"/>
              </a:spcBef>
              <a:spcAft>
                <a:spcPts val="0"/>
              </a:spcAft>
              <a:buNone/>
            </a:pPr>
            <a:endParaRPr sz="1500"/>
          </a:p>
          <a:p>
            <a:pPr marL="457200" lvl="0" indent="-323850" algn="l" rtl="0">
              <a:spcBef>
                <a:spcPts val="0"/>
              </a:spcBef>
              <a:spcAft>
                <a:spcPts val="0"/>
              </a:spcAft>
              <a:buSzPts val="1500"/>
              <a:buChar char="●"/>
            </a:pPr>
            <a:r>
              <a:rPr lang="en" sz="1500"/>
              <a:t>Most analysis has been undertaken on exact match queries, I propose to give a brief analysis with perturbed queries as well and finally compare the different algorithms</a:t>
            </a:r>
            <a:endParaRPr sz="1500"/>
          </a:p>
        </p:txBody>
      </p:sp>
      <p:sp>
        <p:nvSpPr>
          <p:cNvPr id="335" name="Google Shape;33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a:t>
            </a:r>
            <a:endParaRPr/>
          </a:p>
        </p:txBody>
      </p:sp>
      <p:sp>
        <p:nvSpPr>
          <p:cNvPr id="336" name="Google Shape;33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Previous 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4"/>
          <p:cNvSpPr/>
          <p:nvPr/>
        </p:nvSpPr>
        <p:spPr>
          <a:xfrm rot="-5400000" flipH="1">
            <a:off x="6026415" y="1990900"/>
            <a:ext cx="3003300" cy="3289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24"/>
          <p:cNvGrpSpPr/>
          <p:nvPr/>
        </p:nvGrpSpPr>
        <p:grpSpPr>
          <a:xfrm flipH="1">
            <a:off x="8107965" y="0"/>
            <a:ext cx="1064700" cy="2550800"/>
            <a:chOff x="7366075" y="2214875"/>
            <a:chExt cx="1064700" cy="2550800"/>
          </a:xfrm>
        </p:grpSpPr>
        <p:sp>
          <p:nvSpPr>
            <p:cNvPr id="343" name="Google Shape;343;p24"/>
            <p:cNvSpPr/>
            <p:nvPr/>
          </p:nvSpPr>
          <p:spPr>
            <a:xfrm rot="5400000" flipH="1">
              <a:off x="7705975" y="1874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4"/>
            <p:cNvSpPr/>
            <p:nvPr/>
          </p:nvSpPr>
          <p:spPr>
            <a:xfrm rot="5400000" flipH="1">
              <a:off x="7705975" y="2071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4"/>
            <p:cNvSpPr/>
            <p:nvPr/>
          </p:nvSpPr>
          <p:spPr>
            <a:xfrm rot="5400000" flipH="1">
              <a:off x="7705975" y="22687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4"/>
            <p:cNvSpPr/>
            <p:nvPr/>
          </p:nvSpPr>
          <p:spPr>
            <a:xfrm rot="5400000" flipH="1">
              <a:off x="7705975" y="24656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rot="5400000" flipH="1">
              <a:off x="7705975" y="26625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rot="5400000" flipH="1">
              <a:off x="7705975" y="28594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rot="5400000" flipH="1">
              <a:off x="7705975" y="30563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4"/>
            <p:cNvSpPr/>
            <p:nvPr/>
          </p:nvSpPr>
          <p:spPr>
            <a:xfrm rot="5400000" flipH="1">
              <a:off x="7705975" y="32532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rot="5400000" flipH="1">
              <a:off x="7705975" y="34501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rot="5400000" flipH="1">
              <a:off x="7705975" y="36470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rot="5400000" flipH="1">
              <a:off x="7705975" y="38439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rot="5400000" flipH="1">
              <a:off x="7705975" y="4040875"/>
              <a:ext cx="384900" cy="1064700"/>
            </a:xfrm>
            <a:prstGeom prst="parallelogram">
              <a:avLst>
                <a:gd name="adj" fmla="val 8542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24"/>
          <p:cNvSpPr/>
          <p:nvPr/>
        </p:nvSpPr>
        <p:spPr>
          <a:xfrm flipH="1">
            <a:off x="5251825" y="4034325"/>
            <a:ext cx="4286400" cy="14673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Product Quantization</a:t>
            </a:r>
            <a:endParaRPr/>
          </a:p>
        </p:txBody>
      </p:sp>
      <p:sp>
        <p:nvSpPr>
          <p:cNvPr id="357" name="Google Shape;357;p24"/>
          <p:cNvSpPr txBox="1">
            <a:spLocks noGrp="1"/>
          </p:cNvSpPr>
          <p:nvPr>
            <p:ph type="body" idx="1"/>
          </p:nvPr>
        </p:nvSpPr>
        <p:spPr>
          <a:xfrm>
            <a:off x="720000" y="1618875"/>
            <a:ext cx="7292400" cy="25467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AutoNum type="arabicPeriod"/>
            </a:pPr>
            <a:r>
              <a:rPr lang="en"/>
              <a:t>Product quantization is a popular method for approximating vector quantization in high-dimensional space. </a:t>
            </a:r>
            <a:endParaRPr/>
          </a:p>
          <a:p>
            <a:pPr marL="457200" marR="0" lvl="0" indent="0" algn="l" rtl="0">
              <a:lnSpc>
                <a:spcPct val="115000"/>
              </a:lnSpc>
              <a:spcBef>
                <a:spcPts val="0"/>
              </a:spcBef>
              <a:spcAft>
                <a:spcPts val="0"/>
              </a:spcAft>
              <a:buNone/>
            </a:pPr>
            <a:endParaRPr/>
          </a:p>
          <a:p>
            <a:pPr marL="457200" marR="0" lvl="0" indent="-317500" algn="l" rtl="0">
              <a:lnSpc>
                <a:spcPct val="115000"/>
              </a:lnSpc>
              <a:spcBef>
                <a:spcPts val="0"/>
              </a:spcBef>
              <a:spcAft>
                <a:spcPts val="0"/>
              </a:spcAft>
              <a:buSzPts val="1400"/>
              <a:buAutoNum type="arabicPeriod"/>
            </a:pPr>
            <a:r>
              <a:rPr lang="en"/>
              <a:t>This algorithm allows us to represent high-dimensional data in a compressed form, reducing storage requirements and computation time.</a:t>
            </a:r>
            <a:endParaRPr sz="1300">
              <a:solidFill>
                <a:srgbClr val="000000"/>
              </a:solidFill>
              <a:highlight>
                <a:srgbClr val="FFFFFF"/>
              </a:highlight>
              <a:latin typeface="Arial"/>
              <a:ea typeface="Arial"/>
              <a:cs typeface="Arial"/>
              <a:sym typeface="Arial"/>
            </a:endParaRPr>
          </a:p>
          <a:p>
            <a:pPr marL="45720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grpSp>
        <p:nvGrpSpPr>
          <p:cNvPr id="362" name="Google Shape;362;p25"/>
          <p:cNvGrpSpPr/>
          <p:nvPr/>
        </p:nvGrpSpPr>
        <p:grpSpPr>
          <a:xfrm>
            <a:off x="-39962" y="194039"/>
            <a:ext cx="3546900" cy="3415086"/>
            <a:chOff x="0" y="1189989"/>
            <a:chExt cx="3546900" cy="3415086"/>
          </a:xfrm>
        </p:grpSpPr>
        <p:sp>
          <p:nvSpPr>
            <p:cNvPr id="363" name="Google Shape;363;p25"/>
            <p:cNvSpPr/>
            <p:nvPr/>
          </p:nvSpPr>
          <p:spPr>
            <a:xfrm>
              <a:off x="0" y="1189989"/>
              <a:ext cx="3546900" cy="669000"/>
            </a:xfrm>
            <a:prstGeom prst="homePlate">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Roboto"/>
                <a:ea typeface="Roboto"/>
                <a:cs typeface="Roboto"/>
                <a:sym typeface="Roboto"/>
              </a:endParaRPr>
            </a:p>
          </p:txBody>
        </p:sp>
        <p:sp>
          <p:nvSpPr>
            <p:cNvPr id="364" name="Google Shape;364;p25"/>
            <p:cNvSpPr txBox="1"/>
            <p:nvPr/>
          </p:nvSpPr>
          <p:spPr>
            <a:xfrm>
              <a:off x="399150" y="1989375"/>
              <a:ext cx="2748600" cy="2615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Montserrat Medium"/>
                <a:buChar char="●"/>
              </a:pPr>
              <a:r>
                <a:rPr lang="en" sz="1200">
                  <a:solidFill>
                    <a:schemeClr val="dk1"/>
                  </a:solidFill>
                  <a:latin typeface="Montserrat Medium"/>
                  <a:ea typeface="Montserrat Medium"/>
                  <a:cs typeface="Montserrat Medium"/>
                  <a:sym typeface="Montserrat Medium"/>
                </a:rPr>
                <a:t>Vectors are divided into ‘M’ chunks, called sub-vectors.</a:t>
              </a:r>
              <a:endParaRPr sz="1200">
                <a:solidFill>
                  <a:schemeClr val="dk1"/>
                </a:solidFill>
                <a:latin typeface="Montserrat Medium"/>
                <a:ea typeface="Montserrat Medium"/>
                <a:cs typeface="Montserrat Medium"/>
                <a:sym typeface="Montserrat Medium"/>
              </a:endParaRPr>
            </a:p>
            <a:p>
              <a:pPr marL="457200" lvl="0" indent="-317500" algn="l" rtl="0">
                <a:lnSpc>
                  <a:spcPct val="115000"/>
                </a:lnSpc>
                <a:spcBef>
                  <a:spcPts val="0"/>
                </a:spcBef>
                <a:spcAft>
                  <a:spcPts val="0"/>
                </a:spcAft>
                <a:buClr>
                  <a:schemeClr val="dk1"/>
                </a:buClr>
                <a:buSzPts val="1400"/>
                <a:buFont typeface="Montserrat Medium"/>
                <a:buChar char="●"/>
              </a:pPr>
              <a:r>
                <a:rPr lang="en" sz="1200">
                  <a:solidFill>
                    <a:schemeClr val="dk1"/>
                  </a:solidFill>
                  <a:latin typeface="Montserrat Medium"/>
                  <a:ea typeface="Montserrat Medium"/>
                  <a:cs typeface="Montserrat Medium"/>
                  <a:sym typeface="Montserrat Medium"/>
                </a:rPr>
                <a:t>k-means clustering applied on each set of sub-vectors to find ‘k’ centroids, C_{j,k}.</a:t>
              </a:r>
              <a:endParaRPr sz="1200">
                <a:solidFill>
                  <a:schemeClr val="dk1"/>
                </a:solidFill>
                <a:latin typeface="Montserrat Medium"/>
                <a:ea typeface="Montserrat Medium"/>
                <a:cs typeface="Montserrat Medium"/>
                <a:sym typeface="Montserrat Medium"/>
              </a:endParaRPr>
            </a:p>
            <a:p>
              <a:pPr marL="457200" lvl="0" indent="-317500" algn="l" rtl="0">
                <a:lnSpc>
                  <a:spcPct val="115000"/>
                </a:lnSpc>
                <a:spcBef>
                  <a:spcPts val="0"/>
                </a:spcBef>
                <a:spcAft>
                  <a:spcPts val="0"/>
                </a:spcAft>
                <a:buClr>
                  <a:schemeClr val="dk1"/>
                </a:buClr>
                <a:buSzPts val="1400"/>
                <a:buFont typeface="Montserrat Medium"/>
                <a:buChar char="●"/>
              </a:pPr>
              <a:r>
                <a:rPr lang="en" sz="1200">
                  <a:solidFill>
                    <a:schemeClr val="dk1"/>
                  </a:solidFill>
                  <a:latin typeface="Montserrat Medium"/>
                  <a:ea typeface="Montserrat Medium"/>
                  <a:cs typeface="Montserrat Medium"/>
                  <a:sym typeface="Montserrat Medium"/>
                </a:rPr>
                <a:t>A Codebook of size ‘k’ x ‘m containing all centroids is generated..</a:t>
              </a:r>
              <a:endParaRPr sz="1200">
                <a:solidFill>
                  <a:schemeClr val="dk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sz="1200">
                <a:solidFill>
                  <a:schemeClr val="dk1"/>
                </a:solidFill>
                <a:latin typeface="Montserrat Medium"/>
                <a:ea typeface="Montserrat Medium"/>
                <a:cs typeface="Montserrat Medium"/>
                <a:sym typeface="Montserrat Medium"/>
              </a:endParaRPr>
            </a:p>
          </p:txBody>
        </p:sp>
      </p:grpSp>
      <p:sp>
        <p:nvSpPr>
          <p:cNvPr id="365" name="Google Shape;365;p25"/>
          <p:cNvSpPr/>
          <p:nvPr/>
        </p:nvSpPr>
        <p:spPr>
          <a:xfrm>
            <a:off x="2904242" y="193825"/>
            <a:ext cx="3305700" cy="669000"/>
          </a:xfrm>
          <a:prstGeom prst="chevron">
            <a:avLst>
              <a:gd name="adj" fmla="val 50000"/>
            </a:avLst>
          </a:prstGeom>
          <a:solidFill>
            <a:srgbClr val="BAC8D3"/>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b="1">
                <a:solidFill>
                  <a:schemeClr val="dk1"/>
                </a:solidFill>
                <a:latin typeface="Roboto"/>
                <a:ea typeface="Roboto"/>
                <a:cs typeface="Roboto"/>
                <a:sym typeface="Roboto"/>
              </a:rPr>
              <a:t>ENCODING</a:t>
            </a:r>
            <a:endParaRPr b="1">
              <a:solidFill>
                <a:schemeClr val="dk1"/>
              </a:solidFill>
              <a:latin typeface="Roboto"/>
              <a:ea typeface="Roboto"/>
              <a:cs typeface="Roboto"/>
              <a:sym typeface="Roboto"/>
            </a:endParaRPr>
          </a:p>
        </p:txBody>
      </p:sp>
      <p:sp>
        <p:nvSpPr>
          <p:cNvPr id="366" name="Google Shape;366;p25"/>
          <p:cNvSpPr/>
          <p:nvPr/>
        </p:nvSpPr>
        <p:spPr>
          <a:xfrm>
            <a:off x="5592354" y="193825"/>
            <a:ext cx="3305700" cy="6690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Roboto"/>
                <a:ea typeface="Roboto"/>
                <a:cs typeface="Roboto"/>
                <a:sym typeface="Roboto"/>
              </a:rPr>
              <a:t>QUERY SEARCH</a:t>
            </a:r>
            <a:endParaRPr b="1">
              <a:solidFill>
                <a:schemeClr val="dk1"/>
              </a:solidFill>
              <a:latin typeface="Roboto"/>
              <a:ea typeface="Roboto"/>
              <a:cs typeface="Roboto"/>
              <a:sym typeface="Roboto"/>
            </a:endParaRPr>
          </a:p>
        </p:txBody>
      </p:sp>
      <p:sp>
        <p:nvSpPr>
          <p:cNvPr id="367" name="Google Shape;367;p25"/>
          <p:cNvSpPr txBox="1"/>
          <p:nvPr/>
        </p:nvSpPr>
        <p:spPr>
          <a:xfrm>
            <a:off x="152388" y="328225"/>
            <a:ext cx="3000000" cy="4002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 b="1">
                <a:solidFill>
                  <a:schemeClr val="dk1"/>
                </a:solidFill>
                <a:latin typeface="Roboto"/>
                <a:ea typeface="Roboto"/>
                <a:cs typeface="Roboto"/>
                <a:sym typeface="Roboto"/>
              </a:rPr>
              <a:t>QUANTIZATION</a:t>
            </a:r>
            <a:endParaRPr b="1">
              <a:solidFill>
                <a:schemeClr val="dk1"/>
              </a:solidFill>
            </a:endParaRPr>
          </a:p>
        </p:txBody>
      </p:sp>
      <p:sp>
        <p:nvSpPr>
          <p:cNvPr id="368" name="Google Shape;368;p25"/>
          <p:cNvSpPr txBox="1"/>
          <p:nvPr/>
        </p:nvSpPr>
        <p:spPr>
          <a:xfrm>
            <a:off x="3130950" y="1044375"/>
            <a:ext cx="2748600" cy="2615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Montserrat Medium"/>
              <a:buChar char="●"/>
            </a:pPr>
            <a:r>
              <a:rPr lang="en" sz="1200">
                <a:solidFill>
                  <a:schemeClr val="dk1"/>
                </a:solidFill>
                <a:latin typeface="Montserrat Medium"/>
                <a:ea typeface="Montserrat Medium"/>
                <a:cs typeface="Montserrat Medium"/>
                <a:sym typeface="Montserrat Medium"/>
              </a:rPr>
              <a:t>Each vector is represented through encoding formed by the closest centroid of every chunk. This is stored in a matrix called PQ_Code.</a:t>
            </a:r>
            <a:endParaRPr sz="1200">
              <a:solidFill>
                <a:schemeClr val="dk1"/>
              </a:solidFill>
              <a:latin typeface="Montserrat Medium"/>
              <a:ea typeface="Montserrat Medium"/>
              <a:cs typeface="Montserrat Medium"/>
              <a:sym typeface="Montserrat Medium"/>
            </a:endParaRPr>
          </a:p>
          <a:p>
            <a:pPr marL="457200" lvl="0" indent="-317500" algn="l" rtl="0">
              <a:lnSpc>
                <a:spcPct val="115000"/>
              </a:lnSpc>
              <a:spcBef>
                <a:spcPts val="0"/>
              </a:spcBef>
              <a:spcAft>
                <a:spcPts val="0"/>
              </a:spcAft>
              <a:buClr>
                <a:schemeClr val="dk1"/>
              </a:buClr>
              <a:buSzPts val="1400"/>
              <a:buFont typeface="Montserrat Medium"/>
              <a:buChar char="●"/>
            </a:pPr>
            <a:r>
              <a:rPr lang="en" sz="1200">
                <a:solidFill>
                  <a:schemeClr val="dk1"/>
                </a:solidFill>
                <a:latin typeface="Montserrat Medium"/>
                <a:ea typeface="Montserrat Medium"/>
                <a:cs typeface="Montserrat Medium"/>
                <a:sym typeface="Montserrat Medium"/>
              </a:rPr>
              <a:t>L2 norm used as the distance metric.</a:t>
            </a:r>
            <a:endParaRPr sz="1200">
              <a:solidFill>
                <a:schemeClr val="dk1"/>
              </a:solidFill>
              <a:latin typeface="Montserrat Medium"/>
              <a:ea typeface="Montserrat Medium"/>
              <a:cs typeface="Montserrat Medium"/>
              <a:sym typeface="Montserrat Medium"/>
            </a:endParaRPr>
          </a:p>
        </p:txBody>
      </p:sp>
      <p:pic>
        <p:nvPicPr>
          <p:cNvPr id="369" name="Google Shape;369;p25"/>
          <p:cNvPicPr preferRelativeResize="0"/>
          <p:nvPr/>
        </p:nvPicPr>
        <p:blipFill>
          <a:blip r:embed="rId3">
            <a:alphaModFix/>
          </a:blip>
          <a:stretch>
            <a:fillRect/>
          </a:stretch>
        </p:blipFill>
        <p:spPr>
          <a:xfrm>
            <a:off x="396676" y="3357549"/>
            <a:ext cx="2673649" cy="1525400"/>
          </a:xfrm>
          <a:prstGeom prst="rect">
            <a:avLst/>
          </a:prstGeom>
          <a:noFill/>
          <a:ln>
            <a:noFill/>
          </a:ln>
        </p:spPr>
      </p:pic>
      <p:pic>
        <p:nvPicPr>
          <p:cNvPr id="370" name="Google Shape;370;p25"/>
          <p:cNvPicPr preferRelativeResize="0"/>
          <p:nvPr/>
        </p:nvPicPr>
        <p:blipFill>
          <a:blip r:embed="rId4">
            <a:alphaModFix/>
          </a:blip>
          <a:stretch>
            <a:fillRect/>
          </a:stretch>
        </p:blipFill>
        <p:spPr>
          <a:xfrm>
            <a:off x="3605050" y="3193025"/>
            <a:ext cx="1933893" cy="646975"/>
          </a:xfrm>
          <a:prstGeom prst="rect">
            <a:avLst/>
          </a:prstGeom>
          <a:noFill/>
          <a:ln>
            <a:noFill/>
          </a:ln>
        </p:spPr>
      </p:pic>
      <p:pic>
        <p:nvPicPr>
          <p:cNvPr id="371" name="Google Shape;371;p25"/>
          <p:cNvPicPr preferRelativeResize="0"/>
          <p:nvPr/>
        </p:nvPicPr>
        <p:blipFill rotWithShape="1">
          <a:blip r:embed="rId5">
            <a:alphaModFix/>
          </a:blip>
          <a:srcRect b="58766"/>
          <a:stretch/>
        </p:blipFill>
        <p:spPr>
          <a:xfrm>
            <a:off x="3239550" y="3966050"/>
            <a:ext cx="3000000" cy="916893"/>
          </a:xfrm>
          <a:prstGeom prst="rect">
            <a:avLst/>
          </a:prstGeom>
          <a:noFill/>
          <a:ln>
            <a:noFill/>
          </a:ln>
        </p:spPr>
      </p:pic>
      <p:pic>
        <p:nvPicPr>
          <p:cNvPr id="372" name="Google Shape;372;p25"/>
          <p:cNvPicPr preferRelativeResize="0"/>
          <p:nvPr/>
        </p:nvPicPr>
        <p:blipFill>
          <a:blip r:embed="rId6">
            <a:alphaModFix/>
          </a:blip>
          <a:stretch>
            <a:fillRect/>
          </a:stretch>
        </p:blipFill>
        <p:spPr>
          <a:xfrm>
            <a:off x="6311800" y="3966077"/>
            <a:ext cx="2586249" cy="568250"/>
          </a:xfrm>
          <a:prstGeom prst="rect">
            <a:avLst/>
          </a:prstGeom>
          <a:noFill/>
          <a:ln>
            <a:noFill/>
          </a:ln>
        </p:spPr>
      </p:pic>
      <p:sp>
        <p:nvSpPr>
          <p:cNvPr id="373" name="Google Shape;373;p25"/>
          <p:cNvSpPr txBox="1"/>
          <p:nvPr/>
        </p:nvSpPr>
        <p:spPr>
          <a:xfrm>
            <a:off x="6073675" y="1106588"/>
            <a:ext cx="2748600" cy="26157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chemeClr val="dk1"/>
              </a:buClr>
              <a:buSzPts val="1400"/>
              <a:buFont typeface="Montserrat Medium"/>
              <a:buChar char="●"/>
            </a:pPr>
            <a:r>
              <a:rPr lang="en" sz="1200">
                <a:solidFill>
                  <a:schemeClr val="dk1"/>
                </a:solidFill>
                <a:latin typeface="Montserrat Medium"/>
                <a:ea typeface="Montserrat Medium"/>
                <a:cs typeface="Montserrat Medium"/>
                <a:sym typeface="Montserrat Medium"/>
              </a:rPr>
              <a:t>Divide the query vector into ‘m’ chunks and create a distance table using Squared Euclidean distance</a:t>
            </a:r>
            <a:endParaRPr sz="1200">
              <a:solidFill>
                <a:schemeClr val="dk1"/>
              </a:solidFill>
              <a:latin typeface="Montserrat Medium"/>
              <a:ea typeface="Montserrat Medium"/>
              <a:cs typeface="Montserrat Medium"/>
              <a:sym typeface="Montserrat Medium"/>
            </a:endParaRPr>
          </a:p>
          <a:p>
            <a:pPr marL="457200" marR="0" lvl="0" indent="-317500" algn="l" rtl="0">
              <a:lnSpc>
                <a:spcPct val="115000"/>
              </a:lnSpc>
              <a:spcBef>
                <a:spcPts val="0"/>
              </a:spcBef>
              <a:spcAft>
                <a:spcPts val="0"/>
              </a:spcAft>
              <a:buClr>
                <a:schemeClr val="dk1"/>
              </a:buClr>
              <a:buSzPts val="1400"/>
              <a:buFont typeface="Montserrat Medium"/>
              <a:buChar char="●"/>
            </a:pPr>
            <a:r>
              <a:rPr lang="en" sz="1200">
                <a:solidFill>
                  <a:schemeClr val="dk1"/>
                </a:solidFill>
                <a:latin typeface="Montserrat Medium"/>
                <a:ea typeface="Montserrat Medium"/>
                <a:cs typeface="Montserrat Medium"/>
                <a:sym typeface="Montserrat Medium"/>
              </a:rPr>
              <a:t>Calculate the distance of the query vector from each vector by summing the partial distances according to the PQ_Code.</a:t>
            </a:r>
            <a:endParaRPr sz="1200">
              <a:solidFill>
                <a:schemeClr val="dk1"/>
              </a:solidFill>
              <a:latin typeface="Montserrat Medium"/>
              <a:ea typeface="Montserrat Medium"/>
              <a:cs typeface="Montserrat Medium"/>
              <a:sym typeface="Montserrat Medium"/>
            </a:endParaRPr>
          </a:p>
          <a:p>
            <a:pPr marL="457200" marR="0" lvl="0" indent="-317500" algn="l" rtl="0">
              <a:lnSpc>
                <a:spcPct val="115000"/>
              </a:lnSpc>
              <a:spcBef>
                <a:spcPts val="0"/>
              </a:spcBef>
              <a:spcAft>
                <a:spcPts val="0"/>
              </a:spcAft>
              <a:buClr>
                <a:schemeClr val="dk1"/>
              </a:buClr>
              <a:buSzPts val="1400"/>
              <a:buFont typeface="Montserrat Medium"/>
              <a:buChar char="●"/>
            </a:pPr>
            <a:r>
              <a:rPr lang="en" sz="1200">
                <a:solidFill>
                  <a:schemeClr val="dk1"/>
                </a:solidFill>
                <a:latin typeface="Montserrat Medium"/>
                <a:ea typeface="Montserrat Medium"/>
                <a:cs typeface="Montserrat Medium"/>
                <a:sym typeface="Montserrat Medium"/>
              </a:rPr>
              <a:t>Sort distances and return top K neighbours</a:t>
            </a:r>
            <a:endParaRPr sz="12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6"/>
          <p:cNvSpPr txBox="1">
            <a:spLocks noGrp="1"/>
          </p:cNvSpPr>
          <p:nvPr>
            <p:ph type="title"/>
          </p:nvPr>
        </p:nvSpPr>
        <p:spPr>
          <a:xfrm>
            <a:off x="720000" y="2556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b="0"/>
              <a:t>Query-  exact matches</a:t>
            </a:r>
            <a:endParaRPr sz="2600" b="0"/>
          </a:p>
        </p:txBody>
      </p:sp>
      <p:pic>
        <p:nvPicPr>
          <p:cNvPr id="379" name="Google Shape;379;p26"/>
          <p:cNvPicPr preferRelativeResize="0"/>
          <p:nvPr/>
        </p:nvPicPr>
        <p:blipFill>
          <a:blip r:embed="rId3">
            <a:alphaModFix/>
          </a:blip>
          <a:stretch>
            <a:fillRect/>
          </a:stretch>
        </p:blipFill>
        <p:spPr>
          <a:xfrm>
            <a:off x="5278701" y="2159287"/>
            <a:ext cx="3511500" cy="2532525"/>
          </a:xfrm>
          <a:prstGeom prst="rect">
            <a:avLst/>
          </a:prstGeom>
          <a:noFill/>
          <a:ln>
            <a:noFill/>
          </a:ln>
        </p:spPr>
      </p:pic>
      <p:sp>
        <p:nvSpPr>
          <p:cNvPr id="380" name="Google Shape;380;p26"/>
          <p:cNvSpPr txBox="1"/>
          <p:nvPr/>
        </p:nvSpPr>
        <p:spPr>
          <a:xfrm>
            <a:off x="425550" y="1284100"/>
            <a:ext cx="8292900" cy="11436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chemeClr val="dk1"/>
              </a:buClr>
              <a:buSzPts val="1300"/>
              <a:buFont typeface="Montserrat Medium"/>
              <a:buChar char="●"/>
            </a:pPr>
            <a:r>
              <a:rPr lang="en">
                <a:solidFill>
                  <a:schemeClr val="dk1"/>
                </a:solidFill>
                <a:latin typeface="Montserrat Medium"/>
                <a:ea typeface="Montserrat Medium"/>
                <a:cs typeface="Montserrat Medium"/>
                <a:sym typeface="Montserrat Medium"/>
              </a:rPr>
              <a:t>k : The number of codewords or centroids in each codebook</a:t>
            </a:r>
            <a:endParaRPr>
              <a:solidFill>
                <a:schemeClr val="dk1"/>
              </a:solidFill>
              <a:latin typeface="Montserrat Medium"/>
              <a:ea typeface="Montserrat Medium"/>
              <a:cs typeface="Montserrat Medium"/>
              <a:sym typeface="Montserrat Medium"/>
            </a:endParaRPr>
          </a:p>
          <a:p>
            <a:pPr marL="457200" lvl="0" indent="-311150" algn="l" rtl="0">
              <a:lnSpc>
                <a:spcPct val="115000"/>
              </a:lnSpc>
              <a:spcBef>
                <a:spcPts val="0"/>
              </a:spcBef>
              <a:spcAft>
                <a:spcPts val="0"/>
              </a:spcAft>
              <a:buClr>
                <a:schemeClr val="dk1"/>
              </a:buClr>
              <a:buSzPts val="1300"/>
              <a:buFont typeface="Montserrat Medium"/>
              <a:buChar char="●"/>
            </a:pPr>
            <a:r>
              <a:rPr lang="en">
                <a:solidFill>
                  <a:schemeClr val="dk1"/>
                </a:solidFill>
                <a:latin typeface="Montserrat Medium"/>
                <a:ea typeface="Montserrat Medium"/>
                <a:cs typeface="Montserrat Medium"/>
                <a:sym typeface="Montserrat Medium"/>
              </a:rPr>
              <a:t>M : The number of subvectors into which a high-dimensional vector is partitioned</a:t>
            </a:r>
            <a:endParaRPr>
              <a:solidFill>
                <a:schemeClr val="dk1"/>
              </a:solidFill>
              <a:latin typeface="Montserrat Medium"/>
              <a:ea typeface="Montserrat Medium"/>
              <a:cs typeface="Montserrat Medium"/>
              <a:sym typeface="Montserrat Medium"/>
            </a:endParaRPr>
          </a:p>
          <a:p>
            <a:pPr marL="457200" lvl="0" indent="-311150" algn="l" rtl="0">
              <a:lnSpc>
                <a:spcPct val="115000"/>
              </a:lnSpc>
              <a:spcBef>
                <a:spcPts val="0"/>
              </a:spcBef>
              <a:spcAft>
                <a:spcPts val="0"/>
              </a:spcAft>
              <a:buClr>
                <a:schemeClr val="dk1"/>
              </a:buClr>
              <a:buSzPts val="1300"/>
              <a:buFont typeface="Montserrat Medium"/>
              <a:buChar char="●"/>
            </a:pPr>
            <a:r>
              <a:rPr lang="en">
                <a:solidFill>
                  <a:schemeClr val="dk1"/>
                </a:solidFill>
                <a:latin typeface="Montserrat Medium"/>
                <a:ea typeface="Montserrat Medium"/>
                <a:cs typeface="Montserrat Medium"/>
                <a:sym typeface="Montserrat Medium"/>
              </a:rPr>
              <a:t>Initially, M=8, k=[16,32,64,128,256]</a:t>
            </a:r>
            <a:endParaRPr>
              <a:solidFill>
                <a:schemeClr val="dk1"/>
              </a:solidFill>
              <a:latin typeface="Montserrat Medium"/>
              <a:ea typeface="Montserrat Medium"/>
              <a:cs typeface="Montserrat Medium"/>
              <a:sym typeface="Montserrat Medium"/>
            </a:endParaRPr>
          </a:p>
          <a:p>
            <a:pPr marL="457200" lvl="0" indent="-311150" algn="l" rtl="0">
              <a:lnSpc>
                <a:spcPct val="115000"/>
              </a:lnSpc>
              <a:spcBef>
                <a:spcPts val="0"/>
              </a:spcBef>
              <a:spcAft>
                <a:spcPts val="0"/>
              </a:spcAft>
              <a:buClr>
                <a:schemeClr val="dk1"/>
              </a:buClr>
              <a:buSzPts val="1300"/>
              <a:buFont typeface="Montserrat Medium"/>
              <a:buChar char="●"/>
            </a:pPr>
            <a:r>
              <a:rPr lang="en">
                <a:solidFill>
                  <a:schemeClr val="dk1"/>
                </a:solidFill>
                <a:latin typeface="Montserrat Medium"/>
                <a:ea typeface="Montserrat Medium"/>
                <a:cs typeface="Montserrat Medium"/>
                <a:sym typeface="Montserrat Medium"/>
              </a:rPr>
              <a:t>Accuracy of search is 1 for all cases.</a:t>
            </a:r>
            <a:endParaRPr>
              <a:solidFill>
                <a:schemeClr val="dk1"/>
              </a:solidFill>
              <a:latin typeface="Montserrat Medium"/>
              <a:ea typeface="Montserrat Medium"/>
              <a:cs typeface="Montserrat Medium"/>
              <a:sym typeface="Montserrat Medium"/>
            </a:endParaRPr>
          </a:p>
        </p:txBody>
      </p:sp>
      <p:sp>
        <p:nvSpPr>
          <p:cNvPr id="381" name="Google Shape;381;p26"/>
          <p:cNvSpPr txBox="1"/>
          <p:nvPr/>
        </p:nvSpPr>
        <p:spPr>
          <a:xfrm>
            <a:off x="720000" y="828300"/>
            <a:ext cx="5745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1"/>
                </a:solidFill>
                <a:latin typeface="Montserrat"/>
                <a:ea typeface="Montserrat"/>
                <a:cs typeface="Montserrat"/>
                <a:sym typeface="Montserrat"/>
              </a:rPr>
              <a:t>Parameters that affect time/memory</a:t>
            </a:r>
            <a:endParaRPr sz="500"/>
          </a:p>
        </p:txBody>
      </p:sp>
      <p:pic>
        <p:nvPicPr>
          <p:cNvPr id="382" name="Google Shape;382;p26"/>
          <p:cNvPicPr preferRelativeResize="0"/>
          <p:nvPr/>
        </p:nvPicPr>
        <p:blipFill>
          <a:blip r:embed="rId4">
            <a:alphaModFix/>
          </a:blip>
          <a:stretch>
            <a:fillRect/>
          </a:stretch>
        </p:blipFill>
        <p:spPr>
          <a:xfrm>
            <a:off x="0" y="2975536"/>
            <a:ext cx="5209874" cy="9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7"/>
          <p:cNvSpPr txBox="1">
            <a:spLocks noGrp="1"/>
          </p:cNvSpPr>
          <p:nvPr>
            <p:ph type="title"/>
          </p:nvPr>
        </p:nvSpPr>
        <p:spPr>
          <a:xfrm>
            <a:off x="720000" y="4013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0" dirty="0"/>
              <a:t>For perturbed query (Gaussian Noise, sigma=0.1)</a:t>
            </a:r>
            <a:endParaRPr sz="2400" b="0" dirty="0"/>
          </a:p>
        </p:txBody>
      </p:sp>
      <p:graphicFrame>
        <p:nvGraphicFramePr>
          <p:cNvPr id="388" name="Google Shape;388;p27"/>
          <p:cNvGraphicFramePr/>
          <p:nvPr/>
        </p:nvGraphicFramePr>
        <p:xfrm>
          <a:off x="719975" y="1434670"/>
          <a:ext cx="7704025" cy="2377260"/>
        </p:xfrm>
        <a:graphic>
          <a:graphicData uri="http://schemas.openxmlformats.org/drawingml/2006/table">
            <a:tbl>
              <a:tblPr>
                <a:noFill/>
                <a:tableStyleId>{A47270CA-49D1-4270-ABCC-7CD4D94C7AF7}</a:tableStyleId>
              </a:tblPr>
              <a:tblGrid>
                <a:gridCol w="2422275">
                  <a:extLst>
                    <a:ext uri="{9D8B030D-6E8A-4147-A177-3AD203B41FA5}">
                      <a16:colId xmlns:a16="http://schemas.microsoft.com/office/drawing/2014/main" val="20000"/>
                    </a:ext>
                  </a:extLst>
                </a:gridCol>
                <a:gridCol w="1122225">
                  <a:extLst>
                    <a:ext uri="{9D8B030D-6E8A-4147-A177-3AD203B41FA5}">
                      <a16:colId xmlns:a16="http://schemas.microsoft.com/office/drawing/2014/main" val="20001"/>
                    </a:ext>
                  </a:extLst>
                </a:gridCol>
                <a:gridCol w="1053225">
                  <a:extLst>
                    <a:ext uri="{9D8B030D-6E8A-4147-A177-3AD203B41FA5}">
                      <a16:colId xmlns:a16="http://schemas.microsoft.com/office/drawing/2014/main" val="20002"/>
                    </a:ext>
                  </a:extLst>
                </a:gridCol>
                <a:gridCol w="1081900">
                  <a:extLst>
                    <a:ext uri="{9D8B030D-6E8A-4147-A177-3AD203B41FA5}">
                      <a16:colId xmlns:a16="http://schemas.microsoft.com/office/drawing/2014/main" val="20003"/>
                    </a:ext>
                  </a:extLst>
                </a:gridCol>
                <a:gridCol w="1019925">
                  <a:extLst>
                    <a:ext uri="{9D8B030D-6E8A-4147-A177-3AD203B41FA5}">
                      <a16:colId xmlns:a16="http://schemas.microsoft.com/office/drawing/2014/main" val="20004"/>
                    </a:ext>
                  </a:extLst>
                </a:gridCol>
                <a:gridCol w="1004475">
                  <a:extLst>
                    <a:ext uri="{9D8B030D-6E8A-4147-A177-3AD203B41FA5}">
                      <a16:colId xmlns:a16="http://schemas.microsoft.com/office/drawing/2014/main" val="20005"/>
                    </a:ext>
                  </a:extLst>
                </a:gridCol>
              </a:tblGrid>
              <a:tr h="249150">
                <a:tc>
                  <a:txBody>
                    <a:bodyPr/>
                    <a:lstStyle/>
                    <a:p>
                      <a:pPr marL="0" lvl="0" indent="0" algn="ctr" rtl="0">
                        <a:lnSpc>
                          <a:spcPct val="100000"/>
                        </a:lnSpc>
                        <a:spcBef>
                          <a:spcPts val="0"/>
                        </a:spcBef>
                        <a:spcAft>
                          <a:spcPts val="0"/>
                        </a:spcAft>
                        <a:buNone/>
                      </a:pPr>
                      <a:r>
                        <a:rPr lang="en" sz="1200" dirty="0">
                          <a:latin typeface="Montserrat Medium"/>
                          <a:ea typeface="Montserrat Medium"/>
                          <a:cs typeface="Montserrat Medium"/>
                          <a:sym typeface="Montserrat Medium"/>
                        </a:rPr>
                        <a:t>Value of k (M=4)`</a:t>
                      </a:r>
                      <a:endParaRPr sz="1200" dirty="0">
                        <a:latin typeface="Montserrat Medium"/>
                        <a:ea typeface="Montserrat Medium"/>
                        <a:cs typeface="Montserrat Medium"/>
                        <a:sym typeface="Montserrat Medium"/>
                      </a:endParaRPr>
                    </a:p>
                  </a:txBody>
                  <a:tcPr marL="91425" marR="91425" marT="91425" marB="91425">
                    <a:solidFill>
                      <a:srgbClr val="CFD9E0"/>
                    </a:solidFill>
                  </a:tcPr>
                </a:tc>
                <a:tc>
                  <a:txBody>
                    <a:bodyPr/>
                    <a:lstStyle/>
                    <a:p>
                      <a:pPr marL="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k=16</a:t>
                      </a:r>
                      <a:endParaRPr sz="1200">
                        <a:latin typeface="Montserrat Medium"/>
                        <a:ea typeface="Montserrat Medium"/>
                        <a:cs typeface="Montserrat Medium"/>
                        <a:sym typeface="Montserrat Medium"/>
                      </a:endParaRPr>
                    </a:p>
                  </a:txBody>
                  <a:tcPr marL="91425" marR="91425" marT="91425" marB="91425">
                    <a:solidFill>
                      <a:srgbClr val="CFD9E0"/>
                    </a:solidFill>
                  </a:tcPr>
                </a:tc>
                <a:tc>
                  <a:txBody>
                    <a:bodyPr/>
                    <a:lstStyle/>
                    <a:p>
                      <a:pPr marL="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k=32</a:t>
                      </a:r>
                      <a:endParaRPr sz="1200">
                        <a:latin typeface="Montserrat Medium"/>
                        <a:ea typeface="Montserrat Medium"/>
                        <a:cs typeface="Montserrat Medium"/>
                        <a:sym typeface="Montserrat Medium"/>
                      </a:endParaRPr>
                    </a:p>
                  </a:txBody>
                  <a:tcPr marL="91425" marR="91425" marT="91425" marB="91425">
                    <a:solidFill>
                      <a:srgbClr val="CFD9E0"/>
                    </a:solidFill>
                  </a:tcPr>
                </a:tc>
                <a:tc>
                  <a:txBody>
                    <a:bodyPr/>
                    <a:lstStyle/>
                    <a:p>
                      <a:pPr marL="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k=64</a:t>
                      </a:r>
                      <a:endParaRPr sz="1200">
                        <a:latin typeface="Montserrat Medium"/>
                        <a:ea typeface="Montserrat Medium"/>
                        <a:cs typeface="Montserrat Medium"/>
                        <a:sym typeface="Montserrat Medium"/>
                      </a:endParaRPr>
                    </a:p>
                  </a:txBody>
                  <a:tcPr marL="91425" marR="91425" marT="91425" marB="91425">
                    <a:solidFill>
                      <a:srgbClr val="CFD9E0"/>
                    </a:solidFill>
                  </a:tcPr>
                </a:tc>
                <a:tc>
                  <a:txBody>
                    <a:bodyPr/>
                    <a:lstStyle/>
                    <a:p>
                      <a:pPr marL="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k=128</a:t>
                      </a:r>
                      <a:endParaRPr sz="1200">
                        <a:latin typeface="Montserrat Medium"/>
                        <a:ea typeface="Montserrat Medium"/>
                        <a:cs typeface="Montserrat Medium"/>
                        <a:sym typeface="Montserrat Medium"/>
                      </a:endParaRPr>
                    </a:p>
                  </a:txBody>
                  <a:tcPr marL="91425" marR="91425" marT="91425" marB="91425">
                    <a:solidFill>
                      <a:srgbClr val="CFD9E0"/>
                    </a:solidFill>
                  </a:tcPr>
                </a:tc>
                <a:tc>
                  <a:txBody>
                    <a:bodyPr/>
                    <a:lstStyle/>
                    <a:p>
                      <a:pPr marL="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k=256</a:t>
                      </a:r>
                      <a:endParaRPr sz="1200">
                        <a:latin typeface="Montserrat Medium"/>
                        <a:ea typeface="Montserrat Medium"/>
                        <a:cs typeface="Montserrat Medium"/>
                        <a:sym typeface="Montserrat Medium"/>
                      </a:endParaRPr>
                    </a:p>
                  </a:txBody>
                  <a:tcPr marL="91425" marR="91425" marT="91425" marB="91425">
                    <a:solidFill>
                      <a:srgbClr val="CFD9E0"/>
                    </a:solidFill>
                  </a:tcPr>
                </a:tc>
                <a:extLst>
                  <a:ext uri="{0D108BD9-81ED-4DB2-BD59-A6C34878D82A}">
                    <a16:rowId xmlns:a16="http://schemas.microsoft.com/office/drawing/2014/main" val="10000"/>
                  </a:ext>
                </a:extLst>
              </a:tr>
              <a:tr h="280900">
                <a:tc>
                  <a:txBody>
                    <a:bodyPr/>
                    <a:lstStyle/>
                    <a:p>
                      <a:pPr marL="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Codebook Build time(s)</a:t>
                      </a:r>
                      <a:endParaRPr sz="120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lvl="0" indent="0" algn="ctr" rtl="0">
                        <a:lnSpc>
                          <a:spcPct val="100000"/>
                        </a:lnSpc>
                        <a:spcBef>
                          <a:spcPts val="0"/>
                        </a:spcBef>
                        <a:spcAft>
                          <a:spcPts val="0"/>
                        </a:spcAft>
                        <a:buNone/>
                      </a:pPr>
                      <a:r>
                        <a:rPr lang="en" sz="1200" dirty="0">
                          <a:latin typeface="Montserrat Medium"/>
                          <a:ea typeface="Montserrat Medium"/>
                          <a:cs typeface="Montserrat Medium"/>
                          <a:sym typeface="Montserrat Medium"/>
                        </a:rPr>
                        <a:t>22.960</a:t>
                      </a:r>
                      <a:endParaRPr sz="1200" dirty="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lvl="0" indent="0" algn="ctr" rtl="0">
                        <a:lnSpc>
                          <a:spcPct val="100000"/>
                        </a:lnSpc>
                        <a:spcBef>
                          <a:spcPts val="0"/>
                        </a:spcBef>
                        <a:spcAft>
                          <a:spcPts val="0"/>
                        </a:spcAft>
                        <a:buNone/>
                      </a:pPr>
                      <a:r>
                        <a:rPr lang="en" sz="1200" dirty="0">
                          <a:latin typeface="Montserrat Medium"/>
                          <a:ea typeface="Montserrat Medium"/>
                          <a:cs typeface="Montserrat Medium"/>
                          <a:sym typeface="Montserrat Medium"/>
                        </a:rPr>
                        <a:t>27.059</a:t>
                      </a:r>
                      <a:endParaRPr sz="1200" dirty="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lvl="0" indent="0" algn="ctr" rtl="0">
                        <a:lnSpc>
                          <a:spcPct val="100000"/>
                        </a:lnSpc>
                        <a:spcBef>
                          <a:spcPts val="0"/>
                        </a:spcBef>
                        <a:spcAft>
                          <a:spcPts val="0"/>
                        </a:spcAft>
                        <a:buNone/>
                      </a:pPr>
                      <a:r>
                        <a:rPr lang="en" sz="1200" dirty="0">
                          <a:latin typeface="Montserrat Medium"/>
                          <a:ea typeface="Montserrat Medium"/>
                          <a:cs typeface="Montserrat Medium"/>
                          <a:sym typeface="Montserrat Medium"/>
                        </a:rPr>
                        <a:t>35.706</a:t>
                      </a:r>
                      <a:endParaRPr sz="1200" dirty="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marR="0" lvl="0" indent="0" algn="ctr" rtl="0">
                        <a:lnSpc>
                          <a:spcPct val="100000"/>
                        </a:lnSpc>
                        <a:spcBef>
                          <a:spcPts val="0"/>
                        </a:spcBef>
                        <a:spcAft>
                          <a:spcPts val="0"/>
                        </a:spcAft>
                        <a:buNone/>
                      </a:pPr>
                      <a:r>
                        <a:rPr lang="en" sz="1200" dirty="0">
                          <a:latin typeface="Montserrat Medium"/>
                          <a:ea typeface="Montserrat Medium"/>
                          <a:cs typeface="Montserrat Medium"/>
                          <a:sym typeface="Montserrat Medium"/>
                        </a:rPr>
                        <a:t>50.436</a:t>
                      </a:r>
                      <a:endParaRPr sz="1200" dirty="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marR="0" lvl="0" indent="0" algn="ctr" rtl="0">
                        <a:lnSpc>
                          <a:spcPct val="100000"/>
                        </a:lnSpc>
                        <a:spcBef>
                          <a:spcPts val="0"/>
                        </a:spcBef>
                        <a:spcAft>
                          <a:spcPts val="0"/>
                        </a:spcAft>
                        <a:buNone/>
                      </a:pPr>
                      <a:r>
                        <a:rPr lang="en" sz="1200" dirty="0">
                          <a:latin typeface="Montserrat Medium"/>
                          <a:ea typeface="Montserrat Medium"/>
                          <a:cs typeface="Montserrat Medium"/>
                          <a:sym typeface="Montserrat Medium"/>
                        </a:rPr>
                        <a:t>82.629</a:t>
                      </a:r>
                      <a:endParaRPr sz="1200" dirty="0">
                        <a:latin typeface="Montserrat Medium"/>
                        <a:ea typeface="Montserrat Medium"/>
                        <a:cs typeface="Montserrat Medium"/>
                        <a:sym typeface="Montserrat Medium"/>
                      </a:endParaRPr>
                    </a:p>
                  </a:txBody>
                  <a:tcPr marL="91425" marR="91425" marT="91425" marB="91425">
                    <a:solidFill>
                      <a:schemeClr val="accent2"/>
                    </a:solidFill>
                  </a:tcPr>
                </a:tc>
                <a:extLst>
                  <a:ext uri="{0D108BD9-81ED-4DB2-BD59-A6C34878D82A}">
                    <a16:rowId xmlns:a16="http://schemas.microsoft.com/office/drawing/2014/main" val="10001"/>
                  </a:ext>
                </a:extLst>
              </a:tr>
              <a:tr h="280900">
                <a:tc>
                  <a:txBody>
                    <a:bodyPr/>
                    <a:lstStyle/>
                    <a:p>
                      <a:pPr marL="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PQ_Code Build time(s)</a:t>
                      </a:r>
                      <a:endParaRPr sz="120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lvl="0" indent="0" algn="ctr" rtl="0">
                        <a:lnSpc>
                          <a:spcPct val="100000"/>
                        </a:lnSpc>
                        <a:spcBef>
                          <a:spcPts val="0"/>
                        </a:spcBef>
                        <a:spcAft>
                          <a:spcPts val="0"/>
                        </a:spcAft>
                        <a:buNone/>
                      </a:pPr>
                      <a:r>
                        <a:rPr lang="en" sz="1200" dirty="0">
                          <a:latin typeface="Montserrat Medium"/>
                          <a:ea typeface="Montserrat Medium"/>
                          <a:cs typeface="Montserrat Medium"/>
                          <a:sym typeface="Montserrat Medium"/>
                        </a:rPr>
                        <a:t>1.633</a:t>
                      </a:r>
                      <a:endParaRPr sz="1200" dirty="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lvl="0" indent="0" algn="ctr" rtl="0">
                        <a:lnSpc>
                          <a:spcPct val="100000"/>
                        </a:lnSpc>
                        <a:spcBef>
                          <a:spcPts val="0"/>
                        </a:spcBef>
                        <a:spcAft>
                          <a:spcPts val="0"/>
                        </a:spcAft>
                        <a:buNone/>
                      </a:pPr>
                      <a:r>
                        <a:rPr lang="en" sz="1200" dirty="0">
                          <a:latin typeface="Montserrat Medium"/>
                          <a:ea typeface="Montserrat Medium"/>
                          <a:cs typeface="Montserrat Medium"/>
                          <a:sym typeface="Montserrat Medium"/>
                        </a:rPr>
                        <a:t>2.097</a:t>
                      </a:r>
                      <a:endParaRPr sz="1200" dirty="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2.492</a:t>
                      </a:r>
                      <a:endParaRPr sz="120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marR="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4.862</a:t>
                      </a:r>
                      <a:endParaRPr sz="120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marR="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6.805</a:t>
                      </a:r>
                      <a:endParaRPr sz="1200">
                        <a:latin typeface="Montserrat Medium"/>
                        <a:ea typeface="Montserrat Medium"/>
                        <a:cs typeface="Montserrat Medium"/>
                        <a:sym typeface="Montserrat Medium"/>
                      </a:endParaRPr>
                    </a:p>
                  </a:txBody>
                  <a:tcPr marL="91425" marR="91425" marT="91425" marB="91425">
                    <a:solidFill>
                      <a:schemeClr val="accent2"/>
                    </a:solidFill>
                  </a:tcPr>
                </a:tc>
                <a:extLst>
                  <a:ext uri="{0D108BD9-81ED-4DB2-BD59-A6C34878D82A}">
                    <a16:rowId xmlns:a16="http://schemas.microsoft.com/office/drawing/2014/main" val="10002"/>
                  </a:ext>
                </a:extLst>
              </a:tr>
              <a:tr h="280900">
                <a:tc>
                  <a:txBody>
                    <a:bodyPr/>
                    <a:lstStyle/>
                    <a:p>
                      <a:pPr marL="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Total Build time(s)</a:t>
                      </a:r>
                      <a:endParaRPr sz="120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lvl="0" indent="0" algn="ctr" rtl="0">
                        <a:lnSpc>
                          <a:spcPct val="100000"/>
                        </a:lnSpc>
                        <a:spcBef>
                          <a:spcPts val="0"/>
                        </a:spcBef>
                        <a:spcAft>
                          <a:spcPts val="0"/>
                        </a:spcAft>
                        <a:buNone/>
                      </a:pPr>
                      <a:r>
                        <a:rPr lang="en" sz="1200" dirty="0">
                          <a:latin typeface="Montserrat Medium"/>
                          <a:ea typeface="Montserrat Medium"/>
                          <a:cs typeface="Montserrat Medium"/>
                          <a:sym typeface="Montserrat Medium"/>
                        </a:rPr>
                        <a:t>24.593</a:t>
                      </a:r>
                      <a:endParaRPr sz="1200" dirty="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29.156</a:t>
                      </a:r>
                      <a:endParaRPr sz="120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38.198</a:t>
                      </a:r>
                      <a:endParaRPr sz="120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marR="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55.298</a:t>
                      </a:r>
                      <a:endParaRPr sz="120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marR="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89.434</a:t>
                      </a:r>
                      <a:endParaRPr sz="1200">
                        <a:latin typeface="Montserrat Medium"/>
                        <a:ea typeface="Montserrat Medium"/>
                        <a:cs typeface="Montserrat Medium"/>
                        <a:sym typeface="Montserrat Medium"/>
                      </a:endParaRPr>
                    </a:p>
                  </a:txBody>
                  <a:tcPr marL="91425" marR="91425" marT="91425" marB="91425">
                    <a:solidFill>
                      <a:schemeClr val="accent2"/>
                    </a:solidFill>
                  </a:tcPr>
                </a:tc>
                <a:extLst>
                  <a:ext uri="{0D108BD9-81ED-4DB2-BD59-A6C34878D82A}">
                    <a16:rowId xmlns:a16="http://schemas.microsoft.com/office/drawing/2014/main" val="10003"/>
                  </a:ext>
                </a:extLst>
              </a:tr>
              <a:tr h="372050">
                <a:tc>
                  <a:txBody>
                    <a:bodyPr/>
                    <a:lstStyle/>
                    <a:p>
                      <a:pPr marL="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Average Query Search Time(s)</a:t>
                      </a:r>
                      <a:endParaRPr sz="120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3.906</a:t>
                      </a:r>
                      <a:endParaRPr sz="120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3.906</a:t>
                      </a:r>
                      <a:endParaRPr sz="120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3.932</a:t>
                      </a:r>
                      <a:endParaRPr sz="120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marR="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3.955</a:t>
                      </a:r>
                      <a:endParaRPr sz="120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marR="0" lvl="0" indent="0" algn="ctr" rtl="0">
                        <a:lnSpc>
                          <a:spcPct val="100000"/>
                        </a:lnSpc>
                        <a:spcBef>
                          <a:spcPts val="0"/>
                        </a:spcBef>
                        <a:spcAft>
                          <a:spcPts val="0"/>
                        </a:spcAft>
                        <a:buNone/>
                      </a:pPr>
                      <a:r>
                        <a:rPr lang="en" sz="1200" dirty="0">
                          <a:latin typeface="Montserrat Medium"/>
                          <a:ea typeface="Montserrat Medium"/>
                          <a:cs typeface="Montserrat Medium"/>
                          <a:sym typeface="Montserrat Medium"/>
                        </a:rPr>
                        <a:t>3.936</a:t>
                      </a:r>
                      <a:endParaRPr sz="1200" dirty="0">
                        <a:latin typeface="Montserrat Medium"/>
                        <a:ea typeface="Montserrat Medium"/>
                        <a:cs typeface="Montserrat Medium"/>
                        <a:sym typeface="Montserrat Medium"/>
                      </a:endParaRPr>
                    </a:p>
                  </a:txBody>
                  <a:tcPr marL="91425" marR="91425" marT="91425" marB="91425">
                    <a:solidFill>
                      <a:schemeClr val="accent2"/>
                    </a:solidFill>
                  </a:tcPr>
                </a:tc>
                <a:extLst>
                  <a:ext uri="{0D108BD9-81ED-4DB2-BD59-A6C34878D82A}">
                    <a16:rowId xmlns:a16="http://schemas.microsoft.com/office/drawing/2014/main" val="10004"/>
                  </a:ext>
                </a:extLst>
              </a:tr>
              <a:tr h="0">
                <a:tc>
                  <a:txBody>
                    <a:bodyPr/>
                    <a:lstStyle/>
                    <a:p>
                      <a:pPr marL="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Accuracy</a:t>
                      </a:r>
                      <a:endParaRPr sz="120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0.1</a:t>
                      </a:r>
                      <a:endParaRPr sz="120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lvl="0" indent="0" algn="ctr" rtl="0">
                        <a:lnSpc>
                          <a:spcPct val="100000"/>
                        </a:lnSpc>
                        <a:spcBef>
                          <a:spcPts val="0"/>
                        </a:spcBef>
                        <a:spcAft>
                          <a:spcPts val="0"/>
                        </a:spcAft>
                        <a:buNone/>
                      </a:pPr>
                      <a:r>
                        <a:rPr lang="en" sz="1200">
                          <a:latin typeface="Montserrat Medium"/>
                          <a:ea typeface="Montserrat Medium"/>
                          <a:cs typeface="Montserrat Medium"/>
                          <a:sym typeface="Montserrat Medium"/>
                        </a:rPr>
                        <a:t>0.2</a:t>
                      </a:r>
                      <a:endParaRPr sz="120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lvl="0" indent="0" algn="ctr" rtl="0">
                        <a:lnSpc>
                          <a:spcPct val="100000"/>
                        </a:lnSpc>
                        <a:spcBef>
                          <a:spcPts val="0"/>
                        </a:spcBef>
                        <a:spcAft>
                          <a:spcPts val="0"/>
                        </a:spcAft>
                        <a:buNone/>
                      </a:pPr>
                      <a:r>
                        <a:rPr lang="en" sz="1200" dirty="0">
                          <a:latin typeface="Montserrat Medium"/>
                          <a:ea typeface="Montserrat Medium"/>
                          <a:cs typeface="Montserrat Medium"/>
                          <a:sym typeface="Montserrat Medium"/>
                        </a:rPr>
                        <a:t>0.6</a:t>
                      </a:r>
                      <a:endParaRPr sz="1200" dirty="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marR="0" lvl="0" indent="0" algn="ctr" rtl="0">
                        <a:lnSpc>
                          <a:spcPct val="100000"/>
                        </a:lnSpc>
                        <a:spcBef>
                          <a:spcPts val="0"/>
                        </a:spcBef>
                        <a:spcAft>
                          <a:spcPts val="0"/>
                        </a:spcAft>
                        <a:buNone/>
                      </a:pPr>
                      <a:r>
                        <a:rPr lang="en" sz="1200" dirty="0">
                          <a:latin typeface="Montserrat Medium"/>
                          <a:ea typeface="Montserrat Medium"/>
                          <a:cs typeface="Montserrat Medium"/>
                          <a:sym typeface="Montserrat Medium"/>
                        </a:rPr>
                        <a:t>1</a:t>
                      </a:r>
                      <a:endParaRPr sz="1200" dirty="0">
                        <a:latin typeface="Montserrat Medium"/>
                        <a:ea typeface="Montserrat Medium"/>
                        <a:cs typeface="Montserrat Medium"/>
                        <a:sym typeface="Montserrat Medium"/>
                      </a:endParaRPr>
                    </a:p>
                  </a:txBody>
                  <a:tcPr marL="91425" marR="91425" marT="91425" marB="91425">
                    <a:solidFill>
                      <a:schemeClr val="accent2"/>
                    </a:solidFill>
                  </a:tcPr>
                </a:tc>
                <a:tc>
                  <a:txBody>
                    <a:bodyPr/>
                    <a:lstStyle/>
                    <a:p>
                      <a:pPr marL="0" marR="0" lvl="0" indent="0" algn="ctr" rtl="0">
                        <a:lnSpc>
                          <a:spcPct val="100000"/>
                        </a:lnSpc>
                        <a:spcBef>
                          <a:spcPts val="0"/>
                        </a:spcBef>
                        <a:spcAft>
                          <a:spcPts val="0"/>
                        </a:spcAft>
                        <a:buNone/>
                      </a:pPr>
                      <a:r>
                        <a:rPr lang="en" sz="1200" dirty="0">
                          <a:latin typeface="Montserrat Medium"/>
                          <a:ea typeface="Montserrat Medium"/>
                          <a:cs typeface="Montserrat Medium"/>
                          <a:sym typeface="Montserrat Medium"/>
                        </a:rPr>
                        <a:t>1</a:t>
                      </a:r>
                      <a:endParaRPr sz="1200" dirty="0">
                        <a:latin typeface="Montserrat Medium"/>
                        <a:ea typeface="Montserrat Medium"/>
                        <a:cs typeface="Montserrat Medium"/>
                        <a:sym typeface="Montserrat Medium"/>
                      </a:endParaRPr>
                    </a:p>
                  </a:txBody>
                  <a:tcPr marL="91425" marR="91425" marT="91425" marB="91425">
                    <a:solidFill>
                      <a:schemeClr val="accent2"/>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8"/>
          <p:cNvSpPr txBox="1">
            <a:spLocks noGrp="1"/>
          </p:cNvSpPr>
          <p:nvPr>
            <p:ph type="body" idx="1"/>
          </p:nvPr>
        </p:nvSpPr>
        <p:spPr>
          <a:xfrm>
            <a:off x="647150" y="1596238"/>
            <a:ext cx="3627000" cy="25467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sz="1200"/>
              <a:t>With increase in ‘k’, the Building Time of Codebook increased linearly.</a:t>
            </a:r>
            <a:endParaRPr sz="1200"/>
          </a:p>
          <a:p>
            <a:pPr marL="457200" lvl="0" indent="-298450" algn="l" rtl="0">
              <a:spcBef>
                <a:spcPts val="0"/>
              </a:spcBef>
              <a:spcAft>
                <a:spcPts val="0"/>
              </a:spcAft>
              <a:buSzPts val="1100"/>
              <a:buChar char="●"/>
            </a:pPr>
            <a:r>
              <a:rPr lang="en" sz="1200"/>
              <a:t>The Building Time of PQ_Code also increases linearly</a:t>
            </a:r>
            <a:endParaRPr sz="1200"/>
          </a:p>
          <a:p>
            <a:pPr marL="457200" lvl="0" indent="-298450" algn="l" rtl="0">
              <a:spcBef>
                <a:spcPts val="0"/>
              </a:spcBef>
              <a:spcAft>
                <a:spcPts val="0"/>
              </a:spcAft>
              <a:buSzPts val="1100"/>
              <a:buChar char="●"/>
            </a:pPr>
            <a:r>
              <a:rPr lang="en" sz="1200"/>
              <a:t>Total Search Time is almost constant because ‘k’ does not play a major role in it.</a:t>
            </a:r>
            <a:endParaRPr sz="1200"/>
          </a:p>
          <a:p>
            <a:pPr marL="0" lvl="0" indent="0" algn="l" rtl="0">
              <a:spcBef>
                <a:spcPts val="0"/>
              </a:spcBef>
              <a:spcAft>
                <a:spcPts val="0"/>
              </a:spcAft>
              <a:buNone/>
            </a:pPr>
            <a:endParaRPr sz="1200"/>
          </a:p>
        </p:txBody>
      </p:sp>
      <p:sp>
        <p:nvSpPr>
          <p:cNvPr id="394" name="Google Shape;394;p28"/>
          <p:cNvSpPr txBox="1">
            <a:spLocks noGrp="1"/>
          </p:cNvSpPr>
          <p:nvPr>
            <p:ph type="title"/>
          </p:nvPr>
        </p:nvSpPr>
        <p:spPr>
          <a:xfrm>
            <a:off x="647150" y="1973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Inferences made from the graphs</a:t>
            </a:r>
            <a:endParaRPr/>
          </a:p>
        </p:txBody>
      </p:sp>
      <p:pic>
        <p:nvPicPr>
          <p:cNvPr id="395" name="Google Shape;395;p28"/>
          <p:cNvPicPr preferRelativeResize="0"/>
          <p:nvPr/>
        </p:nvPicPr>
        <p:blipFill>
          <a:blip r:embed="rId3">
            <a:alphaModFix/>
          </a:blip>
          <a:stretch>
            <a:fillRect/>
          </a:stretch>
        </p:blipFill>
        <p:spPr>
          <a:xfrm>
            <a:off x="4413246" y="1179675"/>
            <a:ext cx="4538076" cy="3379825"/>
          </a:xfrm>
          <a:prstGeom prst="rect">
            <a:avLst/>
          </a:prstGeom>
          <a:noFill/>
          <a:ln>
            <a:noFill/>
          </a:ln>
        </p:spPr>
      </p:pic>
    </p:spTree>
  </p:cSld>
  <p:clrMapOvr>
    <a:masterClrMapping/>
  </p:clrMapOvr>
</p:sld>
</file>

<file path=ppt/theme/theme1.xml><?xml version="1.0" encoding="utf-8"?>
<a:theme xmlns:a="http://schemas.openxmlformats.org/drawingml/2006/main" name="ES Phases of the Vocational Guidance Process by Slidesgo">
  <a:themeElements>
    <a:clrScheme name="Simple Light">
      <a:dk1>
        <a:srgbClr val="262D33"/>
      </a:dk1>
      <a:lt1>
        <a:srgbClr val="F3FBFF"/>
      </a:lt1>
      <a:dk2>
        <a:srgbClr val="A8BDC6"/>
      </a:dk2>
      <a:lt2>
        <a:srgbClr val="4F7786"/>
      </a:lt2>
      <a:accent1>
        <a:srgbClr val="C6EBF0"/>
      </a:accent1>
      <a:accent2>
        <a:srgbClr val="FFFFFF"/>
      </a:accent2>
      <a:accent3>
        <a:srgbClr val="FFFFFF"/>
      </a:accent3>
      <a:accent4>
        <a:srgbClr val="FFFFFF"/>
      </a:accent4>
      <a:accent5>
        <a:srgbClr val="FFFFFF"/>
      </a:accent5>
      <a:accent6>
        <a:srgbClr val="FFFFFF"/>
      </a:accent6>
      <a:hlink>
        <a:srgbClr val="262D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1475</Words>
  <Application>Microsoft Office PowerPoint</Application>
  <PresentationFormat>On-screen Show (16:9)</PresentationFormat>
  <Paragraphs>206</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Nunito Light</vt:lpstr>
      <vt:lpstr>Arial</vt:lpstr>
      <vt:lpstr>Montserrat Light</vt:lpstr>
      <vt:lpstr>Montserrat</vt:lpstr>
      <vt:lpstr>Bebas Neue</vt:lpstr>
      <vt:lpstr>Roboto</vt:lpstr>
      <vt:lpstr>Montserrat Medium</vt:lpstr>
      <vt:lpstr>ES Phases of the Vocational Guidance Process by Slidesgo</vt:lpstr>
      <vt:lpstr>EE392A  Undergraduate Research Project</vt:lpstr>
      <vt:lpstr>Table of Content</vt:lpstr>
      <vt:lpstr>Introduction</vt:lpstr>
      <vt:lpstr>  </vt:lpstr>
      <vt:lpstr>1. Product Quantization</vt:lpstr>
      <vt:lpstr>PowerPoint Presentation</vt:lpstr>
      <vt:lpstr>Query-  exact matches</vt:lpstr>
      <vt:lpstr>For perturbed query (Gaussian Noise, sigma=0.1)</vt:lpstr>
      <vt:lpstr>Inferences made from the graphs</vt:lpstr>
      <vt:lpstr>PowerPoint Presentation</vt:lpstr>
      <vt:lpstr>2. Locality Sensitive Hashing</vt:lpstr>
      <vt:lpstr>PowerPoint Presentation</vt:lpstr>
      <vt:lpstr>PowerPoint Presentation</vt:lpstr>
      <vt:lpstr>PowerPoint Presentation</vt:lpstr>
      <vt:lpstr>PowerPoint Presentation</vt:lpstr>
      <vt:lpstr>PowerPoint Presentation</vt:lpstr>
      <vt:lpstr>3. Hierarchical Navigable Small Worlds</vt:lpstr>
      <vt:lpstr>PowerPoint Presentation</vt:lpstr>
      <vt:lpstr>PowerPoint Presentation</vt:lpstr>
      <vt:lpstr>PowerPoint Presentation</vt:lpstr>
      <vt:lpstr>4. ScaNN- Scalable Nearest Neighbours</vt:lpstr>
      <vt:lpstr>PowerPoint Presentation</vt:lpstr>
      <vt:lpstr>PowerPoint Presentation</vt:lpstr>
      <vt:lpstr>Perturbed Query</vt:lpstr>
      <vt:lpstr>Comparison &amp; Scalability of different Algorithms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EE392A  Undergraduate Research Project</dc:title>
  <dc:creator>Sonal Agrawal</dc:creator>
  <cp:lastModifiedBy>Sonal Agrawal</cp:lastModifiedBy>
  <cp:revision>1</cp:revision>
  <dcterms:modified xsi:type="dcterms:W3CDTF">2023-04-23T14:57:59Z</dcterms:modified>
</cp:coreProperties>
</file>