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98U5t2YKQDM8kxINuX7s9s3C8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230094" y="4089152"/>
            <a:ext cx="7772400" cy="65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230094" y="4748372"/>
            <a:ext cx="6858000" cy="7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5"/>
          <p:cNvCxnSpPr/>
          <p:nvPr/>
        </p:nvCxnSpPr>
        <p:spPr>
          <a:xfrm rot="10800000">
            <a:off x="6751599" y="495116"/>
            <a:ext cx="1850139" cy="0"/>
          </a:xfrm>
          <a:prstGeom prst="straightConnector1">
            <a:avLst/>
          </a:prstGeom>
          <a:noFill/>
          <a:ln w="9525" cap="flat" cmpd="sng">
            <a:solidFill>
              <a:srgbClr val="00C7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5"/>
          <p:cNvSpPr txBox="1">
            <a:spLocks noGrp="1"/>
          </p:cNvSpPr>
          <p:nvPr>
            <p:ph type="body" idx="2"/>
          </p:nvPr>
        </p:nvSpPr>
        <p:spPr>
          <a:xfrm>
            <a:off x="6751599" y="631420"/>
            <a:ext cx="1850139" cy="35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263106" y="6438304"/>
            <a:ext cx="1637883" cy="208132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3106" y="122852"/>
            <a:ext cx="1850139" cy="122057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/>
        </p:nvSpPr>
        <p:spPr>
          <a:xfrm>
            <a:off x="1998265" y="6392429"/>
            <a:ext cx="2076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DO WELL </a:t>
            </a:r>
            <a:r>
              <a:rPr lang="en-GB" sz="1400" b="1" i="0" u="none" strike="noStrike" cap="none">
                <a:solidFill>
                  <a:srgbClr val="00C782"/>
                </a:solidFill>
                <a:latin typeface="Arial Black"/>
                <a:ea typeface="Arial Black"/>
                <a:cs typeface="Arial Black"/>
                <a:sym typeface="Arial Black"/>
              </a:rPr>
              <a:t>DO GOOD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68" y="123545"/>
            <a:ext cx="581837" cy="44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774422" y="153091"/>
            <a:ext cx="7802419" cy="99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6"/>
          <p:cNvSpPr txBox="1"/>
          <p:nvPr/>
        </p:nvSpPr>
        <p:spPr>
          <a:xfrm>
            <a:off x="8806286" y="6611406"/>
            <a:ext cx="341760" cy="246221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 txBox="1"/>
          <p:nvPr/>
        </p:nvSpPr>
        <p:spPr>
          <a:xfrm>
            <a:off x="3570288" y="6667953"/>
            <a:ext cx="231826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Copyright ©2019 ShARE. All Rights Reserved </a:t>
            </a:r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22072" y="6630110"/>
            <a:ext cx="3872193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774422" y="1898815"/>
            <a:ext cx="7802419" cy="37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903386" y="2601427"/>
            <a:ext cx="1332000" cy="684000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890885" y="3426801"/>
            <a:ext cx="1332000" cy="684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890885" y="5570080"/>
            <a:ext cx="1296000" cy="180000"/>
          </a:xfrm>
          <a:prstGeom prst="rect">
            <a:avLst/>
          </a:prstGeom>
          <a:solidFill>
            <a:srgbClr val="FF8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890885" y="5210080"/>
            <a:ext cx="1296000" cy="180000"/>
          </a:xfrm>
          <a:prstGeom prst="rect">
            <a:avLst/>
          </a:prstGeom>
          <a:solidFill>
            <a:srgbClr val="1FAE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890885" y="5930080"/>
            <a:ext cx="1296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4866008" y="2601427"/>
            <a:ext cx="1332000" cy="684000"/>
          </a:xfrm>
          <a:prstGeom prst="rect">
            <a:avLst/>
          </a:prstGeom>
          <a:solidFill>
            <a:srgbClr val="D5FC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774422" y="2507522"/>
            <a:ext cx="7896113" cy="1744653"/>
          </a:xfrm>
          <a:prstGeom prst="rect">
            <a:avLst/>
          </a:prstGeom>
          <a:noFill/>
          <a:ln w="12700" cap="flat" cmpd="sng">
            <a:solidFill>
              <a:srgbClr val="00C7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2256902" y="2601427"/>
            <a:ext cx="2480988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Boxes background</a:t>
            </a:r>
            <a:endParaRPr/>
          </a:p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chart colours (bar and lines)</a:t>
            </a:r>
            <a:endParaRPr/>
          </a:p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points</a:t>
            </a:r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4866008" y="3426801"/>
            <a:ext cx="1332000" cy="68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6326126" y="3379848"/>
            <a:ext cx="208186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most text (message, content, source,..)</a:t>
            </a:r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6326126" y="2601427"/>
            <a:ext cx="152638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call-out boxes,</a:t>
            </a:r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855088" y="4768470"/>
            <a:ext cx="13805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chart colours</a:t>
            </a:r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485780" y="2156438"/>
            <a:ext cx="1164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colours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68" y="123545"/>
            <a:ext cx="581837" cy="44994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74422" y="153091"/>
            <a:ext cx="8069180" cy="99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8806286" y="6611406"/>
            <a:ext cx="341760" cy="246221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two sub-messages">
  <p:cSld name="1_Title and two sub-message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68" y="123545"/>
            <a:ext cx="581837" cy="44994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74422" y="153091"/>
            <a:ext cx="8069180" cy="99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22072" y="6630110"/>
            <a:ext cx="3872193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774422" y="1898815"/>
            <a:ext cx="7594074" cy="37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8806286" y="6611406"/>
            <a:ext cx="341760" cy="246221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two sub-messages">
  <p:cSld name="2_Title and two sub-messag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68" y="123545"/>
            <a:ext cx="581837" cy="44994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74422" y="153091"/>
            <a:ext cx="8069180" cy="99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903962" y="2344585"/>
            <a:ext cx="1351279" cy="1038325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22072" y="6630110"/>
            <a:ext cx="3872193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903962" y="3662850"/>
            <a:ext cx="1351279" cy="1038325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4"/>
          </p:nvPr>
        </p:nvSpPr>
        <p:spPr>
          <a:xfrm>
            <a:off x="903962" y="5039350"/>
            <a:ext cx="1351279" cy="1038325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5"/>
          </p:nvPr>
        </p:nvSpPr>
        <p:spPr>
          <a:xfrm>
            <a:off x="2596193" y="2344585"/>
            <a:ext cx="5401913" cy="103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6"/>
          </p:nvPr>
        </p:nvSpPr>
        <p:spPr>
          <a:xfrm>
            <a:off x="2596193" y="3662850"/>
            <a:ext cx="5401913" cy="103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7"/>
          </p:nvPr>
        </p:nvSpPr>
        <p:spPr>
          <a:xfrm>
            <a:off x="2596193" y="5039350"/>
            <a:ext cx="5401913" cy="103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8"/>
          </p:nvPr>
        </p:nvSpPr>
        <p:spPr>
          <a:xfrm>
            <a:off x="2596193" y="1432202"/>
            <a:ext cx="4586927" cy="33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8806286" y="6611406"/>
            <a:ext cx="341760" cy="246221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two sub-messages">
  <p:cSld name="3_Title and two sub-message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68" y="123545"/>
            <a:ext cx="581837" cy="44994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74422" y="153091"/>
            <a:ext cx="8069180" cy="99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22072" y="6630110"/>
            <a:ext cx="3872193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8806286" y="6611406"/>
            <a:ext cx="341760" cy="246221"/>
          </a:xfrm>
          <a:prstGeom prst="rect">
            <a:avLst/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nroof.se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230094" y="4089152"/>
            <a:ext cx="7772400" cy="65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Do Well Do Good 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230094" y="4748372"/>
            <a:ext cx="6858000" cy="7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Case 1</a:t>
            </a:r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2"/>
          </p:nvPr>
        </p:nvSpPr>
        <p:spPr>
          <a:xfrm>
            <a:off x="6751599" y="631420"/>
            <a:ext cx="1850139" cy="35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GB"/>
              <a:t>July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774422" y="153091"/>
            <a:ext cx="7802419" cy="99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/>
              <a:t>The 8 criteria of a “do well </a:t>
            </a:r>
            <a:r>
              <a:rPr lang="en-GB">
                <a:solidFill>
                  <a:srgbClr val="00C782"/>
                </a:solidFill>
              </a:rPr>
              <a:t>do good</a:t>
            </a:r>
            <a:r>
              <a:rPr lang="en-GB"/>
              <a:t>” company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2473569" y="1546079"/>
            <a:ext cx="5685693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something you think will genuinely help your customer (people call it “purpose”)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don’t’ sell something that creates an addiction or harm your customers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your employees learn and grow.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an effort to offer job opportunities to those who are out of the traditional job market.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smart at finding an innovative and sustainable economic model, and not at avoiding taxes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operations that don’t impact the society negatively unless you more than offset them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product can change lives of people who are not your customers, make an effort to find an economic model to serve them as well (eg finance, health,)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Don’t’ sell/buy something to/from company that does not follow principles 1-6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774422" y="1546078"/>
            <a:ext cx="1417793" cy="89220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9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74422" y="2606049"/>
            <a:ext cx="1417793" cy="7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9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74422" y="3572013"/>
            <a:ext cx="1417793" cy="4724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9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74422" y="4268904"/>
            <a:ext cx="1417793" cy="10768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9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Society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74422" y="5513486"/>
            <a:ext cx="1417793" cy="6176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91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 chain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774422" y="153091"/>
            <a:ext cx="7802419" cy="99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dirty="0"/>
              <a:t>SunRoof</a:t>
            </a:r>
            <a:br>
              <a:rPr lang="en-GB" dirty="0"/>
            </a:br>
            <a:r>
              <a:rPr lang="en-GB" dirty="0">
                <a:hlinkClick r:id="rId3"/>
              </a:rPr>
              <a:t>https://sunroof.se/en/</a:t>
            </a:r>
            <a:endParaRPr b="0" dirty="0">
              <a:highlight>
                <a:srgbClr val="FFFF00"/>
              </a:highlight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1"/>
          </p:nvPr>
        </p:nvSpPr>
        <p:spPr>
          <a:xfrm>
            <a:off x="22072" y="6630110"/>
            <a:ext cx="3872193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2"/>
          </p:nvPr>
        </p:nvSpPr>
        <p:spPr>
          <a:xfrm>
            <a:off x="533396" y="2311645"/>
            <a:ext cx="4280143" cy="115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2875" lvl="0" indent="-142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200"/>
              <a:buChar char="•"/>
            </a:pPr>
            <a:r>
              <a:rPr lang="en-GB" sz="1200" dirty="0"/>
              <a:t>Description</a:t>
            </a:r>
            <a:endParaRPr dirty="0"/>
          </a:p>
          <a:p>
            <a:pPr marL="142875" lvl="0" indent="-666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None/>
            </a:pPr>
            <a:r>
              <a:rPr lang="en-US" b="1" i="0" dirty="0">
                <a:solidFill>
                  <a:srgbClr val="1A1A1A"/>
                </a:solidFill>
                <a:effectLst/>
                <a:latin typeface="Spectral"/>
              </a:rPr>
              <a:t>SunRoof</a:t>
            </a:r>
            <a:r>
              <a:rPr lang="en-US" b="0" dirty="0">
                <a:solidFill>
                  <a:srgbClr val="1A1A1A"/>
                </a:solidFill>
                <a:latin typeface="Spectral"/>
              </a:rPr>
              <a:t> is</a:t>
            </a:r>
            <a:r>
              <a:rPr lang="en-US" b="0" i="0" dirty="0">
                <a:solidFill>
                  <a:srgbClr val="1A1A1A"/>
                </a:solidFill>
                <a:effectLst/>
                <a:latin typeface="Spectral"/>
              </a:rPr>
              <a:t> an eight-year-old(2013), Sweden-based company that installs smart rooftops that produce solar power, as well as enables its customers to share surplus energy. </a:t>
            </a:r>
            <a:r>
              <a:rPr lang="en-US" b="0" dirty="0">
                <a:solidFill>
                  <a:srgbClr val="1A1A1A"/>
                </a:solidFill>
                <a:latin typeface="Spectral"/>
              </a:rPr>
              <a:t>It has raised </a:t>
            </a:r>
            <a:r>
              <a:rPr lang="en-US" b="0" i="0" dirty="0">
                <a:solidFill>
                  <a:srgbClr val="1A1A1A"/>
                </a:solidFill>
                <a:effectLst/>
                <a:latin typeface="Spectral"/>
              </a:rPr>
              <a:t>€4.5 million in extended seed funding</a:t>
            </a:r>
            <a:endParaRPr sz="1100" dirty="0"/>
          </a:p>
        </p:txBody>
      </p:sp>
      <p:sp>
        <p:nvSpPr>
          <p:cNvPr id="92" name="Google Shape;92;p3"/>
          <p:cNvSpPr/>
          <p:nvPr/>
        </p:nvSpPr>
        <p:spPr>
          <a:xfrm>
            <a:off x="492368" y="1862584"/>
            <a:ext cx="4407878" cy="341354"/>
          </a:xfrm>
          <a:prstGeom prst="roundRect">
            <a:avLst>
              <a:gd name="adj" fmla="val 16667"/>
            </a:avLst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of the company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492368" y="3707762"/>
            <a:ext cx="4407878" cy="341354"/>
          </a:xfrm>
          <a:prstGeom prst="roundRect">
            <a:avLst>
              <a:gd name="adj" fmla="val 16667"/>
            </a:avLst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Product/ service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5345722" y="1862584"/>
            <a:ext cx="3481755" cy="341354"/>
          </a:xfrm>
          <a:prstGeom prst="roundRect">
            <a:avLst>
              <a:gd name="adj" fmla="val 16667"/>
            </a:avLst>
          </a:prstGeom>
          <a:solidFill>
            <a:srgbClr val="00C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5345722" y="2311645"/>
            <a:ext cx="3481756" cy="410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2875" marR="0" lvl="0" indent="-142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1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200"/>
            </a:pPr>
            <a:r>
              <a:rPr lang="en-US" dirty="0">
                <a:solidFill>
                  <a:srgbClr val="1A1A1A"/>
                </a:solidFill>
                <a:latin typeface="Spectral"/>
              </a:rPr>
              <a:t>They protect, insulate and ventilate houses, and produce electricity at the same time</a:t>
            </a:r>
            <a:endParaRPr dirty="0">
              <a:solidFill>
                <a:srgbClr val="1A1A1A"/>
              </a:solidFill>
              <a:latin typeface="Spectral"/>
            </a:endParaRPr>
          </a:p>
          <a:p>
            <a:pPr marL="142875" marR="0" lvl="0" indent="-1428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2</a:t>
            </a:r>
            <a:endParaRPr lang="en-GB" sz="1200" b="1" dirty="0"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</a:pPr>
            <a:r>
              <a:rPr lang="en-GB" dirty="0">
                <a:solidFill>
                  <a:srgbClr val="1A1A1A"/>
                </a:solidFill>
                <a:latin typeface="Spectral"/>
              </a:rPr>
              <a:t>Roofs are not harmful to anybody and can’t create addiction.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75" marR="0" lvl="0" indent="-1428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6</a:t>
            </a:r>
            <a:endParaRPr dirty="0"/>
          </a:p>
          <a:p>
            <a:pPr marL="358775" marR="0" lvl="1" indent="-174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-"/>
            </a:pPr>
            <a:r>
              <a:rPr lang="en-US" dirty="0">
                <a:solidFill>
                  <a:srgbClr val="1A1A1A"/>
                </a:solidFill>
                <a:latin typeface="Spectral"/>
              </a:rPr>
              <a:t>It has the lowest carbon footprint in the world. Maintains a harmonious relationship between three aspects that are key for man: comfort, energy, and the environment</a:t>
            </a:r>
            <a:endParaRPr dirty="0">
              <a:solidFill>
                <a:srgbClr val="1A1A1A"/>
              </a:solidFill>
              <a:latin typeface="Spectral"/>
            </a:endParaRPr>
          </a:p>
          <a:p>
            <a:pPr marL="142875" marR="0" lvl="0" indent="-1428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8</a:t>
            </a:r>
            <a:endParaRPr lang="en-GB" dirty="0"/>
          </a:p>
          <a:p>
            <a:pPr marL="142875" marR="0" lvl="0" indent="-1428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</a:pPr>
            <a:r>
              <a:rPr lang="en-GB" dirty="0">
                <a:solidFill>
                  <a:srgbClr val="1A1A1A"/>
                </a:solidFill>
                <a:latin typeface="Spectral"/>
              </a:rPr>
              <a:t>Smart innovative solution that affects the society and environment positively.</a:t>
            </a:r>
            <a:endParaRPr dirty="0">
              <a:solidFill>
                <a:srgbClr val="1A1A1A"/>
              </a:solidFill>
              <a:latin typeface="Spectral"/>
            </a:endParaRPr>
          </a:p>
          <a:p>
            <a:pPr marL="142875" marR="0" lvl="0" indent="-666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None/>
            </a:pPr>
            <a:endParaRPr dirty="0">
              <a:solidFill>
                <a:srgbClr val="1A1A1A"/>
              </a:solidFill>
              <a:latin typeface="Spectral"/>
            </a:endParaRPr>
          </a:p>
          <a:p>
            <a:pPr marL="142875" marR="0" lvl="0" indent="-666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75" marR="0" lvl="0" indent="-666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322218" y="4218847"/>
            <a:ext cx="2625968" cy="169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2875" marR="0" lvl="0" indent="-142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/>
              <a:buChar char="•"/>
            </a:pPr>
            <a:r>
              <a:rPr lang="en-GB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</a:t>
            </a:r>
            <a:endParaRPr dirty="0"/>
          </a:p>
          <a:p>
            <a:pPr marL="247650" marR="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A"/>
                </a:solidFill>
                <a:latin typeface="Spectral"/>
              </a:rPr>
              <a:t>simple, lightweight, and easy to install</a:t>
            </a:r>
          </a:p>
          <a:p>
            <a:pPr marL="247650" marR="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A"/>
                </a:solidFill>
                <a:latin typeface="Spectral"/>
              </a:rPr>
              <a:t>eye-catching modern look and the ultra-smooth solar panel surface</a:t>
            </a:r>
          </a:p>
          <a:p>
            <a:pPr marL="247650" marR="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A1A1A"/>
                </a:solidFill>
                <a:latin typeface="Spectral"/>
              </a:rPr>
              <a:t>lowest carbon footprint</a:t>
            </a:r>
          </a:p>
          <a:p>
            <a:pPr marL="247650" marR="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A1A1A"/>
                </a:solidFill>
                <a:latin typeface="Spectral"/>
              </a:rPr>
              <a:t>electricity produced by SunRoof</a:t>
            </a:r>
          </a:p>
          <a:p>
            <a:pPr marL="247650" marR="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47650" marR="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82"/>
              </a:buClr>
              <a:buSzPts val="1200"/>
              <a:buFont typeface="Arial" panose="020B0604020202020204" pitchFamily="34" charset="0"/>
              <a:buChar char="•"/>
            </a:pP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SunRoof | Dom Energooszczędny">
            <a:extLst>
              <a:ext uri="{FF2B5EF4-FFF2-40B4-BE49-F238E27FC236}">
                <a16:creationId xmlns:a16="http://schemas.microsoft.com/office/drawing/2014/main" id="{8C67D825-F362-47BF-6DF7-2A606DCF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77" y="285957"/>
            <a:ext cx="1759789" cy="7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of of the future - SunRoof">
            <a:extLst>
              <a:ext uri="{FF2B5EF4-FFF2-40B4-BE49-F238E27FC236}">
                <a16:creationId xmlns:a16="http://schemas.microsoft.com/office/drawing/2014/main" id="{7AA9FA77-DA79-A71B-CD45-08F95D73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48" y="4934577"/>
            <a:ext cx="2397536" cy="13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B7E6CA"/>
      </a:lt2>
      <a:accent1>
        <a:srgbClr val="00C782"/>
      </a:accent1>
      <a:accent2>
        <a:srgbClr val="1FAEE8"/>
      </a:accent2>
      <a:accent3>
        <a:srgbClr val="FF8763"/>
      </a:accent3>
      <a:accent4>
        <a:srgbClr val="4D4D4D"/>
      </a:accent4>
      <a:accent5>
        <a:srgbClr val="FFC000"/>
      </a:accent5>
      <a:accent6>
        <a:srgbClr val="2683C6"/>
      </a:accent6>
      <a:hlink>
        <a:srgbClr val="00C782"/>
      </a:hlink>
      <a:folHlink>
        <a:srgbClr val="DC8D1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Open Sans</vt:lpstr>
      <vt:lpstr>Arial</vt:lpstr>
      <vt:lpstr>Calibri</vt:lpstr>
      <vt:lpstr>Spectral</vt:lpstr>
      <vt:lpstr>Arial Black</vt:lpstr>
      <vt:lpstr>Office Theme</vt:lpstr>
      <vt:lpstr>Do Well Do Good </vt:lpstr>
      <vt:lpstr>The 8 criteria of a “do well do good” company</vt:lpstr>
      <vt:lpstr>SunRoof https://sunroof.se/en/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Well Do Good </dc:title>
  <dc:creator>Microsoft Office User</dc:creator>
  <cp:lastModifiedBy>Sonal Agrawal</cp:lastModifiedBy>
  <cp:revision>1</cp:revision>
  <dcterms:created xsi:type="dcterms:W3CDTF">2017-08-27T09:16:59Z</dcterms:created>
  <dcterms:modified xsi:type="dcterms:W3CDTF">2022-05-10T18:20:33Z</dcterms:modified>
</cp:coreProperties>
</file>