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80" autoAdjust="0"/>
  </p:normalViewPr>
  <p:slideViewPr>
    <p:cSldViewPr snapToGrid="0">
      <p:cViewPr varScale="1">
        <p:scale>
          <a:sx n="150" d="100"/>
          <a:sy n="150" d="100"/>
        </p:scale>
        <p:origin x="55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25B24D-DC13-41E0-A7C9-B7C8F22C5DA1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AB83EC23-0506-442D-9C32-DCCF3DF13EFD}" type="pres">
      <dgm:prSet presAssocID="{B425B24D-DC13-41E0-A7C9-B7C8F22C5DA1}" presName="Name0" presStyleCnt="0">
        <dgm:presLayoutVars>
          <dgm:dir/>
          <dgm:resizeHandles val="exact"/>
        </dgm:presLayoutVars>
      </dgm:prSet>
      <dgm:spPr/>
    </dgm:pt>
  </dgm:ptLst>
  <dgm:cxnLst>
    <dgm:cxn modelId="{DD6C4941-DADD-4368-A8B2-CB704227179A}" type="presOf" srcId="{B425B24D-DC13-41E0-A7C9-B7C8F22C5DA1}" destId="{AB83EC23-0506-442D-9C32-DCCF3DF13EFD}" srcOrd="0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25B24D-DC13-41E0-A7C9-B7C8F22C5DA1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AB83EC23-0506-442D-9C32-DCCF3DF13EFD}" type="pres">
      <dgm:prSet presAssocID="{B425B24D-DC13-41E0-A7C9-B7C8F22C5DA1}" presName="Name0" presStyleCnt="0">
        <dgm:presLayoutVars>
          <dgm:dir/>
          <dgm:resizeHandles val="exact"/>
        </dgm:presLayoutVars>
      </dgm:prSet>
      <dgm:spPr/>
    </dgm:pt>
  </dgm:ptLst>
  <dgm:cxnLst>
    <dgm:cxn modelId="{DD6C4941-DADD-4368-A8B2-CB704227179A}" type="presOf" srcId="{B425B24D-DC13-41E0-A7C9-B7C8F22C5DA1}" destId="{AB83EC23-0506-442D-9C32-DCCF3DF13EFD}" srcOrd="0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25B24D-DC13-41E0-A7C9-B7C8F22C5DA1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AB83EC23-0506-442D-9C32-DCCF3DF13EFD}" type="pres">
      <dgm:prSet presAssocID="{B425B24D-DC13-41E0-A7C9-B7C8F22C5DA1}" presName="Name0" presStyleCnt="0">
        <dgm:presLayoutVars>
          <dgm:dir/>
          <dgm:resizeHandles val="exact"/>
        </dgm:presLayoutVars>
      </dgm:prSet>
      <dgm:spPr/>
    </dgm:pt>
  </dgm:ptLst>
  <dgm:cxnLst>
    <dgm:cxn modelId="{DD6C4941-DADD-4368-A8B2-CB704227179A}" type="presOf" srcId="{B425B24D-DC13-41E0-A7C9-B7C8F22C5DA1}" destId="{AB83EC23-0506-442D-9C32-DCCF3DF13EFD}" srcOrd="0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25B24D-DC13-41E0-A7C9-B7C8F22C5DA1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AB83EC23-0506-442D-9C32-DCCF3DF13EFD}" type="pres">
      <dgm:prSet presAssocID="{B425B24D-DC13-41E0-A7C9-B7C8F22C5DA1}" presName="Name0" presStyleCnt="0">
        <dgm:presLayoutVars>
          <dgm:dir/>
          <dgm:resizeHandles val="exact"/>
        </dgm:presLayoutVars>
      </dgm:prSet>
      <dgm:spPr/>
    </dgm:pt>
  </dgm:ptLst>
  <dgm:cxnLst>
    <dgm:cxn modelId="{DD6C4941-DADD-4368-A8B2-CB704227179A}" type="presOf" srcId="{B425B24D-DC13-41E0-A7C9-B7C8F22C5DA1}" destId="{AB83EC23-0506-442D-9C32-DCCF3DF13EFD}" srcOrd="0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4075146-E077-44A2-970F-B8F897C59C87}" type="datetimeFigureOut">
              <a:rPr lang="en-DE" smtClean="0"/>
              <a:t>23/06/2024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8B8362B-42F2-4FA4-907D-04B5ACA829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001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5146-E077-44A2-970F-B8F897C59C87}" type="datetimeFigureOut">
              <a:rPr lang="en-DE" smtClean="0"/>
              <a:t>23/06/2024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362B-42F2-4FA4-907D-04B5ACA829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352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075146-E077-44A2-970F-B8F897C59C87}" type="datetimeFigureOut">
              <a:rPr lang="en-DE" smtClean="0"/>
              <a:t>23/06/2024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8B8362B-42F2-4FA4-907D-04B5ACA829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9883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075146-E077-44A2-970F-B8F897C59C87}" type="datetimeFigureOut">
              <a:rPr lang="en-DE" smtClean="0"/>
              <a:t>23/06/2024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8B8362B-42F2-4FA4-907D-04B5ACA82977}" type="slidenum">
              <a:rPr lang="en-DE" smtClean="0"/>
              <a:t>‹#›</a:t>
            </a:fld>
            <a:endParaRPr lang="en-DE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9747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075146-E077-44A2-970F-B8F897C59C87}" type="datetimeFigureOut">
              <a:rPr lang="en-DE" smtClean="0"/>
              <a:t>23/06/2024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8B8362B-42F2-4FA4-907D-04B5ACA829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053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5146-E077-44A2-970F-B8F897C59C87}" type="datetimeFigureOut">
              <a:rPr lang="en-DE" smtClean="0"/>
              <a:t>23/06/2024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362B-42F2-4FA4-907D-04B5ACA829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5420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5146-E077-44A2-970F-B8F897C59C87}" type="datetimeFigureOut">
              <a:rPr lang="en-DE" smtClean="0"/>
              <a:t>23/06/2024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362B-42F2-4FA4-907D-04B5ACA829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864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5146-E077-44A2-970F-B8F897C59C87}" type="datetimeFigureOut">
              <a:rPr lang="en-DE" smtClean="0"/>
              <a:t>23/06/2024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362B-42F2-4FA4-907D-04B5ACA829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0130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075146-E077-44A2-970F-B8F897C59C87}" type="datetimeFigureOut">
              <a:rPr lang="en-DE" smtClean="0"/>
              <a:t>23/06/2024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8B8362B-42F2-4FA4-907D-04B5ACA829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8373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5146-E077-44A2-970F-B8F897C59C87}" type="datetimeFigureOut">
              <a:rPr lang="en-DE" smtClean="0"/>
              <a:t>23/06/2024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362B-42F2-4FA4-907D-04B5ACA829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35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075146-E077-44A2-970F-B8F897C59C87}" type="datetimeFigureOut">
              <a:rPr lang="en-DE" smtClean="0"/>
              <a:t>23/06/2024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8B8362B-42F2-4FA4-907D-04B5ACA829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244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5146-E077-44A2-970F-B8F897C59C87}" type="datetimeFigureOut">
              <a:rPr lang="en-DE" smtClean="0"/>
              <a:t>23/06/2024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362B-42F2-4FA4-907D-04B5ACA829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203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5146-E077-44A2-970F-B8F897C59C87}" type="datetimeFigureOut">
              <a:rPr lang="en-DE" smtClean="0"/>
              <a:t>23/06/2024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362B-42F2-4FA4-907D-04B5ACA829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418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5146-E077-44A2-970F-B8F897C59C87}" type="datetimeFigureOut">
              <a:rPr lang="en-DE" smtClean="0"/>
              <a:t>23/06/2024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362B-42F2-4FA4-907D-04B5ACA829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928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5146-E077-44A2-970F-B8F897C59C87}" type="datetimeFigureOut">
              <a:rPr lang="en-DE" smtClean="0"/>
              <a:t>23/06/2024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362B-42F2-4FA4-907D-04B5ACA829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264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5146-E077-44A2-970F-B8F897C59C87}" type="datetimeFigureOut">
              <a:rPr lang="en-DE" smtClean="0"/>
              <a:t>23/06/2024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362B-42F2-4FA4-907D-04B5ACA829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982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5146-E077-44A2-970F-B8F897C59C87}" type="datetimeFigureOut">
              <a:rPr lang="en-DE" smtClean="0"/>
              <a:t>23/06/2024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362B-42F2-4FA4-907D-04B5ACA829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473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75146-E077-44A2-970F-B8F897C59C87}" type="datetimeFigureOut">
              <a:rPr lang="en-DE" smtClean="0"/>
              <a:t>23/06/2024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8362B-42F2-4FA4-907D-04B5ACA829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8311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public.tableau.com/authoring/Rockbustermovierentalanalysis/chloro#1" TargetMode="External"/><Relationship Id="rId7" Type="http://schemas.openxmlformats.org/officeDocument/2006/relationships/image" Target="../media/image19.svg"/><Relationship Id="rId2" Type="http://schemas.openxmlformats.org/officeDocument/2006/relationships/hyperlink" Target="mailto:Contact-sonal2013.jain@gmai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image" Target="../media/image5.svg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1B45-C064-4995-8CC3-88A483280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7659" y="1136652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ROCKBUSTER STEALTH LLC</a:t>
            </a:r>
            <a:br>
              <a:rPr lang="en-US" sz="3600" dirty="0"/>
            </a:b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</a:t>
            </a:r>
            <a:b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by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Sonal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600" dirty="0"/>
            </a:br>
            <a:r>
              <a:rPr lang="en-US" sz="3600" dirty="0"/>
              <a:t>                       </a:t>
            </a:r>
            <a:endParaRPr lang="en-D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EF998-1B4B-4C42-A6EF-F6AAA2A88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FD3FE9-9A5A-4A06-896E-05C33474C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2201"/>
            <a:ext cx="12192000" cy="318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1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7F66B6-8C55-43A0-9B84-BCD993ADD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9" y="864296"/>
            <a:ext cx="6939675" cy="5680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8A5910-589B-4729-BB9E-79394DAD3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824" y="864296"/>
            <a:ext cx="1457528" cy="1400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137F88-279D-48DA-B1E8-2DB68E0A297A}"/>
              </a:ext>
            </a:extLst>
          </p:cNvPr>
          <p:cNvSpPr txBox="1"/>
          <p:nvPr/>
        </p:nvSpPr>
        <p:spPr>
          <a:xfrm>
            <a:off x="7260204" y="3057967"/>
            <a:ext cx="337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PG-13 rated films generated the most amount of revenue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335474-4CD9-45CF-BF2F-B669799A9D57}"/>
              </a:ext>
            </a:extLst>
          </p:cNvPr>
          <p:cNvSpPr txBox="1"/>
          <p:nvPr/>
        </p:nvSpPr>
        <p:spPr>
          <a:xfrm>
            <a:off x="2380137" y="313699"/>
            <a:ext cx="5461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POPULAR RATINGS</a:t>
            </a:r>
            <a:endParaRPr lang="en-DE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02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F3A6AB-1671-4C2D-8345-FB13D555C84F}"/>
              </a:ext>
            </a:extLst>
          </p:cNvPr>
          <p:cNvSpPr txBox="1"/>
          <p:nvPr/>
        </p:nvSpPr>
        <p:spPr>
          <a:xfrm>
            <a:off x="2052165" y="605342"/>
            <a:ext cx="5814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MOVIES GREATER THAN AVERAGE RENTAL DURATION</a:t>
            </a:r>
            <a:endParaRPr lang="en-DE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016E2-2442-49EA-8F22-E121063FC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84" y="1225862"/>
            <a:ext cx="10098631" cy="4626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33D598-44BD-4075-A171-7CE164CF4C86}"/>
              </a:ext>
            </a:extLst>
          </p:cNvPr>
          <p:cNvSpPr txBox="1"/>
          <p:nvPr/>
        </p:nvSpPr>
        <p:spPr>
          <a:xfrm>
            <a:off x="1046684" y="5960270"/>
            <a:ext cx="8036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film rental durations lasted between 3 – 7 days • The most frequent duration of rental was 6 days • The average duration of rental was 4.99 days = 5 days</a:t>
            </a:r>
            <a:endParaRPr lang="en-DE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09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B36B65-3D55-4723-80C0-13ABBA9CCC4A}"/>
              </a:ext>
            </a:extLst>
          </p:cNvPr>
          <p:cNvSpPr txBox="1"/>
          <p:nvPr/>
        </p:nvSpPr>
        <p:spPr>
          <a:xfrm>
            <a:off x="1067912" y="1790090"/>
            <a:ext cx="915067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movies contributing to revenue gain are Telegraph Voyage, Zorro Ark, Wife Turn, Innocent Usual, and Hustler Party.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Countries with the highest sales numbers are India, China, United States, Japan, and Mexico.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PG-13 rated films generated the most amount of revenue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top genres are Sports, Sci-Fi, Animation, Drama, and Comedy.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average duration of rental are 5 days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majority of our high lifetime value customers are from our highest performing countries. </a:t>
            </a:r>
          </a:p>
          <a:p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3D861-3CF8-4B41-ACE4-6B2CC62D5694}"/>
              </a:ext>
            </a:extLst>
          </p:cNvPr>
          <p:cNvSpPr txBox="1"/>
          <p:nvPr/>
        </p:nvSpPr>
        <p:spPr>
          <a:xfrm>
            <a:off x="2373408" y="1057717"/>
            <a:ext cx="507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DE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094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9AA4BD-EE84-423E-A920-A0AF71A25C89}"/>
              </a:ext>
            </a:extLst>
          </p:cNvPr>
          <p:cNvSpPr txBox="1"/>
          <p:nvPr/>
        </p:nvSpPr>
        <p:spPr>
          <a:xfrm>
            <a:off x="674120" y="1728683"/>
            <a:ext cx="104989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 Strategy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Concentrate efforts in countries with highest customer base (India, China, US, Mexico, Japan)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Tailor marketing campaigns for key demographics in these regions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customized strategies/loyalty programs for high-value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Attract mid-tier customers with specific promotions/incentives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Strategy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production of movies in most popular genres: Sports, Sci-Fi, Animation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new releases and movies from last 10 years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movies of various lengths, focusing on average rented length (115 mins)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Retention &amp; Loyalty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rewards program to encourage loyalty and high lifetime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Advertise availability of most popular movies.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implementing these strategies,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RockBusted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can effectively target high-value customers, cater to popular movie preferences, and foster customer loyalty, ultimately driving increased revenue and success.</a:t>
            </a:r>
          </a:p>
          <a:p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4C11E-8CBE-4B4C-A22A-AE920AA177C4}"/>
              </a:ext>
            </a:extLst>
          </p:cNvPr>
          <p:cNvSpPr txBox="1"/>
          <p:nvPr/>
        </p:nvSpPr>
        <p:spPr>
          <a:xfrm>
            <a:off x="2373774" y="970447"/>
            <a:ext cx="5539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  <a:endParaRPr lang="en-DE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93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35181-A0C6-4B41-AA0B-4DD98E769F6D}"/>
              </a:ext>
            </a:extLst>
          </p:cNvPr>
          <p:cNvSpPr txBox="1"/>
          <p:nvPr/>
        </p:nvSpPr>
        <p:spPr>
          <a:xfrm>
            <a:off x="2930496" y="1715746"/>
            <a:ext cx="435841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Contact-  sonal2013.jain@gmail.com</a:t>
            </a:r>
            <a:endParaRPr lang="en-US" dirty="0"/>
          </a:p>
          <a:p>
            <a:r>
              <a:rPr lang="en-US" dirty="0"/>
              <a:t>Tableau Link- </a:t>
            </a:r>
            <a:r>
              <a:rPr lang="en-US" dirty="0">
                <a:hlinkClick r:id="rId3"/>
              </a:rPr>
              <a:t>https://public.tableau.com/authoring/Rockbustermovierentalanalysis/chloro#1</a:t>
            </a:r>
            <a:endParaRPr lang="en-US" dirty="0"/>
          </a:p>
          <a:p>
            <a:endParaRPr lang="en-DE" dirty="0"/>
          </a:p>
        </p:txBody>
      </p:sp>
      <p:pic>
        <p:nvPicPr>
          <p:cNvPr id="4" name="Graphic 3" descr="Video camera with solid fill">
            <a:extLst>
              <a:ext uri="{FF2B5EF4-FFF2-40B4-BE49-F238E27FC236}">
                <a16:creationId xmlns:a16="http://schemas.microsoft.com/office/drawing/2014/main" id="{81FA07BB-9C6F-40DB-889A-1371AFA34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706" y="382113"/>
            <a:ext cx="914400" cy="914400"/>
          </a:xfrm>
          <a:prstGeom prst="rect">
            <a:avLst/>
          </a:prstGeom>
        </p:spPr>
      </p:pic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3019A0CB-40AD-452C-B6D9-AEF62A4FA3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7321" y="1600246"/>
            <a:ext cx="795967" cy="795967"/>
          </a:xfrm>
          <a:prstGeom prst="rect">
            <a:avLst/>
          </a:prstGeom>
        </p:spPr>
      </p:pic>
      <p:pic>
        <p:nvPicPr>
          <p:cNvPr id="8" name="Graphic 7" descr="Brain in head with solid fill">
            <a:extLst>
              <a:ext uri="{FF2B5EF4-FFF2-40B4-BE49-F238E27FC236}">
                <a16:creationId xmlns:a16="http://schemas.microsoft.com/office/drawing/2014/main" id="{52BBFCC1-C6F2-4CD5-AE4B-D7E2DBCECA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91360" y="55548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4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B9063A-4313-4443-9FA4-1CF09332F111}"/>
              </a:ext>
            </a:extLst>
          </p:cNvPr>
          <p:cNvSpPr txBox="1"/>
          <p:nvPr/>
        </p:nvSpPr>
        <p:spPr>
          <a:xfrm>
            <a:off x="754538" y="1980967"/>
            <a:ext cx="1095277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Rockbuster Stealth LLC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 a movie rental company that used to have stores around the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world. Facing stiff competition from streaming services such as Netflix and Amazon Prime,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Rockbuster Stealth management team is planning to use its existing movie licenses to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launch an online video rental service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 order to stay competitive.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presentation aims to leverage data analytics to answer critical business questions that will inform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Rockbuster’s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strategy for 2020 as they transition to an online service model. These insights will guide decision-making processes and strategic planning. </a:t>
            </a:r>
            <a:endParaRPr lang="en-DE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05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DB03-1AF5-4CCC-A2CA-B34D887F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683" y="564899"/>
            <a:ext cx="5471941" cy="1293028"/>
          </a:xfrm>
        </p:spPr>
        <p:txBody>
          <a:bodyPr>
            <a:normAutofit/>
          </a:bodyPr>
          <a:lstStyle/>
          <a:p>
            <a:r>
              <a:rPr lang="en-US" sz="3200" b="1" dirty="0"/>
              <a:t>KEY QUESTIONS</a:t>
            </a:r>
            <a:endParaRPr lang="en-DE" sz="3200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1A6AC0F-CA02-4856-9866-E1367524B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313473"/>
              </p:ext>
            </p:extLst>
          </p:nvPr>
        </p:nvGraphicFramePr>
        <p:xfrm>
          <a:off x="685800" y="1628567"/>
          <a:ext cx="10820400" cy="4589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417A20-1625-498C-9A97-0215B3EAA15B}"/>
              </a:ext>
            </a:extLst>
          </p:cNvPr>
          <p:cNvSpPr/>
          <p:nvPr/>
        </p:nvSpPr>
        <p:spPr>
          <a:xfrm>
            <a:off x="907726" y="1868847"/>
            <a:ext cx="2916735" cy="740864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D0F6E-4095-424B-A892-05D29CF00063}"/>
              </a:ext>
            </a:extLst>
          </p:cNvPr>
          <p:cNvSpPr txBox="1"/>
          <p:nvPr/>
        </p:nvSpPr>
        <p:spPr>
          <a:xfrm>
            <a:off x="994493" y="1942266"/>
            <a:ext cx="3050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movie contributed the most/least to our revenue?</a:t>
            </a:r>
            <a:endParaRPr lang="en-DE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003A7A-3BB2-4DA1-8608-94CC3FC7D2DF}"/>
              </a:ext>
            </a:extLst>
          </p:cNvPr>
          <p:cNvSpPr/>
          <p:nvPr/>
        </p:nvSpPr>
        <p:spPr>
          <a:xfrm>
            <a:off x="4131485" y="1868847"/>
            <a:ext cx="2916735" cy="740864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609D4AC5-D6B8-4CFF-A498-5BD87503DA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9518367"/>
              </p:ext>
            </p:extLst>
          </p:nvPr>
        </p:nvGraphicFramePr>
        <p:xfrm>
          <a:off x="7133318" y="1628567"/>
          <a:ext cx="10820400" cy="4589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82FD243-21D7-421C-873C-FAFA67CC54F4}"/>
              </a:ext>
            </a:extLst>
          </p:cNvPr>
          <p:cNvSpPr/>
          <p:nvPr/>
        </p:nvSpPr>
        <p:spPr>
          <a:xfrm>
            <a:off x="7355244" y="1868847"/>
            <a:ext cx="2916735" cy="740864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7CE5AEA-3360-44E7-9D1F-E6118FA98D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922784"/>
              </p:ext>
            </p:extLst>
          </p:nvPr>
        </p:nvGraphicFramePr>
        <p:xfrm>
          <a:off x="2364424" y="3819456"/>
          <a:ext cx="10820400" cy="4589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7CB2BC3-0944-43E9-BFE5-8347FEAEF3A0}"/>
              </a:ext>
            </a:extLst>
          </p:cNvPr>
          <p:cNvSpPr/>
          <p:nvPr/>
        </p:nvSpPr>
        <p:spPr>
          <a:xfrm>
            <a:off x="2586350" y="4059736"/>
            <a:ext cx="2916735" cy="740864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D23A1207-4894-4676-8D48-C57F812892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59554"/>
              </p:ext>
            </p:extLst>
          </p:nvPr>
        </p:nvGraphicFramePr>
        <p:xfrm>
          <a:off x="6466989" y="3819456"/>
          <a:ext cx="10820400" cy="4589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1132F8E-C082-4CDD-B63B-878363F58E89}"/>
              </a:ext>
            </a:extLst>
          </p:cNvPr>
          <p:cNvSpPr/>
          <p:nvPr/>
        </p:nvSpPr>
        <p:spPr>
          <a:xfrm>
            <a:off x="6260081" y="4059736"/>
            <a:ext cx="2916735" cy="740864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947B56-0F02-4DEE-83F5-7694751B3106}"/>
              </a:ext>
            </a:extLst>
          </p:cNvPr>
          <p:cNvSpPr txBox="1"/>
          <p:nvPr/>
        </p:nvSpPr>
        <p:spPr>
          <a:xfrm>
            <a:off x="4218254" y="1942266"/>
            <a:ext cx="2723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was the average rental duration for all videos?</a:t>
            </a:r>
            <a:endParaRPr lang="en-DE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26793E-0EBF-4DD6-88E1-70C9CC9BE953}"/>
              </a:ext>
            </a:extLst>
          </p:cNvPr>
          <p:cNvSpPr txBox="1"/>
          <p:nvPr/>
        </p:nvSpPr>
        <p:spPr>
          <a:xfrm>
            <a:off x="7490959" y="1942266"/>
            <a:ext cx="2866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countries are Rockbuster customers based in?</a:t>
            </a:r>
            <a:endParaRPr lang="en-DE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427C62-D670-42AB-8EEE-5F125B653E77}"/>
              </a:ext>
            </a:extLst>
          </p:cNvPr>
          <p:cNvSpPr txBox="1"/>
          <p:nvPr/>
        </p:nvSpPr>
        <p:spPr>
          <a:xfrm>
            <a:off x="2663107" y="4068079"/>
            <a:ext cx="269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are customers with a high lifetime value based?</a:t>
            </a:r>
            <a:endParaRPr lang="en-DE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59A844-C1E1-4A6B-B512-6D8AFDA925D1}"/>
              </a:ext>
            </a:extLst>
          </p:cNvPr>
          <p:cNvSpPr txBox="1"/>
          <p:nvPr/>
        </p:nvSpPr>
        <p:spPr>
          <a:xfrm>
            <a:off x="6581010" y="4131486"/>
            <a:ext cx="273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sales figures vary between geographic regions?</a:t>
            </a:r>
            <a:endParaRPr lang="en-DE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Graphic 27" descr="Questions with solid fill">
            <a:extLst>
              <a:ext uri="{FF2B5EF4-FFF2-40B4-BE49-F238E27FC236}">
                <a16:creationId xmlns:a16="http://schemas.microsoft.com/office/drawing/2014/main" id="{BE1520BF-9F06-4769-A23A-2ADA2302CF9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485564" y="28367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3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56E848A-EF83-4625-B245-80A192470572}"/>
              </a:ext>
            </a:extLst>
          </p:cNvPr>
          <p:cNvGrpSpPr/>
          <p:nvPr/>
        </p:nvGrpSpPr>
        <p:grpSpPr>
          <a:xfrm>
            <a:off x="2032000" y="1126808"/>
            <a:ext cx="8128000" cy="5418667"/>
            <a:chOff x="2032000" y="719666"/>
            <a:chExt cx="8128000" cy="54186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27BAB1C-DC8B-4A50-975D-007F1B43B14F}"/>
                </a:ext>
              </a:extLst>
            </p:cNvPr>
            <p:cNvSpPr/>
            <p:nvPr/>
          </p:nvSpPr>
          <p:spPr>
            <a:xfrm>
              <a:off x="2032000" y="719666"/>
              <a:ext cx="8128000" cy="5418667"/>
            </a:xfrm>
            <a:prstGeom prst="rect">
              <a:avLst/>
            </a:prstGeom>
            <a:noFill/>
          </p:spPr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BBCEBC6-B4C4-44CB-B59B-50DDA6649C84}"/>
                </a:ext>
              </a:extLst>
            </p:cNvPr>
            <p:cNvSpPr/>
            <p:nvPr/>
          </p:nvSpPr>
          <p:spPr>
            <a:xfrm>
              <a:off x="3253978" y="722311"/>
              <a:ext cx="2706687" cy="1624012"/>
            </a:xfrm>
            <a:custGeom>
              <a:avLst/>
              <a:gdLst>
                <a:gd name="connsiteX0" fmla="*/ 0 w 2706687"/>
                <a:gd name="connsiteY0" fmla="*/ 0 h 1624012"/>
                <a:gd name="connsiteX1" fmla="*/ 2706687 w 2706687"/>
                <a:gd name="connsiteY1" fmla="*/ 0 h 1624012"/>
                <a:gd name="connsiteX2" fmla="*/ 2706687 w 2706687"/>
                <a:gd name="connsiteY2" fmla="*/ 1624012 h 1624012"/>
                <a:gd name="connsiteX3" fmla="*/ 0 w 2706687"/>
                <a:gd name="connsiteY3" fmla="*/ 1624012 h 1624012"/>
                <a:gd name="connsiteX4" fmla="*/ 0 w 2706687"/>
                <a:gd name="connsiteY4" fmla="*/ 0 h 162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687" h="1624012">
                  <a:moveTo>
                    <a:pt x="0" y="0"/>
                  </a:moveTo>
                  <a:lnTo>
                    <a:pt x="2706687" y="0"/>
                  </a:lnTo>
                  <a:lnTo>
                    <a:pt x="2706687" y="1624012"/>
                  </a:lnTo>
                  <a:lnTo>
                    <a:pt x="0" y="16240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DE" sz="6500" kern="1200">
                <a:solidFill>
                  <a:schemeClr val="accent2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E13710C-0B38-4F5C-9491-1FD39BC79B54}"/>
                </a:ext>
              </a:extLst>
            </p:cNvPr>
            <p:cNvSpPr/>
            <p:nvPr/>
          </p:nvSpPr>
          <p:spPr>
            <a:xfrm>
              <a:off x="6231334" y="722311"/>
              <a:ext cx="2706687" cy="1624012"/>
            </a:xfrm>
            <a:custGeom>
              <a:avLst/>
              <a:gdLst>
                <a:gd name="connsiteX0" fmla="*/ 0 w 2706687"/>
                <a:gd name="connsiteY0" fmla="*/ 0 h 1624012"/>
                <a:gd name="connsiteX1" fmla="*/ 2706687 w 2706687"/>
                <a:gd name="connsiteY1" fmla="*/ 0 h 1624012"/>
                <a:gd name="connsiteX2" fmla="*/ 2706687 w 2706687"/>
                <a:gd name="connsiteY2" fmla="*/ 1624012 h 1624012"/>
                <a:gd name="connsiteX3" fmla="*/ 0 w 2706687"/>
                <a:gd name="connsiteY3" fmla="*/ 1624012 h 1624012"/>
                <a:gd name="connsiteX4" fmla="*/ 0 w 2706687"/>
                <a:gd name="connsiteY4" fmla="*/ 0 h 162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687" h="1624012">
                  <a:moveTo>
                    <a:pt x="0" y="0"/>
                  </a:moveTo>
                  <a:lnTo>
                    <a:pt x="2706687" y="0"/>
                  </a:lnTo>
                  <a:lnTo>
                    <a:pt x="2706687" y="1624012"/>
                  </a:lnTo>
                  <a:lnTo>
                    <a:pt x="0" y="16240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DE" sz="6500" kern="12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4203907-379D-431F-948E-E2B431AE5627}"/>
                </a:ext>
              </a:extLst>
            </p:cNvPr>
            <p:cNvSpPr/>
            <p:nvPr/>
          </p:nvSpPr>
          <p:spPr>
            <a:xfrm>
              <a:off x="3253978" y="2616993"/>
              <a:ext cx="2706687" cy="1624012"/>
            </a:xfrm>
            <a:custGeom>
              <a:avLst/>
              <a:gdLst>
                <a:gd name="connsiteX0" fmla="*/ 0 w 2706687"/>
                <a:gd name="connsiteY0" fmla="*/ 0 h 1624012"/>
                <a:gd name="connsiteX1" fmla="*/ 2706687 w 2706687"/>
                <a:gd name="connsiteY1" fmla="*/ 0 h 1624012"/>
                <a:gd name="connsiteX2" fmla="*/ 2706687 w 2706687"/>
                <a:gd name="connsiteY2" fmla="*/ 1624012 h 1624012"/>
                <a:gd name="connsiteX3" fmla="*/ 0 w 2706687"/>
                <a:gd name="connsiteY3" fmla="*/ 1624012 h 1624012"/>
                <a:gd name="connsiteX4" fmla="*/ 0 w 2706687"/>
                <a:gd name="connsiteY4" fmla="*/ 0 h 162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687" h="1624012">
                  <a:moveTo>
                    <a:pt x="0" y="0"/>
                  </a:moveTo>
                  <a:lnTo>
                    <a:pt x="2706687" y="0"/>
                  </a:lnTo>
                  <a:lnTo>
                    <a:pt x="2706687" y="1624012"/>
                  </a:lnTo>
                  <a:lnTo>
                    <a:pt x="0" y="16240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DE" sz="6500" kern="12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2C049F5-0C31-4EBB-BC96-8F579D0D0F8E}"/>
                </a:ext>
              </a:extLst>
            </p:cNvPr>
            <p:cNvSpPr/>
            <p:nvPr/>
          </p:nvSpPr>
          <p:spPr>
            <a:xfrm>
              <a:off x="6231334" y="2616993"/>
              <a:ext cx="2706687" cy="1624012"/>
            </a:xfrm>
            <a:custGeom>
              <a:avLst/>
              <a:gdLst>
                <a:gd name="connsiteX0" fmla="*/ 0 w 2706687"/>
                <a:gd name="connsiteY0" fmla="*/ 0 h 1624012"/>
                <a:gd name="connsiteX1" fmla="*/ 2706687 w 2706687"/>
                <a:gd name="connsiteY1" fmla="*/ 0 h 1624012"/>
                <a:gd name="connsiteX2" fmla="*/ 2706687 w 2706687"/>
                <a:gd name="connsiteY2" fmla="*/ 1624012 h 1624012"/>
                <a:gd name="connsiteX3" fmla="*/ 0 w 2706687"/>
                <a:gd name="connsiteY3" fmla="*/ 1624012 h 1624012"/>
                <a:gd name="connsiteX4" fmla="*/ 0 w 2706687"/>
                <a:gd name="connsiteY4" fmla="*/ 0 h 162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687" h="1624012">
                  <a:moveTo>
                    <a:pt x="0" y="0"/>
                  </a:moveTo>
                  <a:lnTo>
                    <a:pt x="2706687" y="0"/>
                  </a:lnTo>
                  <a:lnTo>
                    <a:pt x="2706687" y="1624012"/>
                  </a:lnTo>
                  <a:lnTo>
                    <a:pt x="0" y="16240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DE" sz="6500" kern="1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B2A6968-64B3-4F3E-94D0-EBFFBAF1EF2B}"/>
                </a:ext>
              </a:extLst>
            </p:cNvPr>
            <p:cNvSpPr/>
            <p:nvPr/>
          </p:nvSpPr>
          <p:spPr>
            <a:xfrm>
              <a:off x="4742656" y="4511674"/>
              <a:ext cx="2706687" cy="1624012"/>
            </a:xfrm>
            <a:custGeom>
              <a:avLst/>
              <a:gdLst>
                <a:gd name="connsiteX0" fmla="*/ 0 w 2706687"/>
                <a:gd name="connsiteY0" fmla="*/ 0 h 1624012"/>
                <a:gd name="connsiteX1" fmla="*/ 2706687 w 2706687"/>
                <a:gd name="connsiteY1" fmla="*/ 0 h 1624012"/>
                <a:gd name="connsiteX2" fmla="*/ 2706687 w 2706687"/>
                <a:gd name="connsiteY2" fmla="*/ 1624012 h 1624012"/>
                <a:gd name="connsiteX3" fmla="*/ 0 w 2706687"/>
                <a:gd name="connsiteY3" fmla="*/ 1624012 h 1624012"/>
                <a:gd name="connsiteX4" fmla="*/ 0 w 2706687"/>
                <a:gd name="connsiteY4" fmla="*/ 0 h 162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687" h="1624012">
                  <a:moveTo>
                    <a:pt x="0" y="0"/>
                  </a:moveTo>
                  <a:lnTo>
                    <a:pt x="2706687" y="0"/>
                  </a:lnTo>
                  <a:lnTo>
                    <a:pt x="2706687" y="1624012"/>
                  </a:lnTo>
                  <a:lnTo>
                    <a:pt x="0" y="16240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DE" sz="6500" kern="12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4A143A9-FAA2-49E4-9C9F-0EFE84702E6F}"/>
              </a:ext>
            </a:extLst>
          </p:cNvPr>
          <p:cNvSpPr txBox="1"/>
          <p:nvPr/>
        </p:nvSpPr>
        <p:spPr>
          <a:xfrm>
            <a:off x="4401953" y="353249"/>
            <a:ext cx="5659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 STATISTICS</a:t>
            </a:r>
            <a:endParaRPr lang="en-DE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33FE1-B51B-41CA-9AE3-54D43ED970EF}"/>
              </a:ext>
            </a:extLst>
          </p:cNvPr>
          <p:cNvSpPr txBox="1"/>
          <p:nvPr/>
        </p:nvSpPr>
        <p:spPr>
          <a:xfrm>
            <a:off x="3904555" y="1455950"/>
            <a:ext cx="2562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Revenue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61312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FE88B3-90D9-4215-A168-912163834197}"/>
              </a:ext>
            </a:extLst>
          </p:cNvPr>
          <p:cNvSpPr txBox="1"/>
          <p:nvPr/>
        </p:nvSpPr>
        <p:spPr>
          <a:xfrm>
            <a:off x="6354079" y="1545118"/>
            <a:ext cx="258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customers-599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countries-109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D1CA0B-0CAF-4619-A5F3-B6A49C936028}"/>
              </a:ext>
            </a:extLst>
          </p:cNvPr>
          <p:cNvSpPr txBox="1"/>
          <p:nvPr/>
        </p:nvSpPr>
        <p:spPr>
          <a:xfrm>
            <a:off x="3553964" y="3325882"/>
            <a:ext cx="228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Rental Rate-3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BC8026-EB1F-400F-B7E9-F548B91FBFDC}"/>
              </a:ext>
            </a:extLst>
          </p:cNvPr>
          <p:cNvSpPr txBox="1"/>
          <p:nvPr/>
        </p:nvSpPr>
        <p:spPr>
          <a:xfrm>
            <a:off x="6467545" y="3395674"/>
            <a:ext cx="2342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Rental Duration -5 days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7B90B3-D152-4261-B1BA-B724C6A24DD5}"/>
              </a:ext>
            </a:extLst>
          </p:cNvPr>
          <p:cNvSpPr txBox="1"/>
          <p:nvPr/>
        </p:nvSpPr>
        <p:spPr>
          <a:xfrm>
            <a:off x="4976277" y="5273645"/>
            <a:ext cx="234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common movie rating-PG-13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34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EC6F4D-1053-45F0-B2BD-7AFB7317C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9" y="1152395"/>
            <a:ext cx="10339083" cy="56188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C4F729-D7AB-4C0C-8607-484E87F82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081" y="1152395"/>
            <a:ext cx="1505160" cy="2591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DBCE44-384B-4C78-A84D-D16F3F7C283E}"/>
              </a:ext>
            </a:extLst>
          </p:cNvPr>
          <p:cNvSpPr txBox="1"/>
          <p:nvPr/>
        </p:nvSpPr>
        <p:spPr>
          <a:xfrm>
            <a:off x="2328271" y="504698"/>
            <a:ext cx="7535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COUNTRIES ARE ROCKBUSTER CUSTOMERS BASED IN? </a:t>
            </a:r>
            <a:endParaRPr lang="en-DE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F30AB-FDF3-4D5C-ADAE-DA0AFB55EC4A}"/>
              </a:ext>
            </a:extLst>
          </p:cNvPr>
          <p:cNvSpPr txBox="1"/>
          <p:nvPr/>
        </p:nvSpPr>
        <p:spPr>
          <a:xfrm>
            <a:off x="10412502" y="4287421"/>
            <a:ext cx="19120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3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United States</a:t>
            </a:r>
            <a:endParaRPr lang="en-DE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7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1DC011-40F9-4F9E-B744-698221F7A068}"/>
              </a:ext>
            </a:extLst>
          </p:cNvPr>
          <p:cNvSpPr txBox="1"/>
          <p:nvPr/>
        </p:nvSpPr>
        <p:spPr>
          <a:xfrm>
            <a:off x="2783978" y="318550"/>
            <a:ext cx="7515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SALES FIGURES VARYN BETWEEN GEOGRAPHICAL REGIONS?</a:t>
            </a:r>
            <a:endParaRPr lang="en-DE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04AF4-D994-4EC5-BAC7-F58171EC3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501" y="824930"/>
            <a:ext cx="9206988" cy="5208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975D8D-00D9-4F8A-B594-241437DDA299}"/>
              </a:ext>
            </a:extLst>
          </p:cNvPr>
          <p:cNvSpPr txBox="1"/>
          <p:nvPr/>
        </p:nvSpPr>
        <p:spPr>
          <a:xfrm>
            <a:off x="1730501" y="6134662"/>
            <a:ext cx="8049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 sales correlate with larger customer bases. India has the highest customer count and highest revenue generation as well. China, United States, Japan &amp; Mexico follows the lead.</a:t>
            </a:r>
            <a:endParaRPr lang="en-DE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5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346A4B-057D-44E3-A796-14C5099FA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1" y="764878"/>
            <a:ext cx="5883862" cy="6029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9B0A26-1159-4A5C-88B3-33BAE3AD44B1}"/>
              </a:ext>
            </a:extLst>
          </p:cNvPr>
          <p:cNvSpPr txBox="1"/>
          <p:nvPr/>
        </p:nvSpPr>
        <p:spPr>
          <a:xfrm>
            <a:off x="2611631" y="243300"/>
            <a:ext cx="747538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ARE CUSTOMERS WITH A HIGH LIFETIME VALUE BASED?</a:t>
            </a:r>
            <a:endParaRPr lang="en-DE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22CFF-F689-4436-9F8F-E149AE90FB8A}"/>
              </a:ext>
            </a:extLst>
          </p:cNvPr>
          <p:cNvSpPr txBox="1"/>
          <p:nvPr/>
        </p:nvSpPr>
        <p:spPr>
          <a:xfrm>
            <a:off x="6296614" y="2451207"/>
            <a:ext cx="5045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10 customers are within the top 10 countries with highest revenue.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where high lifetime value customers are based enables Rockbuster to strategically focus its resources and customer service efforts to retain and further engage these valuable clients. </a:t>
            </a:r>
            <a:endParaRPr lang="en-DE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68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F85462-9EA1-4004-96A7-203AB85893CB}"/>
              </a:ext>
            </a:extLst>
          </p:cNvPr>
          <p:cNvSpPr txBox="1"/>
          <p:nvPr/>
        </p:nvSpPr>
        <p:spPr>
          <a:xfrm>
            <a:off x="2293612" y="539343"/>
            <a:ext cx="77872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MOVIE CONTRIBUTED THE MOST/LEAST TO OUR REVENUE?</a:t>
            </a:r>
            <a:endParaRPr lang="en-DE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32D96D-8EBD-41FC-A6C4-D4666E623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26" y="1216451"/>
            <a:ext cx="11186382" cy="24662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106250-23A3-4BF0-8ED2-7C12A81F4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7" y="3989540"/>
            <a:ext cx="11259801" cy="227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3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65858D-9ED9-40A4-AE08-7D353A2F0393}"/>
              </a:ext>
            </a:extLst>
          </p:cNvPr>
          <p:cNvSpPr txBox="1"/>
          <p:nvPr/>
        </p:nvSpPr>
        <p:spPr>
          <a:xfrm>
            <a:off x="2757967" y="346407"/>
            <a:ext cx="5606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POPULAR GENRES</a:t>
            </a:r>
            <a:endParaRPr lang="en-DE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38B98-BF3C-4AA7-82AE-17C761D16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5" y="922822"/>
            <a:ext cx="8666793" cy="5539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9BA0CD-CC3C-409F-ADF2-6A77812C4C3E}"/>
              </a:ext>
            </a:extLst>
          </p:cNvPr>
          <p:cNvSpPr txBox="1"/>
          <p:nvPr/>
        </p:nvSpPr>
        <p:spPr>
          <a:xfrm>
            <a:off x="9170698" y="2381570"/>
            <a:ext cx="2015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movies are from Sports, Sci-Fi, Animation, Drama and Comedy Genres. 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7180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622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Vapor Trail</vt:lpstr>
      <vt:lpstr>ROCKBUSTER STEALTH LLC                                          by Sonal                         </vt:lpstr>
      <vt:lpstr>PowerPoint Presentation</vt:lpstr>
      <vt:lpstr>KEY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                                            Sonal</dc:title>
  <dc:creator>NMSP NMSP</dc:creator>
  <cp:lastModifiedBy>NMSP NMSP</cp:lastModifiedBy>
  <cp:revision>27</cp:revision>
  <dcterms:created xsi:type="dcterms:W3CDTF">2024-06-06T13:32:56Z</dcterms:created>
  <dcterms:modified xsi:type="dcterms:W3CDTF">2024-06-23T15:23:19Z</dcterms:modified>
</cp:coreProperties>
</file>