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3" r:id="rId4"/>
    <p:sldId id="274" r:id="rId5"/>
    <p:sldId id="277" r:id="rId6"/>
    <p:sldId id="275" r:id="rId7"/>
    <p:sldId id="276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638" userDrawn="1">
          <p15:clr>
            <a:srgbClr val="A4A3A4"/>
          </p15:clr>
        </p15:guide>
        <p15:guide id="3" pos="5382" userDrawn="1">
          <p15:clr>
            <a:srgbClr val="A4A3A4"/>
          </p15:clr>
        </p15:guide>
        <p15:guide id="4" orient="horz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09"/>
  </p:normalViewPr>
  <p:slideViewPr>
    <p:cSldViewPr snapToGrid="0" snapToObjects="1" showGuides="1">
      <p:cViewPr varScale="1">
        <p:scale>
          <a:sx n="70" d="100"/>
          <a:sy n="70" d="100"/>
        </p:scale>
        <p:origin x="580" y="52"/>
      </p:cViewPr>
      <p:guideLst>
        <p:guide orient="horz" pos="1389"/>
        <p:guide pos="2638"/>
        <p:guide pos="5382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C9F68-8197-044B-A1A4-5CDFED8B4B5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5AABB-860D-D648-A938-E70E1162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5AABB-860D-D648-A938-E70E11621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028B-916B-2B44-ABFD-F60A36267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7E28D-9EDE-EB44-B097-70D7C4EDF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4B4B-5382-AD49-96CC-A22DE1AF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7422D-ECC8-2445-ADCF-4A52F2D0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8CBEC-1513-324B-9CD1-52CD3588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4285-E526-2042-A66B-E2BB5783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D603A-3BAB-5942-A56B-E9359A082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4B2F-8506-9D44-8185-E2D10F31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56D7-DAB8-3842-A8F9-035703F0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4019-25A2-CF44-9360-E49B9AB4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35D19-F446-B440-8599-ECB1837CC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4C7F5-22F8-1349-9F2B-21ACA6570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27F7-8898-E045-8794-BEEE91C5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6668-595E-A149-B62A-D2425FE6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BBF7-6CD4-6042-B2E2-9E2702EC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C84C-7717-5A44-909C-FF72DE76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3104-F66C-9F45-BBBC-8710EED5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04B3F-CA05-E841-B824-8D396B92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501D-69E1-5243-860D-469EBE0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2A7B-9FCC-6341-B626-4A6FBBE4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F838-6682-9243-8A0D-A28C3956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A7A14-52AC-CA46-872D-32D3E21E8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478E-51EE-4A4C-A750-FB826221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414C8-8D4E-C849-B1A6-22B9DE47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0F70-3D46-4744-924C-DC089C3B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3293-CEAD-4547-8024-E510DF91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067E-A885-0946-96B0-835962AAE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E5196-8BD9-4B4C-8E82-1C20C58F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2D03-923D-1F43-B6AE-080C0840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01AAD-8923-9745-88AC-E1A9AE00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31BED-1D34-E342-99ED-3D1836A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37BE-C9B1-E648-884A-6F955B4E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38493-E469-6946-94D5-83F0FFF2B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491A6-24AC-4143-8E85-1E7D23E25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78906-13BC-2546-B9E8-88E4AB294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E2952-9D95-7E49-8F39-B5C62C5B3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B5F11-E864-2E41-A063-CA561117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C3E17-2D63-874E-99AF-43E8F16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C4B5F-1DEE-714F-A17F-0BD47E91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E76-AC5A-C243-8ABF-3736DA5A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C181A-7DD6-D548-9483-9B73F0D9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AC330-AD6C-1440-91A7-5FA1600D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80B9A-54B5-EF41-A4D2-49ED07C3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F4EB3-920F-C448-AF98-F12EC455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EC546-A0BE-3246-9552-E4F50A00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34E8-E4C9-2443-A3A6-CEB9AAA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6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A548-3F18-D84B-9ACF-3974BD48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F529-0EC2-084C-92D5-F625DE2D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AC5F-4BBD-9841-8480-605461852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E140-BFD1-3542-A85C-75E473C7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62121-D9D6-C74A-BBEC-9DD8C7F3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B010B-3967-204E-99FF-613727D7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5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FF36-E958-DA4C-B62D-BD005C8A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5E065-490E-C94B-A148-FB4111B72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0AA16-0048-F04B-80F2-A94DE682B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8116-36AF-DB4E-84EA-6A48DCB6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AC68A-70BE-1348-A76F-F2CCEBC7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EB3E1-6563-2943-B039-9680BA7D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C48B3-21E6-AE48-9FB0-67EE9B58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DD15-124F-7D49-B3B1-8E89D51E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8106-85CB-584C-9244-001701279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0F3B-9E64-5848-9A65-569B5C45F64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2D9A-2808-1140-BF3B-E343A1440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7A05-7F3B-1545-AFAD-6BC699DBA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awram/food-nutritional-values/workspace/file?filename=ABBREV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70116E5-827F-1B41-BA29-9D3B1E5A4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520" y="155448"/>
            <a:ext cx="11347704" cy="208483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90000"/>
              </a:lnSpc>
            </a:pPr>
            <a:r>
              <a:rPr lang="en-AU" sz="5800" dirty="0">
                <a:effectLst/>
                <a:latin typeface="Futura Medium" panose="020B0602020204020303" pitchFamily="34" charset="-79"/>
                <a:ea typeface="Aptos" panose="020B0004020202020204" pitchFamily="34" charset="0"/>
                <a:cs typeface="Futura Medium" panose="020B0602020204020303" pitchFamily="34" charset="-79"/>
              </a:rPr>
              <a:t>Project 3</a:t>
            </a:r>
          </a:p>
          <a:p>
            <a:pPr>
              <a:lnSpc>
                <a:spcPct val="190000"/>
              </a:lnSpc>
            </a:pPr>
            <a:r>
              <a:rPr lang="en-AU" sz="5900" dirty="0">
                <a:latin typeface="Futura Medium" panose="020B0602020204020303" pitchFamily="34" charset="-79"/>
                <a:ea typeface="Aptos" panose="020B0004020202020204" pitchFamily="34" charset="0"/>
                <a:cs typeface="Futura Medium" panose="020B0602020204020303" pitchFamily="34" charset="-79"/>
              </a:rPr>
              <a:t>Title: </a:t>
            </a:r>
            <a:r>
              <a:rPr lang="en-US" sz="59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NutriVis</a:t>
            </a:r>
            <a:r>
              <a:rPr lang="en-US" sz="59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 - </a:t>
            </a:r>
            <a:r>
              <a:rPr lang="en-US" sz="59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Visualising</a:t>
            </a:r>
            <a:r>
              <a:rPr lang="en-US" sz="59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 Nutritional Profiles of Foods</a:t>
            </a:r>
            <a:endParaRPr lang="en-AU" sz="5900" dirty="0">
              <a:effectLst/>
              <a:latin typeface="Futura Medium" panose="020B0602020204020303" pitchFamily="34" charset="-79"/>
              <a:ea typeface="Aptos" panose="020B0004020202020204" pitchFamily="34" charset="0"/>
              <a:cs typeface="Futura Medium" panose="020B0602020204020303" pitchFamily="34" charset="-79"/>
            </a:endParaRPr>
          </a:p>
          <a:p>
            <a:pPr algn="l">
              <a:lnSpc>
                <a:spcPct val="190000"/>
              </a:lnSpc>
            </a:pPr>
            <a:endParaRPr lang="en-AU" sz="4600" dirty="0">
              <a:effectLst/>
              <a:latin typeface="Futura Medium" panose="020B0602020204020303" pitchFamily="34" charset="-79"/>
              <a:ea typeface="Aptos" panose="020B0004020202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A03E25D-EF3A-9947-89C4-9CE027E369EA}"/>
              </a:ext>
            </a:extLst>
          </p:cNvPr>
          <p:cNvSpPr txBox="1">
            <a:spLocks/>
          </p:cNvSpPr>
          <p:nvPr/>
        </p:nvSpPr>
        <p:spPr>
          <a:xfrm>
            <a:off x="3858768" y="3685032"/>
            <a:ext cx="4247771" cy="2583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000" u="sng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Group 1</a:t>
            </a:r>
          </a:p>
          <a:p>
            <a:r>
              <a:rPr lang="en-AU" sz="2000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Steph Adey</a:t>
            </a:r>
          </a:p>
          <a:p>
            <a:r>
              <a:rPr lang="en-AU" sz="2000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Sonal Bhosle</a:t>
            </a:r>
          </a:p>
          <a:p>
            <a:r>
              <a:rPr lang="en-AU" sz="2000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Liwei Jiang</a:t>
            </a:r>
          </a:p>
          <a:p>
            <a:r>
              <a:rPr lang="en-AU" sz="2000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Aryan Linga</a:t>
            </a:r>
          </a:p>
        </p:txBody>
      </p:sp>
    </p:spTree>
    <p:extLst>
      <p:ext uri="{BB962C8B-B14F-4D97-AF65-F5344CB8AC3E}">
        <p14:creationId xmlns:p14="http://schemas.microsoft.com/office/powerpoint/2010/main" val="16372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6345-D177-B2A6-DEC9-36006334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33375"/>
            <a:ext cx="10515600" cy="1081088"/>
          </a:xfrm>
        </p:spPr>
        <p:txBody>
          <a:bodyPr/>
          <a:lstStyle/>
          <a:p>
            <a:r>
              <a:rPr lang="en-AU" dirty="0"/>
              <a:t>Overview and 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EC8FA8-956E-19CA-FCD2-A9939DD3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744" y="1825624"/>
            <a:ext cx="5934456" cy="4812919"/>
          </a:xfrm>
        </p:spPr>
        <p:txBody>
          <a:bodyPr/>
          <a:lstStyle/>
          <a:p>
            <a:r>
              <a:rPr lang="en-AU" dirty="0"/>
              <a:t>By visualising nutritional profiles of various foods, the project allows users to check the specific nutrition values provided by the food of their choice. </a:t>
            </a:r>
          </a:p>
          <a:p>
            <a:endParaRPr lang="en-AU" dirty="0"/>
          </a:p>
          <a:p>
            <a:r>
              <a:rPr lang="en-AU" dirty="0"/>
              <a:t>The project focuses on the nutrition values listed in the standard food labels; the users who may have specific nutrition needs shall seek professional advice. </a:t>
            </a:r>
          </a:p>
        </p:txBody>
      </p:sp>
      <p:pic>
        <p:nvPicPr>
          <p:cNvPr id="6" name="Picture 4" descr="Food labels &amp; nutritional information | Raising Children Network">
            <a:extLst>
              <a:ext uri="{FF2B5EF4-FFF2-40B4-BE49-F238E27FC236}">
                <a16:creationId xmlns:a16="http://schemas.microsoft.com/office/drawing/2014/main" id="{18B77972-CB54-5EC6-026D-D06960CC9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" y="1825624"/>
            <a:ext cx="548640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2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7BD5-44BB-DFB6-5A61-C80248A6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Data</a:t>
            </a:r>
            <a:br>
              <a:rPr lang="en-AU" dirty="0"/>
            </a:b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52F2-67D0-5B27-D4A2-374F3CE0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456"/>
            <a:ext cx="10515600" cy="523036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The original data consists of 8787 items of food extracted (E) from </a:t>
            </a:r>
            <a:r>
              <a:rPr lang="en-AU" dirty="0" err="1"/>
              <a:t>data.world</a:t>
            </a:r>
            <a:r>
              <a:rPr lang="en-AU" dirty="0"/>
              <a:t> (retrieved from </a:t>
            </a:r>
            <a:r>
              <a:rPr lang="en-AU" b="0" i="0" u="none" strike="noStrike" dirty="0">
                <a:effectLst/>
                <a:highlight>
                  <a:srgbClr val="FFFFFF"/>
                </a:highlight>
                <a:latin typeface="Slack-Lato"/>
                <a:hlinkClick r:id="rId2"/>
              </a:rPr>
              <a:t>https://data.world/awram/food-nutritional-values/workspace/file?filename=ABBREV.xlsx</a:t>
            </a:r>
            <a:r>
              <a:rPr lang="en-AU" b="0" i="0" u="none" strike="noStrike" dirty="0">
                <a:effectLst/>
                <a:highlight>
                  <a:srgbClr val="FFFFFF"/>
                </a:highlight>
                <a:latin typeface="Slack-Lato"/>
              </a:rPr>
              <a:t>)</a:t>
            </a:r>
          </a:p>
          <a:p>
            <a:endParaRPr lang="en-AU" dirty="0">
              <a:highlight>
                <a:srgbClr val="FFFFFF"/>
              </a:highlight>
              <a:latin typeface="Slack-Lato"/>
            </a:endParaRPr>
          </a:p>
          <a:p>
            <a:r>
              <a:rPr lang="en-AU" dirty="0"/>
              <a:t>Transformation (T) of the original data is performed as follows before the visualisation:</a:t>
            </a:r>
          </a:p>
          <a:p>
            <a:pPr lvl="1"/>
            <a:r>
              <a:rPr lang="en-AU" dirty="0"/>
              <a:t>Based on the descriptions, the food items have been categorised into 8 common categories: Dairy, Fruits, Grains, Meats, Nuts &amp; Seeds, Seafood, Vegetables, and others.</a:t>
            </a:r>
          </a:p>
          <a:p>
            <a:pPr lvl="1"/>
            <a:r>
              <a:rPr lang="en-AU" dirty="0"/>
              <a:t>A final sample of 700 items were selected which consists of 100 for each category(sorted by values in descending order) above except for the broad category “others”.</a:t>
            </a:r>
          </a:p>
          <a:p>
            <a:pPr lvl="1"/>
            <a:endParaRPr lang="en-AU" dirty="0"/>
          </a:p>
          <a:p>
            <a:r>
              <a:rPr lang="en-AU" dirty="0"/>
              <a:t>Both the original dataset and the final sample of 700 food items are then exported as csv and </a:t>
            </a:r>
            <a:r>
              <a:rPr lang="en-AU" dirty="0" err="1"/>
              <a:t>json</a:t>
            </a:r>
            <a:r>
              <a:rPr lang="en-AU" dirty="0"/>
              <a:t> files and loaded (L) to MongoDB database to store and/or use when needed before the analyses are performed. </a:t>
            </a:r>
          </a:p>
          <a:p>
            <a:pPr marL="457200" lvl="1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89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735B-9E11-1A41-9C4D-85F03986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17653"/>
            <a:ext cx="10515600" cy="110705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Visualisation 1: Average nutrition values provided by each category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75C03-DA00-20BE-7060-99D5FB4C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8" y="1124712"/>
            <a:ext cx="9994391" cy="57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4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735B-9E11-1A41-9C4D-85F03986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108688"/>
            <a:ext cx="10515600" cy="913361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Visualisation 2: a comparison of nutrition values </a:t>
            </a:r>
            <a:br>
              <a:rPr lang="en-AU" dirty="0"/>
            </a:br>
            <a:r>
              <a:rPr lang="en-AU" dirty="0"/>
              <a:t>between two categories of your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C8CC4-1B05-29E6-8D9C-6B462B076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1179576"/>
            <a:ext cx="10030968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1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4B96-3120-67CB-0F88-8E6F6CD8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825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Visualisation 3 (interactive): </a:t>
            </a:r>
            <a:br>
              <a:rPr lang="en-AU" dirty="0"/>
            </a:br>
            <a:r>
              <a:rPr lang="en-AU" dirty="0"/>
              <a:t>An example of food label generated</a:t>
            </a:r>
          </a:p>
        </p:txBody>
      </p:sp>
      <p:pic>
        <p:nvPicPr>
          <p:cNvPr id="6" name="Picture 4" descr="Food labels &amp; nutritional information | Raising Children Network">
            <a:extLst>
              <a:ext uri="{FF2B5EF4-FFF2-40B4-BE49-F238E27FC236}">
                <a16:creationId xmlns:a16="http://schemas.microsoft.com/office/drawing/2014/main" id="{0860EEC8-88C1-D10C-4B68-3C15053CA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493265"/>
            <a:ext cx="548640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8BF93C7-8F5C-C59B-1230-3CB0935EC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6861" y="1343818"/>
            <a:ext cx="5017731" cy="4883245"/>
          </a:xfrm>
        </p:spPr>
      </p:pic>
    </p:spTree>
    <p:extLst>
      <p:ext uri="{BB962C8B-B14F-4D97-AF65-F5344CB8AC3E}">
        <p14:creationId xmlns:p14="http://schemas.microsoft.com/office/powerpoint/2010/main" val="67785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3B0E-B85B-D493-9A89-0C682F74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29"/>
            <a:ext cx="10515600" cy="676655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Visualisation 4(interactive): </a:t>
            </a:r>
            <a:r>
              <a:rPr lang="en-AU" sz="3200" dirty="0"/>
              <a:t>gauge charts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2819F-CB8D-5150-240E-448B7DEE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95" y="724583"/>
            <a:ext cx="8401482" cy="2887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B36CEC-0614-813A-2122-FC55FD72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94" y="3789019"/>
            <a:ext cx="8401482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5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3,300+ Thank You Digital Stock Photos, Pictures &amp; Royalty ...">
            <a:extLst>
              <a:ext uri="{FF2B5EF4-FFF2-40B4-BE49-F238E27FC236}">
                <a16:creationId xmlns:a16="http://schemas.microsoft.com/office/drawing/2014/main" id="{AACD794B-B7F3-8BF1-8AF1-BE7905EB0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75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290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Futura Medium</vt:lpstr>
      <vt:lpstr>Slack-Lato</vt:lpstr>
      <vt:lpstr>Office Theme</vt:lpstr>
      <vt:lpstr>PowerPoint Presentation</vt:lpstr>
      <vt:lpstr>Overview and purpose</vt:lpstr>
      <vt:lpstr>Data </vt:lpstr>
      <vt:lpstr>Visualisation 1: Average nutrition values provided by each category</vt:lpstr>
      <vt:lpstr>Visualisation 2: a comparison of nutrition values  between two categories of your choice</vt:lpstr>
      <vt:lpstr>Visualisation 3 (interactive):  An example of food label generated</vt:lpstr>
      <vt:lpstr>Visualisation 4(interactive): gauge charts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 Santos</dc:creator>
  <cp:lastModifiedBy>Alicia Jiang</cp:lastModifiedBy>
  <cp:revision>27</cp:revision>
  <dcterms:created xsi:type="dcterms:W3CDTF">2024-02-10T08:38:55Z</dcterms:created>
  <dcterms:modified xsi:type="dcterms:W3CDTF">2024-04-15T01:05:25Z</dcterms:modified>
</cp:coreProperties>
</file>