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71"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3" r:id="rId17"/>
    <p:sldId id="272"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223684-F33D-487F-91D4-F9B9DF727A91}"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FD9C6CD-6FE3-4623-91E1-7B53403656B6}" type="slidenum">
              <a:rPr lang="en-IN" smtClean="0"/>
              <a:t>‹#›</a:t>
            </a:fld>
            <a:endParaRPr lang="en-IN"/>
          </a:p>
        </p:txBody>
      </p:sp>
    </p:spTree>
    <p:extLst>
      <p:ext uri="{BB962C8B-B14F-4D97-AF65-F5344CB8AC3E}">
        <p14:creationId xmlns:p14="http://schemas.microsoft.com/office/powerpoint/2010/main" val="36107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23684-F33D-487F-91D4-F9B9DF727A91}"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288588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23684-F33D-487F-91D4-F9B9DF727A91}"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113122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23684-F33D-487F-91D4-F9B9DF727A91}" type="datetimeFigureOut">
              <a:rPr lang="en-IN" smtClean="0"/>
              <a:t>06-11-2021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188744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223684-F33D-487F-91D4-F9B9DF727A91}" type="datetimeFigureOut">
              <a:rPr lang="en-IN" smtClean="0"/>
              <a:t>06-11-2021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FD9C6CD-6FE3-4623-91E1-7B53403656B6}" type="slidenum">
              <a:rPr lang="en-IN" smtClean="0"/>
              <a:t>‹#›</a:t>
            </a:fld>
            <a:endParaRPr lang="en-IN"/>
          </a:p>
        </p:txBody>
      </p:sp>
    </p:spTree>
    <p:extLst>
      <p:ext uri="{BB962C8B-B14F-4D97-AF65-F5344CB8AC3E}">
        <p14:creationId xmlns:p14="http://schemas.microsoft.com/office/powerpoint/2010/main" val="371970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223684-F33D-487F-91D4-F9B9DF727A91}" type="datetimeFigureOut">
              <a:rPr lang="en-IN" smtClean="0"/>
              <a:t>06-11-2021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290639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223684-F33D-487F-91D4-F9B9DF727A91}" type="datetimeFigureOut">
              <a:rPr lang="en-IN" smtClean="0"/>
              <a:t>06-11-2021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32287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223684-F33D-487F-91D4-F9B9DF727A91}" type="datetimeFigureOut">
              <a:rPr lang="en-IN" smtClean="0"/>
              <a:t>06-11-2021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217900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23684-F33D-487F-91D4-F9B9DF727A91}" type="datetimeFigureOut">
              <a:rPr lang="en-IN" smtClean="0"/>
              <a:t>06-11-2021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326558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223684-F33D-487F-91D4-F9B9DF727A91}" type="datetimeFigureOut">
              <a:rPr lang="en-IN" smtClean="0"/>
              <a:t>06-11-2021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275744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223684-F33D-487F-91D4-F9B9DF727A91}" type="datetimeFigureOut">
              <a:rPr lang="en-IN" smtClean="0"/>
              <a:t>06-11-2021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FD9C6CD-6FE3-4623-91E1-7B53403656B6}" type="slidenum">
              <a:rPr lang="en-IN" smtClean="0"/>
              <a:t>‹#›</a:t>
            </a:fld>
            <a:endParaRPr lang="en-IN"/>
          </a:p>
        </p:txBody>
      </p:sp>
    </p:spTree>
    <p:extLst>
      <p:ext uri="{BB962C8B-B14F-4D97-AF65-F5344CB8AC3E}">
        <p14:creationId xmlns:p14="http://schemas.microsoft.com/office/powerpoint/2010/main" val="180500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223684-F33D-487F-91D4-F9B9DF727A91}" type="datetimeFigureOut">
              <a:rPr lang="en-IN" smtClean="0"/>
              <a:t>06-11-2021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FD9C6CD-6FE3-4623-91E1-7B53403656B6}" type="slidenum">
              <a:rPr lang="en-IN" smtClean="0"/>
              <a:t>‹#›</a:t>
            </a:fld>
            <a:endParaRPr lang="en-IN"/>
          </a:p>
        </p:txBody>
      </p:sp>
    </p:spTree>
    <p:extLst>
      <p:ext uri="{BB962C8B-B14F-4D97-AF65-F5344CB8AC3E}">
        <p14:creationId xmlns:p14="http://schemas.microsoft.com/office/powerpoint/2010/main" val="321640403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A760-F306-45AA-9AB8-B288A01F16EF}"/>
              </a:ext>
            </a:extLst>
          </p:cNvPr>
          <p:cNvSpPr>
            <a:spLocks noGrp="1"/>
          </p:cNvSpPr>
          <p:nvPr>
            <p:ph type="ctrTitle"/>
          </p:nvPr>
        </p:nvSpPr>
        <p:spPr>
          <a:xfrm>
            <a:off x="843280" y="1432223"/>
            <a:ext cx="10515600" cy="2794337"/>
          </a:xfrm>
        </p:spPr>
        <p:txBody>
          <a:bodyPr/>
          <a:lstStyle/>
          <a:p>
            <a:r>
              <a:rPr lang="en-IN" sz="9000" dirty="0">
                <a:latin typeface="Agency FB" panose="020B0503020202020204" pitchFamily="34" charset="0"/>
                <a:cs typeface="Aharoni" panose="020B0604020202020204" pitchFamily="2" charset="-79"/>
              </a:rPr>
              <a:t>        EDA CASE STUDY</a:t>
            </a:r>
            <a:br>
              <a:rPr lang="en-IN" sz="9000" dirty="0">
                <a:latin typeface="Agency FB" panose="020B0503020202020204" pitchFamily="34" charset="0"/>
                <a:cs typeface="Aharoni" panose="020B0604020202020204" pitchFamily="2" charset="-79"/>
              </a:rPr>
            </a:br>
            <a:r>
              <a:rPr lang="en-IN" sz="9000" dirty="0">
                <a:latin typeface="Agency FB" panose="020B0503020202020204" pitchFamily="34" charset="0"/>
                <a:cs typeface="Aharoni" panose="020B0604020202020204" pitchFamily="2" charset="-79"/>
              </a:rPr>
              <a:t>        </a:t>
            </a:r>
            <a:r>
              <a:rPr lang="en-IN" sz="6600" dirty="0">
                <a:latin typeface="Agency FB" panose="020B0503020202020204" pitchFamily="34" charset="0"/>
                <a:cs typeface="Aharoni" panose="020B0604020202020204" pitchFamily="2" charset="-79"/>
              </a:rPr>
              <a:t>Credit RISK ANALYSIS</a:t>
            </a:r>
          </a:p>
        </p:txBody>
      </p:sp>
      <p:sp>
        <p:nvSpPr>
          <p:cNvPr id="3" name="Subtitle 2">
            <a:extLst>
              <a:ext uri="{FF2B5EF4-FFF2-40B4-BE49-F238E27FC236}">
                <a16:creationId xmlns:a16="http://schemas.microsoft.com/office/drawing/2014/main" id="{EA3AC0A0-7DD3-4755-B16A-31E61FB96DDC}"/>
              </a:ext>
            </a:extLst>
          </p:cNvPr>
          <p:cNvSpPr>
            <a:spLocks noGrp="1"/>
          </p:cNvSpPr>
          <p:nvPr>
            <p:ph type="subTitle" idx="1"/>
          </p:nvPr>
        </p:nvSpPr>
        <p:spPr>
          <a:xfrm>
            <a:off x="995680" y="4543424"/>
            <a:ext cx="2118995" cy="1381125"/>
          </a:xfrm>
        </p:spPr>
        <p:txBody>
          <a:bodyPr>
            <a:noAutofit/>
          </a:bodyPr>
          <a:lstStyle/>
          <a:p>
            <a:r>
              <a:rPr lang="en-IN" sz="2400" b="0" i="0" dirty="0">
                <a:solidFill>
                  <a:srgbClr val="000000"/>
                </a:solidFill>
                <a:effectLst/>
                <a:latin typeface="Agency FB" panose="020B0503020202020204" pitchFamily="34" charset="0"/>
              </a:rPr>
              <a:t>Presented By -</a:t>
            </a:r>
          </a:p>
          <a:p>
            <a:r>
              <a:rPr lang="en-IN" sz="2400" b="0" i="0" dirty="0">
                <a:solidFill>
                  <a:srgbClr val="000000"/>
                </a:solidFill>
                <a:effectLst/>
                <a:latin typeface="Agency FB" panose="020B0503020202020204" pitchFamily="34" charset="0"/>
              </a:rPr>
              <a:t>Rahul Chopra</a:t>
            </a:r>
          </a:p>
          <a:p>
            <a:r>
              <a:rPr lang="en-IN" sz="2400" dirty="0">
                <a:latin typeface="Agency FB" panose="020B0503020202020204" pitchFamily="34" charset="0"/>
              </a:rPr>
              <a:t>Sonal Hedaoo</a:t>
            </a:r>
          </a:p>
        </p:txBody>
      </p:sp>
    </p:spTree>
    <p:extLst>
      <p:ext uri="{BB962C8B-B14F-4D97-AF65-F5344CB8AC3E}">
        <p14:creationId xmlns:p14="http://schemas.microsoft.com/office/powerpoint/2010/main" val="231329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4DE4-20E2-4A41-8AF8-7A2F68705A44}"/>
              </a:ext>
            </a:extLst>
          </p:cNvPr>
          <p:cNvSpPr>
            <a:spLocks noGrp="1"/>
          </p:cNvSpPr>
          <p:nvPr>
            <p:ph type="title"/>
          </p:nvPr>
        </p:nvSpPr>
        <p:spPr>
          <a:xfrm>
            <a:off x="1069848" y="352424"/>
            <a:ext cx="10058400" cy="917575"/>
          </a:xfrm>
        </p:spPr>
        <p:txBody>
          <a:bodyPr>
            <a:normAutofit fontScale="90000"/>
          </a:bodyPr>
          <a:lstStyle/>
          <a:p>
            <a:pPr marL="457200" indent="-457200">
              <a:buFont typeface="Wingdings" panose="05000000000000000000" pitchFamily="2" charset="2"/>
              <a:buChar char="Ø"/>
            </a:pPr>
            <a:r>
              <a:rPr lang="en-US" sz="2800" u="sng" dirty="0"/>
              <a:t>Bivariate Analysis of Numerical vs Numerical Variables</a:t>
            </a:r>
            <a:br>
              <a:rPr lang="en-US" sz="2800" u="sng" dirty="0"/>
            </a:br>
            <a:br>
              <a:rPr lang="en-US" sz="2800" u="sng" dirty="0"/>
            </a:br>
            <a:r>
              <a:rPr lang="en-IN" sz="2800" dirty="0"/>
              <a:t>Correlation Heatmap For Non-Defaulters</a:t>
            </a:r>
          </a:p>
        </p:txBody>
      </p:sp>
      <p:pic>
        <p:nvPicPr>
          <p:cNvPr id="5" name="Content Placeholder 4">
            <a:extLst>
              <a:ext uri="{FF2B5EF4-FFF2-40B4-BE49-F238E27FC236}">
                <a16:creationId xmlns:a16="http://schemas.microsoft.com/office/drawing/2014/main" id="{DE1896DE-5E21-487C-B627-50E057C0B528}"/>
              </a:ext>
            </a:extLst>
          </p:cNvPr>
          <p:cNvPicPr>
            <a:picLocks noGrp="1" noChangeAspect="1"/>
          </p:cNvPicPr>
          <p:nvPr>
            <p:ph idx="1"/>
          </p:nvPr>
        </p:nvPicPr>
        <p:blipFill>
          <a:blip r:embed="rId2"/>
          <a:stretch>
            <a:fillRect/>
          </a:stretch>
        </p:blipFill>
        <p:spPr>
          <a:xfrm>
            <a:off x="1069848" y="1581150"/>
            <a:ext cx="10058400" cy="4664075"/>
          </a:xfrm>
        </p:spPr>
      </p:pic>
    </p:spTree>
    <p:extLst>
      <p:ext uri="{BB962C8B-B14F-4D97-AF65-F5344CB8AC3E}">
        <p14:creationId xmlns:p14="http://schemas.microsoft.com/office/powerpoint/2010/main" val="283665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23E8-10A1-46B3-8EA2-24E89B1DEAD9}"/>
              </a:ext>
            </a:extLst>
          </p:cNvPr>
          <p:cNvSpPr>
            <a:spLocks noGrp="1"/>
          </p:cNvSpPr>
          <p:nvPr>
            <p:ph type="title"/>
          </p:nvPr>
        </p:nvSpPr>
        <p:spPr>
          <a:xfrm rot="10800000" flipV="1">
            <a:off x="726948" y="542925"/>
            <a:ext cx="10058400" cy="332232"/>
          </a:xfrm>
        </p:spPr>
        <p:txBody>
          <a:bodyPr>
            <a:noAutofit/>
          </a:bodyPr>
          <a:lstStyle/>
          <a:p>
            <a:r>
              <a:rPr lang="en-IN" sz="2800" dirty="0"/>
              <a:t>Correlation Heatmap For Non-Defaulters</a:t>
            </a:r>
          </a:p>
        </p:txBody>
      </p:sp>
      <p:pic>
        <p:nvPicPr>
          <p:cNvPr id="5" name="Content Placeholder 4">
            <a:extLst>
              <a:ext uri="{FF2B5EF4-FFF2-40B4-BE49-F238E27FC236}">
                <a16:creationId xmlns:a16="http://schemas.microsoft.com/office/drawing/2014/main" id="{5EF017C5-FF13-4061-B039-0585A7ED16FA}"/>
              </a:ext>
            </a:extLst>
          </p:cNvPr>
          <p:cNvPicPr>
            <a:picLocks noGrp="1" noChangeAspect="1"/>
          </p:cNvPicPr>
          <p:nvPr>
            <p:ph idx="1"/>
          </p:nvPr>
        </p:nvPicPr>
        <p:blipFill>
          <a:blip r:embed="rId2"/>
          <a:stretch>
            <a:fillRect/>
          </a:stretch>
        </p:blipFill>
        <p:spPr>
          <a:xfrm>
            <a:off x="1069848" y="1299751"/>
            <a:ext cx="9794239" cy="4805773"/>
          </a:xfrm>
        </p:spPr>
      </p:pic>
    </p:spTree>
    <p:extLst>
      <p:ext uri="{BB962C8B-B14F-4D97-AF65-F5344CB8AC3E}">
        <p14:creationId xmlns:p14="http://schemas.microsoft.com/office/powerpoint/2010/main" val="246219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E502-E84F-479A-9FD4-3C1D7892DAEA}"/>
              </a:ext>
            </a:extLst>
          </p:cNvPr>
          <p:cNvSpPr>
            <a:spLocks noGrp="1"/>
          </p:cNvSpPr>
          <p:nvPr>
            <p:ph type="title"/>
          </p:nvPr>
        </p:nvSpPr>
        <p:spPr>
          <a:xfrm>
            <a:off x="734568" y="281432"/>
            <a:ext cx="10058400" cy="602488"/>
          </a:xfrm>
        </p:spPr>
        <p:txBody>
          <a:bodyPr>
            <a:normAutofit/>
          </a:bodyPr>
          <a:lstStyle/>
          <a:p>
            <a:r>
              <a:rPr lang="en-IN" sz="1800" u="sng" dirty="0">
                <a:latin typeface="Abadi" panose="020B0604020104020204" pitchFamily="34" charset="0"/>
              </a:rPr>
              <a:t>TOP 10 </a:t>
            </a:r>
            <a:r>
              <a:rPr lang="en-IN" sz="1800" u="sng" dirty="0" err="1">
                <a:latin typeface="Abadi" panose="020B0604020104020204" pitchFamily="34" charset="0"/>
              </a:rPr>
              <a:t>CORRELATions</a:t>
            </a:r>
            <a:r>
              <a:rPr lang="en-IN" sz="1800" u="sng" dirty="0">
                <a:latin typeface="Abadi" panose="020B0604020104020204" pitchFamily="34" charset="0"/>
              </a:rPr>
              <a:t> for Non Defaulters And Defaulters</a:t>
            </a:r>
          </a:p>
        </p:txBody>
      </p:sp>
      <p:pic>
        <p:nvPicPr>
          <p:cNvPr id="13" name="Content Placeholder 12">
            <a:extLst>
              <a:ext uri="{FF2B5EF4-FFF2-40B4-BE49-F238E27FC236}">
                <a16:creationId xmlns:a16="http://schemas.microsoft.com/office/drawing/2014/main" id="{3E40065B-4D4D-4782-B138-E8654063E9B9}"/>
              </a:ext>
            </a:extLst>
          </p:cNvPr>
          <p:cNvPicPr>
            <a:picLocks noGrp="1" noChangeAspect="1"/>
          </p:cNvPicPr>
          <p:nvPr>
            <p:ph idx="1"/>
          </p:nvPr>
        </p:nvPicPr>
        <p:blipFill>
          <a:blip r:embed="rId2"/>
          <a:stretch>
            <a:fillRect/>
          </a:stretch>
        </p:blipFill>
        <p:spPr>
          <a:xfrm>
            <a:off x="6307317" y="1051560"/>
            <a:ext cx="5150115" cy="3637280"/>
          </a:xfrm>
        </p:spPr>
      </p:pic>
      <p:pic>
        <p:nvPicPr>
          <p:cNvPr id="11" name="Picture 10">
            <a:extLst>
              <a:ext uri="{FF2B5EF4-FFF2-40B4-BE49-F238E27FC236}">
                <a16:creationId xmlns:a16="http://schemas.microsoft.com/office/drawing/2014/main" id="{2569C42A-310C-491E-92BA-187BEFFF5FA3}"/>
              </a:ext>
            </a:extLst>
          </p:cNvPr>
          <p:cNvPicPr>
            <a:picLocks noChangeAspect="1"/>
          </p:cNvPicPr>
          <p:nvPr/>
        </p:nvPicPr>
        <p:blipFill>
          <a:blip r:embed="rId3"/>
          <a:stretch>
            <a:fillRect/>
          </a:stretch>
        </p:blipFill>
        <p:spPr>
          <a:xfrm>
            <a:off x="734567" y="1051560"/>
            <a:ext cx="4894073" cy="3728720"/>
          </a:xfrm>
          <a:prstGeom prst="rect">
            <a:avLst/>
          </a:prstGeom>
        </p:spPr>
      </p:pic>
      <p:sp>
        <p:nvSpPr>
          <p:cNvPr id="14" name="TextBox 13">
            <a:extLst>
              <a:ext uri="{FF2B5EF4-FFF2-40B4-BE49-F238E27FC236}">
                <a16:creationId xmlns:a16="http://schemas.microsoft.com/office/drawing/2014/main" id="{6395DAD4-7BA8-489B-AC74-6D89B5C7885A}"/>
              </a:ext>
            </a:extLst>
          </p:cNvPr>
          <p:cNvSpPr txBox="1"/>
          <p:nvPr/>
        </p:nvSpPr>
        <p:spPr>
          <a:xfrm>
            <a:off x="734567" y="5248275"/>
            <a:ext cx="10209657" cy="120032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panose="02040604050505020304" pitchFamily="18" charset="0"/>
              </a:rPr>
              <a:t>We observe that there is a high correlation between credit amount and goods price.</a:t>
            </a:r>
          </a:p>
          <a:p>
            <a:pPr marL="285750" indent="-285750">
              <a:buFont typeface="Arial" panose="020B0604020202020204" pitchFamily="34" charset="0"/>
              <a:buChar char="•"/>
            </a:pPr>
            <a:r>
              <a:rPr lang="en-US" sz="1600" dirty="0">
                <a:latin typeface="Century" panose="02040604050505020304" pitchFamily="18" charset="0"/>
              </a:rPr>
              <a:t>High similarities between both the correlations</a:t>
            </a:r>
            <a:r>
              <a:rPr lang="en-US" dirty="0">
                <a:latin typeface="Century" panose="02040604050505020304" pitchFamily="18" charset="0"/>
              </a:rPr>
              <a:t>.</a:t>
            </a:r>
          </a:p>
          <a:p>
            <a:pPr marL="285750" indent="-285750">
              <a:buFont typeface="Arial" panose="020B0604020202020204" pitchFamily="34" charset="0"/>
              <a:buChar char="•"/>
            </a:pPr>
            <a:endParaRPr lang="en-US" dirty="0">
              <a:latin typeface="Century" panose="020406040505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1600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BE98-612E-48A7-ADD9-42ED78CDA434}"/>
              </a:ext>
            </a:extLst>
          </p:cNvPr>
          <p:cNvSpPr>
            <a:spLocks noGrp="1"/>
          </p:cNvSpPr>
          <p:nvPr>
            <p:ph type="title"/>
          </p:nvPr>
        </p:nvSpPr>
        <p:spPr>
          <a:xfrm>
            <a:off x="1012698" y="370903"/>
            <a:ext cx="10058400" cy="629793"/>
          </a:xfrm>
        </p:spPr>
        <p:txBody>
          <a:bodyPr>
            <a:normAutofit fontScale="90000"/>
          </a:bodyPr>
          <a:lstStyle/>
          <a:p>
            <a:pPr marL="342900" indent="-342900">
              <a:buFont typeface="Wingdings" panose="05000000000000000000" pitchFamily="2" charset="2"/>
              <a:buChar char="Ø"/>
            </a:pPr>
            <a:r>
              <a:rPr lang="en-US" sz="2000" b="1" dirty="0">
                <a:latin typeface="Arial Nova" panose="020B0504020202020204" pitchFamily="34" charset="0"/>
              </a:rPr>
              <a:t>Univariate Analysis on Previous Application Data Set</a:t>
            </a:r>
            <a:br>
              <a:rPr lang="en-US" sz="2000" b="1" dirty="0">
                <a:latin typeface="Arial Nova" panose="020B0504020202020204" pitchFamily="34" charset="0"/>
              </a:rPr>
            </a:br>
            <a:br>
              <a:rPr lang="en-US" sz="2000" b="1" dirty="0">
                <a:latin typeface="Arial Nova" panose="020B0504020202020204" pitchFamily="34" charset="0"/>
              </a:rPr>
            </a:br>
            <a:r>
              <a:rPr lang="en-US" sz="1800" b="1" u="sng" dirty="0">
                <a:latin typeface="Century" panose="02040604050505020304" pitchFamily="18" charset="0"/>
              </a:rPr>
              <a:t>Univariate Analysis on categorical column</a:t>
            </a:r>
            <a:endParaRPr lang="en-IN" sz="1800" u="sng" dirty="0">
              <a:latin typeface="Century" panose="02040604050505020304" pitchFamily="18" charset="0"/>
            </a:endParaRPr>
          </a:p>
        </p:txBody>
      </p:sp>
      <p:sp>
        <p:nvSpPr>
          <p:cNvPr id="3" name="Content Placeholder 2">
            <a:extLst>
              <a:ext uri="{FF2B5EF4-FFF2-40B4-BE49-F238E27FC236}">
                <a16:creationId xmlns:a16="http://schemas.microsoft.com/office/drawing/2014/main" id="{48002FFE-D84E-41EF-B639-F4C62407E4E0}"/>
              </a:ext>
            </a:extLst>
          </p:cNvPr>
          <p:cNvSpPr>
            <a:spLocks noGrp="1"/>
          </p:cNvSpPr>
          <p:nvPr>
            <p:ph idx="1"/>
          </p:nvPr>
        </p:nvSpPr>
        <p:spPr>
          <a:xfrm>
            <a:off x="1069848" y="1333500"/>
            <a:ext cx="10058400" cy="4838700"/>
          </a:xfrm>
        </p:spPr>
        <p:txBody>
          <a:bodyPr/>
          <a:lstStyle/>
          <a:p>
            <a:pPr marL="0" indent="0">
              <a:buNone/>
            </a:pPr>
            <a:r>
              <a:rPr lang="en-IN" sz="1800" dirty="0"/>
              <a:t>* Contract Status                                                                * Day of the week</a:t>
            </a:r>
          </a:p>
          <a:p>
            <a:endParaRPr lang="en-IN" dirty="0"/>
          </a:p>
        </p:txBody>
      </p:sp>
      <p:pic>
        <p:nvPicPr>
          <p:cNvPr id="5" name="Picture 4">
            <a:extLst>
              <a:ext uri="{FF2B5EF4-FFF2-40B4-BE49-F238E27FC236}">
                <a16:creationId xmlns:a16="http://schemas.microsoft.com/office/drawing/2014/main" id="{AD563FD6-7C26-4F2E-9EAB-DD15112C1386}"/>
              </a:ext>
            </a:extLst>
          </p:cNvPr>
          <p:cNvPicPr>
            <a:picLocks noChangeAspect="1"/>
          </p:cNvPicPr>
          <p:nvPr/>
        </p:nvPicPr>
        <p:blipFill>
          <a:blip r:embed="rId2"/>
          <a:stretch>
            <a:fillRect/>
          </a:stretch>
        </p:blipFill>
        <p:spPr>
          <a:xfrm>
            <a:off x="1063752" y="1883920"/>
            <a:ext cx="3870401" cy="3327461"/>
          </a:xfrm>
          <a:prstGeom prst="rect">
            <a:avLst/>
          </a:prstGeom>
        </p:spPr>
      </p:pic>
      <p:sp>
        <p:nvSpPr>
          <p:cNvPr id="6" name="TextBox 5">
            <a:extLst>
              <a:ext uri="{FF2B5EF4-FFF2-40B4-BE49-F238E27FC236}">
                <a16:creationId xmlns:a16="http://schemas.microsoft.com/office/drawing/2014/main" id="{AE93CBE6-B5AE-4564-B2E3-5D5664270126}"/>
              </a:ext>
            </a:extLst>
          </p:cNvPr>
          <p:cNvSpPr txBox="1"/>
          <p:nvPr/>
        </p:nvSpPr>
        <p:spPr>
          <a:xfrm>
            <a:off x="1063752" y="5450038"/>
            <a:ext cx="4352925"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panose="02040604050505020304" pitchFamily="18" charset="0"/>
              </a:rPr>
              <a:t>Here the majority of loans are approved and very less percentage of loans are unused offer</a:t>
            </a:r>
            <a:endParaRPr lang="en-IN" sz="1600" dirty="0">
              <a:latin typeface="Century" panose="02040604050505020304" pitchFamily="18" charset="0"/>
            </a:endParaRPr>
          </a:p>
        </p:txBody>
      </p:sp>
      <p:pic>
        <p:nvPicPr>
          <p:cNvPr id="9" name="Picture 8">
            <a:extLst>
              <a:ext uri="{FF2B5EF4-FFF2-40B4-BE49-F238E27FC236}">
                <a16:creationId xmlns:a16="http://schemas.microsoft.com/office/drawing/2014/main" id="{9D2C46E9-BE71-4818-B64A-2DCBEB4F572F}"/>
              </a:ext>
            </a:extLst>
          </p:cNvPr>
          <p:cNvPicPr>
            <a:picLocks noChangeAspect="1"/>
          </p:cNvPicPr>
          <p:nvPr/>
        </p:nvPicPr>
        <p:blipFill>
          <a:blip r:embed="rId3"/>
          <a:stretch>
            <a:fillRect/>
          </a:stretch>
        </p:blipFill>
        <p:spPr>
          <a:xfrm>
            <a:off x="6543675" y="1883920"/>
            <a:ext cx="3971925" cy="3090160"/>
          </a:xfrm>
          <a:prstGeom prst="rect">
            <a:avLst/>
          </a:prstGeom>
        </p:spPr>
      </p:pic>
      <p:sp>
        <p:nvSpPr>
          <p:cNvPr id="10" name="TextBox 9">
            <a:extLst>
              <a:ext uri="{FF2B5EF4-FFF2-40B4-BE49-F238E27FC236}">
                <a16:creationId xmlns:a16="http://schemas.microsoft.com/office/drawing/2014/main" id="{3733F4D8-C7BF-4517-BF80-2773D5C6AF91}"/>
              </a:ext>
            </a:extLst>
          </p:cNvPr>
          <p:cNvSpPr txBox="1"/>
          <p:nvPr/>
        </p:nvSpPr>
        <p:spPr>
          <a:xfrm>
            <a:off x="6543675" y="5461301"/>
            <a:ext cx="43529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panose="02040604050505020304" pitchFamily="18" charset="0"/>
              </a:rPr>
              <a:t>Less number of applicants that come in the weekends.</a:t>
            </a:r>
          </a:p>
        </p:txBody>
      </p:sp>
    </p:spTree>
    <p:extLst>
      <p:ext uri="{BB962C8B-B14F-4D97-AF65-F5344CB8AC3E}">
        <p14:creationId xmlns:p14="http://schemas.microsoft.com/office/powerpoint/2010/main" val="251336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ABF5-3237-4912-966F-6CA1D7A647C8}"/>
              </a:ext>
            </a:extLst>
          </p:cNvPr>
          <p:cNvSpPr>
            <a:spLocks noGrp="1"/>
          </p:cNvSpPr>
          <p:nvPr>
            <p:ph type="title"/>
          </p:nvPr>
        </p:nvSpPr>
        <p:spPr>
          <a:xfrm>
            <a:off x="1069848" y="203200"/>
            <a:ext cx="10058400" cy="406400"/>
          </a:xfrm>
        </p:spPr>
        <p:txBody>
          <a:bodyPr>
            <a:noAutofit/>
          </a:bodyPr>
          <a:lstStyle/>
          <a:p>
            <a:pPr marL="342900" indent="-342900">
              <a:buFont typeface="Wingdings" panose="05000000000000000000" pitchFamily="2" charset="2"/>
              <a:buChar char="Ø"/>
            </a:pPr>
            <a:r>
              <a:rPr lang="en-US" sz="2000" dirty="0">
                <a:latin typeface="Abadi" panose="020B0604020104020204" pitchFamily="34" charset="0"/>
              </a:rPr>
              <a:t>Bivariate analysis on numerical columns</a:t>
            </a:r>
            <a:endParaRPr lang="en-IN" sz="2000" dirty="0">
              <a:latin typeface="Abadi" panose="020B0604020104020204" pitchFamily="34" charset="0"/>
            </a:endParaRPr>
          </a:p>
        </p:txBody>
      </p:sp>
      <p:pic>
        <p:nvPicPr>
          <p:cNvPr id="5" name="Content Placeholder 4">
            <a:extLst>
              <a:ext uri="{FF2B5EF4-FFF2-40B4-BE49-F238E27FC236}">
                <a16:creationId xmlns:a16="http://schemas.microsoft.com/office/drawing/2014/main" id="{0BAA18CA-7BDB-4394-AAA6-1C3940F77DDC}"/>
              </a:ext>
            </a:extLst>
          </p:cNvPr>
          <p:cNvPicPr>
            <a:picLocks noGrp="1" noChangeAspect="1"/>
          </p:cNvPicPr>
          <p:nvPr>
            <p:ph idx="1"/>
          </p:nvPr>
        </p:nvPicPr>
        <p:blipFill>
          <a:blip r:embed="rId2"/>
          <a:stretch>
            <a:fillRect/>
          </a:stretch>
        </p:blipFill>
        <p:spPr>
          <a:xfrm>
            <a:off x="1620520" y="609600"/>
            <a:ext cx="8097519" cy="6146800"/>
          </a:xfrm>
        </p:spPr>
      </p:pic>
    </p:spTree>
    <p:extLst>
      <p:ext uri="{BB962C8B-B14F-4D97-AF65-F5344CB8AC3E}">
        <p14:creationId xmlns:p14="http://schemas.microsoft.com/office/powerpoint/2010/main" val="209813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B726-216C-421A-9901-657176AF533F}"/>
              </a:ext>
            </a:extLst>
          </p:cNvPr>
          <p:cNvSpPr>
            <a:spLocks noGrp="1"/>
          </p:cNvSpPr>
          <p:nvPr>
            <p:ph type="title"/>
          </p:nvPr>
        </p:nvSpPr>
        <p:spPr>
          <a:xfrm>
            <a:off x="1603248" y="865632"/>
            <a:ext cx="10058400" cy="1439418"/>
          </a:xfrm>
        </p:spPr>
        <p:txBody>
          <a:bodyPr>
            <a:normAutofit/>
          </a:bodyPr>
          <a:lstStyle/>
          <a:p>
            <a:pPr marL="342900" indent="-342900">
              <a:buFont typeface="Wingdings" panose="05000000000000000000" pitchFamily="2" charset="2"/>
              <a:buChar char="v"/>
            </a:pPr>
            <a:r>
              <a:rPr lang="en-US" sz="1800" b="1" u="sng" dirty="0">
                <a:latin typeface="Century" panose="02040604050505020304" pitchFamily="18" charset="0"/>
              </a:rPr>
              <a:t>Few points can be concluded from the </a:t>
            </a:r>
            <a:r>
              <a:rPr lang="en-US" sz="1800" b="1" u="sng" dirty="0" err="1">
                <a:latin typeface="Century" panose="02040604050505020304" pitchFamily="18" charset="0"/>
              </a:rPr>
              <a:t>PairPlot</a:t>
            </a:r>
            <a:r>
              <a:rPr lang="en-US" sz="1800" b="1" u="sng" dirty="0">
                <a:latin typeface="Century" panose="02040604050505020304" pitchFamily="18" charset="0"/>
              </a:rPr>
              <a:t> :</a:t>
            </a:r>
            <a:br>
              <a:rPr lang="en-US" sz="1800" b="1" u="sng" dirty="0">
                <a:latin typeface="Century" panose="02040604050505020304" pitchFamily="18" charset="0"/>
              </a:rPr>
            </a:br>
            <a:endParaRPr lang="en-IN" sz="1800" b="1" u="sng" dirty="0">
              <a:latin typeface="Century" panose="02040604050505020304" pitchFamily="18" charset="0"/>
            </a:endParaRPr>
          </a:p>
        </p:txBody>
      </p:sp>
      <p:sp>
        <p:nvSpPr>
          <p:cNvPr id="3" name="Content Placeholder 2">
            <a:extLst>
              <a:ext uri="{FF2B5EF4-FFF2-40B4-BE49-F238E27FC236}">
                <a16:creationId xmlns:a16="http://schemas.microsoft.com/office/drawing/2014/main" id="{A818E88D-52B2-4137-8ED3-5FED77282957}"/>
              </a:ext>
            </a:extLst>
          </p:cNvPr>
          <p:cNvSpPr>
            <a:spLocks noGrp="1"/>
          </p:cNvSpPr>
          <p:nvPr>
            <p:ph idx="1"/>
          </p:nvPr>
        </p:nvSpPr>
        <p:spPr>
          <a:xfrm>
            <a:off x="1604962" y="2609850"/>
            <a:ext cx="8982075" cy="2752725"/>
          </a:xfrm>
        </p:spPr>
        <p:txBody>
          <a:bodyPr>
            <a:normAutofit/>
          </a:bodyPr>
          <a:lstStyle/>
          <a:p>
            <a:r>
              <a:rPr lang="en-US" sz="1800" b="1" dirty="0">
                <a:highlight>
                  <a:srgbClr val="C0C0C0"/>
                </a:highlight>
                <a:latin typeface="Century" panose="02040604050505020304" pitchFamily="18" charset="0"/>
              </a:rPr>
              <a:t>Column </a:t>
            </a:r>
            <a:r>
              <a:rPr lang="en-US" sz="1800" b="1" dirty="0" err="1">
                <a:highlight>
                  <a:srgbClr val="C0C0C0"/>
                </a:highlight>
                <a:latin typeface="Century" panose="02040604050505020304" pitchFamily="18" charset="0"/>
              </a:rPr>
              <a:t>CNT_Payment</a:t>
            </a:r>
            <a:r>
              <a:rPr lang="en-US" sz="1800" b="1" dirty="0">
                <a:highlight>
                  <a:srgbClr val="C0C0C0"/>
                </a:highlight>
                <a:latin typeface="Century" panose="02040604050505020304" pitchFamily="18" charset="0"/>
              </a:rPr>
              <a:t> ideally should have had a high correlation with </a:t>
            </a:r>
            <a:r>
              <a:rPr lang="en-US" sz="1800" b="1" dirty="0" err="1">
                <a:highlight>
                  <a:srgbClr val="C0C0C0"/>
                </a:highlight>
                <a:latin typeface="Century" panose="02040604050505020304" pitchFamily="18" charset="0"/>
              </a:rPr>
              <a:t>AMT_credit</a:t>
            </a:r>
            <a:r>
              <a:rPr lang="en-US" sz="1800" b="1" dirty="0">
                <a:highlight>
                  <a:srgbClr val="C0C0C0"/>
                </a:highlight>
                <a:latin typeface="Century" panose="02040604050505020304" pitchFamily="18" charset="0"/>
              </a:rPr>
              <a:t>, i.e. higher credit, more the term of loan. But no such </a:t>
            </a:r>
            <a:r>
              <a:rPr lang="en-US" sz="1800" b="1" dirty="0" err="1">
                <a:highlight>
                  <a:srgbClr val="C0C0C0"/>
                </a:highlight>
                <a:latin typeface="Century" panose="02040604050505020304" pitchFamily="18" charset="0"/>
              </a:rPr>
              <a:t>correaltion</a:t>
            </a:r>
            <a:r>
              <a:rPr lang="en-US" sz="1800" b="1" dirty="0">
                <a:highlight>
                  <a:srgbClr val="C0C0C0"/>
                </a:highlight>
                <a:latin typeface="Century" panose="02040604050505020304" pitchFamily="18" charset="0"/>
              </a:rPr>
              <a:t> can be seen.</a:t>
            </a:r>
          </a:p>
          <a:p>
            <a:r>
              <a:rPr lang="en-US" sz="1800" b="1" dirty="0">
                <a:highlight>
                  <a:srgbClr val="C0C0C0"/>
                </a:highlight>
                <a:latin typeface="Century" panose="02040604050505020304" pitchFamily="18" charset="0"/>
              </a:rPr>
              <a:t>AMT_GOODS_PRICE, AMT_ANNUITY, AMT_APPLICATION - as expected have high correlation. </a:t>
            </a:r>
          </a:p>
          <a:p>
            <a:r>
              <a:rPr lang="en-US" sz="1800" b="1" dirty="0">
                <a:highlight>
                  <a:srgbClr val="C0C0C0"/>
                </a:highlight>
                <a:latin typeface="Century" panose="02040604050505020304" pitchFamily="18" charset="0"/>
              </a:rPr>
              <a:t>Higher the value of good purchased more there will be need of loan and surely all these will correlate.</a:t>
            </a:r>
          </a:p>
          <a:p>
            <a:r>
              <a:rPr lang="en-US" sz="1800" b="1" dirty="0" err="1">
                <a:highlight>
                  <a:srgbClr val="C0C0C0"/>
                </a:highlight>
                <a:latin typeface="Century" panose="02040604050505020304" pitchFamily="18" charset="0"/>
              </a:rPr>
              <a:t>AMT_Credit</a:t>
            </a:r>
            <a:r>
              <a:rPr lang="en-US" sz="1800" b="1" dirty="0">
                <a:highlight>
                  <a:srgbClr val="C0C0C0"/>
                </a:highlight>
                <a:latin typeface="Century" panose="02040604050505020304" pitchFamily="18" charset="0"/>
              </a:rPr>
              <a:t> to AMT_GOOD_PRICE also the correlation is high.</a:t>
            </a:r>
            <a:endParaRPr lang="en-IN" sz="1800" b="1" dirty="0">
              <a:highlight>
                <a:srgbClr val="C0C0C0"/>
              </a:highlight>
              <a:latin typeface="Century" panose="02040604050505020304" pitchFamily="18" charset="0"/>
            </a:endParaRPr>
          </a:p>
        </p:txBody>
      </p:sp>
    </p:spTree>
    <p:extLst>
      <p:ext uri="{BB962C8B-B14F-4D97-AF65-F5344CB8AC3E}">
        <p14:creationId xmlns:p14="http://schemas.microsoft.com/office/powerpoint/2010/main" val="419538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6BE8ED-1418-48B8-A640-2493B55C9D5A}"/>
              </a:ext>
            </a:extLst>
          </p:cNvPr>
          <p:cNvSpPr>
            <a:spLocks noGrp="1"/>
          </p:cNvSpPr>
          <p:nvPr>
            <p:ph type="title"/>
          </p:nvPr>
        </p:nvSpPr>
        <p:spPr>
          <a:xfrm>
            <a:off x="1069848" y="484632"/>
            <a:ext cx="10058400" cy="933234"/>
          </a:xfrm>
        </p:spPr>
        <p:txBody>
          <a:bodyPr>
            <a:normAutofit/>
          </a:bodyPr>
          <a:lstStyle/>
          <a:p>
            <a:pPr marL="285750" indent="-285750">
              <a:buFont typeface="Wingdings" panose="05000000000000000000" pitchFamily="2" charset="2"/>
              <a:buChar char="Ø"/>
            </a:pPr>
            <a:r>
              <a:rPr lang="en-IN" sz="1800" b="1" dirty="0">
                <a:latin typeface="Abadi" panose="020B0604020104020204" pitchFamily="34" charset="0"/>
              </a:rPr>
              <a:t>Performing Univariate Analysis On Merged Data Set</a:t>
            </a:r>
          </a:p>
        </p:txBody>
      </p:sp>
      <p:pic>
        <p:nvPicPr>
          <p:cNvPr id="5" name="Content Placeholder 4">
            <a:extLst>
              <a:ext uri="{FF2B5EF4-FFF2-40B4-BE49-F238E27FC236}">
                <a16:creationId xmlns:a16="http://schemas.microsoft.com/office/drawing/2014/main" id="{8A67B972-60DD-4694-BC37-9C2EE54557D2}"/>
              </a:ext>
            </a:extLst>
          </p:cNvPr>
          <p:cNvPicPr>
            <a:picLocks noChangeAspect="1"/>
          </p:cNvPicPr>
          <p:nvPr/>
        </p:nvPicPr>
        <p:blipFill rotWithShape="1">
          <a:blip r:embed="rId4"/>
          <a:srcRect b="7495"/>
          <a:stretch/>
        </p:blipFill>
        <p:spPr>
          <a:xfrm>
            <a:off x="1007196" y="1615440"/>
            <a:ext cx="5088800" cy="4677245"/>
          </a:xfrm>
          <a:prstGeom prst="rect">
            <a:avLst/>
          </a:prstGeom>
        </p:spPr>
      </p:pic>
      <p:sp>
        <p:nvSpPr>
          <p:cNvPr id="9" name="Content Placeholder 8">
            <a:extLst>
              <a:ext uri="{FF2B5EF4-FFF2-40B4-BE49-F238E27FC236}">
                <a16:creationId xmlns:a16="http://schemas.microsoft.com/office/drawing/2014/main" id="{714EC55D-FAF4-4C79-9997-EEC18E583DE6}"/>
              </a:ext>
            </a:extLst>
          </p:cNvPr>
          <p:cNvSpPr>
            <a:spLocks noGrp="1"/>
          </p:cNvSpPr>
          <p:nvPr>
            <p:ph idx="1"/>
          </p:nvPr>
        </p:nvSpPr>
        <p:spPr>
          <a:xfrm>
            <a:off x="6496216" y="2320412"/>
            <a:ext cx="4632031" cy="3851787"/>
          </a:xfrm>
        </p:spPr>
        <p:txBody>
          <a:bodyPr anchor="ctr">
            <a:normAutofit/>
          </a:bodyPr>
          <a:lstStyle/>
          <a:p>
            <a:pPr>
              <a:buFont typeface="Wingdings" panose="05000000000000000000" pitchFamily="2" charset="2"/>
              <a:buChar char="v"/>
            </a:pPr>
            <a:r>
              <a:rPr lang="en-US" sz="1800" b="1" dirty="0">
                <a:latin typeface="Century" panose="02040604050505020304" pitchFamily="18" charset="0"/>
              </a:rPr>
              <a:t>Distribution of Contract Status with Target-</a:t>
            </a:r>
          </a:p>
          <a:p>
            <a:r>
              <a:rPr lang="en-US" dirty="0">
                <a:latin typeface="Century" panose="02040604050505020304" pitchFamily="18" charset="0"/>
              </a:rPr>
              <a:t>Loans which were previously refused or cancelled have a higher default rate.</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1543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221A93-452E-47EC-84AB-51F0B5B7F701}"/>
              </a:ext>
            </a:extLst>
          </p:cNvPr>
          <p:cNvSpPr txBox="1">
            <a:spLocks/>
          </p:cNvSpPr>
          <p:nvPr/>
        </p:nvSpPr>
        <p:spPr>
          <a:xfrm>
            <a:off x="682686" y="240792"/>
            <a:ext cx="8440994" cy="958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342900" indent="-342900">
              <a:spcAft>
                <a:spcPts val="600"/>
              </a:spcAft>
              <a:buFont typeface="Wingdings" panose="05000000000000000000" pitchFamily="2" charset="2"/>
              <a:buChar char="Ø"/>
            </a:pPr>
            <a:r>
              <a:rPr lang="en-US" sz="2500" b="1" dirty="0"/>
              <a:t> </a:t>
            </a:r>
            <a:r>
              <a:rPr lang="en-US" sz="2000" dirty="0">
                <a:latin typeface="Abadi" panose="020B0604020104020204" pitchFamily="34" charset="0"/>
              </a:rPr>
              <a:t>Performing Univariate Analysis On Merged Data Set</a:t>
            </a:r>
          </a:p>
        </p:txBody>
      </p:sp>
      <p:pic>
        <p:nvPicPr>
          <p:cNvPr id="6" name="Picture 5">
            <a:extLst>
              <a:ext uri="{FF2B5EF4-FFF2-40B4-BE49-F238E27FC236}">
                <a16:creationId xmlns:a16="http://schemas.microsoft.com/office/drawing/2014/main" id="{58A0D3D7-A293-44DE-9BEF-1D309DC6E980}"/>
              </a:ext>
            </a:extLst>
          </p:cNvPr>
          <p:cNvPicPr>
            <a:picLocks noChangeAspect="1"/>
          </p:cNvPicPr>
          <p:nvPr/>
        </p:nvPicPr>
        <p:blipFill>
          <a:blip r:embed="rId3"/>
          <a:stretch>
            <a:fillRect/>
          </a:stretch>
        </p:blipFill>
        <p:spPr>
          <a:xfrm>
            <a:off x="682686" y="1198880"/>
            <a:ext cx="6083983" cy="5283301"/>
          </a:xfrm>
          <a:prstGeom prst="rect">
            <a:avLst/>
          </a:prstGeom>
        </p:spPr>
      </p:pic>
      <p:sp>
        <p:nvSpPr>
          <p:cNvPr id="3" name="Content Placeholder 2">
            <a:extLst>
              <a:ext uri="{FF2B5EF4-FFF2-40B4-BE49-F238E27FC236}">
                <a16:creationId xmlns:a16="http://schemas.microsoft.com/office/drawing/2014/main" id="{D3D93130-4F2B-43BB-8F14-58328FEDB9B2}"/>
              </a:ext>
            </a:extLst>
          </p:cNvPr>
          <p:cNvSpPr>
            <a:spLocks noGrp="1"/>
          </p:cNvSpPr>
          <p:nvPr>
            <p:ph idx="1"/>
          </p:nvPr>
        </p:nvSpPr>
        <p:spPr>
          <a:xfrm>
            <a:off x="6929011" y="2216658"/>
            <a:ext cx="4610100" cy="4092579"/>
          </a:xfrm>
        </p:spPr>
        <p:txBody>
          <a:bodyPr vert="horz" lIns="91440" tIns="45720" rIns="91440" bIns="45720" rtlCol="0">
            <a:normAutofit/>
          </a:bodyPr>
          <a:lstStyle/>
          <a:p>
            <a:pPr marL="0" indent="0">
              <a:buNone/>
            </a:pPr>
            <a:endParaRPr lang="en-US" b="1" dirty="0">
              <a:latin typeface="Century" panose="02040604050505020304" pitchFamily="18" charset="0"/>
            </a:endParaRPr>
          </a:p>
          <a:p>
            <a:pPr>
              <a:buFont typeface="Wingdings" panose="05000000000000000000" pitchFamily="2" charset="2"/>
              <a:buChar char="v"/>
            </a:pPr>
            <a:endParaRPr lang="en-US" b="1" dirty="0">
              <a:latin typeface="Century" panose="02040604050505020304" pitchFamily="18" charset="0"/>
            </a:endParaRPr>
          </a:p>
          <a:p>
            <a:pPr>
              <a:buFont typeface="Wingdings" panose="05000000000000000000" pitchFamily="2" charset="2"/>
              <a:buChar char="v"/>
            </a:pPr>
            <a:endParaRPr lang="en-US" b="1" dirty="0">
              <a:latin typeface="Century" panose="02040604050505020304" pitchFamily="18" charset="0"/>
            </a:endParaRPr>
          </a:p>
          <a:p>
            <a:pPr>
              <a:buFont typeface="Wingdings" panose="05000000000000000000" pitchFamily="2" charset="2"/>
              <a:buChar char="v"/>
            </a:pPr>
            <a:r>
              <a:rPr lang="en-US" b="1" dirty="0">
                <a:latin typeface="Century" panose="02040604050505020304" pitchFamily="18" charset="0"/>
              </a:rPr>
              <a:t>Effect of Code Gender on Loan Approval-</a:t>
            </a:r>
          </a:p>
          <a:p>
            <a:r>
              <a:rPr lang="en-US" dirty="0">
                <a:latin typeface="Century" panose="02040604050505020304" pitchFamily="18" charset="0"/>
              </a:rPr>
              <a:t>As per above plot, We can see that code gender doesn't have any effect on application approval or rejection.</a:t>
            </a:r>
          </a:p>
        </p:txBody>
      </p:sp>
    </p:spTree>
    <p:extLst>
      <p:ext uri="{BB962C8B-B14F-4D97-AF65-F5344CB8AC3E}">
        <p14:creationId xmlns:p14="http://schemas.microsoft.com/office/powerpoint/2010/main" val="338337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0FDA-0C88-477B-9CA3-15C860563F65}"/>
              </a:ext>
            </a:extLst>
          </p:cNvPr>
          <p:cNvSpPr>
            <a:spLocks noGrp="1"/>
          </p:cNvSpPr>
          <p:nvPr>
            <p:ph type="title"/>
          </p:nvPr>
        </p:nvSpPr>
        <p:spPr>
          <a:xfrm>
            <a:off x="1069848" y="484632"/>
            <a:ext cx="10058400" cy="886968"/>
          </a:xfrm>
        </p:spPr>
        <p:txBody>
          <a:bodyPr>
            <a:normAutofit fontScale="90000"/>
          </a:bodyPr>
          <a:lstStyle/>
          <a:p>
            <a:pPr marL="342900" indent="-342900">
              <a:buFont typeface="Wingdings" panose="05000000000000000000" pitchFamily="2" charset="2"/>
              <a:buChar char="Ø"/>
            </a:pPr>
            <a:r>
              <a:rPr lang="en-IN" sz="2000" dirty="0">
                <a:latin typeface="Abadi" panose="020B0604020104020204" pitchFamily="34" charset="0"/>
              </a:rPr>
              <a:t>Performing bivariate analysis on merged data set</a:t>
            </a:r>
            <a:br>
              <a:rPr lang="en-IN" sz="2000" dirty="0">
                <a:latin typeface="Abadi" panose="020B0604020104020204" pitchFamily="34" charset="0"/>
              </a:rPr>
            </a:br>
            <a:br>
              <a:rPr lang="en-IN" sz="2000" dirty="0">
                <a:latin typeface="Abadi" panose="020B0604020104020204" pitchFamily="34" charset="0"/>
              </a:rPr>
            </a:br>
            <a:r>
              <a:rPr lang="en-IN" sz="2000" dirty="0">
                <a:latin typeface="Abadi" panose="020B0604020104020204" pitchFamily="34" charset="0"/>
              </a:rPr>
              <a:t>             </a:t>
            </a:r>
            <a:r>
              <a:rPr lang="en-US" sz="1600" dirty="0">
                <a:latin typeface="Amasis MT Pro" panose="02040504050005020304" pitchFamily="18" charset="0"/>
              </a:rPr>
              <a:t>AMT_CREDIT_PREV (Credit amount </a:t>
            </a:r>
            <a:r>
              <a:rPr lang="en-US" sz="1600" dirty="0" err="1">
                <a:latin typeface="Amasis MT Pro" panose="02040504050005020304" pitchFamily="18" charset="0"/>
              </a:rPr>
              <a:t>prev</a:t>
            </a:r>
            <a:r>
              <a:rPr lang="en-US" sz="1600" dirty="0">
                <a:latin typeface="Amasis MT Pro" panose="02040504050005020304" pitchFamily="18" charset="0"/>
              </a:rPr>
              <a:t>) vs NAME_HOUSING_TYPE (Housing type)</a:t>
            </a:r>
            <a:endParaRPr lang="en-IN" sz="1600" dirty="0">
              <a:latin typeface="Amasis MT Pro" panose="02040504050005020304" pitchFamily="18" charset="0"/>
            </a:endParaRPr>
          </a:p>
        </p:txBody>
      </p:sp>
      <p:pic>
        <p:nvPicPr>
          <p:cNvPr id="5" name="Content Placeholder 4">
            <a:extLst>
              <a:ext uri="{FF2B5EF4-FFF2-40B4-BE49-F238E27FC236}">
                <a16:creationId xmlns:a16="http://schemas.microsoft.com/office/drawing/2014/main" id="{698AD259-A42E-412D-BF53-05F04AF31A13}"/>
              </a:ext>
            </a:extLst>
          </p:cNvPr>
          <p:cNvPicPr>
            <a:picLocks noGrp="1" noChangeAspect="1"/>
          </p:cNvPicPr>
          <p:nvPr>
            <p:ph idx="1"/>
          </p:nvPr>
        </p:nvPicPr>
        <p:blipFill>
          <a:blip r:embed="rId2"/>
          <a:stretch>
            <a:fillRect/>
          </a:stretch>
        </p:blipFill>
        <p:spPr>
          <a:xfrm>
            <a:off x="858520" y="1533525"/>
            <a:ext cx="10474959" cy="2895600"/>
          </a:xfrm>
        </p:spPr>
      </p:pic>
      <p:sp>
        <p:nvSpPr>
          <p:cNvPr id="7" name="TextBox 6">
            <a:extLst>
              <a:ext uri="{FF2B5EF4-FFF2-40B4-BE49-F238E27FC236}">
                <a16:creationId xmlns:a16="http://schemas.microsoft.com/office/drawing/2014/main" id="{BCE653DB-E61B-4B3B-8A37-141E5F36594F}"/>
              </a:ext>
            </a:extLst>
          </p:cNvPr>
          <p:cNvSpPr txBox="1"/>
          <p:nvPr/>
        </p:nvSpPr>
        <p:spPr>
          <a:xfrm rot="10800000" flipV="1">
            <a:off x="1069846" y="5126265"/>
            <a:ext cx="1047495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entury" panose="02040604050505020304" pitchFamily="18" charset="0"/>
              </a:rPr>
              <a:t>we can conclude that bank should avoid giving loans to the housing type of co-op apartment as they are having difficulties in payment.</a:t>
            </a:r>
          </a:p>
        </p:txBody>
      </p:sp>
    </p:spTree>
    <p:extLst>
      <p:ext uri="{BB962C8B-B14F-4D97-AF65-F5344CB8AC3E}">
        <p14:creationId xmlns:p14="http://schemas.microsoft.com/office/powerpoint/2010/main" val="258733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0FDA-0C88-477B-9CA3-15C860563F65}"/>
              </a:ext>
            </a:extLst>
          </p:cNvPr>
          <p:cNvSpPr>
            <a:spLocks noGrp="1"/>
          </p:cNvSpPr>
          <p:nvPr>
            <p:ph type="title"/>
          </p:nvPr>
        </p:nvSpPr>
        <p:spPr>
          <a:xfrm>
            <a:off x="1069848" y="133350"/>
            <a:ext cx="10058400" cy="666750"/>
          </a:xfrm>
        </p:spPr>
        <p:txBody>
          <a:bodyPr>
            <a:normAutofit/>
          </a:bodyPr>
          <a:lstStyle/>
          <a:p>
            <a:r>
              <a:rPr lang="en-IN" sz="3600" dirty="0">
                <a:highlight>
                  <a:srgbClr val="C0C0C0"/>
                </a:highlight>
                <a:latin typeface="Abadi" panose="020B0604020104020204" pitchFamily="34" charset="0"/>
              </a:rPr>
              <a:t>Conclusion</a:t>
            </a:r>
          </a:p>
        </p:txBody>
      </p:sp>
      <p:sp>
        <p:nvSpPr>
          <p:cNvPr id="3" name="Content Placeholder 2">
            <a:extLst>
              <a:ext uri="{FF2B5EF4-FFF2-40B4-BE49-F238E27FC236}">
                <a16:creationId xmlns:a16="http://schemas.microsoft.com/office/drawing/2014/main" id="{AC12B885-A9C3-42D4-9703-C27C53EB563F}"/>
              </a:ext>
            </a:extLst>
          </p:cNvPr>
          <p:cNvSpPr>
            <a:spLocks noGrp="1"/>
          </p:cNvSpPr>
          <p:nvPr>
            <p:ph idx="1"/>
          </p:nvPr>
        </p:nvSpPr>
        <p:spPr>
          <a:xfrm>
            <a:off x="993648" y="1073658"/>
            <a:ext cx="10058400" cy="5098542"/>
          </a:xfrm>
        </p:spPr>
        <p:txBody>
          <a:bodyPr>
            <a:normAutofit fontScale="32500" lnSpcReduction="20000"/>
          </a:bodyPr>
          <a:lstStyle/>
          <a:p>
            <a:pPr marL="0" indent="0">
              <a:buNone/>
            </a:pPr>
            <a:r>
              <a:rPr lang="en-US" sz="5600" dirty="0">
                <a:latin typeface="Century" panose="02040604050505020304" pitchFamily="18" charset="0"/>
              </a:rPr>
              <a:t>EDA for Banking Data Sets revealed that:</a:t>
            </a:r>
          </a:p>
          <a:p>
            <a:endParaRPr lang="en-US" sz="5600" dirty="0">
              <a:latin typeface="Century" panose="02040604050505020304" pitchFamily="18" charset="0"/>
            </a:endParaRPr>
          </a:p>
          <a:p>
            <a:r>
              <a:rPr lang="en-US" sz="5600" dirty="0">
                <a:latin typeface="Century" panose="02040604050505020304" pitchFamily="18" charset="0"/>
              </a:rPr>
              <a:t>- The Bank lends more to females.</a:t>
            </a:r>
          </a:p>
          <a:p>
            <a:r>
              <a:rPr lang="en-US" sz="5600" dirty="0">
                <a:latin typeface="Century" panose="02040604050505020304" pitchFamily="18" charset="0"/>
              </a:rPr>
              <a:t>- The Proportion of defaulters is 9%.</a:t>
            </a:r>
          </a:p>
          <a:p>
            <a:r>
              <a:rPr lang="en-US" sz="5600" dirty="0">
                <a:latin typeface="Century" panose="02040604050505020304" pitchFamily="18" charset="0"/>
              </a:rPr>
              <a:t>- Proportion of working defaults more and state servants less.</a:t>
            </a:r>
          </a:p>
          <a:p>
            <a:r>
              <a:rPr lang="en-US" sz="5600" dirty="0">
                <a:latin typeface="Century" panose="02040604050505020304" pitchFamily="18" charset="0"/>
              </a:rPr>
              <a:t>- Banks should be less focused on income type ‘Working’ as they are having large number of unsuccessful payments.</a:t>
            </a:r>
          </a:p>
          <a:p>
            <a:r>
              <a:rPr lang="en-US" sz="5600" dirty="0">
                <a:latin typeface="Century" panose="02040604050505020304" pitchFamily="18" charset="0"/>
              </a:rPr>
              <a:t>- Higher amount loans , Higher Income Less Defaults.</a:t>
            </a:r>
          </a:p>
          <a:p>
            <a:r>
              <a:rPr lang="en-US" sz="5600" dirty="0">
                <a:latin typeface="Century" panose="02040604050505020304" pitchFamily="18" charset="0"/>
              </a:rPr>
              <a:t>- Banks should be more focused on contract type ‘Student’ ,’pensioner’ and ‘Businessman’ with housing ‘type other than ‘Co-op apartment’ for successful payments.</a:t>
            </a:r>
          </a:p>
          <a:p>
            <a:r>
              <a:rPr lang="en-US" sz="5600" dirty="0">
                <a:latin typeface="Century" panose="02040604050505020304" pitchFamily="18" charset="0"/>
              </a:rPr>
              <a:t>Get as much as clients from housing type ‘With parents’ as they are having least number of unsuccessful payments.</a:t>
            </a:r>
          </a:p>
          <a:p>
            <a:r>
              <a:rPr lang="en-US" sz="5600" dirty="0">
                <a:latin typeface="Century" panose="02040604050505020304" pitchFamily="18" charset="0"/>
              </a:rPr>
              <a:t>- ‘Repair’ is having higher number of unsuccessful payments on time with loan purpose.</a:t>
            </a:r>
          </a:p>
          <a:p>
            <a:r>
              <a:rPr lang="en-US" sz="5600" dirty="0">
                <a:latin typeface="Century" panose="02040604050505020304" pitchFamily="18" charset="0"/>
              </a:rPr>
              <a:t>- Loans previously refused/cancelled - Higher the Default Rate.</a:t>
            </a:r>
          </a:p>
          <a:p>
            <a:endParaRPr lang="en-IN" sz="12800" dirty="0">
              <a:latin typeface="Century" panose="02040604050505020304" pitchFamily="18" charset="0"/>
            </a:endParaRPr>
          </a:p>
        </p:txBody>
      </p:sp>
    </p:spTree>
    <p:extLst>
      <p:ext uri="{BB962C8B-B14F-4D97-AF65-F5344CB8AC3E}">
        <p14:creationId xmlns:p14="http://schemas.microsoft.com/office/powerpoint/2010/main" val="82022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616F-28BE-47B2-8776-045CE0CCD894}"/>
              </a:ext>
            </a:extLst>
          </p:cNvPr>
          <p:cNvSpPr>
            <a:spLocks noGrp="1"/>
          </p:cNvSpPr>
          <p:nvPr>
            <p:ph type="title"/>
          </p:nvPr>
        </p:nvSpPr>
        <p:spPr>
          <a:xfrm>
            <a:off x="2571559" y="1008507"/>
            <a:ext cx="6712077" cy="1609344"/>
          </a:xfrm>
        </p:spPr>
        <p:txBody>
          <a:bodyPr>
            <a:normAutofit/>
          </a:bodyPr>
          <a:lstStyle/>
          <a:p>
            <a:r>
              <a:rPr lang="en-IN" sz="4000" dirty="0"/>
              <a:t>Purpose of the Credit Case Study</a:t>
            </a:r>
          </a:p>
        </p:txBody>
      </p:sp>
      <p:sp>
        <p:nvSpPr>
          <p:cNvPr id="3" name="Content Placeholder 2">
            <a:extLst>
              <a:ext uri="{FF2B5EF4-FFF2-40B4-BE49-F238E27FC236}">
                <a16:creationId xmlns:a16="http://schemas.microsoft.com/office/drawing/2014/main" id="{0968B54B-A906-4A51-BA85-6AA454AB2D6E}"/>
              </a:ext>
            </a:extLst>
          </p:cNvPr>
          <p:cNvSpPr>
            <a:spLocks noGrp="1"/>
          </p:cNvSpPr>
          <p:nvPr>
            <p:ph idx="1"/>
          </p:nvPr>
        </p:nvSpPr>
        <p:spPr>
          <a:xfrm>
            <a:off x="898398" y="3000756"/>
            <a:ext cx="10058400" cy="1459992"/>
          </a:xfrm>
        </p:spPr>
        <p:txBody>
          <a:bodyPr/>
          <a:lstStyle/>
          <a:p>
            <a:r>
              <a:rPr lang="en-US" sz="2000" dirty="0">
                <a:latin typeface="Georgia" panose="02040502050405020303" pitchFamily="18" charset="0"/>
                <a:ea typeface="+mj-lt"/>
                <a:cs typeface="+mj-lt"/>
              </a:rPr>
              <a:t>In Credit </a:t>
            </a:r>
            <a:r>
              <a:rPr lang="en-US" dirty="0">
                <a:latin typeface="Georgia" panose="02040502050405020303" pitchFamily="18" charset="0"/>
                <a:ea typeface="+mj-lt"/>
                <a:cs typeface="+mj-lt"/>
              </a:rPr>
              <a:t>risk </a:t>
            </a:r>
            <a:r>
              <a:rPr lang="en-US" sz="2000" dirty="0">
                <a:latin typeface="Georgia" panose="02040502050405020303" pitchFamily="18" charset="0"/>
                <a:ea typeface="+mj-lt"/>
                <a:cs typeface="+mj-lt"/>
              </a:rPr>
              <a:t>case study, we develop a basic understanding of risk analytics in banking and financial services sectors and understand how these industries make decisions and how the data is used to minimize the risk of losing money while lending to customers which controls loss of business.</a:t>
            </a:r>
            <a:endParaRPr lang="en-IN" dirty="0">
              <a:latin typeface="Georgia" panose="02040502050405020303" pitchFamily="18" charset="0"/>
            </a:endParaRPr>
          </a:p>
        </p:txBody>
      </p:sp>
    </p:spTree>
    <p:extLst>
      <p:ext uri="{BB962C8B-B14F-4D97-AF65-F5344CB8AC3E}">
        <p14:creationId xmlns:p14="http://schemas.microsoft.com/office/powerpoint/2010/main" val="392871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FC0-14DC-40BB-8143-7EF37F028E45}"/>
              </a:ext>
            </a:extLst>
          </p:cNvPr>
          <p:cNvSpPr>
            <a:spLocks noGrp="1"/>
          </p:cNvSpPr>
          <p:nvPr>
            <p:ph type="title"/>
          </p:nvPr>
        </p:nvSpPr>
        <p:spPr>
          <a:xfrm>
            <a:off x="1069848" y="465582"/>
            <a:ext cx="10058400" cy="1609344"/>
          </a:xfrm>
        </p:spPr>
        <p:txBody>
          <a:bodyPr>
            <a:normAutofit/>
          </a:bodyPr>
          <a:lstStyle/>
          <a:p>
            <a:r>
              <a:rPr lang="en-IN" sz="4800" dirty="0"/>
              <a:t>Operations Performed</a:t>
            </a:r>
          </a:p>
        </p:txBody>
      </p:sp>
      <p:sp>
        <p:nvSpPr>
          <p:cNvPr id="3" name="Content Placeholder 2">
            <a:extLst>
              <a:ext uri="{FF2B5EF4-FFF2-40B4-BE49-F238E27FC236}">
                <a16:creationId xmlns:a16="http://schemas.microsoft.com/office/drawing/2014/main" id="{5A9ECBEB-1327-4E01-9314-698914E50E2B}"/>
              </a:ext>
            </a:extLst>
          </p:cNvPr>
          <p:cNvSpPr>
            <a:spLocks noGrp="1"/>
          </p:cNvSpPr>
          <p:nvPr>
            <p:ph idx="1"/>
          </p:nvPr>
        </p:nvSpPr>
        <p:spPr/>
        <p:txBody>
          <a:bodyPr/>
          <a:lstStyle/>
          <a:p>
            <a:r>
              <a:rPr lang="en-US" sz="1800" dirty="0">
                <a:latin typeface="Georgia" panose="02040502050405020303" pitchFamily="18" charset="0"/>
              </a:rPr>
              <a:t>Data Understanding and Sourcing.</a:t>
            </a:r>
          </a:p>
          <a:p>
            <a:r>
              <a:rPr lang="en-US" sz="1800" dirty="0">
                <a:latin typeface="Georgia" panose="02040502050405020303" pitchFamily="18" charset="0"/>
              </a:rPr>
              <a:t>Check Missing Values in both New and Previous Data sets.</a:t>
            </a:r>
          </a:p>
          <a:p>
            <a:r>
              <a:rPr lang="en-US" sz="1800" dirty="0">
                <a:latin typeface="Georgia" panose="02040502050405020303" pitchFamily="18" charset="0"/>
              </a:rPr>
              <a:t>Check  for Outliers and </a:t>
            </a:r>
            <a:r>
              <a:rPr lang="en-US" sz="1800" dirty="0" err="1">
                <a:latin typeface="Georgia" panose="02040502050405020303" pitchFamily="18" charset="0"/>
              </a:rPr>
              <a:t>Bining</a:t>
            </a:r>
            <a:r>
              <a:rPr lang="en-US" sz="1800" dirty="0">
                <a:latin typeface="Georgia" panose="02040502050405020303" pitchFamily="18" charset="0"/>
              </a:rPr>
              <a:t>.</a:t>
            </a:r>
          </a:p>
          <a:p>
            <a:r>
              <a:rPr lang="en-US" sz="1800" dirty="0">
                <a:latin typeface="Georgia" panose="02040502050405020303" pitchFamily="18" charset="0"/>
              </a:rPr>
              <a:t>Check for data imbalance and did </a:t>
            </a:r>
            <a:r>
              <a:rPr lang="en-US" sz="1800" dirty="0">
                <a:latin typeface="Georgia" panose="02040502050405020303" pitchFamily="18" charset="0"/>
                <a:ea typeface="+mj-lt"/>
                <a:cs typeface="+mj-lt"/>
              </a:rPr>
              <a:t>univariate and Bivariate analysis.</a:t>
            </a:r>
          </a:p>
          <a:p>
            <a:r>
              <a:rPr lang="en-US" sz="1800" dirty="0">
                <a:latin typeface="Georgia" panose="02040502050405020303" pitchFamily="18" charset="0"/>
              </a:rPr>
              <a:t>Combined both the Data Stets (New application data with previous application data).</a:t>
            </a:r>
          </a:p>
          <a:p>
            <a:r>
              <a:rPr lang="en-US" sz="1800" dirty="0" err="1">
                <a:latin typeface="Georgia" panose="02040502050405020303" pitchFamily="18" charset="0"/>
              </a:rPr>
              <a:t>Analysed</a:t>
            </a:r>
            <a:r>
              <a:rPr lang="en-US" sz="1800" dirty="0">
                <a:latin typeface="Georgia" panose="02040502050405020303" pitchFamily="18" charset="0"/>
              </a:rPr>
              <a:t> Merged Data Set by </a:t>
            </a:r>
            <a:r>
              <a:rPr lang="en-US" sz="1800" dirty="0">
                <a:latin typeface="Georgia" panose="02040502050405020303" pitchFamily="18" charset="0"/>
                <a:ea typeface="+mj-lt"/>
                <a:cs typeface="+mj-lt"/>
              </a:rPr>
              <a:t>univariate and Bivariate analysis.</a:t>
            </a:r>
          </a:p>
          <a:p>
            <a:r>
              <a:rPr lang="en-US" sz="1800" dirty="0">
                <a:latin typeface="Georgia" panose="02040502050405020303" pitchFamily="18" charset="0"/>
              </a:rPr>
              <a:t> Insights.</a:t>
            </a:r>
            <a:br>
              <a:rPr lang="en-US" sz="1800" dirty="0"/>
            </a:br>
            <a:endParaRPr lang="en-IN" sz="1800" dirty="0"/>
          </a:p>
        </p:txBody>
      </p:sp>
    </p:spTree>
    <p:extLst>
      <p:ext uri="{BB962C8B-B14F-4D97-AF65-F5344CB8AC3E}">
        <p14:creationId xmlns:p14="http://schemas.microsoft.com/office/powerpoint/2010/main" val="132975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60004-D46E-4F0E-A3B4-72817907BCE3}"/>
              </a:ext>
            </a:extLst>
          </p:cNvPr>
          <p:cNvSpPr>
            <a:spLocks noGrp="1"/>
          </p:cNvSpPr>
          <p:nvPr>
            <p:ph type="title"/>
          </p:nvPr>
        </p:nvSpPr>
        <p:spPr>
          <a:xfrm>
            <a:off x="5919857" y="913401"/>
            <a:ext cx="6007983" cy="1114426"/>
          </a:xfrm>
        </p:spPr>
        <p:txBody>
          <a:bodyPr>
            <a:normAutofit/>
          </a:bodyPr>
          <a:lstStyle/>
          <a:p>
            <a:r>
              <a:rPr lang="en-IN" sz="2800" dirty="0">
                <a:solidFill>
                  <a:schemeClr val="accent1">
                    <a:lumMod val="20000"/>
                    <a:lumOff val="80000"/>
                  </a:schemeClr>
                </a:solidFill>
                <a:highlight>
                  <a:srgbClr val="800000"/>
                </a:highlight>
                <a:latin typeface="Bahnschrift Condensed" panose="020B0502040204020203" pitchFamily="34" charset="0"/>
              </a:rPr>
              <a:t>Proportion of Defaulters VS Non-Defaulters</a:t>
            </a:r>
            <a:endParaRPr lang="en-IN" sz="2800" dirty="0">
              <a:solidFill>
                <a:schemeClr val="accent1">
                  <a:lumMod val="20000"/>
                  <a:lumOff val="80000"/>
                </a:schemeClr>
              </a:solidFill>
              <a:highlight>
                <a:srgbClr val="800000"/>
              </a:highlight>
            </a:endParaRPr>
          </a:p>
        </p:txBody>
      </p:sp>
      <p:sp>
        <p:nvSpPr>
          <p:cNvPr id="14" name="Freeform: Shape 13">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B2383C80-300E-4C13-B9CC-27AEE2A92712}"/>
              </a:ext>
            </a:extLst>
          </p:cNvPr>
          <p:cNvPicPr>
            <a:picLocks noChangeAspect="1"/>
          </p:cNvPicPr>
          <p:nvPr/>
        </p:nvPicPr>
        <p:blipFill>
          <a:blip r:embed="rId3"/>
          <a:stretch>
            <a:fillRect/>
          </a:stretch>
        </p:blipFill>
        <p:spPr>
          <a:xfrm>
            <a:off x="264160" y="1470614"/>
            <a:ext cx="4754879" cy="3637280"/>
          </a:xfrm>
          <a:prstGeom prst="rect">
            <a:avLst/>
          </a:prstGeom>
        </p:spPr>
      </p:pic>
      <p:sp>
        <p:nvSpPr>
          <p:cNvPr id="9" name="Content Placeholder 8">
            <a:extLst>
              <a:ext uri="{FF2B5EF4-FFF2-40B4-BE49-F238E27FC236}">
                <a16:creationId xmlns:a16="http://schemas.microsoft.com/office/drawing/2014/main" id="{C1DF854F-61C9-4F47-AA9C-B6C1F58A5410}"/>
              </a:ext>
            </a:extLst>
          </p:cNvPr>
          <p:cNvSpPr>
            <a:spLocks noGrp="1"/>
          </p:cNvSpPr>
          <p:nvPr>
            <p:ph idx="1"/>
          </p:nvPr>
        </p:nvSpPr>
        <p:spPr>
          <a:xfrm>
            <a:off x="6429147" y="2538249"/>
            <a:ext cx="4741962" cy="2700501"/>
          </a:xfrm>
        </p:spPr>
        <p:txBody>
          <a:bodyPr>
            <a:normAutofit/>
          </a:bodyPr>
          <a:lstStyle/>
          <a:p>
            <a:r>
              <a:rPr lang="en-US" dirty="0">
                <a:solidFill>
                  <a:schemeClr val="bg1"/>
                </a:solidFill>
                <a:highlight>
                  <a:srgbClr val="C0C0C0"/>
                </a:highlight>
                <a:latin typeface="Arial Rounded MT Bold" panose="020F0704030504030204" pitchFamily="34" charset="0"/>
              </a:rPr>
              <a:t>As per pi-chart we can conclude that the imbalance between Defaulter &amp; Non-Defaulter TARGET variables is high .</a:t>
            </a:r>
          </a:p>
          <a:p>
            <a:r>
              <a:rPr lang="en-US" dirty="0">
                <a:solidFill>
                  <a:schemeClr val="bg1"/>
                </a:solidFill>
                <a:highlight>
                  <a:srgbClr val="C0C0C0"/>
                </a:highlight>
                <a:latin typeface="Arial Rounded MT Bold" panose="020F0704030504030204" pitchFamily="34" charset="0"/>
              </a:rPr>
              <a:t>The Non-Defaulters Percentage are 91%</a:t>
            </a:r>
          </a:p>
          <a:p>
            <a:r>
              <a:rPr lang="en-US" dirty="0">
                <a:solidFill>
                  <a:schemeClr val="bg1"/>
                </a:solidFill>
                <a:highlight>
                  <a:srgbClr val="C0C0C0"/>
                </a:highlight>
                <a:latin typeface="Arial Rounded MT Bold" panose="020F0704030504030204" pitchFamily="34" charset="0"/>
              </a:rPr>
              <a:t>Whereas the Defaulters are 9%</a:t>
            </a:r>
          </a:p>
        </p:txBody>
      </p:sp>
      <p:grpSp>
        <p:nvGrpSpPr>
          <p:cNvPr id="16" name="Group 15">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9166945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0202-E61B-4B1F-9C5B-C4F1725F9485}"/>
              </a:ext>
            </a:extLst>
          </p:cNvPr>
          <p:cNvSpPr>
            <a:spLocks noGrp="1"/>
          </p:cNvSpPr>
          <p:nvPr>
            <p:ph type="title"/>
          </p:nvPr>
        </p:nvSpPr>
        <p:spPr>
          <a:xfrm>
            <a:off x="1069847" y="352425"/>
            <a:ext cx="9979153" cy="447676"/>
          </a:xfrm>
        </p:spPr>
        <p:txBody>
          <a:bodyPr>
            <a:normAutofit fontScale="90000"/>
          </a:bodyPr>
          <a:lstStyle/>
          <a:p>
            <a:r>
              <a:rPr lang="en-US" sz="2400" b="1" dirty="0">
                <a:latin typeface="Arial Nova" panose="020B0504020202020204" pitchFamily="34" charset="0"/>
              </a:rPr>
              <a:t>             Univariate Analysis on New Application Data Set</a:t>
            </a:r>
            <a:br>
              <a:rPr lang="en-US" sz="2400" b="1" dirty="0">
                <a:latin typeface="Arial Nova" panose="020B0504020202020204" pitchFamily="34" charset="0"/>
              </a:rPr>
            </a:br>
            <a:r>
              <a:rPr lang="en-US" sz="2400" b="1" dirty="0">
                <a:latin typeface="Arial Nova" panose="020B0504020202020204" pitchFamily="34" charset="0"/>
              </a:rPr>
              <a:t>        </a:t>
            </a:r>
            <a:endParaRPr lang="en-IN" sz="14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AD128CA-D6C3-4F54-A991-727F4F4C5200}"/>
              </a:ext>
            </a:extLst>
          </p:cNvPr>
          <p:cNvPicPr>
            <a:picLocks noGrp="1" noChangeAspect="1"/>
          </p:cNvPicPr>
          <p:nvPr>
            <p:ph idx="1"/>
          </p:nvPr>
        </p:nvPicPr>
        <p:blipFill>
          <a:blip r:embed="rId2"/>
          <a:stretch>
            <a:fillRect/>
          </a:stretch>
        </p:blipFill>
        <p:spPr>
          <a:xfrm>
            <a:off x="961976" y="1272466"/>
            <a:ext cx="4311872" cy="2679150"/>
          </a:xfrm>
        </p:spPr>
      </p:pic>
      <p:sp>
        <p:nvSpPr>
          <p:cNvPr id="8" name="TextBox 7">
            <a:extLst>
              <a:ext uri="{FF2B5EF4-FFF2-40B4-BE49-F238E27FC236}">
                <a16:creationId xmlns:a16="http://schemas.microsoft.com/office/drawing/2014/main" id="{0C244AD8-D6ED-4985-A0B9-05BBFD351207}"/>
              </a:ext>
            </a:extLst>
          </p:cNvPr>
          <p:cNvSpPr txBox="1"/>
          <p:nvPr/>
        </p:nvSpPr>
        <p:spPr>
          <a:xfrm>
            <a:off x="2646638" y="4140372"/>
            <a:ext cx="1879600" cy="276999"/>
          </a:xfrm>
          <a:prstGeom prst="rect">
            <a:avLst/>
          </a:prstGeom>
          <a:noFill/>
        </p:spPr>
        <p:txBody>
          <a:bodyPr wrap="square" rtlCol="0">
            <a:spAutoFit/>
          </a:bodyPr>
          <a:lstStyle/>
          <a:p>
            <a:r>
              <a:rPr lang="en-IN" sz="1200" b="1" dirty="0">
                <a:latin typeface="Cambria" panose="02040503050406030204" pitchFamily="18" charset="0"/>
                <a:ea typeface="Cambria" panose="02040503050406030204" pitchFamily="18" charset="0"/>
              </a:rPr>
              <a:t>CODE_GENDER</a:t>
            </a:r>
          </a:p>
        </p:txBody>
      </p:sp>
      <p:sp>
        <p:nvSpPr>
          <p:cNvPr id="11" name="TextBox 10">
            <a:extLst>
              <a:ext uri="{FF2B5EF4-FFF2-40B4-BE49-F238E27FC236}">
                <a16:creationId xmlns:a16="http://schemas.microsoft.com/office/drawing/2014/main" id="{D0C90E1A-95D8-4A7A-9CAD-F5AA7AA5977E}"/>
              </a:ext>
            </a:extLst>
          </p:cNvPr>
          <p:cNvSpPr txBox="1"/>
          <p:nvPr/>
        </p:nvSpPr>
        <p:spPr>
          <a:xfrm flipH="1">
            <a:off x="7665764" y="4048039"/>
            <a:ext cx="2975323"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   </a:t>
            </a:r>
            <a:r>
              <a:rPr lang="en-IN" sz="1200" b="1" dirty="0">
                <a:latin typeface="Cambria" panose="02040503050406030204" pitchFamily="18" charset="0"/>
                <a:ea typeface="Cambria" panose="02040503050406030204" pitchFamily="18" charset="0"/>
              </a:rPr>
              <a:t>NAME_EDUCATION_TYPE</a:t>
            </a:r>
          </a:p>
        </p:txBody>
      </p:sp>
      <p:sp>
        <p:nvSpPr>
          <p:cNvPr id="13" name="TextBox 12">
            <a:extLst>
              <a:ext uri="{FF2B5EF4-FFF2-40B4-BE49-F238E27FC236}">
                <a16:creationId xmlns:a16="http://schemas.microsoft.com/office/drawing/2014/main" id="{8E5C786E-62BD-41F8-8DB5-036D5A2E5987}"/>
              </a:ext>
            </a:extLst>
          </p:cNvPr>
          <p:cNvSpPr txBox="1"/>
          <p:nvPr/>
        </p:nvSpPr>
        <p:spPr>
          <a:xfrm>
            <a:off x="830436" y="714378"/>
            <a:ext cx="8391524" cy="369332"/>
          </a:xfrm>
          <a:prstGeom prst="rect">
            <a:avLst/>
          </a:prstGeom>
          <a:noFill/>
        </p:spPr>
        <p:txBody>
          <a:bodyPr wrap="square" rtlCol="0">
            <a:spAutoFit/>
          </a:bodyPr>
          <a:lstStyle/>
          <a:p>
            <a:pPr marL="285750" indent="-285750">
              <a:buFont typeface="Wingdings" panose="05000000000000000000" pitchFamily="2" charset="2"/>
              <a:buChar char="Ø"/>
            </a:pPr>
            <a:r>
              <a:rPr lang="en-IN" u="sng" dirty="0"/>
              <a:t>Univariate Categorical Ordered Analysis</a:t>
            </a:r>
          </a:p>
        </p:txBody>
      </p:sp>
      <p:sp>
        <p:nvSpPr>
          <p:cNvPr id="15" name="TextBox 14">
            <a:extLst>
              <a:ext uri="{FF2B5EF4-FFF2-40B4-BE49-F238E27FC236}">
                <a16:creationId xmlns:a16="http://schemas.microsoft.com/office/drawing/2014/main" id="{814A5F89-CBD1-42A5-874E-2EA862B8FB81}"/>
              </a:ext>
            </a:extLst>
          </p:cNvPr>
          <p:cNvSpPr txBox="1"/>
          <p:nvPr/>
        </p:nvSpPr>
        <p:spPr>
          <a:xfrm>
            <a:off x="631697" y="4501525"/>
            <a:ext cx="10855452" cy="2616101"/>
          </a:xfrm>
          <a:prstGeom prst="rect">
            <a:avLst/>
          </a:prstGeom>
          <a:noFill/>
        </p:spPr>
        <p:txBody>
          <a:bodyPr wrap="square" rtlCol="0">
            <a:spAutoFit/>
          </a:bodyPr>
          <a:lstStyle/>
          <a:p>
            <a:pPr marL="285750" indent="-285750">
              <a:buFont typeface="Wingdings" panose="05000000000000000000" pitchFamily="2" charset="2"/>
              <a:buChar char="v"/>
            </a:pPr>
            <a:r>
              <a:rPr lang="en-IN" sz="1600" b="1" dirty="0">
                <a:latin typeface="Century" panose="02040604050505020304" pitchFamily="18" charset="0"/>
              </a:rPr>
              <a:t>Gender-</a:t>
            </a:r>
            <a:r>
              <a:rPr lang="en-IN" dirty="0">
                <a:latin typeface="Century" panose="02040604050505020304" pitchFamily="18" charset="0"/>
              </a:rPr>
              <a:t> </a:t>
            </a:r>
            <a:endParaRPr lang="en-US" dirty="0">
              <a:latin typeface="Century" panose="02040604050505020304" pitchFamily="18" charset="0"/>
            </a:endParaRPr>
          </a:p>
          <a:p>
            <a:pPr marL="285750" indent="-285750">
              <a:buFont typeface="Arial" panose="020B0604020202020204" pitchFamily="34" charset="0"/>
              <a:buChar char="•"/>
            </a:pPr>
            <a:r>
              <a:rPr lang="en-US" sz="1600" dirty="0">
                <a:latin typeface="Century" panose="02040604050505020304" pitchFamily="18" charset="0"/>
              </a:rPr>
              <a:t>Less number of males take loans but the defaulters are higher in case of males.</a:t>
            </a:r>
          </a:p>
          <a:p>
            <a:pPr marL="285750" indent="-285750">
              <a:buFont typeface="Arial" panose="020B0604020202020204" pitchFamily="34" charset="0"/>
              <a:buChar char="•"/>
            </a:pPr>
            <a:r>
              <a:rPr lang="en-US" sz="1600" dirty="0" err="1">
                <a:latin typeface="Century" panose="02040604050505020304" pitchFamily="18" charset="0"/>
              </a:rPr>
              <a:t>Comaparing</a:t>
            </a:r>
            <a:r>
              <a:rPr lang="en-US" sz="1600" dirty="0">
                <a:latin typeface="Century" panose="02040604050505020304" pitchFamily="18" charset="0"/>
              </a:rPr>
              <a:t> both the plots for Payment Difficulties and Non Payment Difficulties on the basis of </a:t>
            </a:r>
            <a:r>
              <a:rPr lang="en-US" sz="1600" dirty="0" err="1">
                <a:latin typeface="Century" panose="02040604050505020304" pitchFamily="18" charset="0"/>
              </a:rPr>
              <a:t>Code_Gender</a:t>
            </a:r>
            <a:r>
              <a:rPr lang="en-US" sz="1600" dirty="0">
                <a:latin typeface="Century" panose="02040604050505020304" pitchFamily="18" charset="0"/>
              </a:rPr>
              <a:t>, we observe that there is an increase in the percentage in Male Payment Difficulties for Non-Defaulters plot although Females percentage are the majority in both the cases. </a:t>
            </a:r>
          </a:p>
          <a:p>
            <a:pPr marL="285750" indent="-285750">
              <a:buFont typeface="Wingdings" panose="05000000000000000000" pitchFamily="2" charset="2"/>
              <a:buChar char="v"/>
            </a:pPr>
            <a:r>
              <a:rPr lang="en-US" sz="1600" b="1" dirty="0">
                <a:latin typeface="Century" panose="02040604050505020304" pitchFamily="18" charset="0"/>
              </a:rPr>
              <a:t>Education-</a:t>
            </a:r>
          </a:p>
          <a:p>
            <a:pPr marL="285750" indent="-285750">
              <a:buFont typeface="Arial" panose="020B0604020202020204" pitchFamily="34" charset="0"/>
              <a:buChar char="•"/>
            </a:pPr>
            <a:r>
              <a:rPr lang="en-US" sz="1600" dirty="0">
                <a:latin typeface="Century" panose="02040604050505020304" pitchFamily="18" charset="0"/>
              </a:rPr>
              <a:t>The default rate in secondary education is much high and for higher education is much low.</a:t>
            </a:r>
          </a:p>
          <a:p>
            <a:pPr marL="285750" indent="-285750">
              <a:buFont typeface="Arial" panose="020B0604020202020204" pitchFamily="34" charset="0"/>
              <a:buChar char="•"/>
            </a:pPr>
            <a:r>
              <a:rPr lang="en-US" sz="1600" dirty="0">
                <a:latin typeface="Century" panose="02040604050505020304" pitchFamily="18" charset="0"/>
              </a:rPr>
              <a:t>Most customers take loan for secondary education followed by higher education.</a:t>
            </a:r>
          </a:p>
          <a:p>
            <a:pPr marL="285750" indent="-285750">
              <a:buFont typeface="Arial" panose="020B0604020202020204" pitchFamily="34" charset="0"/>
              <a:buChar char="•"/>
            </a:pPr>
            <a:endParaRPr lang="en-US" sz="1600" dirty="0">
              <a:latin typeface="Century" panose="02040604050505020304" pitchFamily="18" charset="0"/>
            </a:endParaRPr>
          </a:p>
          <a:p>
            <a:pPr marL="285750" indent="-285750">
              <a:buFont typeface="Arial" panose="020B0604020202020204" pitchFamily="34" charset="0"/>
              <a:buChar char="•"/>
            </a:pPr>
            <a:endParaRPr lang="en-IN" dirty="0"/>
          </a:p>
        </p:txBody>
      </p:sp>
      <p:pic>
        <p:nvPicPr>
          <p:cNvPr id="23" name="Picture 22">
            <a:extLst>
              <a:ext uri="{FF2B5EF4-FFF2-40B4-BE49-F238E27FC236}">
                <a16:creationId xmlns:a16="http://schemas.microsoft.com/office/drawing/2014/main" id="{AB172BC7-A779-4E80-AFC1-0F54FE42071F}"/>
              </a:ext>
            </a:extLst>
          </p:cNvPr>
          <p:cNvPicPr>
            <a:picLocks noChangeAspect="1"/>
          </p:cNvPicPr>
          <p:nvPr/>
        </p:nvPicPr>
        <p:blipFill>
          <a:blip r:embed="rId3"/>
          <a:stretch>
            <a:fillRect/>
          </a:stretch>
        </p:blipFill>
        <p:spPr>
          <a:xfrm>
            <a:off x="6238876" y="800101"/>
            <a:ext cx="4883278" cy="3340272"/>
          </a:xfrm>
          <a:prstGeom prst="rect">
            <a:avLst/>
          </a:prstGeom>
        </p:spPr>
      </p:pic>
    </p:spTree>
    <p:extLst>
      <p:ext uri="{BB962C8B-B14F-4D97-AF65-F5344CB8AC3E}">
        <p14:creationId xmlns:p14="http://schemas.microsoft.com/office/powerpoint/2010/main" val="5939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A441EB70-3CA2-4665-9F3D-FF0ED9825ADF}"/>
              </a:ext>
            </a:extLst>
          </p:cNvPr>
          <p:cNvSpPr>
            <a:spLocks noGrp="1"/>
          </p:cNvSpPr>
          <p:nvPr>
            <p:ph idx="1"/>
          </p:nvPr>
        </p:nvSpPr>
        <p:spPr>
          <a:xfrm>
            <a:off x="8156351" y="1020889"/>
            <a:ext cx="3544034" cy="5636799"/>
          </a:xfrm>
        </p:spPr>
        <p:txBody>
          <a:bodyPr>
            <a:normAutofit fontScale="92500"/>
          </a:bodyPr>
          <a:lstStyle/>
          <a:p>
            <a:pPr>
              <a:buFont typeface="Wingdings" panose="05000000000000000000" pitchFamily="2" charset="2"/>
              <a:buChar char="v"/>
            </a:pPr>
            <a:r>
              <a:rPr lang="en-US" sz="1500" b="1" dirty="0">
                <a:latin typeface="Century" panose="02040604050505020304" pitchFamily="18" charset="0"/>
              </a:rPr>
              <a:t>Housing Type-</a:t>
            </a:r>
          </a:p>
          <a:p>
            <a:r>
              <a:rPr lang="en-US" sz="1500" b="1" dirty="0">
                <a:latin typeface="Century" panose="02040604050505020304" pitchFamily="18" charset="0"/>
              </a:rPr>
              <a:t>We observe People living with parents tend to default more often when compared with others.</a:t>
            </a:r>
          </a:p>
          <a:p>
            <a:r>
              <a:rPr lang="en-US" sz="1500" b="1" dirty="0">
                <a:latin typeface="Century" panose="02040604050505020304" pitchFamily="18" charset="0"/>
              </a:rPr>
              <a:t>We observe an increase in the percentage of Payment Difficulties who live with their parents when compared to the percentages of Defaulters and Non-Defaulters cases.</a:t>
            </a:r>
          </a:p>
          <a:p>
            <a:r>
              <a:rPr lang="en-US" sz="1500" b="1" dirty="0">
                <a:latin typeface="Century" panose="02040604050505020304" pitchFamily="18" charset="0"/>
              </a:rPr>
              <a:t>It is clear from the graph that people who have House/</a:t>
            </a:r>
            <a:r>
              <a:rPr lang="en-US" sz="1500" b="1" dirty="0" err="1">
                <a:latin typeface="Century" panose="02040604050505020304" pitchFamily="18" charset="0"/>
              </a:rPr>
              <a:t>Appartment</a:t>
            </a:r>
            <a:r>
              <a:rPr lang="en-US" sz="1500" b="1" dirty="0">
                <a:latin typeface="Century" panose="02040604050505020304" pitchFamily="18" charset="0"/>
              </a:rPr>
              <a:t>, tend to apply for more loans.</a:t>
            </a:r>
          </a:p>
          <a:p>
            <a:pPr>
              <a:buFont typeface="Wingdings" panose="05000000000000000000" pitchFamily="2" charset="2"/>
              <a:buChar char="v"/>
            </a:pPr>
            <a:r>
              <a:rPr lang="en-US" sz="1500" b="1" dirty="0">
                <a:latin typeface="Century" panose="02040604050505020304" pitchFamily="18" charset="0"/>
              </a:rPr>
              <a:t>Family Status-</a:t>
            </a:r>
          </a:p>
          <a:p>
            <a:r>
              <a:rPr lang="en-US" sz="1500" b="1" dirty="0">
                <a:latin typeface="Century" panose="02040604050505020304" pitchFamily="18" charset="0"/>
              </a:rPr>
              <a:t>We can see observe that the Increase in percentage of Civil and Single/not married with Loan-payment difficulties (Defaulters case) as compare to Non-Defaulters Case.</a:t>
            </a:r>
          </a:p>
          <a:p>
            <a:r>
              <a:rPr lang="en-US" sz="1500" b="1" dirty="0">
                <a:latin typeface="Century" panose="02040604050505020304" pitchFamily="18" charset="0"/>
              </a:rPr>
              <a:t> We can see observe that the Decrease in percentage of Married and Widow with Loan-payment difficulties (Defaulters case) as compare to Non-Defaulters Case.</a:t>
            </a:r>
          </a:p>
          <a:p>
            <a:endParaRPr lang="en-US" sz="1600" dirty="0"/>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Rectangle 1">
            <a:extLst>
              <a:ext uri="{FF2B5EF4-FFF2-40B4-BE49-F238E27FC236}">
                <a16:creationId xmlns:a16="http://schemas.microsoft.com/office/drawing/2014/main" id="{FC168365-4E08-4CED-A775-03E290B5F6B1}"/>
              </a:ext>
            </a:extLst>
          </p:cNvPr>
          <p:cNvSpPr>
            <a:spLocks noChangeArrowheads="1"/>
          </p:cNvSpPr>
          <p:nvPr/>
        </p:nvSpPr>
        <p:spPr bwMode="auto">
          <a:xfrm rot="10800000" flipV="1">
            <a:off x="2835417" y="3040141"/>
            <a:ext cx="291887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NAME_HOUSING_TYPE</a:t>
            </a:r>
            <a:endPar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13" name="Content Placeholder 4">
            <a:extLst>
              <a:ext uri="{FF2B5EF4-FFF2-40B4-BE49-F238E27FC236}">
                <a16:creationId xmlns:a16="http://schemas.microsoft.com/office/drawing/2014/main" id="{BD3388AF-746A-4AA6-B457-FF94D6FFD1C8}"/>
              </a:ext>
            </a:extLst>
          </p:cNvPr>
          <p:cNvPicPr>
            <a:picLocks noChangeAspect="1"/>
          </p:cNvPicPr>
          <p:nvPr/>
        </p:nvPicPr>
        <p:blipFill>
          <a:blip r:embed="rId5"/>
          <a:stretch>
            <a:fillRect/>
          </a:stretch>
        </p:blipFill>
        <p:spPr>
          <a:xfrm>
            <a:off x="1192799" y="172903"/>
            <a:ext cx="4903201" cy="2790295"/>
          </a:xfrm>
          <a:prstGeom prst="rect">
            <a:avLst/>
          </a:prstGeom>
        </p:spPr>
      </p:pic>
      <p:pic>
        <p:nvPicPr>
          <p:cNvPr id="10" name="Picture 9">
            <a:extLst>
              <a:ext uri="{FF2B5EF4-FFF2-40B4-BE49-F238E27FC236}">
                <a16:creationId xmlns:a16="http://schemas.microsoft.com/office/drawing/2014/main" id="{55768D68-4159-4EBB-BCB8-6EEBB8502CD6}"/>
              </a:ext>
            </a:extLst>
          </p:cNvPr>
          <p:cNvPicPr>
            <a:picLocks noChangeAspect="1"/>
          </p:cNvPicPr>
          <p:nvPr/>
        </p:nvPicPr>
        <p:blipFill>
          <a:blip r:embed="rId6"/>
          <a:stretch>
            <a:fillRect/>
          </a:stretch>
        </p:blipFill>
        <p:spPr>
          <a:xfrm>
            <a:off x="1020079" y="3468579"/>
            <a:ext cx="5075921" cy="2942381"/>
          </a:xfrm>
          <a:prstGeom prst="rect">
            <a:avLst/>
          </a:prstGeom>
        </p:spPr>
      </p:pic>
      <p:sp>
        <p:nvSpPr>
          <p:cNvPr id="19" name="TextBox 18">
            <a:extLst>
              <a:ext uri="{FF2B5EF4-FFF2-40B4-BE49-F238E27FC236}">
                <a16:creationId xmlns:a16="http://schemas.microsoft.com/office/drawing/2014/main" id="{E3788412-F11D-4297-8213-7FED39C1B795}"/>
              </a:ext>
            </a:extLst>
          </p:cNvPr>
          <p:cNvSpPr txBox="1"/>
          <p:nvPr/>
        </p:nvSpPr>
        <p:spPr>
          <a:xfrm>
            <a:off x="2695575" y="6410960"/>
            <a:ext cx="2396920" cy="584775"/>
          </a:xfrm>
          <a:prstGeom prst="rect">
            <a:avLst/>
          </a:prstGeom>
          <a:noFill/>
        </p:spPr>
        <p:txBody>
          <a:bodyPr wrap="square" rtlCol="0">
            <a:spAutoFit/>
          </a:bodyPr>
          <a:lstStyle/>
          <a:p>
            <a:r>
              <a:rPr kumimoji="0" lang="en-US" altLang="en-US" sz="14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NAME_FAMILY_STATUS</a:t>
            </a:r>
            <a:endPar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IN" dirty="0"/>
          </a:p>
        </p:txBody>
      </p:sp>
      <p:sp>
        <p:nvSpPr>
          <p:cNvPr id="23" name="TextBox 22">
            <a:extLst>
              <a:ext uri="{FF2B5EF4-FFF2-40B4-BE49-F238E27FC236}">
                <a16:creationId xmlns:a16="http://schemas.microsoft.com/office/drawing/2014/main" id="{DFFD4E86-4A9A-4167-8ED8-16D8F04BA316}"/>
              </a:ext>
            </a:extLst>
          </p:cNvPr>
          <p:cNvSpPr txBox="1"/>
          <p:nvPr/>
        </p:nvSpPr>
        <p:spPr>
          <a:xfrm>
            <a:off x="8372475" y="171119"/>
            <a:ext cx="3175510" cy="646331"/>
          </a:xfrm>
          <a:prstGeom prst="rect">
            <a:avLst/>
          </a:prstGeom>
          <a:noFill/>
        </p:spPr>
        <p:txBody>
          <a:bodyPr wrap="square" rtlCol="0">
            <a:spAutoFit/>
          </a:bodyPr>
          <a:lstStyle/>
          <a:p>
            <a:r>
              <a:rPr lang="en-IN" b="1" dirty="0"/>
              <a:t>Distribution of Housing Type and Family Status:</a:t>
            </a:r>
          </a:p>
        </p:txBody>
      </p:sp>
    </p:spTree>
    <p:extLst>
      <p:ext uri="{BB962C8B-B14F-4D97-AF65-F5344CB8AC3E}">
        <p14:creationId xmlns:p14="http://schemas.microsoft.com/office/powerpoint/2010/main" val="181464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81AD-DA8E-41F7-89A7-C0325E3FEF4B}"/>
              </a:ext>
            </a:extLst>
          </p:cNvPr>
          <p:cNvSpPr>
            <a:spLocks noGrp="1"/>
          </p:cNvSpPr>
          <p:nvPr>
            <p:ph type="title"/>
          </p:nvPr>
        </p:nvSpPr>
        <p:spPr>
          <a:xfrm>
            <a:off x="1069848" y="484632"/>
            <a:ext cx="10058400" cy="391668"/>
          </a:xfrm>
        </p:spPr>
        <p:txBody>
          <a:bodyPr>
            <a:normAutofit/>
          </a:bodyPr>
          <a:lstStyle/>
          <a:p>
            <a:pPr marL="342900" indent="-342900">
              <a:buFont typeface="Wingdings" panose="05000000000000000000" pitchFamily="2" charset="2"/>
              <a:buChar char="Ø"/>
            </a:pPr>
            <a:r>
              <a:rPr lang="en-IN" sz="1800" u="sng" dirty="0">
                <a:solidFill>
                  <a:schemeClr val="tx1"/>
                </a:solidFill>
                <a:latin typeface="+mn-lt"/>
              </a:rPr>
              <a:t>Univariate continuous variable analysis</a:t>
            </a:r>
            <a:endParaRPr lang="en-IN" sz="1800" u="sng" dirty="0">
              <a:latin typeface="+mn-lt"/>
            </a:endParaRPr>
          </a:p>
        </p:txBody>
      </p:sp>
      <p:pic>
        <p:nvPicPr>
          <p:cNvPr id="4" name="Content Placeholder 4" descr="Chart, histogram&#10;&#10;Description automatically generated">
            <a:extLst>
              <a:ext uri="{FF2B5EF4-FFF2-40B4-BE49-F238E27FC236}">
                <a16:creationId xmlns:a16="http://schemas.microsoft.com/office/drawing/2014/main" id="{198BE653-2371-4AAB-873B-5285C6B00200}"/>
              </a:ext>
            </a:extLst>
          </p:cNvPr>
          <p:cNvPicPr>
            <a:picLocks noGrp="1" noChangeAspect="1"/>
          </p:cNvPicPr>
          <p:nvPr>
            <p:ph idx="1"/>
          </p:nvPr>
        </p:nvPicPr>
        <p:blipFill>
          <a:blip r:embed="rId2"/>
          <a:stretch>
            <a:fillRect/>
          </a:stretch>
        </p:blipFill>
        <p:spPr>
          <a:xfrm>
            <a:off x="1549336" y="1247704"/>
            <a:ext cx="9093327" cy="3209996"/>
          </a:xfrm>
          <a:prstGeom prst="rect">
            <a:avLst/>
          </a:prstGeom>
        </p:spPr>
      </p:pic>
      <p:sp>
        <p:nvSpPr>
          <p:cNvPr id="10" name="TextBox 9">
            <a:extLst>
              <a:ext uri="{FF2B5EF4-FFF2-40B4-BE49-F238E27FC236}">
                <a16:creationId xmlns:a16="http://schemas.microsoft.com/office/drawing/2014/main" id="{38B425AD-1F99-4003-A208-C2CCD567357C}"/>
              </a:ext>
            </a:extLst>
          </p:cNvPr>
          <p:cNvSpPr txBox="1"/>
          <p:nvPr/>
        </p:nvSpPr>
        <p:spPr>
          <a:xfrm rot="10800000" flipV="1">
            <a:off x="314324" y="4900102"/>
            <a:ext cx="11134725" cy="1477328"/>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Century" panose="02040604050505020304" pitchFamily="18" charset="0"/>
              </a:rPr>
              <a:t>Proportion of Defaulters by Credit amount-</a:t>
            </a:r>
          </a:p>
          <a:p>
            <a:pPr marL="285750" indent="-285750">
              <a:buFont typeface="Arial" panose="020B0604020202020204" pitchFamily="34" charset="0"/>
              <a:buChar char="•"/>
            </a:pPr>
            <a:r>
              <a:rPr lang="en-US" dirty="0">
                <a:latin typeface="Century" panose="02040604050505020304" pitchFamily="18" charset="0"/>
              </a:rPr>
              <a:t>From above plot we can conclude that better return of Loans as loan size increases.</a:t>
            </a:r>
          </a:p>
          <a:p>
            <a:pPr marL="285750" indent="-285750">
              <a:buFont typeface="Arial" panose="020B0604020202020204" pitchFamily="34" charset="0"/>
              <a:buChar char="•"/>
            </a:pPr>
            <a:r>
              <a:rPr lang="en-US" dirty="0">
                <a:latin typeface="Century" panose="02040604050505020304" pitchFamily="18" charset="0"/>
              </a:rPr>
              <a:t>There doesn't seem to be a clear </a:t>
            </a:r>
            <a:r>
              <a:rPr lang="en-US" dirty="0" err="1">
                <a:latin typeface="Century" panose="02040604050505020304" pitchFamily="18" charset="0"/>
              </a:rPr>
              <a:t>distiguish</a:t>
            </a:r>
            <a:r>
              <a:rPr lang="en-US" dirty="0">
                <a:latin typeface="Century" panose="02040604050505020304" pitchFamily="18" charset="0"/>
              </a:rPr>
              <a:t> between the group which defaulted vs the group which didn’t.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70175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D80F-192B-45F4-B840-D87EE79711B0}"/>
              </a:ext>
            </a:extLst>
          </p:cNvPr>
          <p:cNvSpPr>
            <a:spLocks noGrp="1"/>
          </p:cNvSpPr>
          <p:nvPr>
            <p:ph type="title"/>
          </p:nvPr>
        </p:nvSpPr>
        <p:spPr>
          <a:xfrm>
            <a:off x="565023" y="51816"/>
            <a:ext cx="10058400" cy="633984"/>
          </a:xfrm>
        </p:spPr>
        <p:txBody>
          <a:bodyPr>
            <a:normAutofit/>
          </a:bodyPr>
          <a:lstStyle/>
          <a:p>
            <a:pPr marL="285750" indent="-285750">
              <a:buFont typeface="Wingdings" panose="05000000000000000000" pitchFamily="2" charset="2"/>
              <a:buChar char="Ø"/>
            </a:pPr>
            <a:r>
              <a:rPr lang="en-US" sz="1800" u="sng" dirty="0">
                <a:latin typeface="+mn-lt"/>
              </a:rPr>
              <a:t>Univariate Analysis of Numerical Variables on the basis of 'TARGET' Variable</a:t>
            </a:r>
            <a:endParaRPr lang="en-IN" sz="1800" u="sng" dirty="0">
              <a:latin typeface="+mn-lt"/>
            </a:endParaRPr>
          </a:p>
        </p:txBody>
      </p:sp>
      <p:sp>
        <p:nvSpPr>
          <p:cNvPr id="3" name="Content Placeholder 2">
            <a:extLst>
              <a:ext uri="{FF2B5EF4-FFF2-40B4-BE49-F238E27FC236}">
                <a16:creationId xmlns:a16="http://schemas.microsoft.com/office/drawing/2014/main" id="{63118648-0685-4D3C-B993-A0FCE0026424}"/>
              </a:ext>
            </a:extLst>
          </p:cNvPr>
          <p:cNvSpPr>
            <a:spLocks noGrp="1"/>
          </p:cNvSpPr>
          <p:nvPr>
            <p:ph idx="1"/>
          </p:nvPr>
        </p:nvSpPr>
        <p:spPr>
          <a:xfrm>
            <a:off x="85725" y="571500"/>
            <a:ext cx="12039600" cy="6096000"/>
          </a:xfrm>
        </p:spPr>
        <p:txBody>
          <a:bodyPr>
            <a:normAutofit/>
          </a:bodyPr>
          <a:lstStyle/>
          <a:p>
            <a:pPr>
              <a:buFont typeface="Wingdings" panose="05000000000000000000" pitchFamily="2" charset="2"/>
              <a:buChar char="v"/>
            </a:pPr>
            <a:r>
              <a:rPr lang="en-IN" sz="1800" dirty="0"/>
              <a:t>Loan Annuity- </a:t>
            </a:r>
          </a:p>
        </p:txBody>
      </p:sp>
      <p:pic>
        <p:nvPicPr>
          <p:cNvPr id="5" name="Picture 4">
            <a:extLst>
              <a:ext uri="{FF2B5EF4-FFF2-40B4-BE49-F238E27FC236}">
                <a16:creationId xmlns:a16="http://schemas.microsoft.com/office/drawing/2014/main" id="{B63B1AEB-3E26-40D8-B67D-7EDF2998FB10}"/>
              </a:ext>
            </a:extLst>
          </p:cNvPr>
          <p:cNvPicPr>
            <a:picLocks noChangeAspect="1"/>
          </p:cNvPicPr>
          <p:nvPr/>
        </p:nvPicPr>
        <p:blipFill>
          <a:blip r:embed="rId2"/>
          <a:stretch>
            <a:fillRect/>
          </a:stretch>
        </p:blipFill>
        <p:spPr>
          <a:xfrm>
            <a:off x="2987040" y="752475"/>
            <a:ext cx="7795260" cy="2876550"/>
          </a:xfrm>
          <a:prstGeom prst="rect">
            <a:avLst/>
          </a:prstGeom>
        </p:spPr>
      </p:pic>
      <p:pic>
        <p:nvPicPr>
          <p:cNvPr id="7" name="Picture 6">
            <a:extLst>
              <a:ext uri="{FF2B5EF4-FFF2-40B4-BE49-F238E27FC236}">
                <a16:creationId xmlns:a16="http://schemas.microsoft.com/office/drawing/2014/main" id="{448C532F-06B2-4D8C-9AC8-C154BF0FCA7D}"/>
              </a:ext>
            </a:extLst>
          </p:cNvPr>
          <p:cNvPicPr>
            <a:picLocks noChangeAspect="1"/>
          </p:cNvPicPr>
          <p:nvPr/>
        </p:nvPicPr>
        <p:blipFill>
          <a:blip r:embed="rId3"/>
          <a:stretch>
            <a:fillRect/>
          </a:stretch>
        </p:blipFill>
        <p:spPr>
          <a:xfrm>
            <a:off x="3076576" y="3930520"/>
            <a:ext cx="7705724" cy="2975106"/>
          </a:xfrm>
          <a:prstGeom prst="rect">
            <a:avLst/>
          </a:prstGeom>
        </p:spPr>
      </p:pic>
      <p:sp>
        <p:nvSpPr>
          <p:cNvPr id="9" name="TextBox 8">
            <a:extLst>
              <a:ext uri="{FF2B5EF4-FFF2-40B4-BE49-F238E27FC236}">
                <a16:creationId xmlns:a16="http://schemas.microsoft.com/office/drawing/2014/main" id="{5C83D9E3-7990-47C5-B7BA-D38D6BD6F2E5}"/>
              </a:ext>
            </a:extLst>
          </p:cNvPr>
          <p:cNvSpPr txBox="1"/>
          <p:nvPr/>
        </p:nvSpPr>
        <p:spPr>
          <a:xfrm>
            <a:off x="1076960" y="2156831"/>
            <a:ext cx="2265680"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For Target = 0</a:t>
            </a:r>
          </a:p>
        </p:txBody>
      </p:sp>
      <p:sp>
        <p:nvSpPr>
          <p:cNvPr id="10" name="TextBox 9">
            <a:extLst>
              <a:ext uri="{FF2B5EF4-FFF2-40B4-BE49-F238E27FC236}">
                <a16:creationId xmlns:a16="http://schemas.microsoft.com/office/drawing/2014/main" id="{50C6F71A-3D1C-421A-B32B-D2F8B9ACAF22}"/>
              </a:ext>
            </a:extLst>
          </p:cNvPr>
          <p:cNvSpPr txBox="1"/>
          <p:nvPr/>
        </p:nvSpPr>
        <p:spPr>
          <a:xfrm>
            <a:off x="1076960" y="5048740"/>
            <a:ext cx="1580515" cy="369332"/>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For Target = 1</a:t>
            </a:r>
          </a:p>
        </p:txBody>
      </p:sp>
      <p:sp>
        <p:nvSpPr>
          <p:cNvPr id="11" name="TextBox 10">
            <a:extLst>
              <a:ext uri="{FF2B5EF4-FFF2-40B4-BE49-F238E27FC236}">
                <a16:creationId xmlns:a16="http://schemas.microsoft.com/office/drawing/2014/main" id="{92252F3C-3152-40D9-958D-F6A656C1ACDE}"/>
              </a:ext>
            </a:extLst>
          </p:cNvPr>
          <p:cNvSpPr txBox="1"/>
          <p:nvPr/>
        </p:nvSpPr>
        <p:spPr>
          <a:xfrm>
            <a:off x="165735" y="2848733"/>
            <a:ext cx="2821305" cy="187743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tx1">
                    <a:lumMod val="95000"/>
                    <a:lumOff val="5000"/>
                  </a:schemeClr>
                </a:solidFill>
                <a:effectLst/>
                <a:latin typeface="Century" panose="02040604050505020304" pitchFamily="18" charset="0"/>
              </a:rPr>
              <a:t>We can observe some outliers and the first quartile is bigger than third quartile for annuity amount which means most of the annuity clients are from first quartile.</a:t>
            </a:r>
          </a:p>
          <a:p>
            <a:endParaRPr lang="en-IN" dirty="0"/>
          </a:p>
        </p:txBody>
      </p:sp>
    </p:spTree>
    <p:extLst>
      <p:ext uri="{BB962C8B-B14F-4D97-AF65-F5344CB8AC3E}">
        <p14:creationId xmlns:p14="http://schemas.microsoft.com/office/powerpoint/2010/main" val="201214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B63A42-9547-42C2-95B2-6560871A65E5}"/>
              </a:ext>
            </a:extLst>
          </p:cNvPr>
          <p:cNvPicPr>
            <a:picLocks noGrp="1" noChangeAspect="1"/>
          </p:cNvPicPr>
          <p:nvPr>
            <p:ph idx="1"/>
          </p:nvPr>
        </p:nvPicPr>
        <p:blipFill>
          <a:blip r:embed="rId2"/>
          <a:stretch>
            <a:fillRect/>
          </a:stretch>
        </p:blipFill>
        <p:spPr>
          <a:xfrm>
            <a:off x="3976371" y="40640"/>
            <a:ext cx="7704328" cy="3126804"/>
          </a:xfrm>
        </p:spPr>
      </p:pic>
      <p:pic>
        <p:nvPicPr>
          <p:cNvPr id="7" name="Picture 6">
            <a:extLst>
              <a:ext uri="{FF2B5EF4-FFF2-40B4-BE49-F238E27FC236}">
                <a16:creationId xmlns:a16="http://schemas.microsoft.com/office/drawing/2014/main" id="{5BD75FC7-85B1-4183-99BE-C850B4A2D7B3}"/>
              </a:ext>
            </a:extLst>
          </p:cNvPr>
          <p:cNvPicPr>
            <a:picLocks noChangeAspect="1"/>
          </p:cNvPicPr>
          <p:nvPr/>
        </p:nvPicPr>
        <p:blipFill>
          <a:blip r:embed="rId3"/>
          <a:stretch>
            <a:fillRect/>
          </a:stretch>
        </p:blipFill>
        <p:spPr>
          <a:xfrm>
            <a:off x="4075492" y="3267075"/>
            <a:ext cx="7506086" cy="3219449"/>
          </a:xfrm>
          <a:prstGeom prst="rect">
            <a:avLst/>
          </a:prstGeom>
        </p:spPr>
      </p:pic>
      <p:sp>
        <p:nvSpPr>
          <p:cNvPr id="11" name="TextBox 10">
            <a:extLst>
              <a:ext uri="{FF2B5EF4-FFF2-40B4-BE49-F238E27FC236}">
                <a16:creationId xmlns:a16="http://schemas.microsoft.com/office/drawing/2014/main" id="{B5810BA7-D1FB-49CE-A047-3CE4FDD65B87}"/>
              </a:ext>
            </a:extLst>
          </p:cNvPr>
          <p:cNvSpPr txBox="1"/>
          <p:nvPr/>
        </p:nvSpPr>
        <p:spPr>
          <a:xfrm flipH="1">
            <a:off x="152398" y="180975"/>
            <a:ext cx="3524251" cy="8802410"/>
          </a:xfrm>
          <a:prstGeom prst="rect">
            <a:avLst/>
          </a:prstGeom>
          <a:noFill/>
        </p:spPr>
        <p:txBody>
          <a:bodyPr wrap="square" rtlCol="0">
            <a:spAutoFit/>
          </a:bodyPr>
          <a:lstStyle/>
          <a:p>
            <a:pPr marL="285750" indent="-285750">
              <a:buFont typeface="Wingdings" panose="05000000000000000000" pitchFamily="2" charset="2"/>
              <a:buChar char="Ø"/>
            </a:pPr>
            <a:r>
              <a:rPr lang="en-IN" dirty="0"/>
              <a:t>Credit Amount-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r>
              <a:rPr lang="en-IN" sz="1400" dirty="0">
                <a:latin typeface="Century" panose="02040604050505020304" pitchFamily="18" charset="0"/>
              </a:rPr>
              <a:t>                                          Target = 0</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a:p>
            <a:pPr marL="285750" indent="-285750">
              <a:buFont typeface="Arial" panose="020B0604020202020204" pitchFamily="34" charset="0"/>
              <a:buChar char="•"/>
            </a:pPr>
            <a:r>
              <a:rPr lang="en-US" sz="1600" dirty="0">
                <a:latin typeface="Century" panose="02040604050505020304" pitchFamily="18" charset="0"/>
              </a:rPr>
              <a:t>We can observe that some outliers and the first quartile is bigger than third quartile for annuity amount.</a:t>
            </a:r>
          </a:p>
          <a:p>
            <a:pPr marL="285750" indent="-285750">
              <a:buFont typeface="Arial" panose="020B0604020202020204" pitchFamily="34" charset="0"/>
              <a:buChar char="•"/>
            </a:pPr>
            <a:r>
              <a:rPr lang="en-US" sz="1600" dirty="0">
                <a:latin typeface="Century" panose="02040604050505020304" pitchFamily="18" charset="0"/>
              </a:rPr>
              <a:t>Most of the annuity clients are from first quartile</a:t>
            </a:r>
            <a:r>
              <a:rPr lang="en-US" dirty="0"/>
              <a:t>.</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r>
              <a:rPr lang="en-IN" dirty="0"/>
              <a:t>                                    </a:t>
            </a:r>
            <a:r>
              <a:rPr lang="en-IN" sz="1600" dirty="0">
                <a:latin typeface="Century" panose="02040604050505020304" pitchFamily="18" charset="0"/>
              </a:rPr>
              <a:t>Target = 1</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54416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292</TotalTime>
  <Words>1033</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Abadi</vt:lpstr>
      <vt:lpstr>Agency FB</vt:lpstr>
      <vt:lpstr>Amasis MT Pro</vt:lpstr>
      <vt:lpstr>Arial</vt:lpstr>
      <vt:lpstr>Arial Nova</vt:lpstr>
      <vt:lpstr>Arial Rounded MT Bold</vt:lpstr>
      <vt:lpstr>Bahnschrift Condensed</vt:lpstr>
      <vt:lpstr>Calibri</vt:lpstr>
      <vt:lpstr>Cambria</vt:lpstr>
      <vt:lpstr>Century</vt:lpstr>
      <vt:lpstr>Georgia</vt:lpstr>
      <vt:lpstr>Rockwell</vt:lpstr>
      <vt:lpstr>Rockwell Condensed</vt:lpstr>
      <vt:lpstr>Rockwell Extra Bold</vt:lpstr>
      <vt:lpstr>Wingdings</vt:lpstr>
      <vt:lpstr>Wood Type</vt:lpstr>
      <vt:lpstr>        EDA CASE STUDY         Credit RISK ANALYSIS</vt:lpstr>
      <vt:lpstr>Purpose of the Credit Case Study</vt:lpstr>
      <vt:lpstr>Operations Performed</vt:lpstr>
      <vt:lpstr>Proportion of Defaulters VS Non-Defaulters</vt:lpstr>
      <vt:lpstr>             Univariate Analysis on New Application Data Set         </vt:lpstr>
      <vt:lpstr>PowerPoint Presentation</vt:lpstr>
      <vt:lpstr>Univariate continuous variable analysis</vt:lpstr>
      <vt:lpstr>Univariate Analysis of Numerical Variables on the basis of 'TARGET' Variable</vt:lpstr>
      <vt:lpstr>PowerPoint Presentation</vt:lpstr>
      <vt:lpstr>Bivariate Analysis of Numerical vs Numerical Variables  Correlation Heatmap For Non-Defaulters</vt:lpstr>
      <vt:lpstr>Correlation Heatmap For Non-Defaulters</vt:lpstr>
      <vt:lpstr>TOP 10 CORRELATions for Non Defaulters And Defaulters</vt:lpstr>
      <vt:lpstr>Univariate Analysis on Previous Application Data Set  Univariate Analysis on categorical column</vt:lpstr>
      <vt:lpstr>Bivariate analysis on numerical columns</vt:lpstr>
      <vt:lpstr>Few points can be concluded from the PairPlot : </vt:lpstr>
      <vt:lpstr>Performing Univariate Analysis On Merged Data Set</vt:lpstr>
      <vt:lpstr>PowerPoint Presentation</vt:lpstr>
      <vt:lpstr>Performing bivariate analysis on merged data set               AMT_CREDIT_PREV (Credit amount prev) vs NAME_HOUSING_TYPE (Housing type)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Credit EDA CASE STUDY</dc:title>
  <dc:creator>Sonal Hedaoo</dc:creator>
  <cp:lastModifiedBy>Sonal Hedaoo</cp:lastModifiedBy>
  <cp:revision>6</cp:revision>
  <dcterms:created xsi:type="dcterms:W3CDTF">2021-11-03T13:22:05Z</dcterms:created>
  <dcterms:modified xsi:type="dcterms:W3CDTF">2021-11-06T07:30:51Z</dcterms:modified>
</cp:coreProperties>
</file>