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Lst>
  <p:notesMasterIdLst>
    <p:notesMasterId r:id="rId32"/>
  </p:notesMasterIdLst>
  <p:sldIdLst>
    <p:sldId id="260" r:id="rId11"/>
    <p:sldId id="261" r:id="rId12"/>
    <p:sldId id="276" r:id="rId13"/>
    <p:sldId id="262" r:id="rId14"/>
    <p:sldId id="263" r:id="rId15"/>
    <p:sldId id="277"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57" r:id="rId29"/>
    <p:sldId id="258" r:id="rId30"/>
    <p:sldId id="25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6D174A-E842-4FB2-A237-3A3600D79C89}" type="datetimeFigureOut">
              <a:rPr lang="en-US" smtClean="0"/>
              <a:t>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19855A-E0AA-4C5D-8A8A-4C01513D008C}" type="slidenum">
              <a:rPr lang="en-US" smtClean="0"/>
              <a:t>‹#›</a:t>
            </a:fld>
            <a:endParaRPr lang="en-US"/>
          </a:p>
        </p:txBody>
      </p:sp>
    </p:spTree>
    <p:extLst>
      <p:ext uri="{BB962C8B-B14F-4D97-AF65-F5344CB8AC3E}">
        <p14:creationId xmlns:p14="http://schemas.microsoft.com/office/powerpoint/2010/main" val="84326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30543" indent="-280978">
              <a:defRPr sz="2400">
                <a:solidFill>
                  <a:schemeClr val="tx1"/>
                </a:solidFill>
                <a:latin typeface="Times New Roman" charset="0"/>
              </a:defRPr>
            </a:lvl2pPr>
            <a:lvl3pPr marL="1123912" indent="-224782">
              <a:defRPr sz="2400">
                <a:solidFill>
                  <a:schemeClr val="tx1"/>
                </a:solidFill>
                <a:latin typeface="Times New Roman" charset="0"/>
              </a:defRPr>
            </a:lvl3pPr>
            <a:lvl4pPr marL="1573477" indent="-224782">
              <a:defRPr sz="2400">
                <a:solidFill>
                  <a:schemeClr val="tx1"/>
                </a:solidFill>
                <a:latin typeface="Times New Roman" charset="0"/>
              </a:defRPr>
            </a:lvl4pPr>
            <a:lvl5pPr marL="2023041" indent="-224782">
              <a:defRPr sz="2400">
                <a:solidFill>
                  <a:schemeClr val="tx1"/>
                </a:solidFill>
                <a:latin typeface="Times New Roman" charset="0"/>
              </a:defRPr>
            </a:lvl5pPr>
            <a:lvl6pPr marL="2472606" indent="-224782" eaLnBrk="0" fontAlgn="base" hangingPunct="0">
              <a:spcBef>
                <a:spcPct val="0"/>
              </a:spcBef>
              <a:spcAft>
                <a:spcPct val="0"/>
              </a:spcAft>
              <a:defRPr sz="2400">
                <a:solidFill>
                  <a:schemeClr val="tx1"/>
                </a:solidFill>
                <a:latin typeface="Times New Roman" charset="0"/>
              </a:defRPr>
            </a:lvl6pPr>
            <a:lvl7pPr marL="2922171" indent="-224782" eaLnBrk="0" fontAlgn="base" hangingPunct="0">
              <a:spcBef>
                <a:spcPct val="0"/>
              </a:spcBef>
              <a:spcAft>
                <a:spcPct val="0"/>
              </a:spcAft>
              <a:defRPr sz="2400">
                <a:solidFill>
                  <a:schemeClr val="tx1"/>
                </a:solidFill>
                <a:latin typeface="Times New Roman" charset="0"/>
              </a:defRPr>
            </a:lvl7pPr>
            <a:lvl8pPr marL="3371736" indent="-224782" eaLnBrk="0" fontAlgn="base" hangingPunct="0">
              <a:spcBef>
                <a:spcPct val="0"/>
              </a:spcBef>
              <a:spcAft>
                <a:spcPct val="0"/>
              </a:spcAft>
              <a:defRPr sz="2400">
                <a:solidFill>
                  <a:schemeClr val="tx1"/>
                </a:solidFill>
                <a:latin typeface="Times New Roman" charset="0"/>
              </a:defRPr>
            </a:lvl8pPr>
            <a:lvl9pPr marL="3821300" indent="-224782" eaLnBrk="0" fontAlgn="base" hangingPunct="0">
              <a:spcBef>
                <a:spcPct val="0"/>
              </a:spcBef>
              <a:spcAft>
                <a:spcPct val="0"/>
              </a:spcAft>
              <a:defRPr sz="2400">
                <a:solidFill>
                  <a:schemeClr val="tx1"/>
                </a:solidFill>
                <a:latin typeface="Times New Roman" charset="0"/>
              </a:defRPr>
            </a:lvl9pPr>
          </a:lstStyle>
          <a:p>
            <a:fld id="{DD219780-E776-4AD4-B206-776A93513385}" type="slidenum">
              <a:rPr lang="en-US" sz="1200"/>
              <a:pPr/>
              <a:t>14</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62"/>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PRASAD 2">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4"/>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5081606" y="6492876"/>
            <a:ext cx="2133600" cy="365125"/>
          </a:xfrm>
        </p:spPr>
        <p:txBody>
          <a:bodyPr/>
          <a:lstStyle/>
          <a:p>
            <a:fld id="{93BB50CB-00EB-49DA-B141-7D0AD4CED0DC}" type="slidenum">
              <a:rPr lang="en-US" smtClean="0"/>
              <a:pPr/>
              <a:t>‹#›</a:t>
            </a:fld>
            <a:endParaRPr lang="en-US" dirty="0"/>
          </a:p>
        </p:txBody>
      </p:sp>
      <p:pic>
        <p:nvPicPr>
          <p:cNvPr id="7" name="Picture 2" descr="E:\Misc\0001.jpg"/>
          <p:cNvPicPr>
            <a:picLocks noChangeAspect="1" noChangeArrowheads="1"/>
          </p:cNvPicPr>
          <p:nvPr userDrawn="1"/>
        </p:nvPicPr>
        <p:blipFill>
          <a:blip r:embed="rId2"/>
          <a:srcRect/>
          <a:stretch>
            <a:fillRect/>
          </a:stretch>
        </p:blipFill>
        <p:spPr bwMode="auto">
          <a:xfrm>
            <a:off x="8189958" y="-22"/>
            <a:ext cx="954087" cy="1272116"/>
          </a:xfrm>
          <a:prstGeom prst="rect">
            <a:avLst/>
          </a:prstGeom>
          <a:noFill/>
        </p:spPr>
      </p:pic>
      <p:pic>
        <p:nvPicPr>
          <p:cNvPr id="8" name="Picture 3" descr="C:\Users\Administrator\Desktop\Untitled.jpg"/>
          <p:cNvPicPr>
            <a:picLocks noChangeAspect="1" noChangeArrowheads="1"/>
          </p:cNvPicPr>
          <p:nvPr userDrawn="1"/>
        </p:nvPicPr>
        <p:blipFill>
          <a:blip r:embed="rId3"/>
          <a:srcRect/>
          <a:stretch>
            <a:fillRect/>
          </a:stretch>
        </p:blipFill>
        <p:spPr bwMode="auto">
          <a:xfrm>
            <a:off x="7286644" y="6195488"/>
            <a:ext cx="1857356" cy="662512"/>
          </a:xfrm>
          <a:prstGeom prst="rect">
            <a:avLst/>
          </a:prstGeom>
          <a:noFill/>
        </p:spPr>
      </p:pic>
      <p:cxnSp>
        <p:nvCxnSpPr>
          <p:cNvPr id="9" name="Straight Connector 8"/>
          <p:cNvCxnSpPr/>
          <p:nvPr userDrawn="1"/>
        </p:nvCxnSpPr>
        <p:spPr>
          <a:xfrm rot="10800000" flipV="1">
            <a:off x="357169" y="6572269"/>
            <a:ext cx="6858049" cy="3"/>
          </a:xfrm>
          <a:prstGeom prst="line">
            <a:avLst/>
          </a:prstGeom>
          <a:ln>
            <a:solidFill>
              <a:srgbClr val="CC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8C7327-34C6-44EF-9EFA-082F1699C096}"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8C7327-34C6-44EF-9EFA-082F1699C096}" type="datetimeFigureOut">
              <a:rPr lang="en-US" smtClean="0"/>
              <a:pPr/>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8C7327-34C6-44EF-9EFA-082F1699C096}" type="datetimeFigureOut">
              <a:rPr lang="en-US" smtClean="0"/>
              <a:pPr/>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C7327-34C6-44EF-9EFA-082F1699C096}" type="datetimeFigureOut">
              <a:rPr lang="en-US" smtClean="0"/>
              <a:pPr/>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C7327-34C6-44EF-9EFA-082F1699C096}"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46"/>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C7327-34C6-44EF-9EFA-082F1699C096}"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PRASAD 2">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5081606" y="6492876"/>
            <a:ext cx="2133600" cy="365125"/>
          </a:xfrm>
        </p:spPr>
        <p:txBody>
          <a:bodyPr/>
          <a:lstStyle/>
          <a:p>
            <a:fld id="{93BB50CB-00EB-49DA-B141-7D0AD4CED0DC}" type="slidenum">
              <a:rPr lang="en-US" smtClean="0"/>
              <a:pPr/>
              <a:t>‹#›</a:t>
            </a:fld>
            <a:endParaRPr lang="en-US" dirty="0"/>
          </a:p>
        </p:txBody>
      </p:sp>
      <p:pic>
        <p:nvPicPr>
          <p:cNvPr id="7" name="Picture 2" descr="E:\Misc\0001.jpg"/>
          <p:cNvPicPr>
            <a:picLocks noChangeAspect="1" noChangeArrowheads="1"/>
          </p:cNvPicPr>
          <p:nvPr userDrawn="1"/>
        </p:nvPicPr>
        <p:blipFill>
          <a:blip r:embed="rId2"/>
          <a:srcRect/>
          <a:stretch>
            <a:fillRect/>
          </a:stretch>
        </p:blipFill>
        <p:spPr bwMode="auto">
          <a:xfrm>
            <a:off x="8189964" y="-22"/>
            <a:ext cx="954087" cy="1272116"/>
          </a:xfrm>
          <a:prstGeom prst="rect">
            <a:avLst/>
          </a:prstGeom>
          <a:noFill/>
        </p:spPr>
      </p:pic>
      <p:pic>
        <p:nvPicPr>
          <p:cNvPr id="8" name="Picture 3" descr="C:\Users\Administrator\Desktop\Untitled.jpg"/>
          <p:cNvPicPr>
            <a:picLocks noChangeAspect="1" noChangeArrowheads="1"/>
          </p:cNvPicPr>
          <p:nvPr userDrawn="1"/>
        </p:nvPicPr>
        <p:blipFill>
          <a:blip r:embed="rId3"/>
          <a:srcRect/>
          <a:stretch>
            <a:fillRect/>
          </a:stretch>
        </p:blipFill>
        <p:spPr bwMode="auto">
          <a:xfrm>
            <a:off x="7286644" y="6195488"/>
            <a:ext cx="1857356" cy="662512"/>
          </a:xfrm>
          <a:prstGeom prst="rect">
            <a:avLst/>
          </a:prstGeom>
          <a:noFill/>
        </p:spPr>
      </p:pic>
      <p:cxnSp>
        <p:nvCxnSpPr>
          <p:cNvPr id="9" name="Straight Connector 8"/>
          <p:cNvCxnSpPr/>
          <p:nvPr userDrawn="1"/>
        </p:nvCxnSpPr>
        <p:spPr>
          <a:xfrm rot="10800000" flipV="1">
            <a:off x="357169" y="6572269"/>
            <a:ext cx="6858049" cy="3"/>
          </a:xfrm>
          <a:prstGeom prst="line">
            <a:avLst/>
          </a:prstGeom>
          <a:ln>
            <a:solidFill>
              <a:srgbClr val="CC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8C7327-34C6-44EF-9EFA-082F1699C096}"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8C7327-34C6-44EF-9EFA-082F1699C096}" type="datetimeFigureOut">
              <a:rPr lang="en-US" smtClean="0"/>
              <a:pPr/>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8C7327-34C6-44EF-9EFA-082F1699C096}" type="datetimeFigureOut">
              <a:rPr lang="en-US" smtClean="0"/>
              <a:pPr/>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C7327-34C6-44EF-9EFA-082F1699C096}" type="datetimeFigureOut">
              <a:rPr lang="en-US" smtClean="0"/>
              <a:pPr/>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C7327-34C6-44EF-9EFA-082F1699C096}"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5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C7327-34C6-44EF-9EFA-082F1699C096}"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49"/>
            <a:ext cx="3008313" cy="1162051"/>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4"/>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41"/>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49"/>
            <a:ext cx="3008313" cy="1162051"/>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4"/>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41"/>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49"/>
            <a:ext cx="3008313" cy="1162051"/>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4"/>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41"/>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61"/>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49"/>
            <a:ext cx="3008313" cy="1162051"/>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86"/>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73"/>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PRASAD 2">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5081606" y="6492876"/>
            <a:ext cx="2133600" cy="365125"/>
          </a:xfrm>
        </p:spPr>
        <p:txBody>
          <a:bodyPr/>
          <a:lstStyle/>
          <a:p>
            <a:fld id="{93BB50CB-00EB-49DA-B141-7D0AD4CED0DC}" type="slidenum">
              <a:rPr lang="en-US" smtClean="0"/>
              <a:pPr/>
              <a:t>‹#›</a:t>
            </a:fld>
            <a:endParaRPr lang="en-US" dirty="0"/>
          </a:p>
        </p:txBody>
      </p:sp>
      <p:pic>
        <p:nvPicPr>
          <p:cNvPr id="7" name="Picture 2" descr="E:\Misc\0001.jpg"/>
          <p:cNvPicPr>
            <a:picLocks noChangeAspect="1" noChangeArrowheads="1"/>
          </p:cNvPicPr>
          <p:nvPr userDrawn="1"/>
        </p:nvPicPr>
        <p:blipFill>
          <a:blip r:embed="rId2"/>
          <a:srcRect/>
          <a:stretch>
            <a:fillRect/>
          </a:stretch>
        </p:blipFill>
        <p:spPr bwMode="auto">
          <a:xfrm>
            <a:off x="8189962" y="-22"/>
            <a:ext cx="954087" cy="1272116"/>
          </a:xfrm>
          <a:prstGeom prst="rect">
            <a:avLst/>
          </a:prstGeom>
          <a:noFill/>
        </p:spPr>
      </p:pic>
      <p:pic>
        <p:nvPicPr>
          <p:cNvPr id="8" name="Picture 3" descr="C:\Users\Administrator\Desktop\Untitled.jpg"/>
          <p:cNvPicPr>
            <a:picLocks noChangeAspect="1" noChangeArrowheads="1"/>
          </p:cNvPicPr>
          <p:nvPr userDrawn="1"/>
        </p:nvPicPr>
        <p:blipFill>
          <a:blip r:embed="rId3"/>
          <a:srcRect/>
          <a:stretch>
            <a:fillRect/>
          </a:stretch>
        </p:blipFill>
        <p:spPr bwMode="auto">
          <a:xfrm>
            <a:off x="7286644" y="6195488"/>
            <a:ext cx="1857356" cy="662512"/>
          </a:xfrm>
          <a:prstGeom prst="rect">
            <a:avLst/>
          </a:prstGeom>
          <a:noFill/>
        </p:spPr>
      </p:pic>
      <p:cxnSp>
        <p:nvCxnSpPr>
          <p:cNvPr id="9" name="Straight Connector 8"/>
          <p:cNvCxnSpPr/>
          <p:nvPr userDrawn="1"/>
        </p:nvCxnSpPr>
        <p:spPr>
          <a:xfrm rot="10800000" flipV="1">
            <a:off x="357169" y="6572269"/>
            <a:ext cx="6858049" cy="3"/>
          </a:xfrm>
          <a:prstGeom prst="line">
            <a:avLst/>
          </a:prstGeom>
          <a:ln>
            <a:solidFill>
              <a:srgbClr val="CC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8C7327-34C6-44EF-9EFA-082F1699C096}"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8C7327-34C6-44EF-9EFA-082F1699C096}" type="datetimeFigureOut">
              <a:rPr lang="en-US" smtClean="0"/>
              <a:pPr/>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8C7327-34C6-44EF-9EFA-082F1699C096}" type="datetimeFigureOut">
              <a:rPr lang="en-US" smtClean="0"/>
              <a:pPr/>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C7327-34C6-44EF-9EFA-082F1699C096}" type="datetimeFigureOut">
              <a:rPr lang="en-US" smtClean="0"/>
              <a:pPr/>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8"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8"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C7327-34C6-44EF-9EFA-082F1699C096}"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4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C7327-34C6-44EF-9EFA-082F1699C096}"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C7327-34C6-44EF-9EFA-082F1699C096}"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B50CB-00EB-49DA-B141-7D0AD4CED0DC}" type="slidenum">
              <a:rPr lang="en-US" smtClean="0"/>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49"/>
            <a:ext cx="3008313" cy="1162051"/>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88"/>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8"/>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74"/>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49"/>
            <a:ext cx="3008313" cy="1162051"/>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8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70"/>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4E74EEE-8181-4032-9FFC-A05393CD31DE}" type="datetimeFigureOut">
              <a:rPr lang="en-US" smtClean="0"/>
              <a:pPr/>
              <a:t>2/19/2023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362C79-6863-4CDE-A68F-610AF6C42B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jpe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4.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jpe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jpe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4.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3.jpe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3.jpe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224350" y="6492900"/>
            <a:ext cx="2133600" cy="365125"/>
          </a:xfrm>
          <a:prstGeom prst="rect">
            <a:avLst/>
          </a:prstGeom>
        </p:spPr>
        <p:txBody>
          <a:bodyPr vert="horz" lIns="91440" tIns="45720" rIns="91440" bIns="45720" rtlCol="0" anchor="ctr"/>
          <a:lstStyle>
            <a:lvl1pPr algn="r">
              <a:defRPr sz="1200" b="1">
                <a:solidFill>
                  <a:schemeClr val="tx1"/>
                </a:solidFill>
                <a:latin typeface="Bahnschrift" pitchFamily="34" charset="0"/>
              </a:defRPr>
            </a:lvl1pPr>
          </a:lstStyle>
          <a:p>
            <a:fld id="{BF362C79-6863-4CDE-A68F-610AF6C42BE7}" type="slidenum">
              <a:rPr lang="en-US" smtClean="0"/>
              <a:pPr/>
              <a:t>‹#›</a:t>
            </a:fld>
            <a:endParaRPr lang="en-US"/>
          </a:p>
        </p:txBody>
      </p:sp>
      <p:pic>
        <p:nvPicPr>
          <p:cNvPr id="7" name="Picture 2" descr="E:\Misc\0001.jpg"/>
          <p:cNvPicPr>
            <a:picLocks noChangeAspect="1" noChangeArrowheads="1"/>
          </p:cNvPicPr>
          <p:nvPr/>
        </p:nvPicPr>
        <p:blipFill>
          <a:blip r:embed="rId13" cstate="print"/>
          <a:srcRect/>
          <a:stretch>
            <a:fillRect/>
          </a:stretch>
        </p:blipFill>
        <p:spPr bwMode="auto">
          <a:xfrm>
            <a:off x="8190001" y="-24"/>
            <a:ext cx="954087" cy="954087"/>
          </a:xfrm>
          <a:prstGeom prst="rect">
            <a:avLst/>
          </a:prstGeom>
          <a:noFill/>
        </p:spPr>
      </p:pic>
      <p:pic>
        <p:nvPicPr>
          <p:cNvPr id="8" name="Picture 3" descr="C:\Users\Administrator\Desktop\Untitled.jpg"/>
          <p:cNvPicPr>
            <a:picLocks noChangeAspect="1" noChangeArrowheads="1"/>
          </p:cNvPicPr>
          <p:nvPr/>
        </p:nvPicPr>
        <p:blipFill>
          <a:blip r:embed="rId14"/>
          <a:srcRect/>
          <a:stretch>
            <a:fillRect/>
          </a:stretch>
        </p:blipFill>
        <p:spPr bwMode="auto">
          <a:xfrm>
            <a:off x="6500826" y="6075166"/>
            <a:ext cx="2643174" cy="782871"/>
          </a:xfrm>
          <a:prstGeom prst="rect">
            <a:avLst/>
          </a:prstGeom>
          <a:noFill/>
        </p:spPr>
      </p:pic>
      <p:cxnSp>
        <p:nvCxnSpPr>
          <p:cNvPr id="9" name="Straight Connector 8"/>
          <p:cNvCxnSpPr/>
          <p:nvPr/>
        </p:nvCxnSpPr>
        <p:spPr>
          <a:xfrm rot="10800000" flipV="1">
            <a:off x="285720" y="6500872"/>
            <a:ext cx="6072230" cy="1"/>
          </a:xfrm>
          <a:prstGeom prst="line">
            <a:avLst/>
          </a:prstGeom>
          <a:ln>
            <a:solidFill>
              <a:srgbClr val="CC0000"/>
            </a:solidFill>
          </a:ln>
        </p:spPr>
        <p:style>
          <a:lnRef idx="3">
            <a:schemeClr val="accent2"/>
          </a:lnRef>
          <a:fillRef idx="0">
            <a:schemeClr val="accent2"/>
          </a:fillRef>
          <a:effectRef idx="2">
            <a:schemeClr val="accent2"/>
          </a:effectRef>
          <a:fontRef idx="minor">
            <a:schemeClr val="tx1"/>
          </a:fontRef>
        </p:style>
      </p:cxnSp>
      <p:pic>
        <p:nvPicPr>
          <p:cNvPr id="1026" name="Picture 2" descr="C:\Users\Administrator\Desktop\index.jpg"/>
          <p:cNvPicPr>
            <a:picLocks noChangeAspect="1" noChangeArrowheads="1"/>
          </p:cNvPicPr>
          <p:nvPr/>
        </p:nvPicPr>
        <p:blipFill>
          <a:blip r:embed="rId15">
            <a:lum bright="70000" contrast="-70000"/>
          </a:blip>
          <a:srcRect/>
          <a:stretch>
            <a:fillRect/>
          </a:stretch>
        </p:blipFill>
        <p:spPr bwMode="auto">
          <a:xfrm>
            <a:off x="2928926" y="1643049"/>
            <a:ext cx="3114690" cy="3114691"/>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46BF3-D81C-45AB-840E-516626B3E93E}" type="datetimeFigureOut">
              <a:rPr lang="en-US" smtClean="0"/>
              <a:pPr/>
              <a:t>2/19/2023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B50CB-00EB-49DA-B141-7D0AD4CED0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46BF3-D81C-45AB-840E-516626B3E93E}" type="datetimeFigureOut">
              <a:rPr lang="en-US" smtClean="0"/>
              <a:pPr/>
              <a:t>2/19/2023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B50CB-00EB-49DA-B141-7D0AD4CED0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224350" y="6492900"/>
            <a:ext cx="2133600" cy="365125"/>
          </a:xfrm>
          <a:prstGeom prst="rect">
            <a:avLst/>
          </a:prstGeom>
        </p:spPr>
        <p:txBody>
          <a:bodyPr vert="horz" lIns="91440" tIns="45720" rIns="91440" bIns="45720" rtlCol="0" anchor="ctr"/>
          <a:lstStyle>
            <a:lvl1pPr algn="r">
              <a:defRPr sz="1200" b="1">
                <a:solidFill>
                  <a:schemeClr val="tx1"/>
                </a:solidFill>
                <a:latin typeface="Bahnschrift" pitchFamily="34" charset="0"/>
              </a:defRPr>
            </a:lvl1pPr>
          </a:lstStyle>
          <a:p>
            <a:fld id="{BF362C79-6863-4CDE-A68F-610AF6C42BE7}" type="slidenum">
              <a:rPr lang="en-US" smtClean="0"/>
              <a:pPr/>
              <a:t>‹#›</a:t>
            </a:fld>
            <a:endParaRPr lang="en-US"/>
          </a:p>
        </p:txBody>
      </p:sp>
      <p:pic>
        <p:nvPicPr>
          <p:cNvPr id="7" name="Picture 2" descr="E:\Misc\0001.jpg"/>
          <p:cNvPicPr>
            <a:picLocks noChangeAspect="1" noChangeArrowheads="1"/>
          </p:cNvPicPr>
          <p:nvPr/>
        </p:nvPicPr>
        <p:blipFill>
          <a:blip r:embed="rId13"/>
          <a:srcRect/>
          <a:stretch>
            <a:fillRect/>
          </a:stretch>
        </p:blipFill>
        <p:spPr bwMode="auto">
          <a:xfrm>
            <a:off x="8189951" y="-24"/>
            <a:ext cx="954087" cy="954087"/>
          </a:xfrm>
          <a:prstGeom prst="rect">
            <a:avLst/>
          </a:prstGeom>
          <a:noFill/>
        </p:spPr>
      </p:pic>
      <p:pic>
        <p:nvPicPr>
          <p:cNvPr id="8" name="Picture 3" descr="C:\Users\Administrator\Desktop\Untitled.jpg"/>
          <p:cNvPicPr>
            <a:picLocks noChangeAspect="1" noChangeArrowheads="1"/>
          </p:cNvPicPr>
          <p:nvPr/>
        </p:nvPicPr>
        <p:blipFill>
          <a:blip r:embed="rId14"/>
          <a:srcRect/>
          <a:stretch>
            <a:fillRect/>
          </a:stretch>
        </p:blipFill>
        <p:spPr bwMode="auto">
          <a:xfrm>
            <a:off x="6500826" y="6075133"/>
            <a:ext cx="2643174" cy="782871"/>
          </a:xfrm>
          <a:prstGeom prst="rect">
            <a:avLst/>
          </a:prstGeom>
          <a:noFill/>
        </p:spPr>
      </p:pic>
      <p:cxnSp>
        <p:nvCxnSpPr>
          <p:cNvPr id="9" name="Straight Connector 8"/>
          <p:cNvCxnSpPr/>
          <p:nvPr/>
        </p:nvCxnSpPr>
        <p:spPr>
          <a:xfrm rot="10800000" flipV="1">
            <a:off x="285720" y="6500838"/>
            <a:ext cx="6072230" cy="1"/>
          </a:xfrm>
          <a:prstGeom prst="line">
            <a:avLst/>
          </a:prstGeom>
          <a:ln>
            <a:solidFill>
              <a:srgbClr val="CC0000"/>
            </a:solidFill>
          </a:ln>
        </p:spPr>
        <p:style>
          <a:lnRef idx="3">
            <a:schemeClr val="accent2"/>
          </a:lnRef>
          <a:fillRef idx="0">
            <a:schemeClr val="accent2"/>
          </a:fillRef>
          <a:effectRef idx="2">
            <a:schemeClr val="accent2"/>
          </a:effectRef>
          <a:fontRef idx="minor">
            <a:schemeClr val="tx1"/>
          </a:fontRef>
        </p:style>
      </p:cxnSp>
      <p:pic>
        <p:nvPicPr>
          <p:cNvPr id="1026" name="Picture 2" descr="C:\Users\Administrator\Desktop\index.jpg"/>
          <p:cNvPicPr>
            <a:picLocks noChangeAspect="1" noChangeArrowheads="1"/>
          </p:cNvPicPr>
          <p:nvPr/>
        </p:nvPicPr>
        <p:blipFill>
          <a:blip r:embed="rId15">
            <a:lum bright="70000" contrast="-70000"/>
          </a:blip>
          <a:srcRect/>
          <a:stretch>
            <a:fillRect/>
          </a:stretch>
        </p:blipFill>
        <p:spPr bwMode="auto">
          <a:xfrm>
            <a:off x="2928926" y="1643049"/>
            <a:ext cx="3114690" cy="3114691"/>
          </a:xfrm>
          <a:prstGeom prst="rect">
            <a:avLst/>
          </a:prstGeom>
          <a:noFill/>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224350" y="6492900"/>
            <a:ext cx="2133600" cy="365125"/>
          </a:xfrm>
          <a:prstGeom prst="rect">
            <a:avLst/>
          </a:prstGeom>
        </p:spPr>
        <p:txBody>
          <a:bodyPr vert="horz" lIns="91440" tIns="45720" rIns="91440" bIns="45720" rtlCol="0" anchor="ctr"/>
          <a:lstStyle>
            <a:lvl1pPr algn="r">
              <a:defRPr sz="1200" b="1">
                <a:solidFill>
                  <a:schemeClr val="tx1"/>
                </a:solidFill>
                <a:latin typeface="Bahnschrift" pitchFamily="34" charset="0"/>
              </a:defRPr>
            </a:lvl1pPr>
          </a:lstStyle>
          <a:p>
            <a:fld id="{BF362C79-6863-4CDE-A68F-610AF6C42BE7}" type="slidenum">
              <a:rPr lang="en-US" smtClean="0"/>
              <a:pPr/>
              <a:t>‹#›</a:t>
            </a:fld>
            <a:endParaRPr lang="en-US"/>
          </a:p>
        </p:txBody>
      </p:sp>
      <p:pic>
        <p:nvPicPr>
          <p:cNvPr id="7" name="Picture 2" descr="E:\Misc\0001.jpg"/>
          <p:cNvPicPr>
            <a:picLocks noChangeAspect="1" noChangeArrowheads="1"/>
          </p:cNvPicPr>
          <p:nvPr/>
        </p:nvPicPr>
        <p:blipFill>
          <a:blip r:embed="rId13"/>
          <a:srcRect/>
          <a:stretch>
            <a:fillRect/>
          </a:stretch>
        </p:blipFill>
        <p:spPr bwMode="auto">
          <a:xfrm>
            <a:off x="8189951" y="-24"/>
            <a:ext cx="954087" cy="954087"/>
          </a:xfrm>
          <a:prstGeom prst="rect">
            <a:avLst/>
          </a:prstGeom>
          <a:noFill/>
        </p:spPr>
      </p:pic>
      <p:pic>
        <p:nvPicPr>
          <p:cNvPr id="8" name="Picture 3" descr="C:\Users\Administrator\Desktop\Untitled.jpg"/>
          <p:cNvPicPr>
            <a:picLocks noChangeAspect="1" noChangeArrowheads="1"/>
          </p:cNvPicPr>
          <p:nvPr/>
        </p:nvPicPr>
        <p:blipFill>
          <a:blip r:embed="rId14"/>
          <a:srcRect/>
          <a:stretch>
            <a:fillRect/>
          </a:stretch>
        </p:blipFill>
        <p:spPr bwMode="auto">
          <a:xfrm>
            <a:off x="6500826" y="6075133"/>
            <a:ext cx="2643174" cy="782871"/>
          </a:xfrm>
          <a:prstGeom prst="rect">
            <a:avLst/>
          </a:prstGeom>
          <a:noFill/>
        </p:spPr>
      </p:pic>
      <p:cxnSp>
        <p:nvCxnSpPr>
          <p:cNvPr id="9" name="Straight Connector 8"/>
          <p:cNvCxnSpPr/>
          <p:nvPr/>
        </p:nvCxnSpPr>
        <p:spPr>
          <a:xfrm rot="10800000" flipV="1">
            <a:off x="285720" y="6500838"/>
            <a:ext cx="6072230" cy="1"/>
          </a:xfrm>
          <a:prstGeom prst="line">
            <a:avLst/>
          </a:prstGeom>
          <a:ln>
            <a:solidFill>
              <a:srgbClr val="CC0000"/>
            </a:solidFill>
          </a:ln>
        </p:spPr>
        <p:style>
          <a:lnRef idx="3">
            <a:schemeClr val="accent2"/>
          </a:lnRef>
          <a:fillRef idx="0">
            <a:schemeClr val="accent2"/>
          </a:fillRef>
          <a:effectRef idx="2">
            <a:schemeClr val="accent2"/>
          </a:effectRef>
          <a:fontRef idx="minor">
            <a:schemeClr val="tx1"/>
          </a:fontRef>
        </p:style>
      </p:cxnSp>
      <p:pic>
        <p:nvPicPr>
          <p:cNvPr id="1026" name="Picture 2" descr="C:\Users\Administrator\Desktop\index.jpg"/>
          <p:cNvPicPr>
            <a:picLocks noChangeAspect="1" noChangeArrowheads="1"/>
          </p:cNvPicPr>
          <p:nvPr/>
        </p:nvPicPr>
        <p:blipFill>
          <a:blip r:embed="rId15">
            <a:lum bright="70000" contrast="-70000"/>
          </a:blip>
          <a:srcRect/>
          <a:stretch>
            <a:fillRect/>
          </a:stretch>
        </p:blipFill>
        <p:spPr bwMode="auto">
          <a:xfrm>
            <a:off x="2928926" y="1643049"/>
            <a:ext cx="3114690" cy="3114691"/>
          </a:xfrm>
          <a:prstGeom prst="rect">
            <a:avLst/>
          </a:prstGeom>
          <a:noFill/>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224350" y="6492900"/>
            <a:ext cx="2133600" cy="365125"/>
          </a:xfrm>
          <a:prstGeom prst="rect">
            <a:avLst/>
          </a:prstGeom>
        </p:spPr>
        <p:txBody>
          <a:bodyPr vert="horz" lIns="91440" tIns="45720" rIns="91440" bIns="45720" rtlCol="0" anchor="ctr"/>
          <a:lstStyle>
            <a:lvl1pPr algn="r">
              <a:defRPr sz="1200" b="1">
                <a:solidFill>
                  <a:schemeClr val="tx1"/>
                </a:solidFill>
                <a:latin typeface="Bahnschrift" pitchFamily="34" charset="0"/>
              </a:defRPr>
            </a:lvl1pPr>
          </a:lstStyle>
          <a:p>
            <a:fld id="{BF362C79-6863-4CDE-A68F-610AF6C42BE7}" type="slidenum">
              <a:rPr lang="en-US" smtClean="0"/>
              <a:pPr/>
              <a:t>‹#›</a:t>
            </a:fld>
            <a:endParaRPr lang="en-US"/>
          </a:p>
        </p:txBody>
      </p:sp>
      <p:pic>
        <p:nvPicPr>
          <p:cNvPr id="7" name="Picture 2" descr="E:\Misc\0001.jpg"/>
          <p:cNvPicPr>
            <a:picLocks noChangeAspect="1" noChangeArrowheads="1"/>
          </p:cNvPicPr>
          <p:nvPr/>
        </p:nvPicPr>
        <p:blipFill>
          <a:blip r:embed="rId13"/>
          <a:srcRect/>
          <a:stretch>
            <a:fillRect/>
          </a:stretch>
        </p:blipFill>
        <p:spPr bwMode="auto">
          <a:xfrm>
            <a:off x="8189951" y="-24"/>
            <a:ext cx="954087" cy="954087"/>
          </a:xfrm>
          <a:prstGeom prst="rect">
            <a:avLst/>
          </a:prstGeom>
          <a:noFill/>
        </p:spPr>
      </p:pic>
      <p:pic>
        <p:nvPicPr>
          <p:cNvPr id="8" name="Picture 3" descr="C:\Users\Administrator\Desktop\Untitled.jpg"/>
          <p:cNvPicPr>
            <a:picLocks noChangeAspect="1" noChangeArrowheads="1"/>
          </p:cNvPicPr>
          <p:nvPr/>
        </p:nvPicPr>
        <p:blipFill>
          <a:blip r:embed="rId14"/>
          <a:srcRect/>
          <a:stretch>
            <a:fillRect/>
          </a:stretch>
        </p:blipFill>
        <p:spPr bwMode="auto">
          <a:xfrm>
            <a:off x="6500826" y="6075133"/>
            <a:ext cx="2643174" cy="782871"/>
          </a:xfrm>
          <a:prstGeom prst="rect">
            <a:avLst/>
          </a:prstGeom>
          <a:noFill/>
        </p:spPr>
      </p:pic>
      <p:cxnSp>
        <p:nvCxnSpPr>
          <p:cNvPr id="9" name="Straight Connector 8"/>
          <p:cNvCxnSpPr/>
          <p:nvPr/>
        </p:nvCxnSpPr>
        <p:spPr>
          <a:xfrm rot="10800000" flipV="1">
            <a:off x="285720" y="6500838"/>
            <a:ext cx="6072230" cy="1"/>
          </a:xfrm>
          <a:prstGeom prst="line">
            <a:avLst/>
          </a:prstGeom>
          <a:ln>
            <a:solidFill>
              <a:srgbClr val="CC0000"/>
            </a:solidFill>
          </a:ln>
        </p:spPr>
        <p:style>
          <a:lnRef idx="3">
            <a:schemeClr val="accent2"/>
          </a:lnRef>
          <a:fillRef idx="0">
            <a:schemeClr val="accent2"/>
          </a:fillRef>
          <a:effectRef idx="2">
            <a:schemeClr val="accent2"/>
          </a:effectRef>
          <a:fontRef idx="minor">
            <a:schemeClr val="tx1"/>
          </a:fontRef>
        </p:style>
      </p:cxnSp>
      <p:pic>
        <p:nvPicPr>
          <p:cNvPr id="1026" name="Picture 2" descr="C:\Users\Administrator\Desktop\index.jpg"/>
          <p:cNvPicPr>
            <a:picLocks noChangeAspect="1" noChangeArrowheads="1"/>
          </p:cNvPicPr>
          <p:nvPr/>
        </p:nvPicPr>
        <p:blipFill>
          <a:blip r:embed="rId15">
            <a:lum bright="70000" contrast="-70000"/>
          </a:blip>
          <a:srcRect/>
          <a:stretch>
            <a:fillRect/>
          </a:stretch>
        </p:blipFill>
        <p:spPr bwMode="auto">
          <a:xfrm>
            <a:off x="2928926" y="1643049"/>
            <a:ext cx="3114690" cy="3114691"/>
          </a:xfrm>
          <a:prstGeom prst="rect">
            <a:avLst/>
          </a:prstGeom>
          <a:noFill/>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224350" y="6492900"/>
            <a:ext cx="2133600" cy="365125"/>
          </a:xfrm>
          <a:prstGeom prst="rect">
            <a:avLst/>
          </a:prstGeom>
        </p:spPr>
        <p:txBody>
          <a:bodyPr vert="horz" lIns="91440" tIns="45720" rIns="91440" bIns="45720" rtlCol="0" anchor="ctr"/>
          <a:lstStyle>
            <a:lvl1pPr algn="r">
              <a:defRPr sz="1200" b="1">
                <a:solidFill>
                  <a:schemeClr val="tx1"/>
                </a:solidFill>
                <a:latin typeface="Bahnschrift" pitchFamily="34" charset="0"/>
              </a:defRPr>
            </a:lvl1pPr>
          </a:lstStyle>
          <a:p>
            <a:fld id="{BF362C79-6863-4CDE-A68F-610AF6C42BE7}" type="slidenum">
              <a:rPr lang="en-US" smtClean="0"/>
              <a:pPr/>
              <a:t>‹#›</a:t>
            </a:fld>
            <a:endParaRPr lang="en-US"/>
          </a:p>
        </p:txBody>
      </p:sp>
      <p:pic>
        <p:nvPicPr>
          <p:cNvPr id="7" name="Picture 2" descr="E:\Misc\0001.jpg"/>
          <p:cNvPicPr>
            <a:picLocks noChangeAspect="1" noChangeArrowheads="1"/>
          </p:cNvPicPr>
          <p:nvPr/>
        </p:nvPicPr>
        <p:blipFill>
          <a:blip r:embed="rId13" cstate="print"/>
          <a:srcRect/>
          <a:stretch>
            <a:fillRect/>
          </a:stretch>
        </p:blipFill>
        <p:spPr bwMode="auto">
          <a:xfrm>
            <a:off x="8189999" y="-24"/>
            <a:ext cx="954087" cy="954087"/>
          </a:xfrm>
          <a:prstGeom prst="rect">
            <a:avLst/>
          </a:prstGeom>
          <a:noFill/>
        </p:spPr>
      </p:pic>
      <p:pic>
        <p:nvPicPr>
          <p:cNvPr id="8" name="Picture 3" descr="C:\Users\Administrator\Desktop\Untitled.jpg"/>
          <p:cNvPicPr>
            <a:picLocks noChangeAspect="1" noChangeArrowheads="1"/>
          </p:cNvPicPr>
          <p:nvPr/>
        </p:nvPicPr>
        <p:blipFill>
          <a:blip r:embed="rId14"/>
          <a:srcRect/>
          <a:stretch>
            <a:fillRect/>
          </a:stretch>
        </p:blipFill>
        <p:spPr bwMode="auto">
          <a:xfrm>
            <a:off x="6500826" y="6075165"/>
            <a:ext cx="2643174" cy="782871"/>
          </a:xfrm>
          <a:prstGeom prst="rect">
            <a:avLst/>
          </a:prstGeom>
          <a:noFill/>
        </p:spPr>
      </p:pic>
      <p:cxnSp>
        <p:nvCxnSpPr>
          <p:cNvPr id="9" name="Straight Connector 8"/>
          <p:cNvCxnSpPr/>
          <p:nvPr/>
        </p:nvCxnSpPr>
        <p:spPr>
          <a:xfrm rot="10800000" flipV="1">
            <a:off x="285720" y="6500870"/>
            <a:ext cx="6072230" cy="1"/>
          </a:xfrm>
          <a:prstGeom prst="line">
            <a:avLst/>
          </a:prstGeom>
          <a:ln>
            <a:solidFill>
              <a:srgbClr val="CC0000"/>
            </a:solidFill>
          </a:ln>
        </p:spPr>
        <p:style>
          <a:lnRef idx="3">
            <a:schemeClr val="accent2"/>
          </a:lnRef>
          <a:fillRef idx="0">
            <a:schemeClr val="accent2"/>
          </a:fillRef>
          <a:effectRef idx="2">
            <a:schemeClr val="accent2"/>
          </a:effectRef>
          <a:fontRef idx="minor">
            <a:schemeClr val="tx1"/>
          </a:fontRef>
        </p:style>
      </p:cxnSp>
      <p:pic>
        <p:nvPicPr>
          <p:cNvPr id="1026" name="Picture 2" descr="C:\Users\Administrator\Desktop\index.jpg"/>
          <p:cNvPicPr>
            <a:picLocks noChangeAspect="1" noChangeArrowheads="1"/>
          </p:cNvPicPr>
          <p:nvPr/>
        </p:nvPicPr>
        <p:blipFill>
          <a:blip r:embed="rId15">
            <a:lum bright="70000" contrast="-70000"/>
          </a:blip>
          <a:srcRect/>
          <a:stretch>
            <a:fillRect/>
          </a:stretch>
        </p:blipFill>
        <p:spPr bwMode="auto">
          <a:xfrm>
            <a:off x="2928926" y="1643049"/>
            <a:ext cx="3114690" cy="3114691"/>
          </a:xfrm>
          <a:prstGeom prst="rect">
            <a:avLst/>
          </a:prstGeom>
          <a:noFill/>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46BF3-D81C-45AB-840E-516626B3E93E}" type="datetimeFigureOut">
              <a:rPr lang="en-US" smtClean="0"/>
              <a:pPr/>
              <a:t>2/19/2023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B50CB-00EB-49DA-B141-7D0AD4CED0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224350" y="6492900"/>
            <a:ext cx="2133600" cy="365125"/>
          </a:xfrm>
          <a:prstGeom prst="rect">
            <a:avLst/>
          </a:prstGeom>
        </p:spPr>
        <p:txBody>
          <a:bodyPr vert="horz" lIns="91440" tIns="45720" rIns="91440" bIns="45720" rtlCol="0" anchor="ctr"/>
          <a:lstStyle>
            <a:lvl1pPr algn="r">
              <a:defRPr sz="1200" b="1">
                <a:solidFill>
                  <a:schemeClr val="tx1"/>
                </a:solidFill>
                <a:latin typeface="Bahnschrift" pitchFamily="34" charset="0"/>
              </a:defRPr>
            </a:lvl1pPr>
          </a:lstStyle>
          <a:p>
            <a:fld id="{BF362C79-6863-4CDE-A68F-610AF6C42BE7}" type="slidenum">
              <a:rPr lang="en-US" smtClean="0"/>
              <a:pPr/>
              <a:t>‹#›</a:t>
            </a:fld>
            <a:endParaRPr lang="en-US"/>
          </a:p>
        </p:txBody>
      </p:sp>
      <p:pic>
        <p:nvPicPr>
          <p:cNvPr id="7" name="Picture 2" descr="E:\Misc\0001.jpg"/>
          <p:cNvPicPr>
            <a:picLocks noChangeAspect="1" noChangeArrowheads="1"/>
          </p:cNvPicPr>
          <p:nvPr/>
        </p:nvPicPr>
        <p:blipFill>
          <a:blip r:embed="rId13"/>
          <a:srcRect/>
          <a:stretch>
            <a:fillRect/>
          </a:stretch>
        </p:blipFill>
        <p:spPr bwMode="auto">
          <a:xfrm>
            <a:off x="8189949" y="-24"/>
            <a:ext cx="954087" cy="954087"/>
          </a:xfrm>
          <a:prstGeom prst="rect">
            <a:avLst/>
          </a:prstGeom>
          <a:noFill/>
        </p:spPr>
      </p:pic>
      <p:pic>
        <p:nvPicPr>
          <p:cNvPr id="8" name="Picture 3" descr="C:\Users\Administrator\Desktop\Untitled.jpg"/>
          <p:cNvPicPr>
            <a:picLocks noChangeAspect="1" noChangeArrowheads="1"/>
          </p:cNvPicPr>
          <p:nvPr/>
        </p:nvPicPr>
        <p:blipFill>
          <a:blip r:embed="rId14"/>
          <a:srcRect/>
          <a:stretch>
            <a:fillRect/>
          </a:stretch>
        </p:blipFill>
        <p:spPr bwMode="auto">
          <a:xfrm>
            <a:off x="6500826" y="6075131"/>
            <a:ext cx="2643174" cy="782871"/>
          </a:xfrm>
          <a:prstGeom prst="rect">
            <a:avLst/>
          </a:prstGeom>
          <a:noFill/>
        </p:spPr>
      </p:pic>
      <p:cxnSp>
        <p:nvCxnSpPr>
          <p:cNvPr id="9" name="Straight Connector 8"/>
          <p:cNvCxnSpPr/>
          <p:nvPr/>
        </p:nvCxnSpPr>
        <p:spPr>
          <a:xfrm rot="10800000" flipV="1">
            <a:off x="285720" y="6500837"/>
            <a:ext cx="6072230" cy="1"/>
          </a:xfrm>
          <a:prstGeom prst="line">
            <a:avLst/>
          </a:prstGeom>
          <a:ln>
            <a:solidFill>
              <a:srgbClr val="CC0000"/>
            </a:solidFill>
          </a:ln>
        </p:spPr>
        <p:style>
          <a:lnRef idx="3">
            <a:schemeClr val="accent2"/>
          </a:lnRef>
          <a:fillRef idx="0">
            <a:schemeClr val="accent2"/>
          </a:fillRef>
          <a:effectRef idx="2">
            <a:schemeClr val="accent2"/>
          </a:effectRef>
          <a:fontRef idx="minor">
            <a:schemeClr val="tx1"/>
          </a:fontRef>
        </p:style>
      </p:cxnSp>
      <p:pic>
        <p:nvPicPr>
          <p:cNvPr id="1026" name="Picture 2" descr="C:\Users\Administrator\Desktop\index.jpg"/>
          <p:cNvPicPr>
            <a:picLocks noChangeAspect="1" noChangeArrowheads="1"/>
          </p:cNvPicPr>
          <p:nvPr/>
        </p:nvPicPr>
        <p:blipFill>
          <a:blip r:embed="rId15">
            <a:lum bright="70000" contrast="-70000"/>
          </a:blip>
          <a:srcRect/>
          <a:stretch>
            <a:fillRect/>
          </a:stretch>
        </p:blipFill>
        <p:spPr bwMode="auto">
          <a:xfrm>
            <a:off x="2928926" y="1643049"/>
            <a:ext cx="3114690" cy="3114691"/>
          </a:xfrm>
          <a:prstGeom prst="rect">
            <a:avLst/>
          </a:prstGeom>
          <a:noFill/>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224350" y="6492900"/>
            <a:ext cx="2133600" cy="365125"/>
          </a:xfrm>
          <a:prstGeom prst="rect">
            <a:avLst/>
          </a:prstGeom>
        </p:spPr>
        <p:txBody>
          <a:bodyPr vert="horz" lIns="91440" tIns="45720" rIns="91440" bIns="45720" rtlCol="0" anchor="ctr"/>
          <a:lstStyle>
            <a:lvl1pPr algn="r">
              <a:defRPr sz="1200" b="1">
                <a:solidFill>
                  <a:schemeClr val="tx1"/>
                </a:solidFill>
                <a:latin typeface="Bahnschrift" pitchFamily="34" charset="0"/>
              </a:defRPr>
            </a:lvl1pPr>
          </a:lstStyle>
          <a:p>
            <a:fld id="{BF362C79-6863-4CDE-A68F-610AF6C42BE7}" type="slidenum">
              <a:rPr lang="en-US" smtClean="0"/>
              <a:pPr/>
              <a:t>‹#›</a:t>
            </a:fld>
            <a:endParaRPr lang="en-US"/>
          </a:p>
        </p:txBody>
      </p:sp>
      <p:pic>
        <p:nvPicPr>
          <p:cNvPr id="7" name="Picture 2" descr="E:\Misc\0001.jpg"/>
          <p:cNvPicPr>
            <a:picLocks noChangeAspect="1" noChangeArrowheads="1"/>
          </p:cNvPicPr>
          <p:nvPr/>
        </p:nvPicPr>
        <p:blipFill>
          <a:blip r:embed="rId13" cstate="print"/>
          <a:srcRect/>
          <a:stretch>
            <a:fillRect/>
          </a:stretch>
        </p:blipFill>
        <p:spPr bwMode="auto">
          <a:xfrm>
            <a:off x="8189995" y="-24"/>
            <a:ext cx="954087" cy="954087"/>
          </a:xfrm>
          <a:prstGeom prst="rect">
            <a:avLst/>
          </a:prstGeom>
          <a:noFill/>
        </p:spPr>
      </p:pic>
      <p:pic>
        <p:nvPicPr>
          <p:cNvPr id="8" name="Picture 3" descr="C:\Users\Administrator\Desktop\Untitled.jpg"/>
          <p:cNvPicPr>
            <a:picLocks noChangeAspect="1" noChangeArrowheads="1"/>
          </p:cNvPicPr>
          <p:nvPr/>
        </p:nvPicPr>
        <p:blipFill>
          <a:blip r:embed="rId14"/>
          <a:srcRect/>
          <a:stretch>
            <a:fillRect/>
          </a:stretch>
        </p:blipFill>
        <p:spPr bwMode="auto">
          <a:xfrm>
            <a:off x="6500826" y="6075162"/>
            <a:ext cx="2643174" cy="782871"/>
          </a:xfrm>
          <a:prstGeom prst="rect">
            <a:avLst/>
          </a:prstGeom>
          <a:noFill/>
        </p:spPr>
      </p:pic>
      <p:cxnSp>
        <p:nvCxnSpPr>
          <p:cNvPr id="9" name="Straight Connector 8"/>
          <p:cNvCxnSpPr/>
          <p:nvPr/>
        </p:nvCxnSpPr>
        <p:spPr>
          <a:xfrm rot="10800000" flipV="1">
            <a:off x="285720" y="6500868"/>
            <a:ext cx="6072230" cy="1"/>
          </a:xfrm>
          <a:prstGeom prst="line">
            <a:avLst/>
          </a:prstGeom>
          <a:ln>
            <a:solidFill>
              <a:srgbClr val="CC0000"/>
            </a:solidFill>
          </a:ln>
        </p:spPr>
        <p:style>
          <a:lnRef idx="3">
            <a:schemeClr val="accent2"/>
          </a:lnRef>
          <a:fillRef idx="0">
            <a:schemeClr val="accent2"/>
          </a:fillRef>
          <a:effectRef idx="2">
            <a:schemeClr val="accent2"/>
          </a:effectRef>
          <a:fontRef idx="minor">
            <a:schemeClr val="tx1"/>
          </a:fontRef>
        </p:style>
      </p:cxnSp>
      <p:pic>
        <p:nvPicPr>
          <p:cNvPr id="1026" name="Picture 2" descr="C:\Users\Administrator\Desktop\index.jpg"/>
          <p:cNvPicPr>
            <a:picLocks noChangeAspect="1" noChangeArrowheads="1"/>
          </p:cNvPicPr>
          <p:nvPr/>
        </p:nvPicPr>
        <p:blipFill>
          <a:blip r:embed="rId15">
            <a:lum bright="70000" contrast="-70000"/>
          </a:blip>
          <a:srcRect/>
          <a:stretch>
            <a:fillRect/>
          </a:stretch>
        </p:blipFill>
        <p:spPr bwMode="auto">
          <a:xfrm>
            <a:off x="2928926" y="1643049"/>
            <a:ext cx="3114690" cy="3114691"/>
          </a:xfrm>
          <a:prstGeom prst="rect">
            <a:avLst/>
          </a:prstGeom>
          <a:noFill/>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9.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68617" y="332656"/>
            <a:ext cx="6629400" cy="914400"/>
          </a:xfrm>
        </p:spPr>
        <p:txBody>
          <a:bodyPr/>
          <a:lstStyle/>
          <a:p>
            <a:pPr eaLnBrk="1" hangingPunct="1"/>
            <a:r>
              <a:rPr lang="en-US" b="1" u="sng" dirty="0" smtClean="0">
                <a:solidFill>
                  <a:srgbClr val="FF0000"/>
                </a:solidFill>
                <a:latin typeface="Constantia" pitchFamily="18" charset="0"/>
              </a:rPr>
              <a:t>Data Warehousing</a:t>
            </a:r>
          </a:p>
        </p:txBody>
      </p:sp>
      <p:pic>
        <p:nvPicPr>
          <p:cNvPr id="5123"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9092" y="1816025"/>
            <a:ext cx="4368451" cy="229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5652120" y="4834093"/>
            <a:ext cx="3217019" cy="830997"/>
          </a:xfrm>
          <a:prstGeom prst="rect">
            <a:avLst/>
          </a:prstGeom>
          <a:noFill/>
        </p:spPr>
        <p:txBody>
          <a:bodyPr wrap="square">
            <a:spAutoFit/>
          </a:bodyPr>
          <a:lstStyle/>
          <a:p>
            <a:pPr>
              <a:defRPr/>
            </a:pPr>
            <a:r>
              <a:rPr lang="en-US" sz="1600" b="1" dirty="0">
                <a:latin typeface="+mj-lt"/>
              </a:rPr>
              <a:t>By</a:t>
            </a:r>
          </a:p>
          <a:p>
            <a:pPr>
              <a:defRPr/>
            </a:pPr>
            <a:r>
              <a:rPr lang="en-US" sz="1600" b="1" dirty="0" smtClean="0"/>
              <a:t>Department of computer science</a:t>
            </a:r>
          </a:p>
          <a:p>
            <a:pPr>
              <a:defRPr/>
            </a:pPr>
            <a:r>
              <a:rPr lang="en-US" sz="1600" b="1" dirty="0" smtClean="0"/>
              <a:t>(Sonal Shukla)</a:t>
            </a:r>
            <a:endParaRPr lang="en-US" sz="1600" b="1" dirty="0"/>
          </a:p>
        </p:txBody>
      </p:sp>
    </p:spTree>
    <p:extLst>
      <p:ext uri="{BB962C8B-B14F-4D97-AF65-F5344CB8AC3E}">
        <p14:creationId xmlns:p14="http://schemas.microsoft.com/office/powerpoint/2010/main" val="3769250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u="sng" dirty="0" smtClean="0">
                <a:latin typeface="Constantia" pitchFamily="18" charset="0"/>
              </a:rPr>
              <a:t>OLTP vs. Warehousing</a:t>
            </a:r>
          </a:p>
        </p:txBody>
      </p:sp>
      <p:pic>
        <p:nvPicPr>
          <p:cNvPr id="1229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6705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977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66800" y="685800"/>
            <a:ext cx="6858000" cy="914400"/>
          </a:xfrm>
        </p:spPr>
        <p:txBody>
          <a:bodyPr/>
          <a:lstStyle/>
          <a:p>
            <a:pPr eaLnBrk="1" hangingPunct="1"/>
            <a:r>
              <a:rPr lang="en-US" b="1" u="sng" dirty="0" smtClean="0">
                <a:latin typeface="Constantia" pitchFamily="18" charset="0"/>
              </a:rPr>
              <a:t>Data Extraction and Load</a:t>
            </a:r>
          </a:p>
        </p:txBody>
      </p:sp>
      <p:pic>
        <p:nvPicPr>
          <p:cNvPr id="1331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608138"/>
            <a:ext cx="55626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2"/>
          <p:cNvSpPr>
            <a:spLocks noChangeArrowheads="1"/>
          </p:cNvSpPr>
          <p:nvPr/>
        </p:nvSpPr>
        <p:spPr bwMode="auto">
          <a:xfrm>
            <a:off x="1371600" y="3657600"/>
            <a:ext cx="6629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ETL stands for Extract, Transform, Load and it is a process used in data warehousing to extract data from various sources, transform it into a format suitable for loading into a data warehouse, and then load it into the warehouse. </a:t>
            </a:r>
          </a:p>
          <a:p>
            <a:r>
              <a:rPr lang="en-US"/>
              <a:t/>
            </a:r>
            <a:br>
              <a:rPr lang="en-US"/>
            </a:br>
            <a:endParaRPr lang="en-US"/>
          </a:p>
        </p:txBody>
      </p:sp>
    </p:spTree>
    <p:extLst>
      <p:ext uri="{BB962C8B-B14F-4D97-AF65-F5344CB8AC3E}">
        <p14:creationId xmlns:p14="http://schemas.microsoft.com/office/powerpoint/2010/main" val="1182919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08037" y="332656"/>
            <a:ext cx="6964363" cy="1201738"/>
          </a:xfrm>
        </p:spPr>
        <p:txBody>
          <a:bodyPr/>
          <a:lstStyle/>
          <a:p>
            <a:pPr eaLnBrk="1" hangingPunct="1"/>
            <a:r>
              <a:rPr lang="en-US" b="1" u="sng" dirty="0" smtClean="0">
                <a:latin typeface="Constantia" pitchFamily="18" charset="0"/>
              </a:rPr>
              <a:t>Metadata</a:t>
            </a:r>
          </a:p>
        </p:txBody>
      </p:sp>
      <p:sp>
        <p:nvSpPr>
          <p:cNvPr id="14339" name="Rectangle 1"/>
          <p:cNvSpPr>
            <a:spLocks noChangeArrowheads="1"/>
          </p:cNvSpPr>
          <p:nvPr/>
        </p:nvSpPr>
        <p:spPr bwMode="auto">
          <a:xfrm>
            <a:off x="895244" y="1340768"/>
            <a:ext cx="7205148"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000" dirty="0"/>
              <a:t>Metadata refers to data that provides information about other data. It includes descriptive information that can be used to identify, organize, and manage data, such as the title, author, date, and format of a document. Metadata can be found in various types of digital content, such as images, audio and video files, web pages, and documents.</a:t>
            </a:r>
          </a:p>
          <a:p>
            <a:pPr algn="just"/>
            <a:r>
              <a:rPr lang="en-US" sz="2000" dirty="0"/>
              <a:t/>
            </a:r>
            <a:br>
              <a:rPr lang="en-US" sz="2000" dirty="0"/>
            </a:br>
            <a:endParaRPr lang="en-US" sz="2000" dirty="0"/>
          </a:p>
        </p:txBody>
      </p:sp>
      <p:pic>
        <p:nvPicPr>
          <p:cNvPr id="1434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356992"/>
            <a:ext cx="6768752" cy="2675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1274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90600" y="260648"/>
            <a:ext cx="6964363" cy="1201738"/>
          </a:xfrm>
        </p:spPr>
        <p:txBody>
          <a:bodyPr/>
          <a:lstStyle/>
          <a:p>
            <a:pPr eaLnBrk="1" hangingPunct="1"/>
            <a:r>
              <a:rPr lang="en-US" sz="3200" b="1" u="sng" dirty="0" smtClean="0">
                <a:latin typeface="Constantia" pitchFamily="18" charset="0"/>
              </a:rPr>
              <a:t>Architecture of Data warehouse</a:t>
            </a:r>
          </a:p>
        </p:txBody>
      </p:sp>
      <p:sp>
        <p:nvSpPr>
          <p:cNvPr id="15363" name="Rectangle 2"/>
          <p:cNvSpPr>
            <a:spLocks noChangeArrowheads="1"/>
          </p:cNvSpPr>
          <p:nvPr/>
        </p:nvSpPr>
        <p:spPr bwMode="auto">
          <a:xfrm>
            <a:off x="899592" y="1556792"/>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b="1" dirty="0"/>
              <a:t>data-warehouse</a:t>
            </a:r>
            <a:r>
              <a:rPr lang="en-US" dirty="0"/>
              <a:t> is a heterogeneous collection of different data sources organized under a unified schema. There are 2 approaches for constructing data-warehouse:</a:t>
            </a:r>
          </a:p>
        </p:txBody>
      </p:sp>
      <p:sp>
        <p:nvSpPr>
          <p:cNvPr id="15364" name="TextBox 4"/>
          <p:cNvSpPr txBox="1">
            <a:spLocks noChangeArrowheads="1"/>
          </p:cNvSpPr>
          <p:nvPr/>
        </p:nvSpPr>
        <p:spPr bwMode="auto">
          <a:xfrm>
            <a:off x="990600" y="2924944"/>
            <a:ext cx="36393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b="1" u="sng" dirty="0">
                <a:latin typeface="Constantia" pitchFamily="18" charset="0"/>
              </a:rPr>
              <a:t>1.Top –down approach:- </a:t>
            </a:r>
          </a:p>
        </p:txBody>
      </p:sp>
      <p:pic>
        <p:nvPicPr>
          <p:cNvPr id="1536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61048"/>
            <a:ext cx="674975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2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2975" y="762000"/>
            <a:ext cx="7315200" cy="5078413"/>
          </a:xfrm>
          <a:prstGeom prst="rect">
            <a:avLst/>
          </a:prstGeom>
        </p:spPr>
        <p:txBody>
          <a:bodyPr>
            <a:spAutoFit/>
          </a:bodyPr>
          <a:lstStyle/>
          <a:p>
            <a:pPr marL="171450" indent="-171450">
              <a:buFont typeface="Arial" pitchFamily="34" charset="0"/>
              <a:buChar char="•"/>
              <a:defRPr/>
            </a:pPr>
            <a:r>
              <a:rPr lang="en-US" sz="1200" b="1" dirty="0">
                <a:solidFill>
                  <a:srgbClr val="FF0000"/>
                </a:solidFill>
                <a:latin typeface="Constantia" pitchFamily="18" charset="0"/>
              </a:rPr>
              <a:t>External Sources – </a:t>
            </a:r>
            <a:r>
              <a:rPr lang="en-US" sz="1200" dirty="0">
                <a:latin typeface="Constantia" pitchFamily="18" charset="0"/>
              </a:rPr>
              <a:t/>
            </a:r>
            <a:br>
              <a:rPr lang="en-US" sz="1200" dirty="0">
                <a:latin typeface="Constantia" pitchFamily="18" charset="0"/>
              </a:rPr>
            </a:br>
            <a:r>
              <a:rPr lang="en-US" sz="1200" dirty="0">
                <a:latin typeface="Constantia" pitchFamily="18" charset="0"/>
              </a:rPr>
              <a:t>External source is a source from where data is collected irrespective of the type of data. Data can be structured, semi structured and unstructured as well. </a:t>
            </a:r>
            <a:br>
              <a:rPr lang="en-US" sz="1200" dirty="0">
                <a:latin typeface="Constantia" pitchFamily="18" charset="0"/>
              </a:rPr>
            </a:br>
            <a:r>
              <a:rPr lang="en-US" sz="1200" dirty="0">
                <a:latin typeface="Constantia" pitchFamily="18" charset="0"/>
              </a:rPr>
              <a:t> </a:t>
            </a:r>
          </a:p>
          <a:p>
            <a:pPr marL="171450" indent="-171450">
              <a:buFont typeface="Arial" pitchFamily="34" charset="0"/>
              <a:buChar char="•"/>
              <a:defRPr/>
            </a:pPr>
            <a:r>
              <a:rPr lang="en-US" sz="1200" b="1" dirty="0">
                <a:solidFill>
                  <a:srgbClr val="FF0000"/>
                </a:solidFill>
                <a:latin typeface="Constantia" pitchFamily="18" charset="0"/>
              </a:rPr>
              <a:t>Stage Area – </a:t>
            </a:r>
            <a:r>
              <a:rPr lang="en-US" sz="1200" dirty="0">
                <a:latin typeface="Constantia" pitchFamily="18" charset="0"/>
              </a:rPr>
              <a:t/>
            </a:r>
            <a:br>
              <a:rPr lang="en-US" sz="1200" dirty="0">
                <a:latin typeface="Constantia" pitchFamily="18" charset="0"/>
              </a:rPr>
            </a:br>
            <a:r>
              <a:rPr lang="en-US" sz="1200" dirty="0">
                <a:latin typeface="Constantia" pitchFamily="18" charset="0"/>
              </a:rPr>
              <a:t>Since the data, extracted from the external sources does not follow a particular format, so there is a need to validate this data to load into data warehouse.   </a:t>
            </a:r>
          </a:p>
          <a:p>
            <a:pPr marL="628650" lvl="1" indent="-171450">
              <a:buFont typeface="Arial" pitchFamily="34" charset="0"/>
              <a:buChar char="•"/>
              <a:defRPr/>
            </a:pPr>
            <a:r>
              <a:rPr lang="en-US" sz="1200" b="1" dirty="0">
                <a:solidFill>
                  <a:srgbClr val="FF0000"/>
                </a:solidFill>
                <a:latin typeface="Constantia" pitchFamily="18" charset="0"/>
              </a:rPr>
              <a:t>E(Extracted)</a:t>
            </a:r>
            <a:r>
              <a:rPr lang="en-US" sz="1200" dirty="0">
                <a:latin typeface="Constantia" pitchFamily="18" charset="0"/>
              </a:rPr>
              <a:t>: Data is extracted from External data source. </a:t>
            </a:r>
            <a:br>
              <a:rPr lang="en-US" sz="1200" dirty="0">
                <a:latin typeface="Constantia" pitchFamily="18" charset="0"/>
              </a:rPr>
            </a:br>
            <a:r>
              <a:rPr lang="en-US" sz="1200" dirty="0">
                <a:latin typeface="Constantia" pitchFamily="18" charset="0"/>
              </a:rPr>
              <a:t> </a:t>
            </a:r>
          </a:p>
          <a:p>
            <a:pPr marL="628650" lvl="1" indent="-171450">
              <a:buFont typeface="Arial" pitchFamily="34" charset="0"/>
              <a:buChar char="•"/>
              <a:defRPr/>
            </a:pPr>
            <a:r>
              <a:rPr lang="en-US" sz="1200" b="1" dirty="0">
                <a:solidFill>
                  <a:srgbClr val="FF0000"/>
                </a:solidFill>
                <a:latin typeface="Constantia" pitchFamily="18" charset="0"/>
              </a:rPr>
              <a:t>T(Transform</a:t>
            </a:r>
            <a:r>
              <a:rPr lang="en-US" sz="1200" dirty="0">
                <a:solidFill>
                  <a:srgbClr val="FF0000"/>
                </a:solidFill>
                <a:latin typeface="Constantia" pitchFamily="18" charset="0"/>
              </a:rPr>
              <a:t>)</a:t>
            </a:r>
            <a:r>
              <a:rPr lang="en-US" sz="1200" dirty="0">
                <a:latin typeface="Constantia" pitchFamily="18" charset="0"/>
              </a:rPr>
              <a:t>: Data is transformed into the standard format. </a:t>
            </a:r>
            <a:br>
              <a:rPr lang="en-US" sz="1200" dirty="0">
                <a:latin typeface="Constantia" pitchFamily="18" charset="0"/>
              </a:rPr>
            </a:br>
            <a:r>
              <a:rPr lang="en-US" sz="1200" dirty="0">
                <a:latin typeface="Constantia" pitchFamily="18" charset="0"/>
              </a:rPr>
              <a:t> </a:t>
            </a:r>
          </a:p>
          <a:p>
            <a:pPr marL="628650" lvl="1" indent="-171450">
              <a:buFont typeface="Arial" pitchFamily="34" charset="0"/>
              <a:buChar char="•"/>
              <a:defRPr/>
            </a:pPr>
            <a:r>
              <a:rPr lang="en-US" sz="1200" b="1" dirty="0">
                <a:solidFill>
                  <a:srgbClr val="FF0000"/>
                </a:solidFill>
                <a:latin typeface="Constantia" pitchFamily="18" charset="0"/>
              </a:rPr>
              <a:t>L(Load</a:t>
            </a:r>
            <a:r>
              <a:rPr lang="en-US" sz="1200" dirty="0">
                <a:solidFill>
                  <a:srgbClr val="FF0000"/>
                </a:solidFill>
                <a:latin typeface="Constantia" pitchFamily="18" charset="0"/>
              </a:rPr>
              <a:t>)</a:t>
            </a:r>
            <a:r>
              <a:rPr lang="en-US" sz="1200" dirty="0">
                <a:latin typeface="Constantia" pitchFamily="18" charset="0"/>
              </a:rPr>
              <a:t>: Data is loaded into data warehouse after transforming it into the standard format. </a:t>
            </a:r>
            <a:br>
              <a:rPr lang="en-US" sz="1200" dirty="0">
                <a:latin typeface="Constantia" pitchFamily="18" charset="0"/>
              </a:rPr>
            </a:br>
            <a:r>
              <a:rPr lang="en-US" sz="1200" dirty="0">
                <a:latin typeface="Constantia" pitchFamily="18" charset="0"/>
              </a:rPr>
              <a:t> </a:t>
            </a:r>
            <a:endParaRPr lang="en-US" sz="1200" b="1" dirty="0">
              <a:solidFill>
                <a:srgbClr val="FF0000"/>
              </a:solidFill>
              <a:latin typeface="Constantia" pitchFamily="18" charset="0"/>
            </a:endParaRPr>
          </a:p>
          <a:p>
            <a:pPr marL="285750" indent="-285750">
              <a:buFont typeface="Arial" pitchFamily="34" charset="0"/>
              <a:buChar char="•"/>
              <a:defRPr/>
            </a:pPr>
            <a:r>
              <a:rPr lang="en-US" sz="1200" b="1" dirty="0">
                <a:solidFill>
                  <a:srgbClr val="FF0000"/>
                </a:solidFill>
                <a:latin typeface="Constantia" pitchFamily="18" charset="0"/>
              </a:rPr>
              <a:t>Data-warehouse – </a:t>
            </a:r>
            <a:r>
              <a:rPr lang="en-US" sz="1200" dirty="0">
                <a:latin typeface="Constantia" pitchFamily="18" charset="0"/>
              </a:rPr>
              <a:t/>
            </a:r>
            <a:br>
              <a:rPr lang="en-US" sz="1200" dirty="0">
                <a:latin typeface="Constantia" pitchFamily="18" charset="0"/>
              </a:rPr>
            </a:br>
            <a:r>
              <a:rPr lang="en-US" sz="1200" dirty="0">
                <a:latin typeface="Constantia" pitchFamily="18" charset="0"/>
              </a:rPr>
              <a:t>After cleansing of data, it is stored in the data warehouse as central repository. It actually stores the meta data and the actual data gets stored in the data marts. Note that data warehouse stores the data in its purest form in this top-down approach. </a:t>
            </a:r>
            <a:br>
              <a:rPr lang="en-US" sz="1200" dirty="0">
                <a:latin typeface="Constantia" pitchFamily="18" charset="0"/>
              </a:rPr>
            </a:br>
            <a:r>
              <a:rPr lang="en-US" sz="1200" dirty="0">
                <a:latin typeface="Constantia" pitchFamily="18" charset="0"/>
              </a:rPr>
              <a:t> </a:t>
            </a:r>
          </a:p>
          <a:p>
            <a:pPr marL="285750" indent="-285750">
              <a:buFont typeface="Arial" pitchFamily="34" charset="0"/>
              <a:buChar char="•"/>
              <a:defRPr/>
            </a:pPr>
            <a:r>
              <a:rPr lang="en-US" sz="1200" b="1" dirty="0">
                <a:solidFill>
                  <a:srgbClr val="FF0000"/>
                </a:solidFill>
                <a:latin typeface="Constantia" pitchFamily="18" charset="0"/>
              </a:rPr>
              <a:t>Data Marts – </a:t>
            </a:r>
            <a:r>
              <a:rPr lang="en-US" sz="1200" dirty="0">
                <a:latin typeface="Constantia" pitchFamily="18" charset="0"/>
              </a:rPr>
              <a:t/>
            </a:r>
            <a:br>
              <a:rPr lang="en-US" sz="1200" dirty="0">
                <a:latin typeface="Constantia" pitchFamily="18" charset="0"/>
              </a:rPr>
            </a:br>
            <a:r>
              <a:rPr lang="en-US" sz="1200" dirty="0">
                <a:latin typeface="Constantia" pitchFamily="18" charset="0"/>
              </a:rPr>
              <a:t>Data mart is also a part of storage component. It stores the information of a particular function of an organization which is handled by single authority.</a:t>
            </a:r>
            <a:br>
              <a:rPr lang="en-US" sz="1200" dirty="0">
                <a:latin typeface="Constantia" pitchFamily="18" charset="0"/>
              </a:rPr>
            </a:br>
            <a:r>
              <a:rPr lang="en-US" sz="1200" dirty="0">
                <a:latin typeface="Constantia" pitchFamily="18" charset="0"/>
              </a:rPr>
              <a:t> </a:t>
            </a:r>
          </a:p>
          <a:p>
            <a:pPr marL="285750" indent="-285750">
              <a:buFont typeface="Arial" pitchFamily="34" charset="0"/>
              <a:buChar char="•"/>
              <a:defRPr/>
            </a:pPr>
            <a:r>
              <a:rPr lang="en-US" sz="1200" b="1" dirty="0">
                <a:solidFill>
                  <a:srgbClr val="FF0000"/>
                </a:solidFill>
                <a:latin typeface="Constantia" pitchFamily="18" charset="0"/>
              </a:rPr>
              <a:t>Data Mining: – </a:t>
            </a:r>
            <a:r>
              <a:rPr lang="en-US" sz="1200" dirty="0">
                <a:latin typeface="Constantia" pitchFamily="18" charset="0"/>
              </a:rPr>
              <a:t/>
            </a:r>
            <a:br>
              <a:rPr lang="en-US" sz="1200" dirty="0">
                <a:latin typeface="Constantia" pitchFamily="18" charset="0"/>
              </a:rPr>
            </a:br>
            <a:r>
              <a:rPr lang="en-US" sz="1200" dirty="0">
                <a:latin typeface="Constantia" pitchFamily="18" charset="0"/>
              </a:rPr>
              <a:t>The practice of analyzing the big data present in data warehouse is data mining. It is used to find the hidden patterns that are present in the database or in data warehouse with the help of algorithm of data mining. </a:t>
            </a:r>
          </a:p>
          <a:p>
            <a:pPr>
              <a:defRPr/>
            </a:pPr>
            <a:endParaRPr lang="en-US" sz="1200" dirty="0">
              <a:latin typeface="Constantia" pitchFamily="18" charset="0"/>
            </a:endParaRPr>
          </a:p>
        </p:txBody>
      </p:sp>
    </p:spTree>
    <p:extLst>
      <p:ext uri="{BB962C8B-B14F-4D97-AF65-F5344CB8AC3E}">
        <p14:creationId xmlns:p14="http://schemas.microsoft.com/office/powerpoint/2010/main" val="3992530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1219200"/>
            <a:ext cx="3918509" cy="461665"/>
          </a:xfrm>
          <a:prstGeom prst="rect">
            <a:avLst/>
          </a:prstGeom>
          <a:noFill/>
        </p:spPr>
        <p:txBody>
          <a:bodyPr wrap="none">
            <a:spAutoFit/>
          </a:bodyPr>
          <a:lstStyle/>
          <a:p>
            <a:pPr>
              <a:defRPr/>
            </a:pPr>
            <a:r>
              <a:rPr lang="en-US" sz="2400" b="1" u="sng" dirty="0">
                <a:latin typeface="Constantia" pitchFamily="18" charset="0"/>
              </a:rPr>
              <a:t>2.  Bottom –Up approach:-</a:t>
            </a:r>
          </a:p>
        </p:txBody>
      </p:sp>
      <p:pic>
        <p:nvPicPr>
          <p:cNvPr id="1741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57400"/>
            <a:ext cx="57150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292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828800" y="609600"/>
            <a:ext cx="6096000" cy="1066800"/>
          </a:xfrm>
        </p:spPr>
        <p:txBody>
          <a:bodyPr/>
          <a:lstStyle/>
          <a:p>
            <a:pPr eaLnBrk="1" hangingPunct="1"/>
            <a:r>
              <a:rPr lang="en-US" b="1" u="sng" dirty="0" smtClean="0">
                <a:latin typeface="Constantia" pitchFamily="18" charset="0"/>
              </a:rPr>
              <a:t>Star schema</a:t>
            </a:r>
          </a:p>
        </p:txBody>
      </p:sp>
      <p:sp>
        <p:nvSpPr>
          <p:cNvPr id="3" name="Rectangle 2"/>
          <p:cNvSpPr/>
          <p:nvPr/>
        </p:nvSpPr>
        <p:spPr>
          <a:xfrm>
            <a:off x="1066800" y="1720850"/>
            <a:ext cx="7010400" cy="3046413"/>
          </a:xfrm>
          <a:prstGeom prst="rect">
            <a:avLst/>
          </a:prstGeom>
        </p:spPr>
        <p:txBody>
          <a:bodyPr>
            <a:spAutoFit/>
          </a:bodyPr>
          <a:lstStyle/>
          <a:p>
            <a:pPr marL="342900" indent="-342900" algn="just">
              <a:buFont typeface="Arial" pitchFamily="34" charset="0"/>
              <a:buChar char="•"/>
              <a:defRPr/>
            </a:pPr>
            <a:r>
              <a:rPr lang="en-US" dirty="0"/>
              <a:t>Star schema is the type of multidimensional model which is used for data warehouse .In star schema, The fact tables and the dimension tables are contained.</a:t>
            </a:r>
          </a:p>
          <a:p>
            <a:pPr algn="just">
              <a:defRPr/>
            </a:pPr>
            <a:endParaRPr lang="en-US" dirty="0"/>
          </a:p>
          <a:p>
            <a:pPr marL="342900" indent="-342900" algn="just">
              <a:buFont typeface="Arial" pitchFamily="34" charset="0"/>
              <a:buChar char="•"/>
              <a:defRPr/>
            </a:pPr>
            <a:r>
              <a:rPr lang="en-US" dirty="0"/>
              <a:t> In this schema fewer foreign-key join is used. This schema forms a star with fact table and dimension tables.</a:t>
            </a:r>
          </a:p>
        </p:txBody>
      </p:sp>
      <p:pic>
        <p:nvPicPr>
          <p:cNvPr id="1843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861048"/>
            <a:ext cx="5616624" cy="231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0787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838200" y="1185862"/>
            <a:ext cx="7315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800" dirty="0"/>
              <a:t/>
            </a:r>
            <a:br>
              <a:rPr lang="en-US" sz="1800" dirty="0"/>
            </a:br>
            <a:r>
              <a:rPr lang="en-US" sz="1800" dirty="0"/>
              <a:t>Snowflake Schema is also the type of multidimensional model which is used for data warehouse. In snowflake schema, The fact tables, dimension tables as well as sub dimension tables are contained. This schema forms a snowflake with fact tables, dimension tables as well as sub-dimension tables.</a:t>
            </a:r>
          </a:p>
        </p:txBody>
      </p:sp>
      <p:pic>
        <p:nvPicPr>
          <p:cNvPr id="1945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6815" y="7937"/>
            <a:ext cx="34290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140968"/>
            <a:ext cx="7109792" cy="303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759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0471" y="2700635"/>
            <a:ext cx="4322658" cy="923330"/>
          </a:xfrm>
          <a:prstGeom prst="rect">
            <a:avLst/>
          </a:prstGeom>
          <a:noFill/>
        </p:spPr>
        <p:txBody>
          <a:bodyPr wrap="none">
            <a:spAutoFit/>
          </a:bodyPr>
          <a:lstStyle/>
          <a:p>
            <a:pPr algn="ctr">
              <a:defRPr/>
            </a:pPr>
            <a:r>
              <a:rPr lang="en-US" sz="5400" b="1" u="sng"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Constantia" pitchFamily="18" charset="0"/>
              </a:rPr>
              <a:t>Thank You</a:t>
            </a:r>
          </a:p>
        </p:txBody>
      </p:sp>
      <p:sp>
        <p:nvSpPr>
          <p:cNvPr id="3" name="Smiley Face 2"/>
          <p:cNvSpPr/>
          <p:nvPr/>
        </p:nvSpPr>
        <p:spPr>
          <a:xfrm>
            <a:off x="6588224" y="2895600"/>
            <a:ext cx="685800" cy="53340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0000"/>
              </a:solidFill>
              <a:latin typeface="Constantia" pitchFamily="18" charset="0"/>
            </a:endParaRPr>
          </a:p>
        </p:txBody>
      </p:sp>
    </p:spTree>
    <p:extLst>
      <p:ext uri="{BB962C8B-B14F-4D97-AF65-F5344CB8AC3E}">
        <p14:creationId xmlns:p14="http://schemas.microsoft.com/office/powerpoint/2010/main" val="3267871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9"/>
            <a:ext cx="7427168" cy="922113"/>
          </a:xfrm>
        </p:spPr>
        <p:txBody>
          <a:bodyPr/>
          <a:lstStyle/>
          <a:p>
            <a:pPr eaLnBrk="1" hangingPunct="1"/>
            <a:r>
              <a:rPr lang="en-US" b="1" u="sng" dirty="0" smtClean="0">
                <a:latin typeface="Constantia" pitchFamily="18" charset="0"/>
              </a:rPr>
              <a:t>Topics</a:t>
            </a:r>
          </a:p>
        </p:txBody>
      </p:sp>
      <p:sp>
        <p:nvSpPr>
          <p:cNvPr id="6147" name="Rectangle 3"/>
          <p:cNvSpPr>
            <a:spLocks noGrp="1" noChangeArrowheads="1"/>
          </p:cNvSpPr>
          <p:nvPr>
            <p:ph idx="1"/>
          </p:nvPr>
        </p:nvSpPr>
        <p:spPr>
          <a:xfrm>
            <a:off x="251520" y="1124744"/>
            <a:ext cx="5832648" cy="5229200"/>
          </a:xfrm>
        </p:spPr>
        <p:txBody>
          <a:bodyPr/>
          <a:lstStyle/>
          <a:p>
            <a:pPr eaLnBrk="1" hangingPunct="1"/>
            <a:r>
              <a:rPr lang="en-US" dirty="0" smtClean="0"/>
              <a:t>Definition</a:t>
            </a:r>
            <a:endParaRPr lang="en-US" b="1" dirty="0" smtClean="0"/>
          </a:p>
          <a:p>
            <a:pPr eaLnBrk="1" hangingPunct="1"/>
            <a:r>
              <a:rPr lang="en-US" dirty="0" smtClean="0"/>
              <a:t>Types</a:t>
            </a:r>
          </a:p>
          <a:p>
            <a:pPr eaLnBrk="1" hangingPunct="1"/>
            <a:r>
              <a:rPr lang="en-US" dirty="0" smtClean="0"/>
              <a:t>Uses of data warehouse</a:t>
            </a:r>
          </a:p>
          <a:p>
            <a:pPr eaLnBrk="1" hangingPunct="1"/>
            <a:r>
              <a:rPr lang="en-US" dirty="0" smtClean="0"/>
              <a:t>Need of data warehouse</a:t>
            </a:r>
          </a:p>
          <a:p>
            <a:pPr eaLnBrk="1" hangingPunct="1"/>
            <a:r>
              <a:rPr lang="en-US" dirty="0" smtClean="0"/>
              <a:t>Advantage of data warehouse</a:t>
            </a:r>
          </a:p>
          <a:p>
            <a:pPr eaLnBrk="1" hangingPunct="1"/>
            <a:r>
              <a:rPr lang="en-US" dirty="0" smtClean="0"/>
              <a:t>OLAP vs. Warehousing </a:t>
            </a:r>
          </a:p>
          <a:p>
            <a:pPr eaLnBrk="1" hangingPunct="1"/>
            <a:r>
              <a:rPr lang="en-US" dirty="0" smtClean="0"/>
              <a:t>Data Extraction and load</a:t>
            </a:r>
          </a:p>
          <a:p>
            <a:pPr eaLnBrk="1" hangingPunct="1"/>
            <a:r>
              <a:rPr lang="en-US" dirty="0" smtClean="0"/>
              <a:t>Metadata</a:t>
            </a:r>
          </a:p>
          <a:p>
            <a:pPr eaLnBrk="1" hangingPunct="1"/>
            <a:r>
              <a:rPr lang="en-US" dirty="0" smtClean="0"/>
              <a:t> Architecture of data ware</a:t>
            </a:r>
          </a:p>
        </p:txBody>
      </p:sp>
      <p:pic>
        <p:nvPicPr>
          <p:cNvPr id="614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365104"/>
            <a:ext cx="28765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772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onstantia" pitchFamily="18" charset="0"/>
              </a:rPr>
              <a:t>Business Intelligence</a:t>
            </a:r>
            <a:endParaRPr lang="en-US" b="1" u="sng" dirty="0">
              <a:latin typeface="Constantia" pitchFamily="18" charset="0"/>
            </a:endParaRPr>
          </a:p>
        </p:txBody>
      </p:sp>
      <p:sp>
        <p:nvSpPr>
          <p:cNvPr id="3" name="TextBox 2"/>
          <p:cNvSpPr txBox="1"/>
          <p:nvPr/>
        </p:nvSpPr>
        <p:spPr>
          <a:xfrm>
            <a:off x="827584" y="1628800"/>
            <a:ext cx="7790210" cy="2246769"/>
          </a:xfrm>
          <a:prstGeom prst="rect">
            <a:avLst/>
          </a:prstGeom>
          <a:noFill/>
        </p:spPr>
        <p:txBody>
          <a:bodyPr wrap="none" rtlCol="0">
            <a:spAutoFit/>
          </a:bodyPr>
          <a:lstStyle/>
          <a:p>
            <a:pPr marL="342900" indent="-342900">
              <a:buFont typeface="Arial" pitchFamily="34" charset="0"/>
              <a:buChar char="•"/>
            </a:pPr>
            <a:r>
              <a:rPr lang="en-US" sz="2000" dirty="0" smtClean="0"/>
              <a:t>Business Intelligence is the activity which contribute to growth of any </a:t>
            </a:r>
          </a:p>
          <a:p>
            <a:r>
              <a:rPr lang="en-US" sz="2000" dirty="0"/>
              <a:t> </a:t>
            </a:r>
            <a:r>
              <a:rPr lang="en-US" sz="2000" dirty="0" smtClean="0"/>
              <a:t>     Organization.</a:t>
            </a:r>
          </a:p>
          <a:p>
            <a:pPr marL="342900" indent="-342900">
              <a:buFont typeface="Arial" pitchFamily="34" charset="0"/>
              <a:buChar char="•"/>
            </a:pPr>
            <a:endParaRPr lang="en-US" sz="2000" dirty="0" smtClean="0"/>
          </a:p>
          <a:p>
            <a:pPr marL="342900" indent="-342900">
              <a:buFont typeface="Arial" pitchFamily="34" charset="0"/>
              <a:buChar char="•"/>
            </a:pPr>
            <a:endParaRPr lang="en-US" sz="2000" dirty="0"/>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Business Intelligence is the act of transforming raw/operational data </a:t>
            </a:r>
          </a:p>
          <a:p>
            <a:r>
              <a:rPr lang="en-US" sz="2000" dirty="0" smtClean="0"/>
              <a:t>      Into useful information for business analysis.</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221088"/>
            <a:ext cx="4776364" cy="2355166"/>
          </a:xfrm>
          <a:prstGeom prst="rect">
            <a:avLst/>
          </a:prstGeom>
        </p:spPr>
      </p:pic>
    </p:spTree>
    <p:extLst>
      <p:ext uri="{BB962C8B-B14F-4D97-AF65-F5344CB8AC3E}">
        <p14:creationId xmlns:p14="http://schemas.microsoft.com/office/powerpoint/2010/main" val="4070864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95375" y="817563"/>
            <a:ext cx="6964363" cy="782637"/>
          </a:xfrm>
        </p:spPr>
        <p:txBody>
          <a:bodyPr/>
          <a:lstStyle/>
          <a:p>
            <a:pPr eaLnBrk="1" hangingPunct="1"/>
            <a:r>
              <a:rPr lang="en-US" b="1" u="sng" dirty="0" smtClean="0">
                <a:latin typeface="Constantia" pitchFamily="18" charset="0"/>
              </a:rPr>
              <a:t>Definition</a:t>
            </a:r>
          </a:p>
        </p:txBody>
      </p:sp>
      <p:sp>
        <p:nvSpPr>
          <p:cNvPr id="7171" name="Rectangle 6"/>
          <p:cNvSpPr>
            <a:spLocks noChangeArrowheads="1"/>
          </p:cNvSpPr>
          <p:nvPr/>
        </p:nvSpPr>
        <p:spPr bwMode="auto">
          <a:xfrm>
            <a:off x="1600200" y="1752600"/>
            <a:ext cx="61722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buFont typeface="Arial" pitchFamily="34" charset="0"/>
              <a:buChar char="•"/>
            </a:pPr>
            <a:r>
              <a:rPr lang="en-US" dirty="0"/>
              <a:t>A data warehouse is a large, centralized repository of data that is used for reporting and analysis. It is designed to support business intelligence (BI) activities by providing a single, unified view of an organization's data from various sources.</a:t>
            </a:r>
          </a:p>
          <a:p>
            <a:pPr algn="just"/>
            <a:r>
              <a:rPr lang="en-US" dirty="0"/>
              <a:t/>
            </a:r>
            <a:br>
              <a:rPr lang="en-US" dirty="0"/>
            </a:br>
            <a:endParaRPr lang="en-US" dirty="0"/>
          </a:p>
        </p:txBody>
      </p:sp>
      <p:pic>
        <p:nvPicPr>
          <p:cNvPr id="717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26334" y="3717032"/>
            <a:ext cx="1909762"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1418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b="1" u="sng" dirty="0" smtClean="0">
                <a:latin typeface="Constantia" pitchFamily="18" charset="0"/>
              </a:rPr>
              <a:t>Types</a:t>
            </a:r>
          </a:p>
        </p:txBody>
      </p:sp>
      <p:sp>
        <p:nvSpPr>
          <p:cNvPr id="8195" name="Rectangle 3"/>
          <p:cNvSpPr>
            <a:spLocks noGrp="1" noChangeArrowheads="1"/>
          </p:cNvSpPr>
          <p:nvPr>
            <p:ph idx="1"/>
          </p:nvPr>
        </p:nvSpPr>
        <p:spPr/>
        <p:txBody>
          <a:bodyPr/>
          <a:lstStyle/>
          <a:p>
            <a:pPr eaLnBrk="1" hangingPunct="1"/>
            <a:r>
              <a:rPr lang="en-US" dirty="0" smtClean="0"/>
              <a:t>Operational Data Store:  Operational data mirror.  </a:t>
            </a:r>
            <a:r>
              <a:rPr lang="en-US" dirty="0" err="1" smtClean="0"/>
              <a:t>Eg</a:t>
            </a:r>
            <a:r>
              <a:rPr lang="en-US" dirty="0" smtClean="0"/>
              <a:t>: Item in stock.</a:t>
            </a:r>
          </a:p>
          <a:p>
            <a:pPr eaLnBrk="1" hangingPunct="1"/>
            <a:r>
              <a:rPr lang="en-US" dirty="0" smtClean="0"/>
              <a:t>Enterprise data warehouse: Historical analysis, Complex pattern analysis.</a:t>
            </a:r>
          </a:p>
          <a:p>
            <a:pPr eaLnBrk="1" hangingPunct="1"/>
            <a:r>
              <a:rPr lang="en-US" dirty="0" smtClean="0"/>
              <a:t>Data Marts</a:t>
            </a:r>
          </a:p>
        </p:txBody>
      </p:sp>
    </p:spTree>
    <p:extLst>
      <p:ext uri="{BB962C8B-B14F-4D97-AF65-F5344CB8AC3E}">
        <p14:creationId xmlns:p14="http://schemas.microsoft.com/office/powerpoint/2010/main" val="3128395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620688"/>
            <a:ext cx="7344816" cy="5184576"/>
          </a:xfrm>
          <a:prstGeom prst="rect">
            <a:avLst/>
          </a:prstGeom>
          <a:ln>
            <a:noFill/>
          </a:ln>
          <a:effectLst>
            <a:softEdge rad="112500"/>
          </a:effectLst>
        </p:spPr>
      </p:pic>
    </p:spTree>
    <p:extLst>
      <p:ext uri="{BB962C8B-B14F-4D97-AF65-F5344CB8AC3E}">
        <p14:creationId xmlns:p14="http://schemas.microsoft.com/office/powerpoint/2010/main" val="190383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b="1" u="sng" dirty="0" smtClean="0">
                <a:latin typeface="Constantia" pitchFamily="18" charset="0"/>
              </a:rPr>
              <a:t>Uses of a  </a:t>
            </a:r>
            <a:r>
              <a:rPr lang="en-US" b="1" u="sng" dirty="0" smtClean="0">
                <a:latin typeface="Constantia" pitchFamily="18" charset="0"/>
              </a:rPr>
              <a:t>data warehouse</a:t>
            </a:r>
            <a:endParaRPr lang="en-US" b="1" u="sng" dirty="0" smtClean="0">
              <a:latin typeface="Constantia" pitchFamily="18" charset="0"/>
            </a:endParaRPr>
          </a:p>
        </p:txBody>
      </p:sp>
      <p:sp>
        <p:nvSpPr>
          <p:cNvPr id="9219" name="Rectangle 3"/>
          <p:cNvSpPr>
            <a:spLocks noGrp="1" noChangeArrowheads="1"/>
          </p:cNvSpPr>
          <p:nvPr>
            <p:ph idx="1"/>
          </p:nvPr>
        </p:nvSpPr>
        <p:spPr>
          <a:xfrm>
            <a:off x="683568" y="1844824"/>
            <a:ext cx="5400599" cy="3587080"/>
          </a:xfrm>
        </p:spPr>
        <p:txBody>
          <a:bodyPr/>
          <a:lstStyle/>
          <a:p>
            <a:pPr eaLnBrk="1" hangingPunct="1"/>
            <a:r>
              <a:rPr lang="en-US" dirty="0" smtClean="0"/>
              <a:t>Presentation of standard reports and graphs</a:t>
            </a:r>
          </a:p>
          <a:p>
            <a:pPr eaLnBrk="1" hangingPunct="1"/>
            <a:r>
              <a:rPr lang="en-US" dirty="0" smtClean="0"/>
              <a:t>For dimensional analysis</a:t>
            </a:r>
          </a:p>
          <a:p>
            <a:pPr eaLnBrk="1" hangingPunct="1"/>
            <a:r>
              <a:rPr lang="en-US" dirty="0" smtClean="0"/>
              <a:t>Data mining</a:t>
            </a:r>
          </a:p>
        </p:txBody>
      </p:sp>
      <p:pic>
        <p:nvPicPr>
          <p:cNvPr id="922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0716" y="2060848"/>
            <a:ext cx="3278188"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4118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u="sng" dirty="0">
                <a:latin typeface="Constantia" pitchFamily="18" charset="0"/>
              </a:rPr>
              <a:t>Needs of datawarehouse</a:t>
            </a:r>
            <a:br>
              <a:rPr lang="en-US" b="1" u="sng" dirty="0">
                <a:latin typeface="Constantia" pitchFamily="18" charset="0"/>
              </a:rPr>
            </a:br>
            <a:endParaRPr lang="en-US" b="1" u="sng" dirty="0">
              <a:latin typeface="Constantia" pitchFamily="18" charset="0"/>
            </a:endParaRPr>
          </a:p>
        </p:txBody>
      </p:sp>
      <p:pic>
        <p:nvPicPr>
          <p:cNvPr id="1024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38203"/>
            <a:ext cx="629602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418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b="1" u="sng" dirty="0" smtClean="0">
                <a:latin typeface="Constantia" pitchFamily="18" charset="0"/>
              </a:rPr>
              <a:t>Advantages </a:t>
            </a:r>
          </a:p>
        </p:txBody>
      </p:sp>
      <p:sp>
        <p:nvSpPr>
          <p:cNvPr id="11267" name="Rectangle 3"/>
          <p:cNvSpPr>
            <a:spLocks noGrp="1" noChangeArrowheads="1"/>
          </p:cNvSpPr>
          <p:nvPr>
            <p:ph idx="1"/>
          </p:nvPr>
        </p:nvSpPr>
        <p:spPr/>
        <p:txBody>
          <a:bodyPr/>
          <a:lstStyle/>
          <a:p>
            <a:pPr eaLnBrk="1" hangingPunct="1"/>
            <a:r>
              <a:rPr lang="en-US" dirty="0" smtClean="0"/>
              <a:t>Lowers cost of information access</a:t>
            </a:r>
          </a:p>
          <a:p>
            <a:pPr eaLnBrk="1" hangingPunct="1"/>
            <a:r>
              <a:rPr lang="en-US" dirty="0" smtClean="0"/>
              <a:t>Improves customer responsiveness</a:t>
            </a:r>
          </a:p>
          <a:p>
            <a:pPr eaLnBrk="1" hangingPunct="1"/>
            <a:r>
              <a:rPr lang="en-US" dirty="0" smtClean="0"/>
              <a:t>Identifies hidden business opportunities</a:t>
            </a:r>
          </a:p>
          <a:p>
            <a:pPr eaLnBrk="1" hangingPunct="1"/>
            <a:r>
              <a:rPr lang="en-US" dirty="0" smtClean="0"/>
              <a:t>Strategic decision making</a:t>
            </a:r>
          </a:p>
          <a:p>
            <a:pPr eaLnBrk="1" hangingPunct="1"/>
            <a:r>
              <a:rPr lang="en-US" dirty="0" smtClean="0"/>
              <a:t>Data ware house is fast and accurate.</a:t>
            </a:r>
          </a:p>
        </p:txBody>
      </p:sp>
    </p:spTree>
    <p:extLst>
      <p:ext uri="{BB962C8B-B14F-4D97-AF65-F5344CB8AC3E}">
        <p14:creationId xmlns:p14="http://schemas.microsoft.com/office/powerpoint/2010/main" val="1042496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PI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P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PI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P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2_PI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PIT1</Template>
  <TotalTime>92</TotalTime>
  <Words>389</Words>
  <Application>Microsoft Office PowerPoint</Application>
  <PresentationFormat>On-screen Show (4:3)</PresentationFormat>
  <Paragraphs>66</Paragraphs>
  <Slides>21</Slides>
  <Notes>1</Notes>
  <HiddenSlides>0</HiddenSlides>
  <MMClips>0</MMClips>
  <ScaleCrop>false</ScaleCrop>
  <HeadingPairs>
    <vt:vector size="4" baseType="variant">
      <vt:variant>
        <vt:lpstr>Theme</vt:lpstr>
      </vt:variant>
      <vt:variant>
        <vt:i4>10</vt:i4>
      </vt:variant>
      <vt:variant>
        <vt:lpstr>Slide Titles</vt:lpstr>
      </vt:variant>
      <vt:variant>
        <vt:i4>21</vt:i4>
      </vt:variant>
    </vt:vector>
  </HeadingPairs>
  <TitlesOfParts>
    <vt:vector size="31" baseType="lpstr">
      <vt:lpstr>PIT1</vt:lpstr>
      <vt:lpstr>Office Theme</vt:lpstr>
      <vt:lpstr>PIT</vt:lpstr>
      <vt:lpstr>1_PIT</vt:lpstr>
      <vt:lpstr>2_PIT</vt:lpstr>
      <vt:lpstr>1_PIT1</vt:lpstr>
      <vt:lpstr>1_Office Theme</vt:lpstr>
      <vt:lpstr>3_PIT</vt:lpstr>
      <vt:lpstr>2_PIT1</vt:lpstr>
      <vt:lpstr>2_Office Theme</vt:lpstr>
      <vt:lpstr>Data Warehousing</vt:lpstr>
      <vt:lpstr>Topics</vt:lpstr>
      <vt:lpstr>Business Intelligence</vt:lpstr>
      <vt:lpstr>Definition</vt:lpstr>
      <vt:lpstr>Types</vt:lpstr>
      <vt:lpstr>PowerPoint Presentation</vt:lpstr>
      <vt:lpstr>Uses of a  data warehouse</vt:lpstr>
      <vt:lpstr>Needs of datawarehouse </vt:lpstr>
      <vt:lpstr>Advantages </vt:lpstr>
      <vt:lpstr>OLTP vs. Warehousing</vt:lpstr>
      <vt:lpstr>Data Extraction and Load</vt:lpstr>
      <vt:lpstr>Metadata</vt:lpstr>
      <vt:lpstr>Architecture of Data warehouse</vt:lpstr>
      <vt:lpstr>PowerPoint Presentation</vt:lpstr>
      <vt:lpstr>PowerPoint Presentation</vt:lpstr>
      <vt:lpstr>Star schema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directorpc</dc:creator>
  <cp:lastModifiedBy>Admin</cp:lastModifiedBy>
  <cp:revision>11</cp:revision>
  <dcterms:created xsi:type="dcterms:W3CDTF">2022-08-31T07:55:29Z</dcterms:created>
  <dcterms:modified xsi:type="dcterms:W3CDTF">2023-02-19T14:10:40Z</dcterms:modified>
</cp:coreProperties>
</file>