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Montserrat" panose="00000500000000000000" pitchFamily="2" charset="0"/>
      <p:regular r:id="rId23"/>
    </p:embeddedFont>
    <p:embeddedFont>
      <p:font typeface="Montserrat Bold" panose="00000800000000000000" charset="0"/>
      <p:regular r:id="rId24"/>
    </p:embeddedFont>
    <p:embeddedFont>
      <p:font typeface="Montserrat Ultra-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0.svg"/><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52.sv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4.png"/><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s>
</file>

<file path=ppt/slides/_rels/slide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Layout" Target="../slideLayouts/slideLayout7.xml"/><Relationship Id="rId5" Type="http://schemas.openxmlformats.org/officeDocument/2006/relationships/image" Target="../media/image61.svg"/><Relationship Id="rId4" Type="http://schemas.openxmlformats.org/officeDocument/2006/relationships/image" Target="../media/image60.png"/></Relationships>
</file>

<file path=ppt/slides/_rels/slide21.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svg"/><Relationship Id="rId3" Type="http://schemas.openxmlformats.org/officeDocument/2006/relationships/image" Target="../media/image63.svg"/><Relationship Id="rId7" Type="http://schemas.openxmlformats.org/officeDocument/2006/relationships/image" Target="../media/image59.svg"/><Relationship Id="rId12" Type="http://schemas.openxmlformats.org/officeDocument/2006/relationships/image" Target="../media/image70.pn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58.png"/><Relationship Id="rId11" Type="http://schemas.openxmlformats.org/officeDocument/2006/relationships/image" Target="../media/image69.svg"/><Relationship Id="rId5" Type="http://schemas.openxmlformats.org/officeDocument/2006/relationships/image" Target="../media/image65.svg"/><Relationship Id="rId10" Type="http://schemas.openxmlformats.org/officeDocument/2006/relationships/image" Target="../media/image68.png"/><Relationship Id="rId4" Type="http://schemas.openxmlformats.org/officeDocument/2006/relationships/image" Target="../media/image64.png"/><Relationship Id="rId9" Type="http://schemas.openxmlformats.org/officeDocument/2006/relationships/image" Target="../media/image67.sv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sv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0.svg"/><Relationship Id="rId3" Type="http://schemas.openxmlformats.org/officeDocument/2006/relationships/image" Target="../media/image7.svg"/><Relationship Id="rId7" Type="http://schemas.openxmlformats.org/officeDocument/2006/relationships/image" Target="../media/image16.png"/><Relationship Id="rId12"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12.svg"/><Relationship Id="rId5" Type="http://schemas.openxmlformats.org/officeDocument/2006/relationships/image" Target="../media/image14.png"/><Relationship Id="rId10" Type="http://schemas.openxmlformats.org/officeDocument/2006/relationships/image" Target="../media/image11.png"/><Relationship Id="rId4" Type="http://schemas.openxmlformats.org/officeDocument/2006/relationships/image" Target="../media/image13.png"/><Relationship Id="rId9"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30.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7.svg"/><Relationship Id="rId7" Type="http://schemas.openxmlformats.org/officeDocument/2006/relationships/image" Target="../media/image34.png"/><Relationship Id="rId12" Type="http://schemas.openxmlformats.org/officeDocument/2006/relationships/image" Target="../media/image30.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29.png"/><Relationship Id="rId5" Type="http://schemas.openxmlformats.org/officeDocument/2006/relationships/image" Target="../media/image32.png"/><Relationship Id="rId10" Type="http://schemas.openxmlformats.org/officeDocument/2006/relationships/image" Target="../media/image12.svg"/><Relationship Id="rId4" Type="http://schemas.openxmlformats.org/officeDocument/2006/relationships/image" Target="../media/image31.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B3D9"/>
        </a:solidFill>
        <a:effectLst/>
      </p:bgPr>
    </p:bg>
    <p:spTree>
      <p:nvGrpSpPr>
        <p:cNvPr id="1" name=""/>
        <p:cNvGrpSpPr/>
        <p:nvPr/>
      </p:nvGrpSpPr>
      <p:grpSpPr>
        <a:xfrm>
          <a:off x="0" y="0"/>
          <a:ext cx="0" cy="0"/>
          <a:chOff x="0" y="0"/>
          <a:chExt cx="0" cy="0"/>
        </a:xfrm>
      </p:grpSpPr>
      <p:grpSp>
        <p:nvGrpSpPr>
          <p:cNvPr id="2" name="Group 2"/>
          <p:cNvGrpSpPr/>
          <p:nvPr/>
        </p:nvGrpSpPr>
        <p:grpSpPr>
          <a:xfrm>
            <a:off x="-5073584" y="7928533"/>
            <a:ext cx="9567614" cy="956761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16311940" y="-2923420"/>
            <a:ext cx="3952120" cy="395212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8" name="Freeform 8"/>
          <p:cNvSpPr/>
          <p:nvPr/>
        </p:nvSpPr>
        <p:spPr>
          <a:xfrm>
            <a:off x="5036338" y="3303471"/>
            <a:ext cx="7637057" cy="7295502"/>
          </a:xfrm>
          <a:custGeom>
            <a:avLst/>
            <a:gdLst/>
            <a:ahLst/>
            <a:cxnLst/>
            <a:rect l="l" t="t" r="r" b="b"/>
            <a:pathLst>
              <a:path w="7637057" h="7295502">
                <a:moveTo>
                  <a:pt x="0" y="0"/>
                </a:moveTo>
                <a:lnTo>
                  <a:pt x="7637057" y="0"/>
                </a:lnTo>
                <a:lnTo>
                  <a:pt x="7637057" y="7295502"/>
                </a:lnTo>
                <a:lnTo>
                  <a:pt x="0" y="7295502"/>
                </a:lnTo>
                <a:lnTo>
                  <a:pt x="0" y="0"/>
                </a:lnTo>
                <a:close/>
              </a:path>
            </a:pathLst>
          </a:custGeom>
          <a:blipFill>
            <a:blip r:embed="rId2"/>
            <a:stretch>
              <a:fillRect t="-2340" b="-2340"/>
            </a:stretch>
          </a:blipFill>
        </p:spPr>
      </p:sp>
      <p:sp>
        <p:nvSpPr>
          <p:cNvPr id="9" name="TextBox 9"/>
          <p:cNvSpPr txBox="1"/>
          <p:nvPr/>
        </p:nvSpPr>
        <p:spPr>
          <a:xfrm>
            <a:off x="1567475" y="190216"/>
            <a:ext cx="14574782" cy="1741170"/>
          </a:xfrm>
          <a:prstGeom prst="rect">
            <a:avLst/>
          </a:prstGeom>
        </p:spPr>
        <p:txBody>
          <a:bodyPr lIns="0" tIns="0" rIns="0" bIns="0" rtlCol="0" anchor="t">
            <a:spAutoFit/>
          </a:bodyPr>
          <a:lstStyle/>
          <a:p>
            <a:pPr algn="l">
              <a:lnSpc>
                <a:spcPts val="14279"/>
              </a:lnSpc>
            </a:pPr>
            <a:r>
              <a:rPr lang="en-US" sz="10200">
                <a:solidFill>
                  <a:srgbClr val="FFFFFF"/>
                </a:solidFill>
                <a:latin typeface="Montserrat Bold"/>
              </a:rPr>
              <a:t>SALARY PREDICTION</a:t>
            </a:r>
          </a:p>
        </p:txBody>
      </p:sp>
      <p:sp>
        <p:nvSpPr>
          <p:cNvPr id="10" name="TextBox 10"/>
          <p:cNvSpPr txBox="1"/>
          <p:nvPr/>
        </p:nvSpPr>
        <p:spPr>
          <a:xfrm>
            <a:off x="2234419" y="1562301"/>
            <a:ext cx="13907839" cy="1741170"/>
          </a:xfrm>
          <a:prstGeom prst="rect">
            <a:avLst/>
          </a:prstGeom>
        </p:spPr>
        <p:txBody>
          <a:bodyPr lIns="0" tIns="0" rIns="0" bIns="0" rtlCol="0" anchor="t">
            <a:spAutoFit/>
          </a:bodyPr>
          <a:lstStyle/>
          <a:p>
            <a:pPr algn="l">
              <a:lnSpc>
                <a:spcPts val="14279"/>
              </a:lnSpc>
            </a:pPr>
            <a:r>
              <a:rPr lang="en-US" sz="10200">
                <a:solidFill>
                  <a:srgbClr val="FFFFFF"/>
                </a:solidFill>
                <a:latin typeface="Montserrat Bold"/>
              </a:rPr>
              <a:t>of data professions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B3D9"/>
        </a:solidFill>
        <a:effectLst/>
      </p:bgPr>
    </p:bg>
    <p:spTree>
      <p:nvGrpSpPr>
        <p:cNvPr id="1" name=""/>
        <p:cNvGrpSpPr/>
        <p:nvPr/>
      </p:nvGrpSpPr>
      <p:grpSpPr>
        <a:xfrm>
          <a:off x="0" y="0"/>
          <a:ext cx="0" cy="0"/>
          <a:chOff x="0" y="0"/>
          <a:chExt cx="0" cy="0"/>
        </a:xfrm>
      </p:grpSpPr>
      <p:sp>
        <p:nvSpPr>
          <p:cNvPr id="2" name="Freeform 2"/>
          <p:cNvSpPr/>
          <p:nvPr/>
        </p:nvSpPr>
        <p:spPr>
          <a:xfrm>
            <a:off x="12602593" y="3514407"/>
            <a:ext cx="10233664" cy="10233664"/>
          </a:xfrm>
          <a:custGeom>
            <a:avLst/>
            <a:gdLst/>
            <a:ahLst/>
            <a:cxnLst/>
            <a:rect l="l" t="t" r="r" b="b"/>
            <a:pathLst>
              <a:path w="10233664" h="10233664">
                <a:moveTo>
                  <a:pt x="0" y="0"/>
                </a:moveTo>
                <a:lnTo>
                  <a:pt x="10233665" y="0"/>
                </a:lnTo>
                <a:lnTo>
                  <a:pt x="10233665"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501768" y="6849101"/>
            <a:ext cx="9567614" cy="956761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6311940" y="-2923420"/>
            <a:ext cx="3952120" cy="395212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6464340" y="-2771020"/>
            <a:ext cx="3952120" cy="395212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2" name="Freeform 12"/>
          <p:cNvSpPr/>
          <p:nvPr/>
        </p:nvSpPr>
        <p:spPr>
          <a:xfrm>
            <a:off x="1036053" y="3051986"/>
            <a:ext cx="15125967" cy="7006479"/>
          </a:xfrm>
          <a:custGeom>
            <a:avLst/>
            <a:gdLst/>
            <a:ahLst/>
            <a:cxnLst/>
            <a:rect l="l" t="t" r="r" b="b"/>
            <a:pathLst>
              <a:path w="15125967" h="7006479">
                <a:moveTo>
                  <a:pt x="0" y="0"/>
                </a:moveTo>
                <a:lnTo>
                  <a:pt x="15125967" y="0"/>
                </a:lnTo>
                <a:lnTo>
                  <a:pt x="15125967" y="7006479"/>
                </a:lnTo>
                <a:lnTo>
                  <a:pt x="0" y="7006479"/>
                </a:lnTo>
                <a:lnTo>
                  <a:pt x="0" y="0"/>
                </a:lnTo>
                <a:close/>
              </a:path>
            </a:pathLst>
          </a:custGeom>
          <a:blipFill>
            <a:blip r:embed="rId4"/>
            <a:stretch>
              <a:fillRect/>
            </a:stretch>
          </a:blipFill>
        </p:spPr>
      </p:sp>
      <p:sp>
        <p:nvSpPr>
          <p:cNvPr id="13" name="Freeform 13"/>
          <p:cNvSpPr/>
          <p:nvPr/>
        </p:nvSpPr>
        <p:spPr>
          <a:xfrm>
            <a:off x="16261494" y="1181100"/>
            <a:ext cx="1995611" cy="1870886"/>
          </a:xfrm>
          <a:custGeom>
            <a:avLst/>
            <a:gdLst/>
            <a:ahLst/>
            <a:cxnLst/>
            <a:rect l="l" t="t" r="r" b="b"/>
            <a:pathLst>
              <a:path w="1995611" h="1870886">
                <a:moveTo>
                  <a:pt x="0" y="0"/>
                </a:moveTo>
                <a:lnTo>
                  <a:pt x="1995612" y="0"/>
                </a:lnTo>
                <a:lnTo>
                  <a:pt x="1995612" y="1870886"/>
                </a:lnTo>
                <a:lnTo>
                  <a:pt x="0" y="18708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TextBox 14"/>
          <p:cNvSpPr txBox="1"/>
          <p:nvPr/>
        </p:nvSpPr>
        <p:spPr>
          <a:xfrm>
            <a:off x="1490279" y="352425"/>
            <a:ext cx="15304629" cy="828675"/>
          </a:xfrm>
          <a:prstGeom prst="rect">
            <a:avLst/>
          </a:prstGeom>
        </p:spPr>
        <p:txBody>
          <a:bodyPr lIns="0" tIns="0" rIns="0" bIns="0" rtlCol="0" anchor="t">
            <a:spAutoFit/>
          </a:bodyPr>
          <a:lstStyle/>
          <a:p>
            <a:pPr algn="l">
              <a:lnSpc>
                <a:spcPts val="6599"/>
              </a:lnSpc>
            </a:pPr>
            <a:r>
              <a:rPr lang="en-US" sz="5499">
                <a:solidFill>
                  <a:srgbClr val="800080"/>
                </a:solidFill>
                <a:latin typeface="Montserrat Ultra-Bold"/>
              </a:rPr>
              <a:t>Step 4: Model Development &amp; Evaluation</a:t>
            </a:r>
          </a:p>
        </p:txBody>
      </p:sp>
      <p:sp>
        <p:nvSpPr>
          <p:cNvPr id="15" name="TextBox 15"/>
          <p:cNvSpPr txBox="1"/>
          <p:nvPr/>
        </p:nvSpPr>
        <p:spPr>
          <a:xfrm>
            <a:off x="400621" y="1609178"/>
            <a:ext cx="15450924" cy="967105"/>
          </a:xfrm>
          <a:prstGeom prst="rect">
            <a:avLst/>
          </a:prstGeom>
        </p:spPr>
        <p:txBody>
          <a:bodyPr lIns="0" tIns="0" rIns="0" bIns="0" rtlCol="0" anchor="t">
            <a:spAutoFit/>
          </a:bodyPr>
          <a:lstStyle/>
          <a:p>
            <a:pPr algn="ctr">
              <a:lnSpc>
                <a:spcPts val="3919"/>
              </a:lnSpc>
              <a:spcBef>
                <a:spcPct val="0"/>
              </a:spcBef>
            </a:pPr>
            <a:r>
              <a:rPr lang="en-US" sz="2799">
                <a:solidFill>
                  <a:srgbClr val="800080"/>
                </a:solidFill>
                <a:latin typeface="Montserrat Ultra-Bold"/>
              </a:rPr>
              <a:t>Train various regression models: Linear Regression, Decision Trees, Random Forests, Gradient Boosting and Evaluate using Metrics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B3D9"/>
        </a:solidFill>
        <a:effectLst/>
      </p:bgPr>
    </p:bg>
    <p:spTree>
      <p:nvGrpSpPr>
        <p:cNvPr id="1" name=""/>
        <p:cNvGrpSpPr/>
        <p:nvPr/>
      </p:nvGrpSpPr>
      <p:grpSpPr>
        <a:xfrm>
          <a:off x="0" y="0"/>
          <a:ext cx="0" cy="0"/>
          <a:chOff x="0" y="0"/>
          <a:chExt cx="0" cy="0"/>
        </a:xfrm>
      </p:grpSpPr>
      <p:sp>
        <p:nvSpPr>
          <p:cNvPr id="2" name="Freeform 2"/>
          <p:cNvSpPr/>
          <p:nvPr/>
        </p:nvSpPr>
        <p:spPr>
          <a:xfrm>
            <a:off x="12602593" y="3514407"/>
            <a:ext cx="10233664" cy="10233664"/>
          </a:xfrm>
          <a:custGeom>
            <a:avLst/>
            <a:gdLst/>
            <a:ahLst/>
            <a:cxnLst/>
            <a:rect l="l" t="t" r="r" b="b"/>
            <a:pathLst>
              <a:path w="10233664" h="10233664">
                <a:moveTo>
                  <a:pt x="0" y="0"/>
                </a:moveTo>
                <a:lnTo>
                  <a:pt x="10233665" y="0"/>
                </a:lnTo>
                <a:lnTo>
                  <a:pt x="10233665"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501768" y="6849101"/>
            <a:ext cx="9567614" cy="956761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6311940" y="-2923420"/>
            <a:ext cx="3952120" cy="395212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6311940" y="-2771020"/>
            <a:ext cx="3952120" cy="395212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2" name="Freeform 12"/>
          <p:cNvSpPr/>
          <p:nvPr/>
        </p:nvSpPr>
        <p:spPr>
          <a:xfrm>
            <a:off x="3531918" y="2613559"/>
            <a:ext cx="10561819" cy="4235542"/>
          </a:xfrm>
          <a:custGeom>
            <a:avLst/>
            <a:gdLst/>
            <a:ahLst/>
            <a:cxnLst/>
            <a:rect l="l" t="t" r="r" b="b"/>
            <a:pathLst>
              <a:path w="10561819" h="4235542">
                <a:moveTo>
                  <a:pt x="0" y="0"/>
                </a:moveTo>
                <a:lnTo>
                  <a:pt x="10561818" y="0"/>
                </a:lnTo>
                <a:lnTo>
                  <a:pt x="10561818" y="4235542"/>
                </a:lnTo>
                <a:lnTo>
                  <a:pt x="0" y="4235542"/>
                </a:lnTo>
                <a:lnTo>
                  <a:pt x="0" y="0"/>
                </a:lnTo>
                <a:close/>
              </a:path>
            </a:pathLst>
          </a:custGeom>
          <a:blipFill>
            <a:blip r:embed="rId4"/>
            <a:stretch>
              <a:fillRect/>
            </a:stretch>
          </a:blipFill>
        </p:spPr>
      </p:sp>
      <p:sp>
        <p:nvSpPr>
          <p:cNvPr id="13" name="Freeform 13"/>
          <p:cNvSpPr/>
          <p:nvPr/>
        </p:nvSpPr>
        <p:spPr>
          <a:xfrm>
            <a:off x="3531918" y="6998791"/>
            <a:ext cx="10561819" cy="2990958"/>
          </a:xfrm>
          <a:custGeom>
            <a:avLst/>
            <a:gdLst/>
            <a:ahLst/>
            <a:cxnLst/>
            <a:rect l="l" t="t" r="r" b="b"/>
            <a:pathLst>
              <a:path w="10561819" h="2990958">
                <a:moveTo>
                  <a:pt x="0" y="0"/>
                </a:moveTo>
                <a:lnTo>
                  <a:pt x="10561818" y="0"/>
                </a:lnTo>
                <a:lnTo>
                  <a:pt x="10561818" y="2990957"/>
                </a:lnTo>
                <a:lnTo>
                  <a:pt x="0" y="2990957"/>
                </a:lnTo>
                <a:lnTo>
                  <a:pt x="0" y="0"/>
                </a:lnTo>
                <a:close/>
              </a:path>
            </a:pathLst>
          </a:custGeom>
          <a:blipFill>
            <a:blip r:embed="rId5"/>
            <a:stretch>
              <a:fillRect/>
            </a:stretch>
          </a:blipFill>
        </p:spPr>
      </p:sp>
      <p:sp>
        <p:nvSpPr>
          <p:cNvPr id="14" name="TextBox 14"/>
          <p:cNvSpPr txBox="1"/>
          <p:nvPr/>
        </p:nvSpPr>
        <p:spPr>
          <a:xfrm>
            <a:off x="1490279" y="352425"/>
            <a:ext cx="15304629" cy="828675"/>
          </a:xfrm>
          <a:prstGeom prst="rect">
            <a:avLst/>
          </a:prstGeom>
        </p:spPr>
        <p:txBody>
          <a:bodyPr lIns="0" tIns="0" rIns="0" bIns="0" rtlCol="0" anchor="t">
            <a:spAutoFit/>
          </a:bodyPr>
          <a:lstStyle/>
          <a:p>
            <a:pPr algn="l">
              <a:lnSpc>
                <a:spcPts val="6599"/>
              </a:lnSpc>
            </a:pPr>
            <a:r>
              <a:rPr lang="en-US" sz="5499">
                <a:solidFill>
                  <a:srgbClr val="800080"/>
                </a:solidFill>
                <a:latin typeface="Montserrat Ultra-Bold"/>
              </a:rPr>
              <a:t>Step 4: Model Development &amp; Evaluation</a:t>
            </a:r>
          </a:p>
        </p:txBody>
      </p:sp>
      <p:sp>
        <p:nvSpPr>
          <p:cNvPr id="15" name="TextBox 15"/>
          <p:cNvSpPr txBox="1"/>
          <p:nvPr/>
        </p:nvSpPr>
        <p:spPr>
          <a:xfrm>
            <a:off x="5422522" y="1448702"/>
            <a:ext cx="6780609" cy="811530"/>
          </a:xfrm>
          <a:prstGeom prst="rect">
            <a:avLst/>
          </a:prstGeom>
        </p:spPr>
        <p:txBody>
          <a:bodyPr lIns="0" tIns="0" rIns="0" bIns="0" rtlCol="0" anchor="t">
            <a:spAutoFit/>
          </a:bodyPr>
          <a:lstStyle/>
          <a:p>
            <a:pPr algn="ctr">
              <a:lnSpc>
                <a:spcPts val="6719"/>
              </a:lnSpc>
              <a:spcBef>
                <a:spcPct val="0"/>
              </a:spcBef>
            </a:pPr>
            <a:r>
              <a:rPr lang="en-US" sz="4800">
                <a:solidFill>
                  <a:srgbClr val="800080"/>
                </a:solidFill>
                <a:latin typeface="Montserrat Ultra-Bold"/>
              </a:rPr>
              <a:t>LINEAR REGRESSION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B3D9"/>
        </a:solidFill>
        <a:effectLst/>
      </p:bgPr>
    </p:bg>
    <p:spTree>
      <p:nvGrpSpPr>
        <p:cNvPr id="1" name=""/>
        <p:cNvGrpSpPr/>
        <p:nvPr/>
      </p:nvGrpSpPr>
      <p:grpSpPr>
        <a:xfrm>
          <a:off x="0" y="0"/>
          <a:ext cx="0" cy="0"/>
          <a:chOff x="0" y="0"/>
          <a:chExt cx="0" cy="0"/>
        </a:xfrm>
      </p:grpSpPr>
      <p:sp>
        <p:nvSpPr>
          <p:cNvPr id="2" name="Freeform 2"/>
          <p:cNvSpPr/>
          <p:nvPr/>
        </p:nvSpPr>
        <p:spPr>
          <a:xfrm>
            <a:off x="12602593" y="3514407"/>
            <a:ext cx="10233664" cy="10233664"/>
          </a:xfrm>
          <a:custGeom>
            <a:avLst/>
            <a:gdLst/>
            <a:ahLst/>
            <a:cxnLst/>
            <a:rect l="l" t="t" r="r" b="b"/>
            <a:pathLst>
              <a:path w="10233664" h="10233664">
                <a:moveTo>
                  <a:pt x="0" y="0"/>
                </a:moveTo>
                <a:lnTo>
                  <a:pt x="10233665" y="0"/>
                </a:lnTo>
                <a:lnTo>
                  <a:pt x="10233665"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501768" y="6849101"/>
            <a:ext cx="9567614" cy="956761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6311940" y="-2923420"/>
            <a:ext cx="3952120" cy="395212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6464340" y="-2771020"/>
            <a:ext cx="3952120" cy="395212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2" name="Freeform 12"/>
          <p:cNvSpPr/>
          <p:nvPr/>
        </p:nvSpPr>
        <p:spPr>
          <a:xfrm>
            <a:off x="3210396" y="2302574"/>
            <a:ext cx="11867207" cy="4546527"/>
          </a:xfrm>
          <a:custGeom>
            <a:avLst/>
            <a:gdLst/>
            <a:ahLst/>
            <a:cxnLst/>
            <a:rect l="l" t="t" r="r" b="b"/>
            <a:pathLst>
              <a:path w="11867207" h="4546527">
                <a:moveTo>
                  <a:pt x="0" y="0"/>
                </a:moveTo>
                <a:lnTo>
                  <a:pt x="11867208" y="0"/>
                </a:lnTo>
                <a:lnTo>
                  <a:pt x="11867208" y="4546527"/>
                </a:lnTo>
                <a:lnTo>
                  <a:pt x="0" y="4546527"/>
                </a:lnTo>
                <a:lnTo>
                  <a:pt x="0" y="0"/>
                </a:lnTo>
                <a:close/>
              </a:path>
            </a:pathLst>
          </a:custGeom>
          <a:blipFill>
            <a:blip r:embed="rId4"/>
            <a:stretch>
              <a:fillRect/>
            </a:stretch>
          </a:blipFill>
        </p:spPr>
      </p:sp>
      <p:sp>
        <p:nvSpPr>
          <p:cNvPr id="13" name="Freeform 13"/>
          <p:cNvSpPr/>
          <p:nvPr/>
        </p:nvSpPr>
        <p:spPr>
          <a:xfrm>
            <a:off x="3210396" y="7087226"/>
            <a:ext cx="11867207" cy="2992015"/>
          </a:xfrm>
          <a:custGeom>
            <a:avLst/>
            <a:gdLst/>
            <a:ahLst/>
            <a:cxnLst/>
            <a:rect l="l" t="t" r="r" b="b"/>
            <a:pathLst>
              <a:path w="11867207" h="2992015">
                <a:moveTo>
                  <a:pt x="0" y="0"/>
                </a:moveTo>
                <a:lnTo>
                  <a:pt x="11867208" y="0"/>
                </a:lnTo>
                <a:lnTo>
                  <a:pt x="11867208" y="2992015"/>
                </a:lnTo>
                <a:lnTo>
                  <a:pt x="0" y="2992015"/>
                </a:lnTo>
                <a:lnTo>
                  <a:pt x="0" y="0"/>
                </a:lnTo>
                <a:close/>
              </a:path>
            </a:pathLst>
          </a:custGeom>
          <a:blipFill>
            <a:blip r:embed="rId5"/>
            <a:stretch>
              <a:fillRect/>
            </a:stretch>
          </a:blipFill>
        </p:spPr>
      </p:sp>
      <p:sp>
        <p:nvSpPr>
          <p:cNvPr id="14" name="TextBox 14"/>
          <p:cNvSpPr txBox="1"/>
          <p:nvPr/>
        </p:nvSpPr>
        <p:spPr>
          <a:xfrm>
            <a:off x="6637615" y="1249251"/>
            <a:ext cx="5012770" cy="811530"/>
          </a:xfrm>
          <a:prstGeom prst="rect">
            <a:avLst/>
          </a:prstGeom>
        </p:spPr>
        <p:txBody>
          <a:bodyPr lIns="0" tIns="0" rIns="0" bIns="0" rtlCol="0" anchor="t">
            <a:spAutoFit/>
          </a:bodyPr>
          <a:lstStyle/>
          <a:p>
            <a:pPr algn="ctr">
              <a:lnSpc>
                <a:spcPts val="6719"/>
              </a:lnSpc>
              <a:spcBef>
                <a:spcPct val="0"/>
              </a:spcBef>
            </a:pPr>
            <a:r>
              <a:rPr lang="en-US" sz="4800">
                <a:solidFill>
                  <a:srgbClr val="800080"/>
                </a:solidFill>
                <a:latin typeface="Montserrat Ultra-Bold"/>
              </a:rPr>
              <a:t>DECISION TREE</a:t>
            </a:r>
          </a:p>
        </p:txBody>
      </p:sp>
      <p:sp>
        <p:nvSpPr>
          <p:cNvPr id="15" name="TextBox 15"/>
          <p:cNvSpPr txBox="1"/>
          <p:nvPr/>
        </p:nvSpPr>
        <p:spPr>
          <a:xfrm>
            <a:off x="0" y="92075"/>
            <a:ext cx="17797456" cy="936625"/>
          </a:xfrm>
          <a:prstGeom prst="rect">
            <a:avLst/>
          </a:prstGeom>
        </p:spPr>
        <p:txBody>
          <a:bodyPr lIns="0" tIns="0" rIns="0" bIns="0" rtlCol="0" anchor="t">
            <a:spAutoFit/>
          </a:bodyPr>
          <a:lstStyle/>
          <a:p>
            <a:pPr algn="ctr">
              <a:lnSpc>
                <a:spcPts val="7699"/>
              </a:lnSpc>
              <a:spcBef>
                <a:spcPct val="0"/>
              </a:spcBef>
            </a:pPr>
            <a:r>
              <a:rPr lang="en-US" sz="5499">
                <a:solidFill>
                  <a:srgbClr val="800080"/>
                </a:solidFill>
                <a:latin typeface="Montserrat Ultra-Bold"/>
              </a:rPr>
              <a:t>Step 4: Model Development &amp; Evaluation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B3D9"/>
        </a:solidFill>
        <a:effectLst/>
      </p:bgPr>
    </p:bg>
    <p:spTree>
      <p:nvGrpSpPr>
        <p:cNvPr id="1" name=""/>
        <p:cNvGrpSpPr/>
        <p:nvPr/>
      </p:nvGrpSpPr>
      <p:grpSpPr>
        <a:xfrm>
          <a:off x="0" y="0"/>
          <a:ext cx="0" cy="0"/>
          <a:chOff x="0" y="0"/>
          <a:chExt cx="0" cy="0"/>
        </a:xfrm>
      </p:grpSpPr>
      <p:sp>
        <p:nvSpPr>
          <p:cNvPr id="2" name="Freeform 2"/>
          <p:cNvSpPr/>
          <p:nvPr/>
        </p:nvSpPr>
        <p:spPr>
          <a:xfrm>
            <a:off x="12602593" y="3514407"/>
            <a:ext cx="10233664" cy="10233664"/>
          </a:xfrm>
          <a:custGeom>
            <a:avLst/>
            <a:gdLst/>
            <a:ahLst/>
            <a:cxnLst/>
            <a:rect l="l" t="t" r="r" b="b"/>
            <a:pathLst>
              <a:path w="10233664" h="10233664">
                <a:moveTo>
                  <a:pt x="0" y="0"/>
                </a:moveTo>
                <a:lnTo>
                  <a:pt x="10233665" y="0"/>
                </a:lnTo>
                <a:lnTo>
                  <a:pt x="10233665"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501768" y="6849101"/>
            <a:ext cx="9567614" cy="956761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6311940" y="-2923420"/>
            <a:ext cx="3952120" cy="395212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6464340" y="-2771020"/>
            <a:ext cx="3952120" cy="395212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2" name="Freeform 12"/>
          <p:cNvSpPr/>
          <p:nvPr/>
        </p:nvSpPr>
        <p:spPr>
          <a:xfrm>
            <a:off x="3064102" y="2082750"/>
            <a:ext cx="11867207" cy="4627594"/>
          </a:xfrm>
          <a:custGeom>
            <a:avLst/>
            <a:gdLst/>
            <a:ahLst/>
            <a:cxnLst/>
            <a:rect l="l" t="t" r="r" b="b"/>
            <a:pathLst>
              <a:path w="11867207" h="4627594">
                <a:moveTo>
                  <a:pt x="0" y="0"/>
                </a:moveTo>
                <a:lnTo>
                  <a:pt x="11867207" y="0"/>
                </a:lnTo>
                <a:lnTo>
                  <a:pt x="11867207" y="4627594"/>
                </a:lnTo>
                <a:lnTo>
                  <a:pt x="0" y="4627594"/>
                </a:lnTo>
                <a:lnTo>
                  <a:pt x="0" y="0"/>
                </a:lnTo>
                <a:close/>
              </a:path>
            </a:pathLst>
          </a:custGeom>
          <a:blipFill>
            <a:blip r:embed="rId4"/>
            <a:stretch>
              <a:fillRect/>
            </a:stretch>
          </a:blipFill>
        </p:spPr>
      </p:sp>
      <p:sp>
        <p:nvSpPr>
          <p:cNvPr id="13" name="Freeform 13"/>
          <p:cNvSpPr/>
          <p:nvPr/>
        </p:nvSpPr>
        <p:spPr>
          <a:xfrm>
            <a:off x="3064102" y="6849101"/>
            <a:ext cx="11867207" cy="3055243"/>
          </a:xfrm>
          <a:custGeom>
            <a:avLst/>
            <a:gdLst/>
            <a:ahLst/>
            <a:cxnLst/>
            <a:rect l="l" t="t" r="r" b="b"/>
            <a:pathLst>
              <a:path w="11867207" h="3055243">
                <a:moveTo>
                  <a:pt x="0" y="0"/>
                </a:moveTo>
                <a:lnTo>
                  <a:pt x="11867207" y="0"/>
                </a:lnTo>
                <a:lnTo>
                  <a:pt x="11867207" y="3055243"/>
                </a:lnTo>
                <a:lnTo>
                  <a:pt x="0" y="3055243"/>
                </a:lnTo>
                <a:lnTo>
                  <a:pt x="0" y="0"/>
                </a:lnTo>
                <a:close/>
              </a:path>
            </a:pathLst>
          </a:custGeom>
          <a:blipFill>
            <a:blip r:embed="rId5"/>
            <a:stretch>
              <a:fillRect/>
            </a:stretch>
          </a:blipFill>
        </p:spPr>
      </p:sp>
      <p:sp>
        <p:nvSpPr>
          <p:cNvPr id="14" name="TextBox 14"/>
          <p:cNvSpPr txBox="1"/>
          <p:nvPr/>
        </p:nvSpPr>
        <p:spPr>
          <a:xfrm>
            <a:off x="1345391" y="200025"/>
            <a:ext cx="15304629" cy="828675"/>
          </a:xfrm>
          <a:prstGeom prst="rect">
            <a:avLst/>
          </a:prstGeom>
        </p:spPr>
        <p:txBody>
          <a:bodyPr lIns="0" tIns="0" rIns="0" bIns="0" rtlCol="0" anchor="t">
            <a:spAutoFit/>
          </a:bodyPr>
          <a:lstStyle/>
          <a:p>
            <a:pPr algn="l">
              <a:lnSpc>
                <a:spcPts val="6599"/>
              </a:lnSpc>
            </a:pPr>
            <a:r>
              <a:rPr lang="en-US" sz="5499">
                <a:solidFill>
                  <a:srgbClr val="800080"/>
                </a:solidFill>
                <a:latin typeface="Montserrat Ultra-Bold"/>
              </a:rPr>
              <a:t>Step 4: Model Development &amp; Evaluation</a:t>
            </a:r>
          </a:p>
        </p:txBody>
      </p:sp>
      <p:sp>
        <p:nvSpPr>
          <p:cNvPr id="15" name="TextBox 15"/>
          <p:cNvSpPr txBox="1"/>
          <p:nvPr/>
        </p:nvSpPr>
        <p:spPr>
          <a:xfrm>
            <a:off x="6123120" y="1107097"/>
            <a:ext cx="5992680" cy="796500"/>
          </a:xfrm>
          <a:prstGeom prst="rect">
            <a:avLst/>
          </a:prstGeom>
        </p:spPr>
        <p:txBody>
          <a:bodyPr wrap="square" lIns="0" tIns="0" rIns="0" bIns="0" rtlCol="0" anchor="t">
            <a:spAutoFit/>
          </a:bodyPr>
          <a:lstStyle/>
          <a:p>
            <a:pPr algn="ctr">
              <a:lnSpc>
                <a:spcPts val="6719"/>
              </a:lnSpc>
              <a:spcBef>
                <a:spcPct val="0"/>
              </a:spcBef>
            </a:pPr>
            <a:r>
              <a:rPr lang="en-US" sz="4800" dirty="0">
                <a:solidFill>
                  <a:srgbClr val="800080"/>
                </a:solidFill>
                <a:latin typeface="Montserrat Ultra-Bold"/>
              </a:rPr>
              <a:t>RANDOM FOREST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B3D9"/>
        </a:solidFill>
        <a:effectLst/>
      </p:bgPr>
    </p:bg>
    <p:spTree>
      <p:nvGrpSpPr>
        <p:cNvPr id="1" name=""/>
        <p:cNvGrpSpPr/>
        <p:nvPr/>
      </p:nvGrpSpPr>
      <p:grpSpPr>
        <a:xfrm>
          <a:off x="0" y="0"/>
          <a:ext cx="0" cy="0"/>
          <a:chOff x="0" y="0"/>
          <a:chExt cx="0" cy="0"/>
        </a:xfrm>
      </p:grpSpPr>
      <p:sp>
        <p:nvSpPr>
          <p:cNvPr id="2" name="Freeform 2"/>
          <p:cNvSpPr/>
          <p:nvPr/>
        </p:nvSpPr>
        <p:spPr>
          <a:xfrm>
            <a:off x="12602593" y="3514407"/>
            <a:ext cx="10233664" cy="10233664"/>
          </a:xfrm>
          <a:custGeom>
            <a:avLst/>
            <a:gdLst/>
            <a:ahLst/>
            <a:cxnLst/>
            <a:rect l="l" t="t" r="r" b="b"/>
            <a:pathLst>
              <a:path w="10233664" h="10233664">
                <a:moveTo>
                  <a:pt x="0" y="0"/>
                </a:moveTo>
                <a:lnTo>
                  <a:pt x="10233665" y="0"/>
                </a:lnTo>
                <a:lnTo>
                  <a:pt x="10233665"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501768" y="6849101"/>
            <a:ext cx="9567614" cy="956761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6311940" y="-2923420"/>
            <a:ext cx="3952120" cy="395212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6464340" y="-2771020"/>
            <a:ext cx="3952120" cy="395212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2" name="Freeform 12"/>
          <p:cNvSpPr/>
          <p:nvPr/>
        </p:nvSpPr>
        <p:spPr>
          <a:xfrm>
            <a:off x="3510355" y="1849633"/>
            <a:ext cx="11867207" cy="4538052"/>
          </a:xfrm>
          <a:custGeom>
            <a:avLst/>
            <a:gdLst/>
            <a:ahLst/>
            <a:cxnLst/>
            <a:rect l="l" t="t" r="r" b="b"/>
            <a:pathLst>
              <a:path w="11867207" h="4538052">
                <a:moveTo>
                  <a:pt x="0" y="0"/>
                </a:moveTo>
                <a:lnTo>
                  <a:pt x="11867208" y="0"/>
                </a:lnTo>
                <a:lnTo>
                  <a:pt x="11867208" y="4538053"/>
                </a:lnTo>
                <a:lnTo>
                  <a:pt x="0" y="4538053"/>
                </a:lnTo>
                <a:lnTo>
                  <a:pt x="0" y="0"/>
                </a:lnTo>
                <a:close/>
              </a:path>
            </a:pathLst>
          </a:custGeom>
          <a:blipFill>
            <a:blip r:embed="rId4"/>
            <a:stretch>
              <a:fillRect/>
            </a:stretch>
          </a:blipFill>
        </p:spPr>
      </p:sp>
      <p:sp>
        <p:nvSpPr>
          <p:cNvPr id="13" name="Freeform 13"/>
          <p:cNvSpPr/>
          <p:nvPr/>
        </p:nvSpPr>
        <p:spPr>
          <a:xfrm>
            <a:off x="3510355" y="6573219"/>
            <a:ext cx="11867207" cy="3553457"/>
          </a:xfrm>
          <a:custGeom>
            <a:avLst/>
            <a:gdLst/>
            <a:ahLst/>
            <a:cxnLst/>
            <a:rect l="l" t="t" r="r" b="b"/>
            <a:pathLst>
              <a:path w="11867207" h="3553457">
                <a:moveTo>
                  <a:pt x="0" y="0"/>
                </a:moveTo>
                <a:lnTo>
                  <a:pt x="11867208" y="0"/>
                </a:lnTo>
                <a:lnTo>
                  <a:pt x="11867208" y="3553458"/>
                </a:lnTo>
                <a:lnTo>
                  <a:pt x="0" y="3553458"/>
                </a:lnTo>
                <a:lnTo>
                  <a:pt x="0" y="0"/>
                </a:lnTo>
                <a:close/>
              </a:path>
            </a:pathLst>
          </a:custGeom>
          <a:blipFill>
            <a:blip r:embed="rId5"/>
            <a:stretch>
              <a:fillRect/>
            </a:stretch>
          </a:blipFill>
        </p:spPr>
      </p:sp>
      <p:sp>
        <p:nvSpPr>
          <p:cNvPr id="14" name="TextBox 14"/>
          <p:cNvSpPr txBox="1"/>
          <p:nvPr/>
        </p:nvSpPr>
        <p:spPr>
          <a:xfrm>
            <a:off x="1491685" y="0"/>
            <a:ext cx="15304629" cy="828675"/>
          </a:xfrm>
          <a:prstGeom prst="rect">
            <a:avLst/>
          </a:prstGeom>
        </p:spPr>
        <p:txBody>
          <a:bodyPr lIns="0" tIns="0" rIns="0" bIns="0" rtlCol="0" anchor="t">
            <a:spAutoFit/>
          </a:bodyPr>
          <a:lstStyle/>
          <a:p>
            <a:pPr algn="l">
              <a:lnSpc>
                <a:spcPts val="6599"/>
              </a:lnSpc>
            </a:pPr>
            <a:r>
              <a:rPr lang="en-US" sz="5499">
                <a:solidFill>
                  <a:srgbClr val="800080"/>
                </a:solidFill>
                <a:latin typeface="Montserrat Ultra-Bold"/>
              </a:rPr>
              <a:t>Step 4: Model Development &amp; Evaluation</a:t>
            </a:r>
          </a:p>
        </p:txBody>
      </p:sp>
      <p:sp>
        <p:nvSpPr>
          <p:cNvPr id="15" name="TextBox 15"/>
          <p:cNvSpPr txBox="1"/>
          <p:nvPr/>
        </p:nvSpPr>
        <p:spPr>
          <a:xfrm>
            <a:off x="5506178" y="852570"/>
            <a:ext cx="7219221" cy="796500"/>
          </a:xfrm>
          <a:prstGeom prst="rect">
            <a:avLst/>
          </a:prstGeom>
        </p:spPr>
        <p:txBody>
          <a:bodyPr wrap="square" lIns="0" tIns="0" rIns="0" bIns="0" rtlCol="0" anchor="t">
            <a:spAutoFit/>
          </a:bodyPr>
          <a:lstStyle/>
          <a:p>
            <a:pPr algn="ctr">
              <a:lnSpc>
                <a:spcPts val="6719"/>
              </a:lnSpc>
              <a:spcBef>
                <a:spcPct val="0"/>
              </a:spcBef>
            </a:pPr>
            <a:r>
              <a:rPr lang="en-US" sz="4800" dirty="0">
                <a:solidFill>
                  <a:srgbClr val="800080"/>
                </a:solidFill>
                <a:latin typeface="Montserrat Ultra-Bold"/>
              </a:rPr>
              <a:t>GRADIENT BOOSTING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B3D9"/>
        </a:solidFill>
        <a:effectLst/>
      </p:bgPr>
    </p:bg>
    <p:spTree>
      <p:nvGrpSpPr>
        <p:cNvPr id="1" name=""/>
        <p:cNvGrpSpPr/>
        <p:nvPr/>
      </p:nvGrpSpPr>
      <p:grpSpPr>
        <a:xfrm>
          <a:off x="0" y="0"/>
          <a:ext cx="0" cy="0"/>
          <a:chOff x="0" y="0"/>
          <a:chExt cx="0" cy="0"/>
        </a:xfrm>
      </p:grpSpPr>
      <p:sp>
        <p:nvSpPr>
          <p:cNvPr id="2" name="Freeform 2"/>
          <p:cNvSpPr/>
          <p:nvPr/>
        </p:nvSpPr>
        <p:spPr>
          <a:xfrm>
            <a:off x="12562999" y="4232774"/>
            <a:ext cx="10233664" cy="10233664"/>
          </a:xfrm>
          <a:custGeom>
            <a:avLst/>
            <a:gdLst/>
            <a:ahLst/>
            <a:cxnLst/>
            <a:rect l="l" t="t" r="r" b="b"/>
            <a:pathLst>
              <a:path w="10233664" h="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962131" y="6218783"/>
            <a:ext cx="9567614" cy="956761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6311940" y="-2923420"/>
            <a:ext cx="3952120" cy="395212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6464340" y="-2771020"/>
            <a:ext cx="3952120" cy="395212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aphicFrame>
        <p:nvGraphicFramePr>
          <p:cNvPr id="12" name="Table 12"/>
          <p:cNvGraphicFramePr>
            <a:graphicFrameLocks noGrp="1"/>
          </p:cNvGraphicFramePr>
          <p:nvPr>
            <p:extLst>
              <p:ext uri="{D42A27DB-BD31-4B8C-83A1-F6EECF244321}">
                <p14:modId xmlns:p14="http://schemas.microsoft.com/office/powerpoint/2010/main" val="3069231773"/>
              </p:ext>
            </p:extLst>
          </p:nvPr>
        </p:nvGraphicFramePr>
        <p:xfrm>
          <a:off x="2919808" y="2237469"/>
          <a:ext cx="11268580" cy="7203805"/>
        </p:xfrm>
        <a:graphic>
          <a:graphicData uri="http://schemas.openxmlformats.org/drawingml/2006/table">
            <a:tbl>
              <a:tblPr/>
              <a:tblGrid>
                <a:gridCol w="2817145">
                  <a:extLst>
                    <a:ext uri="{9D8B030D-6E8A-4147-A177-3AD203B41FA5}">
                      <a16:colId xmlns:a16="http://schemas.microsoft.com/office/drawing/2014/main" val="20000"/>
                    </a:ext>
                  </a:extLst>
                </a:gridCol>
                <a:gridCol w="2817145">
                  <a:extLst>
                    <a:ext uri="{9D8B030D-6E8A-4147-A177-3AD203B41FA5}">
                      <a16:colId xmlns:a16="http://schemas.microsoft.com/office/drawing/2014/main" val="20001"/>
                    </a:ext>
                  </a:extLst>
                </a:gridCol>
                <a:gridCol w="2817145">
                  <a:extLst>
                    <a:ext uri="{9D8B030D-6E8A-4147-A177-3AD203B41FA5}">
                      <a16:colId xmlns:a16="http://schemas.microsoft.com/office/drawing/2014/main" val="20002"/>
                    </a:ext>
                  </a:extLst>
                </a:gridCol>
                <a:gridCol w="2817145">
                  <a:extLst>
                    <a:ext uri="{9D8B030D-6E8A-4147-A177-3AD203B41FA5}">
                      <a16:colId xmlns:a16="http://schemas.microsoft.com/office/drawing/2014/main" val="20003"/>
                    </a:ext>
                  </a:extLst>
                </a:gridCol>
              </a:tblGrid>
              <a:tr h="1440761">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40761">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dirty="0">
                        <a:solidFill>
                          <a:schemeClr val="tx1"/>
                        </a:solidFill>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dirty="0">
                        <a:solidFill>
                          <a:schemeClr val="tx1"/>
                        </a:solidFill>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dirty="0">
                        <a:solidFill>
                          <a:schemeClr val="tx1"/>
                        </a:solidFill>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40761">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40761">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40761">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3" name="Freeform 13"/>
          <p:cNvSpPr/>
          <p:nvPr/>
        </p:nvSpPr>
        <p:spPr>
          <a:xfrm>
            <a:off x="14304151" y="7205069"/>
            <a:ext cx="4015578" cy="2984492"/>
          </a:xfrm>
          <a:custGeom>
            <a:avLst/>
            <a:gdLst/>
            <a:ahLst/>
            <a:cxnLst/>
            <a:rect l="l" t="t" r="r" b="b"/>
            <a:pathLst>
              <a:path w="4015578" h="2984492">
                <a:moveTo>
                  <a:pt x="0" y="0"/>
                </a:moveTo>
                <a:lnTo>
                  <a:pt x="4015578" y="0"/>
                </a:lnTo>
                <a:lnTo>
                  <a:pt x="4015578" y="2984493"/>
                </a:lnTo>
                <a:lnTo>
                  <a:pt x="0" y="29844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TextBox 14"/>
          <p:cNvSpPr txBox="1"/>
          <p:nvPr/>
        </p:nvSpPr>
        <p:spPr>
          <a:xfrm>
            <a:off x="4075416" y="200025"/>
            <a:ext cx="9550497" cy="828675"/>
          </a:xfrm>
          <a:prstGeom prst="rect">
            <a:avLst/>
          </a:prstGeom>
        </p:spPr>
        <p:txBody>
          <a:bodyPr lIns="0" tIns="0" rIns="0" bIns="0" rtlCol="0" anchor="t">
            <a:spAutoFit/>
          </a:bodyPr>
          <a:lstStyle/>
          <a:p>
            <a:pPr algn="l">
              <a:lnSpc>
                <a:spcPts val="6599"/>
              </a:lnSpc>
            </a:pPr>
            <a:r>
              <a:rPr lang="en-US" sz="5499">
                <a:solidFill>
                  <a:srgbClr val="800080"/>
                </a:solidFill>
                <a:latin typeface="Montserrat Ultra-Bold"/>
              </a:rPr>
              <a:t>Step 5: Model SELECTION</a:t>
            </a:r>
          </a:p>
        </p:txBody>
      </p:sp>
      <p:sp>
        <p:nvSpPr>
          <p:cNvPr id="15" name="TextBox 15"/>
          <p:cNvSpPr txBox="1"/>
          <p:nvPr/>
        </p:nvSpPr>
        <p:spPr>
          <a:xfrm>
            <a:off x="5457113" y="1104899"/>
            <a:ext cx="7105885" cy="726295"/>
          </a:xfrm>
          <a:prstGeom prst="rect">
            <a:avLst/>
          </a:prstGeom>
        </p:spPr>
        <p:txBody>
          <a:bodyPr wrap="square" lIns="0" tIns="0" rIns="0" bIns="0" rtlCol="0" anchor="t">
            <a:spAutoFit/>
          </a:bodyPr>
          <a:lstStyle/>
          <a:p>
            <a:pPr algn="ctr">
              <a:lnSpc>
                <a:spcPts val="5880"/>
              </a:lnSpc>
              <a:spcBef>
                <a:spcPct val="0"/>
              </a:spcBef>
            </a:pPr>
            <a:r>
              <a:rPr lang="en-US" sz="4200" dirty="0">
                <a:solidFill>
                  <a:srgbClr val="800080"/>
                </a:solidFill>
                <a:latin typeface="Montserrat Ultra-Bold"/>
              </a:rPr>
              <a:t>MODEL PERFORMANCE:</a:t>
            </a:r>
          </a:p>
        </p:txBody>
      </p:sp>
      <p:sp>
        <p:nvSpPr>
          <p:cNvPr id="16" name="TextBox 16"/>
          <p:cNvSpPr txBox="1"/>
          <p:nvPr/>
        </p:nvSpPr>
        <p:spPr>
          <a:xfrm>
            <a:off x="3043998" y="2608626"/>
            <a:ext cx="2616681" cy="537845"/>
          </a:xfrm>
          <a:prstGeom prst="rect">
            <a:avLst/>
          </a:prstGeom>
        </p:spPr>
        <p:txBody>
          <a:bodyPr lIns="0" tIns="0" rIns="0" bIns="0" rtlCol="0" anchor="t">
            <a:spAutoFit/>
          </a:bodyPr>
          <a:lstStyle/>
          <a:p>
            <a:pPr algn="ctr">
              <a:lnSpc>
                <a:spcPts val="4480"/>
              </a:lnSpc>
              <a:spcBef>
                <a:spcPct val="0"/>
              </a:spcBef>
            </a:pPr>
            <a:r>
              <a:rPr lang="en-US" sz="3200">
                <a:solidFill>
                  <a:srgbClr val="800080"/>
                </a:solidFill>
                <a:latin typeface="Montserrat Ultra-Bold"/>
              </a:rPr>
              <a:t>MODEL</a:t>
            </a:r>
          </a:p>
        </p:txBody>
      </p:sp>
      <p:sp>
        <p:nvSpPr>
          <p:cNvPr id="17" name="TextBox 17"/>
          <p:cNvSpPr txBox="1"/>
          <p:nvPr/>
        </p:nvSpPr>
        <p:spPr>
          <a:xfrm>
            <a:off x="2971554" y="4015604"/>
            <a:ext cx="2761570" cy="815340"/>
          </a:xfrm>
          <a:prstGeom prst="rect">
            <a:avLst/>
          </a:prstGeom>
        </p:spPr>
        <p:txBody>
          <a:bodyPr lIns="0" tIns="0" rIns="0" bIns="0" rtlCol="0" anchor="t">
            <a:spAutoFit/>
          </a:bodyPr>
          <a:lstStyle/>
          <a:p>
            <a:pPr algn="ctr">
              <a:lnSpc>
                <a:spcPts val="3359"/>
              </a:lnSpc>
              <a:spcBef>
                <a:spcPct val="0"/>
              </a:spcBef>
            </a:pPr>
            <a:r>
              <a:rPr lang="en-US" sz="2400">
                <a:solidFill>
                  <a:srgbClr val="800080"/>
                </a:solidFill>
                <a:latin typeface="Montserrat Ultra-Bold"/>
              </a:rPr>
              <a:t>Linear Regression</a:t>
            </a:r>
          </a:p>
        </p:txBody>
      </p:sp>
      <p:sp>
        <p:nvSpPr>
          <p:cNvPr id="18" name="TextBox 18"/>
          <p:cNvSpPr txBox="1"/>
          <p:nvPr/>
        </p:nvSpPr>
        <p:spPr>
          <a:xfrm>
            <a:off x="3110595" y="5403443"/>
            <a:ext cx="2483488" cy="815340"/>
          </a:xfrm>
          <a:prstGeom prst="rect">
            <a:avLst/>
          </a:prstGeom>
        </p:spPr>
        <p:txBody>
          <a:bodyPr lIns="0" tIns="0" rIns="0" bIns="0" rtlCol="0" anchor="t">
            <a:spAutoFit/>
          </a:bodyPr>
          <a:lstStyle/>
          <a:p>
            <a:pPr algn="ctr">
              <a:lnSpc>
                <a:spcPts val="3359"/>
              </a:lnSpc>
              <a:spcBef>
                <a:spcPct val="0"/>
              </a:spcBef>
            </a:pPr>
            <a:r>
              <a:rPr lang="en-US" sz="2400">
                <a:solidFill>
                  <a:srgbClr val="800080"/>
                </a:solidFill>
                <a:latin typeface="Montserrat Ultra-Bold"/>
              </a:rPr>
              <a:t>Decision Tree Regressor</a:t>
            </a:r>
          </a:p>
        </p:txBody>
      </p:sp>
      <p:sp>
        <p:nvSpPr>
          <p:cNvPr id="19" name="TextBox 19"/>
          <p:cNvSpPr txBox="1"/>
          <p:nvPr/>
        </p:nvSpPr>
        <p:spPr>
          <a:xfrm>
            <a:off x="2971554" y="6790283"/>
            <a:ext cx="2813315" cy="815340"/>
          </a:xfrm>
          <a:prstGeom prst="rect">
            <a:avLst/>
          </a:prstGeom>
        </p:spPr>
        <p:txBody>
          <a:bodyPr lIns="0" tIns="0" rIns="0" bIns="0" rtlCol="0" anchor="t">
            <a:spAutoFit/>
          </a:bodyPr>
          <a:lstStyle/>
          <a:p>
            <a:pPr algn="ctr">
              <a:lnSpc>
                <a:spcPts val="3359"/>
              </a:lnSpc>
              <a:spcBef>
                <a:spcPct val="0"/>
              </a:spcBef>
            </a:pPr>
            <a:r>
              <a:rPr lang="en-US" sz="2400">
                <a:solidFill>
                  <a:srgbClr val="800080"/>
                </a:solidFill>
                <a:latin typeface="Montserrat Ultra-Bold"/>
              </a:rPr>
              <a:t>Random Forest Regressor</a:t>
            </a:r>
          </a:p>
        </p:txBody>
      </p:sp>
      <p:sp>
        <p:nvSpPr>
          <p:cNvPr id="20" name="TextBox 20"/>
          <p:cNvSpPr txBox="1"/>
          <p:nvPr/>
        </p:nvSpPr>
        <p:spPr>
          <a:xfrm>
            <a:off x="3194232" y="8371569"/>
            <a:ext cx="2367961" cy="815340"/>
          </a:xfrm>
          <a:prstGeom prst="rect">
            <a:avLst/>
          </a:prstGeom>
        </p:spPr>
        <p:txBody>
          <a:bodyPr lIns="0" tIns="0" rIns="0" bIns="0" rtlCol="0" anchor="t">
            <a:spAutoFit/>
          </a:bodyPr>
          <a:lstStyle/>
          <a:p>
            <a:pPr algn="ctr">
              <a:lnSpc>
                <a:spcPts val="3359"/>
              </a:lnSpc>
              <a:spcBef>
                <a:spcPct val="0"/>
              </a:spcBef>
            </a:pPr>
            <a:r>
              <a:rPr lang="en-US" sz="2400">
                <a:solidFill>
                  <a:srgbClr val="800080"/>
                </a:solidFill>
                <a:latin typeface="Montserrat Ultra-Bold"/>
              </a:rPr>
              <a:t>Gradient Boosting</a:t>
            </a:r>
          </a:p>
        </p:txBody>
      </p:sp>
      <p:sp>
        <p:nvSpPr>
          <p:cNvPr id="21" name="TextBox 21"/>
          <p:cNvSpPr txBox="1"/>
          <p:nvPr/>
        </p:nvSpPr>
        <p:spPr>
          <a:xfrm>
            <a:off x="6648234" y="2608626"/>
            <a:ext cx="1224439" cy="537845"/>
          </a:xfrm>
          <a:prstGeom prst="rect">
            <a:avLst/>
          </a:prstGeom>
        </p:spPr>
        <p:txBody>
          <a:bodyPr lIns="0" tIns="0" rIns="0" bIns="0" rtlCol="0" anchor="t">
            <a:spAutoFit/>
          </a:bodyPr>
          <a:lstStyle/>
          <a:p>
            <a:pPr algn="ctr">
              <a:lnSpc>
                <a:spcPts val="4480"/>
              </a:lnSpc>
              <a:spcBef>
                <a:spcPct val="0"/>
              </a:spcBef>
            </a:pPr>
            <a:r>
              <a:rPr lang="en-US" sz="3200">
                <a:solidFill>
                  <a:srgbClr val="800080"/>
                </a:solidFill>
                <a:latin typeface="Montserrat Ultra-Bold"/>
              </a:rPr>
              <a:t>RMSE</a:t>
            </a:r>
          </a:p>
        </p:txBody>
      </p:sp>
      <p:sp>
        <p:nvSpPr>
          <p:cNvPr id="22" name="TextBox 22"/>
          <p:cNvSpPr txBox="1"/>
          <p:nvPr/>
        </p:nvSpPr>
        <p:spPr>
          <a:xfrm>
            <a:off x="9426688" y="2608626"/>
            <a:ext cx="980242" cy="537845"/>
          </a:xfrm>
          <a:prstGeom prst="rect">
            <a:avLst/>
          </a:prstGeom>
        </p:spPr>
        <p:txBody>
          <a:bodyPr lIns="0" tIns="0" rIns="0" bIns="0" rtlCol="0" anchor="t">
            <a:spAutoFit/>
          </a:bodyPr>
          <a:lstStyle/>
          <a:p>
            <a:pPr algn="ctr">
              <a:lnSpc>
                <a:spcPts val="4480"/>
              </a:lnSpc>
              <a:spcBef>
                <a:spcPct val="0"/>
              </a:spcBef>
            </a:pPr>
            <a:r>
              <a:rPr lang="en-US" sz="3200">
                <a:solidFill>
                  <a:srgbClr val="800080"/>
                </a:solidFill>
                <a:latin typeface="Montserrat Ultra-Bold"/>
              </a:rPr>
              <a:t>MAE</a:t>
            </a:r>
          </a:p>
        </p:txBody>
      </p:sp>
      <p:sp>
        <p:nvSpPr>
          <p:cNvPr id="23" name="TextBox 23"/>
          <p:cNvSpPr txBox="1"/>
          <p:nvPr/>
        </p:nvSpPr>
        <p:spPr>
          <a:xfrm>
            <a:off x="11430077" y="2608626"/>
            <a:ext cx="2758310" cy="537845"/>
          </a:xfrm>
          <a:prstGeom prst="rect">
            <a:avLst/>
          </a:prstGeom>
        </p:spPr>
        <p:txBody>
          <a:bodyPr lIns="0" tIns="0" rIns="0" bIns="0" rtlCol="0" anchor="t">
            <a:spAutoFit/>
          </a:bodyPr>
          <a:lstStyle/>
          <a:p>
            <a:pPr algn="ctr">
              <a:lnSpc>
                <a:spcPts val="4480"/>
              </a:lnSpc>
              <a:spcBef>
                <a:spcPct val="0"/>
              </a:spcBef>
            </a:pPr>
            <a:r>
              <a:rPr lang="en-US" sz="3200">
                <a:solidFill>
                  <a:srgbClr val="800080"/>
                </a:solidFill>
                <a:latin typeface="Montserrat Ultra-Bold"/>
              </a:rPr>
              <a:t>R-SQUARED</a:t>
            </a:r>
          </a:p>
        </p:txBody>
      </p:sp>
      <p:sp>
        <p:nvSpPr>
          <p:cNvPr id="24" name="TextBox 24"/>
          <p:cNvSpPr txBox="1"/>
          <p:nvPr/>
        </p:nvSpPr>
        <p:spPr>
          <a:xfrm>
            <a:off x="5792528" y="4015604"/>
            <a:ext cx="2761570" cy="403059"/>
          </a:xfrm>
          <a:prstGeom prst="rect">
            <a:avLst/>
          </a:prstGeom>
        </p:spPr>
        <p:txBody>
          <a:bodyPr lIns="0" tIns="0" rIns="0" bIns="0" rtlCol="0" anchor="t">
            <a:spAutoFit/>
          </a:bodyPr>
          <a:lstStyle/>
          <a:p>
            <a:pPr algn="ctr">
              <a:lnSpc>
                <a:spcPts val="3359"/>
              </a:lnSpc>
              <a:spcBef>
                <a:spcPct val="0"/>
              </a:spcBef>
            </a:pPr>
            <a:r>
              <a:rPr lang="en-US" sz="2400" dirty="0">
                <a:latin typeface="Montserrat Ultra-Bold"/>
              </a:rPr>
              <a:t>9787.76</a:t>
            </a:r>
          </a:p>
        </p:txBody>
      </p:sp>
      <p:sp>
        <p:nvSpPr>
          <p:cNvPr id="25" name="TextBox 25"/>
          <p:cNvSpPr txBox="1"/>
          <p:nvPr/>
        </p:nvSpPr>
        <p:spPr>
          <a:xfrm>
            <a:off x="8554098" y="4015604"/>
            <a:ext cx="2761570" cy="403059"/>
          </a:xfrm>
          <a:prstGeom prst="rect">
            <a:avLst/>
          </a:prstGeom>
        </p:spPr>
        <p:txBody>
          <a:bodyPr lIns="0" tIns="0" rIns="0" bIns="0" rtlCol="0" anchor="t">
            <a:spAutoFit/>
          </a:bodyPr>
          <a:lstStyle/>
          <a:p>
            <a:pPr algn="ctr">
              <a:lnSpc>
                <a:spcPts val="3359"/>
              </a:lnSpc>
              <a:spcBef>
                <a:spcPct val="0"/>
              </a:spcBef>
            </a:pPr>
            <a:r>
              <a:rPr lang="en-US" sz="2400" dirty="0">
                <a:latin typeface="Montserrat Ultra-Bold"/>
              </a:rPr>
              <a:t>4636.4</a:t>
            </a:r>
          </a:p>
        </p:txBody>
      </p:sp>
      <p:sp>
        <p:nvSpPr>
          <p:cNvPr id="26" name="TextBox 26"/>
          <p:cNvSpPr txBox="1"/>
          <p:nvPr/>
        </p:nvSpPr>
        <p:spPr>
          <a:xfrm>
            <a:off x="11426818" y="4015604"/>
            <a:ext cx="2761570" cy="403059"/>
          </a:xfrm>
          <a:prstGeom prst="rect">
            <a:avLst/>
          </a:prstGeom>
        </p:spPr>
        <p:txBody>
          <a:bodyPr lIns="0" tIns="0" rIns="0" bIns="0" rtlCol="0" anchor="t">
            <a:spAutoFit/>
          </a:bodyPr>
          <a:lstStyle/>
          <a:p>
            <a:pPr algn="ctr">
              <a:lnSpc>
                <a:spcPts val="3359"/>
              </a:lnSpc>
              <a:spcBef>
                <a:spcPct val="0"/>
              </a:spcBef>
            </a:pPr>
            <a:r>
              <a:rPr lang="en-US" sz="2400" dirty="0">
                <a:latin typeface="Montserrat Ultra-Bold"/>
              </a:rPr>
              <a:t>0.942</a:t>
            </a:r>
          </a:p>
        </p:txBody>
      </p:sp>
      <p:sp>
        <p:nvSpPr>
          <p:cNvPr id="27" name="TextBox 27"/>
          <p:cNvSpPr txBox="1"/>
          <p:nvPr/>
        </p:nvSpPr>
        <p:spPr>
          <a:xfrm>
            <a:off x="5879668" y="5604230"/>
            <a:ext cx="2761570" cy="396240"/>
          </a:xfrm>
          <a:prstGeom prst="rect">
            <a:avLst/>
          </a:prstGeom>
        </p:spPr>
        <p:txBody>
          <a:bodyPr lIns="0" tIns="0" rIns="0" bIns="0" rtlCol="0" anchor="t">
            <a:spAutoFit/>
          </a:bodyPr>
          <a:lstStyle/>
          <a:p>
            <a:pPr algn="ctr">
              <a:lnSpc>
                <a:spcPts val="3359"/>
              </a:lnSpc>
              <a:spcBef>
                <a:spcPct val="0"/>
              </a:spcBef>
            </a:pPr>
            <a:r>
              <a:rPr lang="en-US" sz="2400">
                <a:solidFill>
                  <a:srgbClr val="800080"/>
                </a:solidFill>
                <a:latin typeface="Montserrat Ultra-Bold"/>
              </a:rPr>
              <a:t>12174.38</a:t>
            </a:r>
          </a:p>
        </p:txBody>
      </p:sp>
      <p:sp>
        <p:nvSpPr>
          <p:cNvPr id="28" name="TextBox 28"/>
          <p:cNvSpPr txBox="1"/>
          <p:nvPr/>
        </p:nvSpPr>
        <p:spPr>
          <a:xfrm>
            <a:off x="5792528" y="6999833"/>
            <a:ext cx="2761570" cy="396240"/>
          </a:xfrm>
          <a:prstGeom prst="rect">
            <a:avLst/>
          </a:prstGeom>
        </p:spPr>
        <p:txBody>
          <a:bodyPr lIns="0" tIns="0" rIns="0" bIns="0" rtlCol="0" anchor="t">
            <a:spAutoFit/>
          </a:bodyPr>
          <a:lstStyle/>
          <a:p>
            <a:pPr algn="ctr">
              <a:lnSpc>
                <a:spcPts val="3359"/>
              </a:lnSpc>
              <a:spcBef>
                <a:spcPct val="0"/>
              </a:spcBef>
            </a:pPr>
            <a:r>
              <a:rPr lang="en-US" sz="2400">
                <a:solidFill>
                  <a:srgbClr val="800080"/>
                </a:solidFill>
                <a:latin typeface="Montserrat Ultra-Bold"/>
              </a:rPr>
              <a:t>10545.03</a:t>
            </a:r>
          </a:p>
        </p:txBody>
      </p:sp>
      <p:sp>
        <p:nvSpPr>
          <p:cNvPr id="29" name="TextBox 29"/>
          <p:cNvSpPr txBox="1"/>
          <p:nvPr/>
        </p:nvSpPr>
        <p:spPr>
          <a:xfrm>
            <a:off x="5879668" y="8402049"/>
            <a:ext cx="2761570" cy="396240"/>
          </a:xfrm>
          <a:prstGeom prst="rect">
            <a:avLst/>
          </a:prstGeom>
        </p:spPr>
        <p:txBody>
          <a:bodyPr lIns="0" tIns="0" rIns="0" bIns="0" rtlCol="0" anchor="t">
            <a:spAutoFit/>
          </a:bodyPr>
          <a:lstStyle/>
          <a:p>
            <a:pPr algn="ctr">
              <a:lnSpc>
                <a:spcPts val="3359"/>
              </a:lnSpc>
              <a:spcBef>
                <a:spcPct val="0"/>
              </a:spcBef>
            </a:pPr>
            <a:r>
              <a:rPr lang="en-US" sz="2400">
                <a:solidFill>
                  <a:srgbClr val="800080"/>
                </a:solidFill>
                <a:latin typeface="Montserrat Ultra-Bold"/>
              </a:rPr>
              <a:t>11720.98</a:t>
            </a:r>
          </a:p>
        </p:txBody>
      </p:sp>
      <p:sp>
        <p:nvSpPr>
          <p:cNvPr id="30" name="TextBox 30"/>
          <p:cNvSpPr txBox="1"/>
          <p:nvPr/>
        </p:nvSpPr>
        <p:spPr>
          <a:xfrm>
            <a:off x="8668508" y="5604230"/>
            <a:ext cx="2761570" cy="396240"/>
          </a:xfrm>
          <a:prstGeom prst="rect">
            <a:avLst/>
          </a:prstGeom>
        </p:spPr>
        <p:txBody>
          <a:bodyPr lIns="0" tIns="0" rIns="0" bIns="0" rtlCol="0" anchor="t">
            <a:spAutoFit/>
          </a:bodyPr>
          <a:lstStyle/>
          <a:p>
            <a:pPr algn="ctr">
              <a:lnSpc>
                <a:spcPts val="3359"/>
              </a:lnSpc>
              <a:spcBef>
                <a:spcPct val="0"/>
              </a:spcBef>
            </a:pPr>
            <a:r>
              <a:rPr lang="en-US" sz="2400">
                <a:solidFill>
                  <a:srgbClr val="800080"/>
                </a:solidFill>
                <a:latin typeface="Montserrat Ultra-Bold"/>
              </a:rPr>
              <a:t>5442.89</a:t>
            </a:r>
          </a:p>
        </p:txBody>
      </p:sp>
      <p:sp>
        <p:nvSpPr>
          <p:cNvPr id="31" name="TextBox 31"/>
          <p:cNvSpPr txBox="1"/>
          <p:nvPr/>
        </p:nvSpPr>
        <p:spPr>
          <a:xfrm>
            <a:off x="8665248" y="6999833"/>
            <a:ext cx="2761570" cy="396240"/>
          </a:xfrm>
          <a:prstGeom prst="rect">
            <a:avLst/>
          </a:prstGeom>
        </p:spPr>
        <p:txBody>
          <a:bodyPr lIns="0" tIns="0" rIns="0" bIns="0" rtlCol="0" anchor="t">
            <a:spAutoFit/>
          </a:bodyPr>
          <a:lstStyle/>
          <a:p>
            <a:pPr algn="ctr">
              <a:lnSpc>
                <a:spcPts val="3359"/>
              </a:lnSpc>
              <a:spcBef>
                <a:spcPct val="0"/>
              </a:spcBef>
            </a:pPr>
            <a:r>
              <a:rPr lang="en-US" sz="2400">
                <a:solidFill>
                  <a:srgbClr val="800080"/>
                </a:solidFill>
                <a:latin typeface="Montserrat Ultra-Bold"/>
              </a:rPr>
              <a:t>4717.07</a:t>
            </a:r>
          </a:p>
        </p:txBody>
      </p:sp>
      <p:sp>
        <p:nvSpPr>
          <p:cNvPr id="32" name="TextBox 32"/>
          <p:cNvSpPr txBox="1"/>
          <p:nvPr/>
        </p:nvSpPr>
        <p:spPr>
          <a:xfrm>
            <a:off x="8668508" y="8402049"/>
            <a:ext cx="2761570" cy="396240"/>
          </a:xfrm>
          <a:prstGeom prst="rect">
            <a:avLst/>
          </a:prstGeom>
        </p:spPr>
        <p:txBody>
          <a:bodyPr lIns="0" tIns="0" rIns="0" bIns="0" rtlCol="0" anchor="t">
            <a:spAutoFit/>
          </a:bodyPr>
          <a:lstStyle/>
          <a:p>
            <a:pPr algn="ctr">
              <a:lnSpc>
                <a:spcPts val="3359"/>
              </a:lnSpc>
              <a:spcBef>
                <a:spcPct val="0"/>
              </a:spcBef>
            </a:pPr>
            <a:r>
              <a:rPr lang="en-US" sz="2400">
                <a:solidFill>
                  <a:srgbClr val="800080"/>
                </a:solidFill>
                <a:latin typeface="Montserrat Ultra-Bold"/>
              </a:rPr>
              <a:t>4792.66</a:t>
            </a:r>
          </a:p>
        </p:txBody>
      </p:sp>
      <p:sp>
        <p:nvSpPr>
          <p:cNvPr id="33" name="TextBox 33"/>
          <p:cNvSpPr txBox="1"/>
          <p:nvPr/>
        </p:nvSpPr>
        <p:spPr>
          <a:xfrm>
            <a:off x="11458652" y="5604230"/>
            <a:ext cx="2761570" cy="396240"/>
          </a:xfrm>
          <a:prstGeom prst="rect">
            <a:avLst/>
          </a:prstGeom>
        </p:spPr>
        <p:txBody>
          <a:bodyPr lIns="0" tIns="0" rIns="0" bIns="0" rtlCol="0" anchor="t">
            <a:spAutoFit/>
          </a:bodyPr>
          <a:lstStyle/>
          <a:p>
            <a:pPr algn="ctr">
              <a:lnSpc>
                <a:spcPts val="3359"/>
              </a:lnSpc>
              <a:spcBef>
                <a:spcPct val="0"/>
              </a:spcBef>
            </a:pPr>
            <a:r>
              <a:rPr lang="en-US" sz="2400">
                <a:solidFill>
                  <a:srgbClr val="800080"/>
                </a:solidFill>
                <a:latin typeface="Montserrat Ultra-Bold"/>
              </a:rPr>
              <a:t>0.91</a:t>
            </a:r>
          </a:p>
        </p:txBody>
      </p:sp>
      <p:sp>
        <p:nvSpPr>
          <p:cNvPr id="34" name="TextBox 34"/>
          <p:cNvSpPr txBox="1"/>
          <p:nvPr/>
        </p:nvSpPr>
        <p:spPr>
          <a:xfrm>
            <a:off x="11458652" y="6987899"/>
            <a:ext cx="2761570" cy="396240"/>
          </a:xfrm>
          <a:prstGeom prst="rect">
            <a:avLst/>
          </a:prstGeom>
        </p:spPr>
        <p:txBody>
          <a:bodyPr lIns="0" tIns="0" rIns="0" bIns="0" rtlCol="0" anchor="t">
            <a:spAutoFit/>
          </a:bodyPr>
          <a:lstStyle/>
          <a:p>
            <a:pPr algn="ctr">
              <a:lnSpc>
                <a:spcPts val="3359"/>
              </a:lnSpc>
              <a:spcBef>
                <a:spcPct val="0"/>
              </a:spcBef>
            </a:pPr>
            <a:r>
              <a:rPr lang="en-US" sz="2400">
                <a:solidFill>
                  <a:srgbClr val="800080"/>
                </a:solidFill>
                <a:latin typeface="Montserrat Ultra-Bold"/>
              </a:rPr>
              <a:t>0.933</a:t>
            </a:r>
          </a:p>
        </p:txBody>
      </p:sp>
      <p:sp>
        <p:nvSpPr>
          <p:cNvPr id="35" name="TextBox 35"/>
          <p:cNvSpPr txBox="1"/>
          <p:nvPr/>
        </p:nvSpPr>
        <p:spPr>
          <a:xfrm>
            <a:off x="11458652" y="8371569"/>
            <a:ext cx="2761570" cy="396240"/>
          </a:xfrm>
          <a:prstGeom prst="rect">
            <a:avLst/>
          </a:prstGeom>
        </p:spPr>
        <p:txBody>
          <a:bodyPr lIns="0" tIns="0" rIns="0" bIns="0" rtlCol="0" anchor="t">
            <a:spAutoFit/>
          </a:bodyPr>
          <a:lstStyle/>
          <a:p>
            <a:pPr algn="ctr">
              <a:lnSpc>
                <a:spcPts val="3359"/>
              </a:lnSpc>
              <a:spcBef>
                <a:spcPct val="0"/>
              </a:spcBef>
            </a:pPr>
            <a:r>
              <a:rPr lang="en-US" sz="2400">
                <a:solidFill>
                  <a:srgbClr val="800080"/>
                </a:solidFill>
                <a:latin typeface="Montserrat Ultra-Bold"/>
              </a:rPr>
              <a:t>0.917</a:t>
            </a:r>
          </a:p>
        </p:txBody>
      </p:sp>
      <p:sp>
        <p:nvSpPr>
          <p:cNvPr id="36" name="Freeform 17">
            <a:extLst>
              <a:ext uri="{FF2B5EF4-FFF2-40B4-BE49-F238E27FC236}">
                <a16:creationId xmlns:a16="http://schemas.microsoft.com/office/drawing/2014/main" id="{30A3FD61-F718-1DF4-776F-92E282383A4D}"/>
              </a:ext>
            </a:extLst>
          </p:cNvPr>
          <p:cNvSpPr/>
          <p:nvPr/>
        </p:nvSpPr>
        <p:spPr>
          <a:xfrm rot="10800000">
            <a:off x="14188387" y="3970783"/>
            <a:ext cx="1353221" cy="384457"/>
          </a:xfrm>
          <a:custGeom>
            <a:avLst/>
            <a:gdLst/>
            <a:ahLst/>
            <a:cxnLst/>
            <a:rect l="l" t="t" r="r" b="b"/>
            <a:pathLst>
              <a:path w="1353221" h="384457">
                <a:moveTo>
                  <a:pt x="0" y="0"/>
                </a:moveTo>
                <a:lnTo>
                  <a:pt x="1353221" y="0"/>
                </a:lnTo>
                <a:lnTo>
                  <a:pt x="1353221" y="384457"/>
                </a:lnTo>
                <a:lnTo>
                  <a:pt x="0" y="38445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B3D9"/>
        </a:solidFill>
        <a:effectLst/>
      </p:bgPr>
    </p:bg>
    <p:spTree>
      <p:nvGrpSpPr>
        <p:cNvPr id="1" name=""/>
        <p:cNvGrpSpPr/>
        <p:nvPr/>
      </p:nvGrpSpPr>
      <p:grpSpPr>
        <a:xfrm>
          <a:off x="0" y="0"/>
          <a:ext cx="0" cy="0"/>
          <a:chOff x="0" y="0"/>
          <a:chExt cx="0" cy="0"/>
        </a:xfrm>
      </p:grpSpPr>
      <p:sp>
        <p:nvSpPr>
          <p:cNvPr id="2" name="Freeform 2"/>
          <p:cNvSpPr/>
          <p:nvPr/>
        </p:nvSpPr>
        <p:spPr>
          <a:xfrm>
            <a:off x="12675815" y="4688137"/>
            <a:ext cx="10233664" cy="10233664"/>
          </a:xfrm>
          <a:custGeom>
            <a:avLst/>
            <a:gdLst/>
            <a:ahLst/>
            <a:cxnLst/>
            <a:rect l="l" t="t" r="r" b="b"/>
            <a:pathLst>
              <a:path w="10233664" h="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584561" y="6145358"/>
            <a:ext cx="9567614" cy="956761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6311940" y="-2923420"/>
            <a:ext cx="3952120" cy="395212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6464340" y="-2771020"/>
            <a:ext cx="3952120" cy="395212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2" name="TextBox 12"/>
          <p:cNvSpPr txBox="1"/>
          <p:nvPr/>
        </p:nvSpPr>
        <p:spPr>
          <a:xfrm>
            <a:off x="630262" y="2114712"/>
            <a:ext cx="12045553" cy="700513"/>
          </a:xfrm>
          <a:prstGeom prst="rect">
            <a:avLst/>
          </a:prstGeom>
        </p:spPr>
        <p:txBody>
          <a:bodyPr wrap="square" lIns="0" tIns="0" rIns="0" bIns="0" rtlCol="0" anchor="t">
            <a:spAutoFit/>
          </a:bodyPr>
          <a:lstStyle/>
          <a:p>
            <a:pPr algn="ctr">
              <a:lnSpc>
                <a:spcPts val="5880"/>
              </a:lnSpc>
              <a:spcBef>
                <a:spcPct val="0"/>
              </a:spcBef>
            </a:pPr>
            <a:r>
              <a:rPr lang="en-US" sz="4200" dirty="0">
                <a:solidFill>
                  <a:srgbClr val="800080"/>
                </a:solidFill>
                <a:latin typeface="Montserrat Ultra-Bold"/>
              </a:rPr>
              <a:t>SELECTED MODEL: </a:t>
            </a:r>
            <a:r>
              <a:rPr lang="en-US" sz="4200" dirty="0">
                <a:solidFill>
                  <a:srgbClr val="000000"/>
                </a:solidFill>
                <a:latin typeface="Montserrat Ultra-Bold"/>
              </a:rPr>
              <a:t>LINEAR REGRESSION</a:t>
            </a:r>
          </a:p>
        </p:txBody>
      </p:sp>
      <p:sp>
        <p:nvSpPr>
          <p:cNvPr id="13" name="TextBox 13"/>
          <p:cNvSpPr txBox="1"/>
          <p:nvPr/>
        </p:nvSpPr>
        <p:spPr>
          <a:xfrm>
            <a:off x="1028700" y="2584649"/>
            <a:ext cx="12832077" cy="1251585"/>
          </a:xfrm>
          <a:prstGeom prst="rect">
            <a:avLst/>
          </a:prstGeom>
        </p:spPr>
        <p:txBody>
          <a:bodyPr lIns="0" tIns="0" rIns="0" bIns="0" rtlCol="0" anchor="t">
            <a:spAutoFit/>
          </a:bodyPr>
          <a:lstStyle/>
          <a:p>
            <a:pPr algn="l">
              <a:lnSpc>
                <a:spcPts val="5040"/>
              </a:lnSpc>
              <a:spcBef>
                <a:spcPct val="0"/>
              </a:spcBef>
            </a:pPr>
            <a:endParaRPr/>
          </a:p>
          <a:p>
            <a:pPr algn="l">
              <a:lnSpc>
                <a:spcPts val="5040"/>
              </a:lnSpc>
              <a:spcBef>
                <a:spcPct val="0"/>
              </a:spcBef>
            </a:pPr>
            <a:r>
              <a:rPr lang="en-US" sz="3600">
                <a:solidFill>
                  <a:srgbClr val="800080"/>
                </a:solidFill>
                <a:latin typeface="Montserrat Ultra-Bold"/>
              </a:rPr>
              <a:t>REASON: </a:t>
            </a:r>
          </a:p>
        </p:txBody>
      </p:sp>
      <p:sp>
        <p:nvSpPr>
          <p:cNvPr id="14" name="TextBox 14"/>
          <p:cNvSpPr txBox="1"/>
          <p:nvPr/>
        </p:nvSpPr>
        <p:spPr>
          <a:xfrm>
            <a:off x="1028700" y="3955914"/>
            <a:ext cx="13589481" cy="3166110"/>
          </a:xfrm>
          <a:prstGeom prst="rect">
            <a:avLst/>
          </a:prstGeom>
        </p:spPr>
        <p:txBody>
          <a:bodyPr lIns="0" tIns="0" rIns="0" bIns="0" rtlCol="0" anchor="t">
            <a:spAutoFit/>
          </a:bodyPr>
          <a:lstStyle/>
          <a:p>
            <a:pPr algn="l">
              <a:lnSpc>
                <a:spcPts val="5040"/>
              </a:lnSpc>
              <a:spcBef>
                <a:spcPct val="0"/>
              </a:spcBef>
            </a:pPr>
            <a:r>
              <a:rPr lang="en-US" sz="3600">
                <a:solidFill>
                  <a:srgbClr val="000000"/>
                </a:solidFill>
                <a:latin typeface="Montserrat"/>
              </a:rPr>
              <a:t>This model was selected based on its superior performance across the evaluation metrics. Specifically, it achieved the lowest RMSE and MAE, along with the highest R-squared value (0.942), indicating both accuracy and reliability in predictions.</a:t>
            </a:r>
          </a:p>
        </p:txBody>
      </p:sp>
      <p:sp>
        <p:nvSpPr>
          <p:cNvPr id="15" name="TextBox 15"/>
          <p:cNvSpPr txBox="1"/>
          <p:nvPr/>
        </p:nvSpPr>
        <p:spPr>
          <a:xfrm>
            <a:off x="4241002" y="352425"/>
            <a:ext cx="9550497" cy="828675"/>
          </a:xfrm>
          <a:prstGeom prst="rect">
            <a:avLst/>
          </a:prstGeom>
        </p:spPr>
        <p:txBody>
          <a:bodyPr lIns="0" tIns="0" rIns="0" bIns="0" rtlCol="0" anchor="t">
            <a:spAutoFit/>
          </a:bodyPr>
          <a:lstStyle/>
          <a:p>
            <a:pPr algn="l">
              <a:lnSpc>
                <a:spcPts val="6599"/>
              </a:lnSpc>
            </a:pPr>
            <a:r>
              <a:rPr lang="en-US" sz="5499">
                <a:solidFill>
                  <a:srgbClr val="800080"/>
                </a:solidFill>
                <a:latin typeface="Montserrat Ultra-Bold"/>
              </a:rPr>
              <a:t>Step 5: Model SELECTION</a:t>
            </a:r>
          </a:p>
        </p:txBody>
      </p:sp>
      <p:sp>
        <p:nvSpPr>
          <p:cNvPr id="16" name="Freeform 16"/>
          <p:cNvSpPr/>
          <p:nvPr/>
        </p:nvSpPr>
        <p:spPr>
          <a:xfrm>
            <a:off x="10484535" y="4534075"/>
            <a:ext cx="7670567" cy="5752925"/>
          </a:xfrm>
          <a:custGeom>
            <a:avLst/>
            <a:gdLst/>
            <a:ahLst/>
            <a:cxnLst/>
            <a:rect l="l" t="t" r="r" b="b"/>
            <a:pathLst>
              <a:path w="7670567" h="5752925">
                <a:moveTo>
                  <a:pt x="0" y="0"/>
                </a:moveTo>
                <a:lnTo>
                  <a:pt x="7670567" y="0"/>
                </a:lnTo>
                <a:lnTo>
                  <a:pt x="7670567" y="5752925"/>
                </a:lnTo>
                <a:lnTo>
                  <a:pt x="0" y="57529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B3D9"/>
        </a:solidFill>
        <a:effectLst/>
      </p:bgPr>
    </p:bg>
    <p:spTree>
      <p:nvGrpSpPr>
        <p:cNvPr id="1" name=""/>
        <p:cNvGrpSpPr/>
        <p:nvPr/>
      </p:nvGrpSpPr>
      <p:grpSpPr>
        <a:xfrm>
          <a:off x="0" y="0"/>
          <a:ext cx="0" cy="0"/>
          <a:chOff x="0" y="0"/>
          <a:chExt cx="0" cy="0"/>
        </a:xfrm>
      </p:grpSpPr>
      <p:sp>
        <p:nvSpPr>
          <p:cNvPr id="2" name="Freeform 2"/>
          <p:cNvSpPr/>
          <p:nvPr/>
        </p:nvSpPr>
        <p:spPr>
          <a:xfrm>
            <a:off x="12602593" y="3514407"/>
            <a:ext cx="10233664" cy="10233664"/>
          </a:xfrm>
          <a:custGeom>
            <a:avLst/>
            <a:gdLst/>
            <a:ahLst/>
            <a:cxnLst/>
            <a:rect l="l" t="t" r="r" b="b"/>
            <a:pathLst>
              <a:path w="10233664" h="10233664">
                <a:moveTo>
                  <a:pt x="0" y="0"/>
                </a:moveTo>
                <a:lnTo>
                  <a:pt x="10233665" y="0"/>
                </a:lnTo>
                <a:lnTo>
                  <a:pt x="10233665"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501768" y="6849101"/>
            <a:ext cx="9567614" cy="956761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6311940" y="-2923420"/>
            <a:ext cx="3952120" cy="395212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6311940" y="-2771020"/>
            <a:ext cx="3952120" cy="395212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2" name="Freeform 12"/>
          <p:cNvSpPr/>
          <p:nvPr/>
        </p:nvSpPr>
        <p:spPr>
          <a:xfrm>
            <a:off x="1028700" y="1894444"/>
            <a:ext cx="10344346" cy="1619964"/>
          </a:xfrm>
          <a:custGeom>
            <a:avLst/>
            <a:gdLst/>
            <a:ahLst/>
            <a:cxnLst/>
            <a:rect l="l" t="t" r="r" b="b"/>
            <a:pathLst>
              <a:path w="10344346" h="1619964">
                <a:moveTo>
                  <a:pt x="0" y="0"/>
                </a:moveTo>
                <a:lnTo>
                  <a:pt x="10344346" y="0"/>
                </a:lnTo>
                <a:lnTo>
                  <a:pt x="10344346" y="1619963"/>
                </a:lnTo>
                <a:lnTo>
                  <a:pt x="0" y="1619963"/>
                </a:lnTo>
                <a:lnTo>
                  <a:pt x="0" y="0"/>
                </a:lnTo>
                <a:close/>
              </a:path>
            </a:pathLst>
          </a:custGeom>
          <a:blipFill>
            <a:blip r:embed="rId4"/>
            <a:stretch>
              <a:fillRect/>
            </a:stretch>
          </a:blipFill>
        </p:spPr>
      </p:sp>
      <p:sp>
        <p:nvSpPr>
          <p:cNvPr id="13" name="Freeform 13"/>
          <p:cNvSpPr/>
          <p:nvPr/>
        </p:nvSpPr>
        <p:spPr>
          <a:xfrm>
            <a:off x="1028700" y="3612364"/>
            <a:ext cx="10344346" cy="6473473"/>
          </a:xfrm>
          <a:custGeom>
            <a:avLst/>
            <a:gdLst/>
            <a:ahLst/>
            <a:cxnLst/>
            <a:rect l="l" t="t" r="r" b="b"/>
            <a:pathLst>
              <a:path w="10344346" h="6473473">
                <a:moveTo>
                  <a:pt x="0" y="0"/>
                </a:moveTo>
                <a:lnTo>
                  <a:pt x="10344346" y="0"/>
                </a:lnTo>
                <a:lnTo>
                  <a:pt x="10344346" y="6473474"/>
                </a:lnTo>
                <a:lnTo>
                  <a:pt x="0" y="6473474"/>
                </a:lnTo>
                <a:lnTo>
                  <a:pt x="0" y="0"/>
                </a:lnTo>
                <a:close/>
              </a:path>
            </a:pathLst>
          </a:custGeom>
          <a:blipFill>
            <a:blip r:embed="rId5"/>
            <a:stretch>
              <a:fillRect/>
            </a:stretch>
          </a:blipFill>
        </p:spPr>
      </p:sp>
      <p:sp>
        <p:nvSpPr>
          <p:cNvPr id="14" name="TextBox 14"/>
          <p:cNvSpPr txBox="1"/>
          <p:nvPr/>
        </p:nvSpPr>
        <p:spPr>
          <a:xfrm>
            <a:off x="403592" y="381000"/>
            <a:ext cx="18036808" cy="800100"/>
          </a:xfrm>
          <a:prstGeom prst="rect">
            <a:avLst/>
          </a:prstGeom>
        </p:spPr>
        <p:txBody>
          <a:bodyPr lIns="0" tIns="0" rIns="0" bIns="0" rtlCol="0" anchor="t">
            <a:spAutoFit/>
          </a:bodyPr>
          <a:lstStyle/>
          <a:p>
            <a:pPr algn="l">
              <a:lnSpc>
                <a:spcPts val="6360"/>
              </a:lnSpc>
            </a:pPr>
            <a:r>
              <a:rPr lang="en-US" sz="5300">
                <a:solidFill>
                  <a:srgbClr val="800080"/>
                </a:solidFill>
                <a:latin typeface="Montserrat Ultra-Bold"/>
              </a:rPr>
              <a:t>Step 6: Model Saving and Feature Importance</a:t>
            </a:r>
          </a:p>
        </p:txBody>
      </p:sp>
      <p:sp>
        <p:nvSpPr>
          <p:cNvPr id="15" name="TextBox 15"/>
          <p:cNvSpPr txBox="1"/>
          <p:nvPr/>
        </p:nvSpPr>
        <p:spPr>
          <a:xfrm>
            <a:off x="13638661" y="2421236"/>
            <a:ext cx="3268980" cy="646430"/>
          </a:xfrm>
          <a:prstGeom prst="rect">
            <a:avLst/>
          </a:prstGeom>
        </p:spPr>
        <p:txBody>
          <a:bodyPr lIns="0" tIns="0" rIns="0" bIns="0" rtlCol="0" anchor="t">
            <a:spAutoFit/>
          </a:bodyPr>
          <a:lstStyle/>
          <a:p>
            <a:pPr algn="ctr">
              <a:lnSpc>
                <a:spcPts val="5320"/>
              </a:lnSpc>
              <a:spcBef>
                <a:spcPct val="0"/>
              </a:spcBef>
            </a:pPr>
            <a:r>
              <a:rPr lang="en-US" sz="3800">
                <a:solidFill>
                  <a:srgbClr val="5A005A"/>
                </a:solidFill>
                <a:latin typeface="Montserrat"/>
              </a:rPr>
              <a:t>Model Saving</a:t>
            </a:r>
          </a:p>
        </p:txBody>
      </p:sp>
      <p:sp>
        <p:nvSpPr>
          <p:cNvPr id="16" name="Freeform 16"/>
          <p:cNvSpPr/>
          <p:nvPr/>
        </p:nvSpPr>
        <p:spPr>
          <a:xfrm rot="-10800000">
            <a:off x="11373046" y="2512197"/>
            <a:ext cx="1903199" cy="540709"/>
          </a:xfrm>
          <a:custGeom>
            <a:avLst/>
            <a:gdLst/>
            <a:ahLst/>
            <a:cxnLst/>
            <a:rect l="l" t="t" r="r" b="b"/>
            <a:pathLst>
              <a:path w="1903199" h="540709">
                <a:moveTo>
                  <a:pt x="0" y="0"/>
                </a:moveTo>
                <a:lnTo>
                  <a:pt x="1903199" y="0"/>
                </a:lnTo>
                <a:lnTo>
                  <a:pt x="1903199" y="540709"/>
                </a:lnTo>
                <a:lnTo>
                  <a:pt x="0" y="5407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TextBox 17"/>
          <p:cNvSpPr txBox="1"/>
          <p:nvPr/>
        </p:nvSpPr>
        <p:spPr>
          <a:xfrm>
            <a:off x="13276245" y="5910953"/>
            <a:ext cx="4865370" cy="646430"/>
          </a:xfrm>
          <a:prstGeom prst="rect">
            <a:avLst/>
          </a:prstGeom>
        </p:spPr>
        <p:txBody>
          <a:bodyPr lIns="0" tIns="0" rIns="0" bIns="0" rtlCol="0" anchor="t">
            <a:spAutoFit/>
          </a:bodyPr>
          <a:lstStyle/>
          <a:p>
            <a:pPr algn="ctr">
              <a:lnSpc>
                <a:spcPts val="5320"/>
              </a:lnSpc>
              <a:spcBef>
                <a:spcPct val="0"/>
              </a:spcBef>
            </a:pPr>
            <a:r>
              <a:rPr lang="en-US" sz="3800">
                <a:solidFill>
                  <a:srgbClr val="5A005A"/>
                </a:solidFill>
                <a:latin typeface="Montserrat"/>
              </a:rPr>
              <a:t>Feature Importance</a:t>
            </a:r>
          </a:p>
        </p:txBody>
      </p:sp>
      <p:sp>
        <p:nvSpPr>
          <p:cNvPr id="18" name="Freeform 18"/>
          <p:cNvSpPr/>
          <p:nvPr/>
        </p:nvSpPr>
        <p:spPr>
          <a:xfrm rot="-10800000">
            <a:off x="11373046" y="6023277"/>
            <a:ext cx="1752809" cy="497982"/>
          </a:xfrm>
          <a:custGeom>
            <a:avLst/>
            <a:gdLst/>
            <a:ahLst/>
            <a:cxnLst/>
            <a:rect l="l" t="t" r="r" b="b"/>
            <a:pathLst>
              <a:path w="1752809" h="497982">
                <a:moveTo>
                  <a:pt x="0" y="0"/>
                </a:moveTo>
                <a:lnTo>
                  <a:pt x="1752808" y="0"/>
                </a:lnTo>
                <a:lnTo>
                  <a:pt x="1752808" y="497982"/>
                </a:lnTo>
                <a:lnTo>
                  <a:pt x="0" y="4979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B3D9"/>
        </a:solidFill>
        <a:effectLst/>
      </p:bgPr>
    </p:bg>
    <p:spTree>
      <p:nvGrpSpPr>
        <p:cNvPr id="1" name=""/>
        <p:cNvGrpSpPr/>
        <p:nvPr/>
      </p:nvGrpSpPr>
      <p:grpSpPr>
        <a:xfrm>
          <a:off x="0" y="0"/>
          <a:ext cx="0" cy="0"/>
          <a:chOff x="0" y="0"/>
          <a:chExt cx="0" cy="0"/>
        </a:xfrm>
      </p:grpSpPr>
      <p:sp>
        <p:nvSpPr>
          <p:cNvPr id="2" name="Freeform 2"/>
          <p:cNvSpPr/>
          <p:nvPr/>
        </p:nvSpPr>
        <p:spPr>
          <a:xfrm>
            <a:off x="12602593" y="3514407"/>
            <a:ext cx="10233664" cy="10233664"/>
          </a:xfrm>
          <a:custGeom>
            <a:avLst/>
            <a:gdLst/>
            <a:ahLst/>
            <a:cxnLst/>
            <a:rect l="l" t="t" r="r" b="b"/>
            <a:pathLst>
              <a:path w="10233664" h="10233664">
                <a:moveTo>
                  <a:pt x="0" y="0"/>
                </a:moveTo>
                <a:lnTo>
                  <a:pt x="10233665" y="0"/>
                </a:lnTo>
                <a:lnTo>
                  <a:pt x="10233665"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501768" y="6849101"/>
            <a:ext cx="9567614" cy="956761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6311940" y="-2923420"/>
            <a:ext cx="3952120" cy="395212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6311940" y="-2771020"/>
            <a:ext cx="3952120" cy="395212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2" name="Freeform 12"/>
          <p:cNvSpPr/>
          <p:nvPr/>
        </p:nvSpPr>
        <p:spPr>
          <a:xfrm>
            <a:off x="262757" y="1876483"/>
            <a:ext cx="6245650" cy="7568102"/>
          </a:xfrm>
          <a:custGeom>
            <a:avLst/>
            <a:gdLst/>
            <a:ahLst/>
            <a:cxnLst/>
            <a:rect l="l" t="t" r="r" b="b"/>
            <a:pathLst>
              <a:path w="6245650" h="7568102">
                <a:moveTo>
                  <a:pt x="0" y="0"/>
                </a:moveTo>
                <a:lnTo>
                  <a:pt x="6245649" y="0"/>
                </a:lnTo>
                <a:lnTo>
                  <a:pt x="6245649" y="7568102"/>
                </a:lnTo>
                <a:lnTo>
                  <a:pt x="0" y="7568102"/>
                </a:lnTo>
                <a:lnTo>
                  <a:pt x="0" y="0"/>
                </a:lnTo>
                <a:close/>
              </a:path>
            </a:pathLst>
          </a:custGeom>
          <a:blipFill>
            <a:blip r:embed="rId4"/>
            <a:stretch>
              <a:fillRect r="-8947"/>
            </a:stretch>
          </a:blipFill>
        </p:spPr>
      </p:sp>
      <p:sp>
        <p:nvSpPr>
          <p:cNvPr id="13" name="Freeform 13"/>
          <p:cNvSpPr/>
          <p:nvPr/>
        </p:nvSpPr>
        <p:spPr>
          <a:xfrm>
            <a:off x="6901336" y="1876483"/>
            <a:ext cx="11133436" cy="7568102"/>
          </a:xfrm>
          <a:custGeom>
            <a:avLst/>
            <a:gdLst/>
            <a:ahLst/>
            <a:cxnLst/>
            <a:rect l="l" t="t" r="r" b="b"/>
            <a:pathLst>
              <a:path w="11133436" h="7568102">
                <a:moveTo>
                  <a:pt x="0" y="0"/>
                </a:moveTo>
                <a:lnTo>
                  <a:pt x="11133437" y="0"/>
                </a:lnTo>
                <a:lnTo>
                  <a:pt x="11133437" y="7568102"/>
                </a:lnTo>
                <a:lnTo>
                  <a:pt x="0" y="7568102"/>
                </a:lnTo>
                <a:lnTo>
                  <a:pt x="0" y="0"/>
                </a:lnTo>
                <a:close/>
              </a:path>
            </a:pathLst>
          </a:custGeom>
          <a:blipFill>
            <a:blip r:embed="rId5"/>
            <a:stretch>
              <a:fillRect l="-4647"/>
            </a:stretch>
          </a:blipFill>
        </p:spPr>
      </p:sp>
      <p:sp>
        <p:nvSpPr>
          <p:cNvPr id="14" name="TextBox 14"/>
          <p:cNvSpPr txBox="1"/>
          <p:nvPr/>
        </p:nvSpPr>
        <p:spPr>
          <a:xfrm>
            <a:off x="403592" y="381000"/>
            <a:ext cx="18036808" cy="800100"/>
          </a:xfrm>
          <a:prstGeom prst="rect">
            <a:avLst/>
          </a:prstGeom>
        </p:spPr>
        <p:txBody>
          <a:bodyPr lIns="0" tIns="0" rIns="0" bIns="0" rtlCol="0" anchor="t">
            <a:spAutoFit/>
          </a:bodyPr>
          <a:lstStyle/>
          <a:p>
            <a:pPr algn="l">
              <a:lnSpc>
                <a:spcPts val="6360"/>
              </a:lnSpc>
            </a:pPr>
            <a:r>
              <a:rPr lang="en-US" sz="5300">
                <a:solidFill>
                  <a:srgbClr val="800080"/>
                </a:solidFill>
                <a:latin typeface="Montserrat Ultra-Bold"/>
              </a:rPr>
              <a:t>Step 6: Model Saving and Feature Importance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B3D9"/>
        </a:solidFill>
        <a:effectLst/>
      </p:bgPr>
    </p:bg>
    <p:spTree>
      <p:nvGrpSpPr>
        <p:cNvPr id="1" name=""/>
        <p:cNvGrpSpPr/>
        <p:nvPr/>
      </p:nvGrpSpPr>
      <p:grpSpPr>
        <a:xfrm>
          <a:off x="0" y="0"/>
          <a:ext cx="0" cy="0"/>
          <a:chOff x="0" y="0"/>
          <a:chExt cx="0" cy="0"/>
        </a:xfrm>
      </p:grpSpPr>
      <p:sp>
        <p:nvSpPr>
          <p:cNvPr id="2" name="Freeform 2"/>
          <p:cNvSpPr/>
          <p:nvPr/>
        </p:nvSpPr>
        <p:spPr>
          <a:xfrm>
            <a:off x="12602593" y="3514407"/>
            <a:ext cx="10233664" cy="10233664"/>
          </a:xfrm>
          <a:custGeom>
            <a:avLst/>
            <a:gdLst/>
            <a:ahLst/>
            <a:cxnLst/>
            <a:rect l="l" t="t" r="r" b="b"/>
            <a:pathLst>
              <a:path w="10233664" h="10233664">
                <a:moveTo>
                  <a:pt x="0" y="0"/>
                </a:moveTo>
                <a:lnTo>
                  <a:pt x="10233665" y="0"/>
                </a:lnTo>
                <a:lnTo>
                  <a:pt x="10233665"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501768" y="6849101"/>
            <a:ext cx="9567614" cy="956761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6311940" y="-2923420"/>
            <a:ext cx="3952120" cy="395212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6464340" y="-2771020"/>
            <a:ext cx="3952120" cy="395212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2" name="Freeform 12"/>
          <p:cNvSpPr/>
          <p:nvPr/>
        </p:nvSpPr>
        <p:spPr>
          <a:xfrm>
            <a:off x="389625" y="1491040"/>
            <a:ext cx="17508750" cy="8592443"/>
          </a:xfrm>
          <a:custGeom>
            <a:avLst/>
            <a:gdLst/>
            <a:ahLst/>
            <a:cxnLst/>
            <a:rect l="l" t="t" r="r" b="b"/>
            <a:pathLst>
              <a:path w="17508750" h="8592443">
                <a:moveTo>
                  <a:pt x="0" y="0"/>
                </a:moveTo>
                <a:lnTo>
                  <a:pt x="17508750" y="0"/>
                </a:lnTo>
                <a:lnTo>
                  <a:pt x="17508750" y="8592442"/>
                </a:lnTo>
                <a:lnTo>
                  <a:pt x="0" y="8592442"/>
                </a:lnTo>
                <a:lnTo>
                  <a:pt x="0" y="0"/>
                </a:lnTo>
                <a:close/>
              </a:path>
            </a:pathLst>
          </a:custGeom>
          <a:blipFill>
            <a:blip r:embed="rId4"/>
            <a:stretch>
              <a:fillRect t="-6280"/>
            </a:stretch>
          </a:blipFill>
        </p:spPr>
      </p:sp>
      <p:sp>
        <p:nvSpPr>
          <p:cNvPr id="13" name="TextBox 13"/>
          <p:cNvSpPr txBox="1"/>
          <p:nvPr/>
        </p:nvSpPr>
        <p:spPr>
          <a:xfrm>
            <a:off x="3996182" y="352425"/>
            <a:ext cx="10295636" cy="828675"/>
          </a:xfrm>
          <a:prstGeom prst="rect">
            <a:avLst/>
          </a:prstGeom>
        </p:spPr>
        <p:txBody>
          <a:bodyPr lIns="0" tIns="0" rIns="0" bIns="0" rtlCol="0" anchor="t">
            <a:spAutoFit/>
          </a:bodyPr>
          <a:lstStyle/>
          <a:p>
            <a:pPr algn="l">
              <a:lnSpc>
                <a:spcPts val="6599"/>
              </a:lnSpc>
            </a:pPr>
            <a:r>
              <a:rPr lang="en-US" sz="5499">
                <a:solidFill>
                  <a:srgbClr val="800080"/>
                </a:solidFill>
                <a:latin typeface="Montserrat Ultra-Bold"/>
              </a:rPr>
              <a:t>Step 7: Model Deployment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B3D9"/>
        </a:solidFill>
        <a:effectLst/>
      </p:bgPr>
    </p:bg>
    <p:spTree>
      <p:nvGrpSpPr>
        <p:cNvPr id="1" name=""/>
        <p:cNvGrpSpPr/>
        <p:nvPr/>
      </p:nvGrpSpPr>
      <p:grpSpPr>
        <a:xfrm>
          <a:off x="0" y="0"/>
          <a:ext cx="0" cy="0"/>
          <a:chOff x="0" y="0"/>
          <a:chExt cx="0" cy="0"/>
        </a:xfrm>
      </p:grpSpPr>
      <p:sp>
        <p:nvSpPr>
          <p:cNvPr id="2" name="Freeform 2"/>
          <p:cNvSpPr/>
          <p:nvPr/>
        </p:nvSpPr>
        <p:spPr>
          <a:xfrm>
            <a:off x="8707366" y="1267724"/>
            <a:ext cx="12452287" cy="12452287"/>
          </a:xfrm>
          <a:custGeom>
            <a:avLst/>
            <a:gdLst/>
            <a:ahLst/>
            <a:cxnLst/>
            <a:rect l="l" t="t" r="r" b="b"/>
            <a:pathLst>
              <a:path w="12452287" h="12452287">
                <a:moveTo>
                  <a:pt x="0" y="0"/>
                </a:moveTo>
                <a:lnTo>
                  <a:pt x="12452287" y="0"/>
                </a:lnTo>
                <a:lnTo>
                  <a:pt x="12452287" y="12452287"/>
                </a:lnTo>
                <a:lnTo>
                  <a:pt x="0" y="12452287"/>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0056333" y="2497941"/>
            <a:ext cx="7910199" cy="5968604"/>
          </a:xfrm>
          <a:custGeom>
            <a:avLst/>
            <a:gdLst/>
            <a:ahLst/>
            <a:cxnLst/>
            <a:rect l="l" t="t" r="r" b="b"/>
            <a:pathLst>
              <a:path w="7910199" h="5968604">
                <a:moveTo>
                  <a:pt x="0" y="0"/>
                </a:moveTo>
                <a:lnTo>
                  <a:pt x="7910198" y="0"/>
                </a:lnTo>
                <a:lnTo>
                  <a:pt x="7910198" y="5968604"/>
                </a:lnTo>
                <a:lnTo>
                  <a:pt x="0" y="5968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4990790" y="8052723"/>
            <a:ext cx="9567614" cy="9567614"/>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7" name="Group 7"/>
          <p:cNvGrpSpPr/>
          <p:nvPr/>
        </p:nvGrpSpPr>
        <p:grpSpPr>
          <a:xfrm>
            <a:off x="16311940" y="-2923420"/>
            <a:ext cx="3952120" cy="395212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0" name="TextBox 10"/>
          <p:cNvSpPr txBox="1"/>
          <p:nvPr/>
        </p:nvSpPr>
        <p:spPr>
          <a:xfrm>
            <a:off x="842415" y="47625"/>
            <a:ext cx="9213917" cy="2560955"/>
          </a:xfrm>
          <a:prstGeom prst="rect">
            <a:avLst/>
          </a:prstGeom>
        </p:spPr>
        <p:txBody>
          <a:bodyPr lIns="0" tIns="0" rIns="0" bIns="0" rtlCol="0" anchor="t">
            <a:spAutoFit/>
          </a:bodyPr>
          <a:lstStyle/>
          <a:p>
            <a:pPr algn="l">
              <a:lnSpc>
                <a:spcPts val="10119"/>
              </a:lnSpc>
            </a:pPr>
            <a:r>
              <a:rPr lang="en-US" sz="8799">
                <a:solidFill>
                  <a:srgbClr val="FFFFFF"/>
                </a:solidFill>
                <a:latin typeface="Montserrat Bold"/>
              </a:rPr>
              <a:t>PROBLEM STATEMENT</a:t>
            </a:r>
          </a:p>
        </p:txBody>
      </p:sp>
      <p:sp>
        <p:nvSpPr>
          <p:cNvPr id="11" name="TextBox 11"/>
          <p:cNvSpPr txBox="1"/>
          <p:nvPr/>
        </p:nvSpPr>
        <p:spPr>
          <a:xfrm>
            <a:off x="0" y="2954283"/>
            <a:ext cx="9529756" cy="4442460"/>
          </a:xfrm>
          <a:prstGeom prst="rect">
            <a:avLst/>
          </a:prstGeom>
        </p:spPr>
        <p:txBody>
          <a:bodyPr lIns="0" tIns="0" rIns="0" bIns="0" rtlCol="0" anchor="t">
            <a:spAutoFit/>
          </a:bodyPr>
          <a:lstStyle/>
          <a:p>
            <a:pPr marL="777240" lvl="1" indent="-388620" algn="l">
              <a:lnSpc>
                <a:spcPts val="5040"/>
              </a:lnSpc>
              <a:buFont typeface="Arial"/>
              <a:buChar char="•"/>
            </a:pPr>
            <a:r>
              <a:rPr lang="en-US" sz="3600">
                <a:solidFill>
                  <a:srgbClr val="000000"/>
                </a:solidFill>
                <a:latin typeface="Montserrat Bold"/>
              </a:rPr>
              <a:t>Highlight the variability in salaries based on experience, job role, and performance.</a:t>
            </a:r>
          </a:p>
          <a:p>
            <a:pPr algn="ctr">
              <a:lnSpc>
                <a:spcPts val="5040"/>
              </a:lnSpc>
              <a:spcBef>
                <a:spcPct val="0"/>
              </a:spcBef>
            </a:pPr>
            <a:endParaRPr lang="en-US" sz="3600">
              <a:solidFill>
                <a:srgbClr val="000000"/>
              </a:solidFill>
              <a:latin typeface="Montserrat Bold"/>
            </a:endParaRPr>
          </a:p>
          <a:p>
            <a:pPr marL="777240" lvl="1" indent="-388620" algn="l">
              <a:lnSpc>
                <a:spcPts val="5040"/>
              </a:lnSpc>
              <a:buFont typeface="Arial"/>
              <a:buChar char="•"/>
            </a:pPr>
            <a:r>
              <a:rPr lang="en-US" sz="3600">
                <a:solidFill>
                  <a:srgbClr val="000000"/>
                </a:solidFill>
                <a:latin typeface="Montserrat Bold"/>
              </a:rPr>
              <a:t>Importance of accurate salary predictions for job seekers and employers.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B3D9"/>
        </a:solidFill>
        <a:effectLst/>
      </p:bgPr>
    </p:bg>
    <p:spTree>
      <p:nvGrpSpPr>
        <p:cNvPr id="1" name=""/>
        <p:cNvGrpSpPr/>
        <p:nvPr/>
      </p:nvGrpSpPr>
      <p:grpSpPr>
        <a:xfrm>
          <a:off x="0" y="0"/>
          <a:ext cx="0" cy="0"/>
          <a:chOff x="0" y="0"/>
          <a:chExt cx="0" cy="0"/>
        </a:xfrm>
      </p:grpSpPr>
      <p:sp>
        <p:nvSpPr>
          <p:cNvPr id="2" name="Freeform 2"/>
          <p:cNvSpPr/>
          <p:nvPr/>
        </p:nvSpPr>
        <p:spPr>
          <a:xfrm>
            <a:off x="7591072" y="1655356"/>
            <a:ext cx="11677025" cy="11677025"/>
          </a:xfrm>
          <a:custGeom>
            <a:avLst/>
            <a:gdLst/>
            <a:ahLst/>
            <a:cxnLst/>
            <a:rect l="l" t="t" r="r" b="b"/>
            <a:pathLst>
              <a:path w="11677025" h="11677025">
                <a:moveTo>
                  <a:pt x="0" y="0"/>
                </a:moveTo>
                <a:lnTo>
                  <a:pt x="11677025" y="0"/>
                </a:lnTo>
                <a:lnTo>
                  <a:pt x="11677025" y="11677024"/>
                </a:lnTo>
                <a:lnTo>
                  <a:pt x="0" y="1167702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1019699" y="5274164"/>
            <a:ext cx="6950206" cy="5012836"/>
          </a:xfrm>
          <a:custGeom>
            <a:avLst/>
            <a:gdLst/>
            <a:ahLst/>
            <a:cxnLst/>
            <a:rect l="l" t="t" r="r" b="b"/>
            <a:pathLst>
              <a:path w="6950206" h="5012836">
                <a:moveTo>
                  <a:pt x="0" y="0"/>
                </a:moveTo>
                <a:lnTo>
                  <a:pt x="6950206" y="0"/>
                </a:lnTo>
                <a:lnTo>
                  <a:pt x="6950206" y="5012836"/>
                </a:lnTo>
                <a:lnTo>
                  <a:pt x="0" y="50128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6080094" y="352425"/>
            <a:ext cx="5492673" cy="828675"/>
          </a:xfrm>
          <a:prstGeom prst="rect">
            <a:avLst/>
          </a:prstGeom>
        </p:spPr>
        <p:txBody>
          <a:bodyPr lIns="0" tIns="0" rIns="0" bIns="0" rtlCol="0" anchor="t">
            <a:spAutoFit/>
          </a:bodyPr>
          <a:lstStyle/>
          <a:p>
            <a:pPr algn="l">
              <a:lnSpc>
                <a:spcPts val="6599"/>
              </a:lnSpc>
            </a:pPr>
            <a:r>
              <a:rPr lang="en-US" sz="5499">
                <a:solidFill>
                  <a:srgbClr val="800080"/>
                </a:solidFill>
                <a:latin typeface="Montserrat Bold"/>
              </a:rPr>
              <a:t>CONCLUSION</a:t>
            </a:r>
          </a:p>
        </p:txBody>
      </p:sp>
      <p:grpSp>
        <p:nvGrpSpPr>
          <p:cNvPr id="5" name="Group 5"/>
          <p:cNvGrpSpPr/>
          <p:nvPr/>
        </p:nvGrpSpPr>
        <p:grpSpPr>
          <a:xfrm>
            <a:off x="16464340" y="-2771020"/>
            <a:ext cx="3952120" cy="395212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5006121" y="7969929"/>
            <a:ext cx="9567614" cy="956761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1" name="TextBox 11"/>
          <p:cNvSpPr txBox="1"/>
          <p:nvPr/>
        </p:nvSpPr>
        <p:spPr>
          <a:xfrm>
            <a:off x="374741" y="1774458"/>
            <a:ext cx="11966802" cy="4159370"/>
          </a:xfrm>
          <a:prstGeom prst="rect">
            <a:avLst/>
          </a:prstGeom>
        </p:spPr>
        <p:txBody>
          <a:bodyPr lIns="0" tIns="0" rIns="0" bIns="0" rtlCol="0" anchor="t">
            <a:spAutoFit/>
          </a:bodyPr>
          <a:lstStyle/>
          <a:p>
            <a:pPr algn="l">
              <a:lnSpc>
                <a:spcPts val="4132"/>
              </a:lnSpc>
              <a:spcBef>
                <a:spcPct val="0"/>
              </a:spcBef>
            </a:pPr>
            <a:r>
              <a:rPr lang="en-US" sz="2951">
                <a:solidFill>
                  <a:srgbClr val="000000"/>
                </a:solidFill>
                <a:latin typeface="Montserrat"/>
              </a:rPr>
              <a:t>The Linear Regression model emerged as the best performer among the models evaluated, exhibiting the lowest RMSE and MAE, and the highest R-squared value. This indicates its superior accuracy and ability to explain variance in salary data. Features like age, past experience, and job role were found to be significant predictors of salary. Moving forward, continuous monitoring and potential feature engineering could further enhance the model's performance.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9B3D9"/>
        </a:solidFill>
        <a:effectLst/>
      </p:bgPr>
    </p:bg>
    <p:spTree>
      <p:nvGrpSpPr>
        <p:cNvPr id="1" name=""/>
        <p:cNvGrpSpPr/>
        <p:nvPr/>
      </p:nvGrpSpPr>
      <p:grpSpPr>
        <a:xfrm>
          <a:off x="0" y="0"/>
          <a:ext cx="0" cy="0"/>
          <a:chOff x="0" y="0"/>
          <a:chExt cx="0" cy="0"/>
        </a:xfrm>
      </p:grpSpPr>
      <p:sp>
        <p:nvSpPr>
          <p:cNvPr id="2" name="Freeform 2"/>
          <p:cNvSpPr/>
          <p:nvPr/>
        </p:nvSpPr>
        <p:spPr>
          <a:xfrm>
            <a:off x="1625428" y="5708510"/>
            <a:ext cx="433457" cy="433457"/>
          </a:xfrm>
          <a:custGeom>
            <a:avLst/>
            <a:gdLst/>
            <a:ahLst/>
            <a:cxnLst/>
            <a:rect l="l" t="t" r="r" b="b"/>
            <a:pathLst>
              <a:path w="433457" h="433457">
                <a:moveTo>
                  <a:pt x="0" y="0"/>
                </a:moveTo>
                <a:lnTo>
                  <a:pt x="433458" y="0"/>
                </a:lnTo>
                <a:lnTo>
                  <a:pt x="433458" y="433458"/>
                </a:lnTo>
                <a:lnTo>
                  <a:pt x="0" y="4334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25569" y="6303893"/>
            <a:ext cx="433739" cy="433739"/>
          </a:xfrm>
          <a:custGeom>
            <a:avLst/>
            <a:gdLst/>
            <a:ahLst/>
            <a:cxnLst/>
            <a:rect l="l" t="t" r="r" b="b"/>
            <a:pathLst>
              <a:path w="433739" h="433739">
                <a:moveTo>
                  <a:pt x="0" y="0"/>
                </a:moveTo>
                <a:lnTo>
                  <a:pt x="433739" y="0"/>
                </a:lnTo>
                <a:lnTo>
                  <a:pt x="433739" y="433739"/>
                </a:lnTo>
                <a:lnTo>
                  <a:pt x="0" y="43373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8836972" y="2375705"/>
            <a:ext cx="11677025" cy="11677025"/>
          </a:xfrm>
          <a:custGeom>
            <a:avLst/>
            <a:gdLst/>
            <a:ahLst/>
            <a:cxnLst/>
            <a:rect l="l" t="t" r="r" b="b"/>
            <a:pathLst>
              <a:path w="11677025" h="11677025">
                <a:moveTo>
                  <a:pt x="0" y="0"/>
                </a:moveTo>
                <a:lnTo>
                  <a:pt x="11677024" y="0"/>
                </a:lnTo>
                <a:lnTo>
                  <a:pt x="11677024" y="11677025"/>
                </a:lnTo>
                <a:lnTo>
                  <a:pt x="0" y="11677025"/>
                </a:lnTo>
                <a:lnTo>
                  <a:pt x="0" y="0"/>
                </a:lnTo>
                <a:close/>
              </a:path>
            </a:pathLst>
          </a:custGeom>
          <a:blipFill>
            <a:blip r:embed="rId6">
              <a:alphaModFix amt="12000"/>
              <a:extLst>
                <a:ext uri="{96DAC541-7B7A-43D3-8B79-37D633B846F1}">
                  <asvg:svgBlip xmlns:asvg="http://schemas.microsoft.com/office/drawing/2016/SVG/main" r:embed="rId7"/>
                </a:ext>
              </a:extLst>
            </a:blip>
            <a:stretch>
              <a:fillRect/>
            </a:stretch>
          </a:blipFill>
        </p:spPr>
      </p:sp>
      <p:sp>
        <p:nvSpPr>
          <p:cNvPr id="5" name="Freeform 5"/>
          <p:cNvSpPr/>
          <p:nvPr/>
        </p:nvSpPr>
        <p:spPr>
          <a:xfrm>
            <a:off x="9896475" y="1305873"/>
            <a:ext cx="6433259" cy="7675255"/>
          </a:xfrm>
          <a:custGeom>
            <a:avLst/>
            <a:gdLst/>
            <a:ahLst/>
            <a:cxnLst/>
            <a:rect l="l" t="t" r="r" b="b"/>
            <a:pathLst>
              <a:path w="6433259" h="7675255">
                <a:moveTo>
                  <a:pt x="0" y="0"/>
                </a:moveTo>
                <a:lnTo>
                  <a:pt x="6433259" y="0"/>
                </a:lnTo>
                <a:lnTo>
                  <a:pt x="6433259" y="7675254"/>
                </a:lnTo>
                <a:lnTo>
                  <a:pt x="0" y="76752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6" name="Group 6"/>
          <p:cNvGrpSpPr/>
          <p:nvPr/>
        </p:nvGrpSpPr>
        <p:grpSpPr>
          <a:xfrm>
            <a:off x="15944302" y="-1976060"/>
            <a:ext cx="3952120" cy="395212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4583646" y="8214218"/>
            <a:ext cx="9567614" cy="9567614"/>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2" name="Freeform 12"/>
          <p:cNvSpPr/>
          <p:nvPr/>
        </p:nvSpPr>
        <p:spPr>
          <a:xfrm>
            <a:off x="1625287" y="5175751"/>
            <a:ext cx="368955" cy="368955"/>
          </a:xfrm>
          <a:custGeom>
            <a:avLst/>
            <a:gdLst/>
            <a:ahLst/>
            <a:cxnLst/>
            <a:rect l="l" t="t" r="r" b="b"/>
            <a:pathLst>
              <a:path w="368955" h="368955">
                <a:moveTo>
                  <a:pt x="0" y="0"/>
                </a:moveTo>
                <a:lnTo>
                  <a:pt x="368955" y="0"/>
                </a:lnTo>
                <a:lnTo>
                  <a:pt x="368955" y="368955"/>
                </a:lnTo>
                <a:lnTo>
                  <a:pt x="0" y="36895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a:off x="1625287" y="5143500"/>
            <a:ext cx="433457" cy="433457"/>
          </a:xfrm>
          <a:custGeom>
            <a:avLst/>
            <a:gdLst/>
            <a:ahLst/>
            <a:cxnLst/>
            <a:rect l="l" t="t" r="r" b="b"/>
            <a:pathLst>
              <a:path w="433457" h="433457">
                <a:moveTo>
                  <a:pt x="0" y="0"/>
                </a:moveTo>
                <a:lnTo>
                  <a:pt x="433458" y="0"/>
                </a:lnTo>
                <a:lnTo>
                  <a:pt x="433458" y="433457"/>
                </a:lnTo>
                <a:lnTo>
                  <a:pt x="0" y="43345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TextBox 14"/>
          <p:cNvSpPr txBox="1"/>
          <p:nvPr/>
        </p:nvSpPr>
        <p:spPr>
          <a:xfrm>
            <a:off x="1501097" y="845427"/>
            <a:ext cx="7518713" cy="2015829"/>
          </a:xfrm>
          <a:prstGeom prst="rect">
            <a:avLst/>
          </a:prstGeom>
        </p:spPr>
        <p:txBody>
          <a:bodyPr lIns="0" tIns="0" rIns="0" bIns="0" rtlCol="0" anchor="t">
            <a:spAutoFit/>
          </a:bodyPr>
          <a:lstStyle/>
          <a:p>
            <a:pPr algn="l">
              <a:lnSpc>
                <a:spcPts val="16466"/>
              </a:lnSpc>
            </a:pPr>
            <a:r>
              <a:rPr lang="en-US" sz="11761">
                <a:solidFill>
                  <a:srgbClr val="FFFFFF"/>
                </a:solidFill>
                <a:latin typeface="Montserrat Bold"/>
              </a:rPr>
              <a:t>THANK </a:t>
            </a:r>
          </a:p>
        </p:txBody>
      </p:sp>
      <p:sp>
        <p:nvSpPr>
          <p:cNvPr id="15" name="TextBox 15"/>
          <p:cNvSpPr txBox="1"/>
          <p:nvPr/>
        </p:nvSpPr>
        <p:spPr>
          <a:xfrm>
            <a:off x="1625569" y="2632656"/>
            <a:ext cx="5047460" cy="2015829"/>
          </a:xfrm>
          <a:prstGeom prst="rect">
            <a:avLst/>
          </a:prstGeom>
        </p:spPr>
        <p:txBody>
          <a:bodyPr lIns="0" tIns="0" rIns="0" bIns="0" rtlCol="0" anchor="t">
            <a:spAutoFit/>
          </a:bodyPr>
          <a:lstStyle/>
          <a:p>
            <a:pPr algn="l">
              <a:lnSpc>
                <a:spcPts val="16466"/>
              </a:lnSpc>
            </a:pPr>
            <a:r>
              <a:rPr lang="en-US" sz="11761">
                <a:solidFill>
                  <a:srgbClr val="FFFFFF"/>
                </a:solidFill>
                <a:latin typeface="Montserrat Bold"/>
              </a:rPr>
              <a:t>YOU</a:t>
            </a:r>
          </a:p>
        </p:txBody>
      </p:sp>
      <p:sp>
        <p:nvSpPr>
          <p:cNvPr id="16" name="TextBox 16"/>
          <p:cNvSpPr txBox="1"/>
          <p:nvPr/>
        </p:nvSpPr>
        <p:spPr>
          <a:xfrm>
            <a:off x="2406572" y="5699814"/>
            <a:ext cx="6430400" cy="412750"/>
          </a:xfrm>
          <a:prstGeom prst="rect">
            <a:avLst/>
          </a:prstGeom>
        </p:spPr>
        <p:txBody>
          <a:bodyPr lIns="0" tIns="0" rIns="0" bIns="0" rtlCol="0" anchor="t">
            <a:spAutoFit/>
          </a:bodyPr>
          <a:lstStyle/>
          <a:p>
            <a:pPr algn="l">
              <a:lnSpc>
                <a:spcPts val="3499"/>
              </a:lnSpc>
            </a:pPr>
            <a:r>
              <a:rPr lang="en-US" sz="2499">
                <a:solidFill>
                  <a:srgbClr val="800080"/>
                </a:solidFill>
                <a:latin typeface="Montserrat Bold"/>
              </a:rPr>
              <a:t>sonalsonarghare30@gmail.com</a:t>
            </a:r>
          </a:p>
        </p:txBody>
      </p:sp>
      <p:sp>
        <p:nvSpPr>
          <p:cNvPr id="17" name="TextBox 17"/>
          <p:cNvSpPr txBox="1"/>
          <p:nvPr/>
        </p:nvSpPr>
        <p:spPr>
          <a:xfrm>
            <a:off x="2406572" y="5162620"/>
            <a:ext cx="5154793" cy="414337"/>
          </a:xfrm>
          <a:prstGeom prst="rect">
            <a:avLst/>
          </a:prstGeom>
        </p:spPr>
        <p:txBody>
          <a:bodyPr lIns="0" tIns="0" rIns="0" bIns="0" rtlCol="0" anchor="t">
            <a:spAutoFit/>
          </a:bodyPr>
          <a:lstStyle/>
          <a:p>
            <a:pPr algn="l">
              <a:lnSpc>
                <a:spcPts val="3412"/>
              </a:lnSpc>
            </a:pPr>
            <a:r>
              <a:rPr lang="en-US" sz="2437">
                <a:solidFill>
                  <a:srgbClr val="800080"/>
                </a:solidFill>
                <a:latin typeface="Montserrat Bold"/>
              </a:rPr>
              <a:t>SONAL SONARGHARE</a:t>
            </a:r>
          </a:p>
        </p:txBody>
      </p:sp>
      <p:sp>
        <p:nvSpPr>
          <p:cNvPr id="18" name="TextBox 18"/>
          <p:cNvSpPr txBox="1"/>
          <p:nvPr/>
        </p:nvSpPr>
        <p:spPr>
          <a:xfrm>
            <a:off x="2406572" y="6286889"/>
            <a:ext cx="7847581" cy="396240"/>
          </a:xfrm>
          <a:prstGeom prst="rect">
            <a:avLst/>
          </a:prstGeom>
        </p:spPr>
        <p:txBody>
          <a:bodyPr lIns="0" tIns="0" rIns="0" bIns="0" rtlCol="0" anchor="t">
            <a:spAutoFit/>
          </a:bodyPr>
          <a:lstStyle/>
          <a:p>
            <a:pPr algn="l">
              <a:lnSpc>
                <a:spcPts val="3359"/>
              </a:lnSpc>
            </a:pPr>
            <a:r>
              <a:rPr lang="en-US" sz="2400">
                <a:solidFill>
                  <a:srgbClr val="800080"/>
                </a:solidFill>
                <a:latin typeface="Montserrat Bold"/>
              </a:rPr>
              <a:t>A.P SHAH INSTITUTE OF TECHNOLOGY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B3D9"/>
        </a:solidFill>
        <a:effectLst/>
      </p:bgPr>
    </p:bg>
    <p:spTree>
      <p:nvGrpSpPr>
        <p:cNvPr id="1" name=""/>
        <p:cNvGrpSpPr/>
        <p:nvPr/>
      </p:nvGrpSpPr>
      <p:grpSpPr>
        <a:xfrm>
          <a:off x="0" y="0"/>
          <a:ext cx="0" cy="0"/>
          <a:chOff x="0" y="0"/>
          <a:chExt cx="0" cy="0"/>
        </a:xfrm>
      </p:grpSpPr>
      <p:sp>
        <p:nvSpPr>
          <p:cNvPr id="2" name="Freeform 2"/>
          <p:cNvSpPr/>
          <p:nvPr/>
        </p:nvSpPr>
        <p:spPr>
          <a:xfrm>
            <a:off x="10182796" y="3594145"/>
            <a:ext cx="10233664" cy="10233664"/>
          </a:xfrm>
          <a:custGeom>
            <a:avLst/>
            <a:gdLst/>
            <a:ahLst/>
            <a:cxnLst/>
            <a:rect l="l" t="t" r="r" b="b"/>
            <a:pathLst>
              <a:path w="10233664" h="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2155428" y="4232274"/>
            <a:ext cx="6132572" cy="5243349"/>
          </a:xfrm>
          <a:custGeom>
            <a:avLst/>
            <a:gdLst/>
            <a:ahLst/>
            <a:cxnLst/>
            <a:rect l="l" t="t" r="r" b="b"/>
            <a:pathLst>
              <a:path w="6132572" h="5243349">
                <a:moveTo>
                  <a:pt x="0" y="0"/>
                </a:moveTo>
                <a:lnTo>
                  <a:pt x="6132572" y="0"/>
                </a:lnTo>
                <a:lnTo>
                  <a:pt x="6132572" y="5243349"/>
                </a:lnTo>
                <a:lnTo>
                  <a:pt x="0" y="52433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5280567" y="8069837"/>
            <a:ext cx="9567614" cy="9567614"/>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7" name="Group 7"/>
          <p:cNvGrpSpPr/>
          <p:nvPr/>
        </p:nvGrpSpPr>
        <p:grpSpPr>
          <a:xfrm>
            <a:off x="16311940" y="-2923420"/>
            <a:ext cx="3952120" cy="395212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10" name="Group 10"/>
          <p:cNvGrpSpPr/>
          <p:nvPr/>
        </p:nvGrpSpPr>
        <p:grpSpPr>
          <a:xfrm>
            <a:off x="16464340" y="-2771020"/>
            <a:ext cx="3952120" cy="3952120"/>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3" name="Freeform 13"/>
          <p:cNvSpPr/>
          <p:nvPr/>
        </p:nvSpPr>
        <p:spPr>
          <a:xfrm>
            <a:off x="161253" y="1801433"/>
            <a:ext cx="11285732" cy="6043621"/>
          </a:xfrm>
          <a:custGeom>
            <a:avLst/>
            <a:gdLst/>
            <a:ahLst/>
            <a:cxnLst/>
            <a:rect l="l" t="t" r="r" b="b"/>
            <a:pathLst>
              <a:path w="11285732" h="6043621">
                <a:moveTo>
                  <a:pt x="0" y="0"/>
                </a:moveTo>
                <a:lnTo>
                  <a:pt x="11285733" y="0"/>
                </a:lnTo>
                <a:lnTo>
                  <a:pt x="11285733" y="6043621"/>
                </a:lnTo>
                <a:lnTo>
                  <a:pt x="0" y="6043621"/>
                </a:lnTo>
                <a:lnTo>
                  <a:pt x="0" y="0"/>
                </a:lnTo>
                <a:close/>
              </a:path>
            </a:pathLst>
          </a:custGeom>
          <a:blipFill>
            <a:blip r:embed="rId6"/>
            <a:stretch>
              <a:fillRect l="-644" r="-16643"/>
            </a:stretch>
          </a:blipFill>
        </p:spPr>
      </p:sp>
      <p:sp>
        <p:nvSpPr>
          <p:cNvPr id="14" name="Freeform 14"/>
          <p:cNvSpPr/>
          <p:nvPr/>
        </p:nvSpPr>
        <p:spPr>
          <a:xfrm rot="-10800000">
            <a:off x="10501095" y="2074801"/>
            <a:ext cx="1891782" cy="537465"/>
          </a:xfrm>
          <a:custGeom>
            <a:avLst/>
            <a:gdLst/>
            <a:ahLst/>
            <a:cxnLst/>
            <a:rect l="l" t="t" r="r" b="b"/>
            <a:pathLst>
              <a:path w="1891782" h="537465">
                <a:moveTo>
                  <a:pt x="0" y="0"/>
                </a:moveTo>
                <a:lnTo>
                  <a:pt x="1891781" y="0"/>
                </a:lnTo>
                <a:lnTo>
                  <a:pt x="1891781" y="537465"/>
                </a:lnTo>
                <a:lnTo>
                  <a:pt x="0" y="53746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5" name="TextBox 15"/>
          <p:cNvSpPr txBox="1"/>
          <p:nvPr/>
        </p:nvSpPr>
        <p:spPr>
          <a:xfrm>
            <a:off x="1238492" y="352425"/>
            <a:ext cx="14554740" cy="828675"/>
          </a:xfrm>
          <a:prstGeom prst="rect">
            <a:avLst/>
          </a:prstGeom>
        </p:spPr>
        <p:txBody>
          <a:bodyPr lIns="0" tIns="0" rIns="0" bIns="0" rtlCol="0" anchor="t">
            <a:spAutoFit/>
          </a:bodyPr>
          <a:lstStyle/>
          <a:p>
            <a:pPr algn="l">
              <a:lnSpc>
                <a:spcPts val="6599"/>
              </a:lnSpc>
            </a:pPr>
            <a:r>
              <a:rPr lang="en-US" sz="5499">
                <a:solidFill>
                  <a:srgbClr val="800080"/>
                </a:solidFill>
                <a:latin typeface="Montserrat Ultra-Bold"/>
              </a:rPr>
              <a:t>Step 1: Exploratory Data Analysis (EDA)</a:t>
            </a:r>
          </a:p>
        </p:txBody>
      </p:sp>
      <p:sp>
        <p:nvSpPr>
          <p:cNvPr id="16" name="TextBox 16"/>
          <p:cNvSpPr txBox="1"/>
          <p:nvPr/>
        </p:nvSpPr>
        <p:spPr>
          <a:xfrm>
            <a:off x="12571013" y="1998856"/>
            <a:ext cx="5457230" cy="613410"/>
          </a:xfrm>
          <a:prstGeom prst="rect">
            <a:avLst/>
          </a:prstGeom>
        </p:spPr>
        <p:txBody>
          <a:bodyPr lIns="0" tIns="0" rIns="0" bIns="0" rtlCol="0" anchor="t">
            <a:spAutoFit/>
          </a:bodyPr>
          <a:lstStyle/>
          <a:p>
            <a:pPr algn="ctr">
              <a:lnSpc>
                <a:spcPts val="5040"/>
              </a:lnSpc>
              <a:spcBef>
                <a:spcPct val="0"/>
              </a:spcBef>
            </a:pPr>
            <a:r>
              <a:rPr lang="en-US" sz="3600">
                <a:solidFill>
                  <a:srgbClr val="5A005A"/>
                </a:solidFill>
                <a:latin typeface="Montserrat"/>
              </a:rPr>
              <a:t>Import Python Libraries</a:t>
            </a:r>
          </a:p>
        </p:txBody>
      </p:sp>
      <p:sp>
        <p:nvSpPr>
          <p:cNvPr id="17" name="TextBox 17"/>
          <p:cNvSpPr txBox="1"/>
          <p:nvPr/>
        </p:nvSpPr>
        <p:spPr>
          <a:xfrm>
            <a:off x="4505081" y="9135580"/>
            <a:ext cx="3032165" cy="613410"/>
          </a:xfrm>
          <a:prstGeom prst="rect">
            <a:avLst/>
          </a:prstGeom>
        </p:spPr>
        <p:txBody>
          <a:bodyPr lIns="0" tIns="0" rIns="0" bIns="0" rtlCol="0" anchor="t">
            <a:spAutoFit/>
          </a:bodyPr>
          <a:lstStyle/>
          <a:p>
            <a:pPr algn="ctr">
              <a:lnSpc>
                <a:spcPts val="5040"/>
              </a:lnSpc>
              <a:spcBef>
                <a:spcPct val="0"/>
              </a:spcBef>
            </a:pPr>
            <a:r>
              <a:rPr lang="en-US" sz="3600">
                <a:solidFill>
                  <a:srgbClr val="5A005A"/>
                </a:solidFill>
                <a:latin typeface="Montserrat"/>
              </a:rPr>
              <a:t>Read CSV file</a:t>
            </a:r>
          </a:p>
        </p:txBody>
      </p:sp>
      <p:sp>
        <p:nvSpPr>
          <p:cNvPr id="18" name="Freeform 18"/>
          <p:cNvSpPr/>
          <p:nvPr/>
        </p:nvSpPr>
        <p:spPr>
          <a:xfrm rot="-5400000">
            <a:off x="4806540" y="7801105"/>
            <a:ext cx="1891782" cy="537465"/>
          </a:xfrm>
          <a:custGeom>
            <a:avLst/>
            <a:gdLst/>
            <a:ahLst/>
            <a:cxnLst/>
            <a:rect l="l" t="t" r="r" b="b"/>
            <a:pathLst>
              <a:path w="1891782" h="537465">
                <a:moveTo>
                  <a:pt x="0" y="0"/>
                </a:moveTo>
                <a:lnTo>
                  <a:pt x="1891781" y="0"/>
                </a:lnTo>
                <a:lnTo>
                  <a:pt x="1891781" y="537465"/>
                </a:lnTo>
                <a:lnTo>
                  <a:pt x="0" y="53746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B3D9"/>
        </a:solidFill>
        <a:effectLst/>
      </p:bgPr>
    </p:bg>
    <p:spTree>
      <p:nvGrpSpPr>
        <p:cNvPr id="1" name=""/>
        <p:cNvGrpSpPr/>
        <p:nvPr/>
      </p:nvGrpSpPr>
      <p:grpSpPr>
        <a:xfrm>
          <a:off x="0" y="0"/>
          <a:ext cx="0" cy="0"/>
          <a:chOff x="0" y="0"/>
          <a:chExt cx="0" cy="0"/>
        </a:xfrm>
      </p:grpSpPr>
      <p:sp>
        <p:nvSpPr>
          <p:cNvPr id="2" name="Freeform 2"/>
          <p:cNvSpPr/>
          <p:nvPr/>
        </p:nvSpPr>
        <p:spPr>
          <a:xfrm>
            <a:off x="12602593" y="3514407"/>
            <a:ext cx="10233664" cy="10233664"/>
          </a:xfrm>
          <a:custGeom>
            <a:avLst/>
            <a:gdLst/>
            <a:ahLst/>
            <a:cxnLst/>
            <a:rect l="l" t="t" r="r" b="b"/>
            <a:pathLst>
              <a:path w="10233664" h="10233664">
                <a:moveTo>
                  <a:pt x="0" y="0"/>
                </a:moveTo>
                <a:lnTo>
                  <a:pt x="10233665" y="0"/>
                </a:lnTo>
                <a:lnTo>
                  <a:pt x="10233665"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501768" y="6849101"/>
            <a:ext cx="9567614" cy="956761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6311940" y="-2923420"/>
            <a:ext cx="3952120" cy="395212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6464340" y="-2771020"/>
            <a:ext cx="3952120" cy="395212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2" name="Freeform 12"/>
          <p:cNvSpPr/>
          <p:nvPr/>
        </p:nvSpPr>
        <p:spPr>
          <a:xfrm>
            <a:off x="226766" y="1812761"/>
            <a:ext cx="12668236" cy="1546699"/>
          </a:xfrm>
          <a:custGeom>
            <a:avLst/>
            <a:gdLst/>
            <a:ahLst/>
            <a:cxnLst/>
            <a:rect l="l" t="t" r="r" b="b"/>
            <a:pathLst>
              <a:path w="12668236" h="1546699">
                <a:moveTo>
                  <a:pt x="0" y="0"/>
                </a:moveTo>
                <a:lnTo>
                  <a:pt x="12668236" y="0"/>
                </a:lnTo>
                <a:lnTo>
                  <a:pt x="12668236" y="1546698"/>
                </a:lnTo>
                <a:lnTo>
                  <a:pt x="0" y="1546698"/>
                </a:lnTo>
                <a:lnTo>
                  <a:pt x="0" y="0"/>
                </a:lnTo>
                <a:close/>
              </a:path>
            </a:pathLst>
          </a:custGeom>
          <a:blipFill>
            <a:blip r:embed="rId4"/>
            <a:stretch>
              <a:fillRect t="-20974" r="-6516"/>
            </a:stretch>
          </a:blipFill>
        </p:spPr>
      </p:sp>
      <p:sp>
        <p:nvSpPr>
          <p:cNvPr id="13" name="Freeform 13"/>
          <p:cNvSpPr/>
          <p:nvPr/>
        </p:nvSpPr>
        <p:spPr>
          <a:xfrm>
            <a:off x="226544" y="3506586"/>
            <a:ext cx="12668236" cy="1489787"/>
          </a:xfrm>
          <a:custGeom>
            <a:avLst/>
            <a:gdLst/>
            <a:ahLst/>
            <a:cxnLst/>
            <a:rect l="l" t="t" r="r" b="b"/>
            <a:pathLst>
              <a:path w="12668236" h="1489787">
                <a:moveTo>
                  <a:pt x="0" y="0"/>
                </a:moveTo>
                <a:lnTo>
                  <a:pt x="12668235" y="0"/>
                </a:lnTo>
                <a:lnTo>
                  <a:pt x="12668235" y="1489787"/>
                </a:lnTo>
                <a:lnTo>
                  <a:pt x="0" y="1489787"/>
                </a:lnTo>
                <a:lnTo>
                  <a:pt x="0" y="0"/>
                </a:lnTo>
                <a:close/>
              </a:path>
            </a:pathLst>
          </a:custGeom>
          <a:blipFill>
            <a:blip r:embed="rId5"/>
            <a:stretch>
              <a:fillRect r="-3764"/>
            </a:stretch>
          </a:blipFill>
        </p:spPr>
      </p:sp>
      <p:sp>
        <p:nvSpPr>
          <p:cNvPr id="14" name="Freeform 14"/>
          <p:cNvSpPr/>
          <p:nvPr/>
        </p:nvSpPr>
        <p:spPr>
          <a:xfrm>
            <a:off x="2949472" y="5143500"/>
            <a:ext cx="4562581" cy="5034919"/>
          </a:xfrm>
          <a:custGeom>
            <a:avLst/>
            <a:gdLst/>
            <a:ahLst/>
            <a:cxnLst/>
            <a:rect l="l" t="t" r="r" b="b"/>
            <a:pathLst>
              <a:path w="4562581" h="5034919">
                <a:moveTo>
                  <a:pt x="0" y="0"/>
                </a:moveTo>
                <a:lnTo>
                  <a:pt x="4562581" y="0"/>
                </a:lnTo>
                <a:lnTo>
                  <a:pt x="4562581" y="5034919"/>
                </a:lnTo>
                <a:lnTo>
                  <a:pt x="0" y="5034919"/>
                </a:lnTo>
                <a:lnTo>
                  <a:pt x="0" y="0"/>
                </a:lnTo>
                <a:close/>
              </a:path>
            </a:pathLst>
          </a:custGeom>
          <a:blipFill>
            <a:blip r:embed="rId6"/>
            <a:stretch>
              <a:fillRect/>
            </a:stretch>
          </a:blipFill>
        </p:spPr>
      </p:sp>
      <p:sp>
        <p:nvSpPr>
          <p:cNvPr id="15" name="Freeform 15"/>
          <p:cNvSpPr/>
          <p:nvPr/>
        </p:nvSpPr>
        <p:spPr>
          <a:xfrm>
            <a:off x="7637762" y="5143500"/>
            <a:ext cx="10514479" cy="5034919"/>
          </a:xfrm>
          <a:custGeom>
            <a:avLst/>
            <a:gdLst/>
            <a:ahLst/>
            <a:cxnLst/>
            <a:rect l="l" t="t" r="r" b="b"/>
            <a:pathLst>
              <a:path w="10514479" h="5034919">
                <a:moveTo>
                  <a:pt x="0" y="0"/>
                </a:moveTo>
                <a:lnTo>
                  <a:pt x="10514479" y="0"/>
                </a:lnTo>
                <a:lnTo>
                  <a:pt x="10514479" y="5034919"/>
                </a:lnTo>
                <a:lnTo>
                  <a:pt x="0" y="5034919"/>
                </a:lnTo>
                <a:lnTo>
                  <a:pt x="0" y="0"/>
                </a:lnTo>
                <a:close/>
              </a:path>
            </a:pathLst>
          </a:custGeom>
          <a:blipFill>
            <a:blip r:embed="rId7"/>
            <a:stretch>
              <a:fillRect/>
            </a:stretch>
          </a:blipFill>
        </p:spPr>
      </p:sp>
      <p:sp>
        <p:nvSpPr>
          <p:cNvPr id="16" name="Freeform 16"/>
          <p:cNvSpPr/>
          <p:nvPr/>
        </p:nvSpPr>
        <p:spPr>
          <a:xfrm>
            <a:off x="226544" y="8467874"/>
            <a:ext cx="2474914" cy="1580851"/>
          </a:xfrm>
          <a:custGeom>
            <a:avLst/>
            <a:gdLst/>
            <a:ahLst/>
            <a:cxnLst/>
            <a:rect l="l" t="t" r="r" b="b"/>
            <a:pathLst>
              <a:path w="2474914" h="1580851">
                <a:moveTo>
                  <a:pt x="0" y="0"/>
                </a:moveTo>
                <a:lnTo>
                  <a:pt x="2474913" y="0"/>
                </a:lnTo>
                <a:lnTo>
                  <a:pt x="2474913" y="1580852"/>
                </a:lnTo>
                <a:lnTo>
                  <a:pt x="0" y="158085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7" name="Freeform 17"/>
          <p:cNvSpPr/>
          <p:nvPr/>
        </p:nvSpPr>
        <p:spPr>
          <a:xfrm rot="-10800000">
            <a:off x="13031681" y="2312742"/>
            <a:ext cx="1462694" cy="415559"/>
          </a:xfrm>
          <a:custGeom>
            <a:avLst/>
            <a:gdLst/>
            <a:ahLst/>
            <a:cxnLst/>
            <a:rect l="l" t="t" r="r" b="b"/>
            <a:pathLst>
              <a:path w="1462694" h="415559">
                <a:moveTo>
                  <a:pt x="0" y="0"/>
                </a:moveTo>
                <a:lnTo>
                  <a:pt x="1462694" y="0"/>
                </a:lnTo>
                <a:lnTo>
                  <a:pt x="1462694" y="415559"/>
                </a:lnTo>
                <a:lnTo>
                  <a:pt x="0" y="4155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8" name="Freeform 18"/>
          <p:cNvSpPr/>
          <p:nvPr/>
        </p:nvSpPr>
        <p:spPr>
          <a:xfrm rot="-10800000">
            <a:off x="13031681" y="4006788"/>
            <a:ext cx="1462694" cy="415559"/>
          </a:xfrm>
          <a:custGeom>
            <a:avLst/>
            <a:gdLst/>
            <a:ahLst/>
            <a:cxnLst/>
            <a:rect l="l" t="t" r="r" b="b"/>
            <a:pathLst>
              <a:path w="1462694" h="415559">
                <a:moveTo>
                  <a:pt x="0" y="0"/>
                </a:moveTo>
                <a:lnTo>
                  <a:pt x="1462694" y="0"/>
                </a:lnTo>
                <a:lnTo>
                  <a:pt x="1462694" y="415558"/>
                </a:lnTo>
                <a:lnTo>
                  <a:pt x="0" y="41555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9" name="Freeform 19"/>
          <p:cNvSpPr/>
          <p:nvPr/>
        </p:nvSpPr>
        <p:spPr>
          <a:xfrm>
            <a:off x="1612175" y="5492336"/>
            <a:ext cx="1257458" cy="357250"/>
          </a:xfrm>
          <a:custGeom>
            <a:avLst/>
            <a:gdLst/>
            <a:ahLst/>
            <a:cxnLst/>
            <a:rect l="l" t="t" r="r" b="b"/>
            <a:pathLst>
              <a:path w="1257458" h="357250">
                <a:moveTo>
                  <a:pt x="0" y="0"/>
                </a:moveTo>
                <a:lnTo>
                  <a:pt x="1257458" y="0"/>
                </a:lnTo>
                <a:lnTo>
                  <a:pt x="1257458" y="357250"/>
                </a:lnTo>
                <a:lnTo>
                  <a:pt x="0" y="35725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0" name="TextBox 20"/>
          <p:cNvSpPr txBox="1"/>
          <p:nvPr/>
        </p:nvSpPr>
        <p:spPr>
          <a:xfrm>
            <a:off x="-182199" y="6183063"/>
            <a:ext cx="2423103" cy="967105"/>
          </a:xfrm>
          <a:prstGeom prst="rect">
            <a:avLst/>
          </a:prstGeom>
        </p:spPr>
        <p:txBody>
          <a:bodyPr lIns="0" tIns="0" rIns="0" bIns="0" rtlCol="0" anchor="t">
            <a:spAutoFit/>
          </a:bodyPr>
          <a:lstStyle/>
          <a:p>
            <a:pPr algn="ctr">
              <a:lnSpc>
                <a:spcPts val="3919"/>
              </a:lnSpc>
              <a:spcBef>
                <a:spcPct val="0"/>
              </a:spcBef>
            </a:pPr>
            <a:r>
              <a:rPr lang="en-US" sz="2799">
                <a:solidFill>
                  <a:srgbClr val="5A005A"/>
                </a:solidFill>
                <a:latin typeface="Montserrat"/>
              </a:rPr>
              <a:t>Summary Statistics.</a:t>
            </a:r>
          </a:p>
        </p:txBody>
      </p:sp>
      <p:sp>
        <p:nvSpPr>
          <p:cNvPr id="21" name="Freeform 21"/>
          <p:cNvSpPr/>
          <p:nvPr/>
        </p:nvSpPr>
        <p:spPr>
          <a:xfrm>
            <a:off x="2029781" y="6096000"/>
            <a:ext cx="5757987" cy="892488"/>
          </a:xfrm>
          <a:custGeom>
            <a:avLst/>
            <a:gdLst/>
            <a:ahLst/>
            <a:cxnLst/>
            <a:rect l="l" t="t" r="r" b="b"/>
            <a:pathLst>
              <a:path w="5757987" h="892488">
                <a:moveTo>
                  <a:pt x="0" y="0"/>
                </a:moveTo>
                <a:lnTo>
                  <a:pt x="5757986" y="0"/>
                </a:lnTo>
                <a:lnTo>
                  <a:pt x="5757986" y="892488"/>
                </a:lnTo>
                <a:lnTo>
                  <a:pt x="0" y="89248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2" name="TextBox 22"/>
          <p:cNvSpPr txBox="1"/>
          <p:nvPr/>
        </p:nvSpPr>
        <p:spPr>
          <a:xfrm>
            <a:off x="1238492" y="352425"/>
            <a:ext cx="14554740" cy="828675"/>
          </a:xfrm>
          <a:prstGeom prst="rect">
            <a:avLst/>
          </a:prstGeom>
        </p:spPr>
        <p:txBody>
          <a:bodyPr lIns="0" tIns="0" rIns="0" bIns="0" rtlCol="0" anchor="t">
            <a:spAutoFit/>
          </a:bodyPr>
          <a:lstStyle/>
          <a:p>
            <a:pPr algn="l">
              <a:lnSpc>
                <a:spcPts val="6599"/>
              </a:lnSpc>
            </a:pPr>
            <a:r>
              <a:rPr lang="en-US" sz="5499">
                <a:solidFill>
                  <a:srgbClr val="800080"/>
                </a:solidFill>
                <a:latin typeface="Montserrat Ultra-Bold"/>
              </a:rPr>
              <a:t>Step 1: Exploratory Data Analysis (EDA)</a:t>
            </a:r>
          </a:p>
        </p:txBody>
      </p:sp>
      <p:sp>
        <p:nvSpPr>
          <p:cNvPr id="23" name="TextBox 23"/>
          <p:cNvSpPr txBox="1"/>
          <p:nvPr/>
        </p:nvSpPr>
        <p:spPr>
          <a:xfrm>
            <a:off x="14637385" y="2178623"/>
            <a:ext cx="3349109" cy="646430"/>
          </a:xfrm>
          <a:prstGeom prst="rect">
            <a:avLst/>
          </a:prstGeom>
        </p:spPr>
        <p:txBody>
          <a:bodyPr lIns="0" tIns="0" rIns="0" bIns="0" rtlCol="0" anchor="t">
            <a:spAutoFit/>
          </a:bodyPr>
          <a:lstStyle/>
          <a:p>
            <a:pPr algn="ctr">
              <a:lnSpc>
                <a:spcPts val="5320"/>
              </a:lnSpc>
              <a:spcBef>
                <a:spcPct val="0"/>
              </a:spcBef>
            </a:pPr>
            <a:r>
              <a:rPr lang="en-US" sz="3800">
                <a:solidFill>
                  <a:srgbClr val="5A005A"/>
                </a:solidFill>
                <a:latin typeface="Montserrat"/>
              </a:rPr>
              <a:t>First few rows</a:t>
            </a:r>
          </a:p>
        </p:txBody>
      </p:sp>
      <p:sp>
        <p:nvSpPr>
          <p:cNvPr id="24" name="TextBox 24"/>
          <p:cNvSpPr txBox="1"/>
          <p:nvPr/>
        </p:nvSpPr>
        <p:spPr>
          <a:xfrm>
            <a:off x="14562602" y="3825178"/>
            <a:ext cx="3498676" cy="646430"/>
          </a:xfrm>
          <a:prstGeom prst="rect">
            <a:avLst/>
          </a:prstGeom>
        </p:spPr>
        <p:txBody>
          <a:bodyPr lIns="0" tIns="0" rIns="0" bIns="0" rtlCol="0" anchor="t">
            <a:spAutoFit/>
          </a:bodyPr>
          <a:lstStyle/>
          <a:p>
            <a:pPr algn="ctr">
              <a:lnSpc>
                <a:spcPts val="5320"/>
              </a:lnSpc>
              <a:spcBef>
                <a:spcPct val="0"/>
              </a:spcBef>
            </a:pPr>
            <a:r>
              <a:rPr lang="en-US" sz="3800">
                <a:solidFill>
                  <a:srgbClr val="5A005A"/>
                </a:solidFill>
                <a:latin typeface="Montserrat"/>
              </a:rPr>
              <a:t>Last few rows</a:t>
            </a:r>
          </a:p>
        </p:txBody>
      </p:sp>
      <p:sp>
        <p:nvSpPr>
          <p:cNvPr id="25" name="TextBox 25"/>
          <p:cNvSpPr txBox="1"/>
          <p:nvPr/>
        </p:nvSpPr>
        <p:spPr>
          <a:xfrm>
            <a:off x="0" y="5309646"/>
            <a:ext cx="1532335" cy="646430"/>
          </a:xfrm>
          <a:prstGeom prst="rect">
            <a:avLst/>
          </a:prstGeom>
        </p:spPr>
        <p:txBody>
          <a:bodyPr lIns="0" tIns="0" rIns="0" bIns="0" rtlCol="0" anchor="t">
            <a:spAutoFit/>
          </a:bodyPr>
          <a:lstStyle/>
          <a:p>
            <a:pPr algn="ctr">
              <a:lnSpc>
                <a:spcPts val="5320"/>
              </a:lnSpc>
              <a:spcBef>
                <a:spcPct val="0"/>
              </a:spcBef>
            </a:pPr>
            <a:r>
              <a:rPr lang="en-US" sz="3800">
                <a:solidFill>
                  <a:srgbClr val="5A005A"/>
                </a:solidFill>
                <a:latin typeface="Montserrat"/>
              </a:rPr>
              <a:t>Shape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B3D9"/>
        </a:solidFill>
        <a:effectLst/>
      </p:bgPr>
    </p:bg>
    <p:spTree>
      <p:nvGrpSpPr>
        <p:cNvPr id="1" name=""/>
        <p:cNvGrpSpPr/>
        <p:nvPr/>
      </p:nvGrpSpPr>
      <p:grpSpPr>
        <a:xfrm>
          <a:off x="0" y="0"/>
          <a:ext cx="0" cy="0"/>
          <a:chOff x="0" y="0"/>
          <a:chExt cx="0" cy="0"/>
        </a:xfrm>
      </p:grpSpPr>
      <p:sp>
        <p:nvSpPr>
          <p:cNvPr id="2" name="Freeform 2"/>
          <p:cNvSpPr/>
          <p:nvPr/>
        </p:nvSpPr>
        <p:spPr>
          <a:xfrm>
            <a:off x="12602593" y="3514407"/>
            <a:ext cx="10233664" cy="10233664"/>
          </a:xfrm>
          <a:custGeom>
            <a:avLst/>
            <a:gdLst/>
            <a:ahLst/>
            <a:cxnLst/>
            <a:rect l="l" t="t" r="r" b="b"/>
            <a:pathLst>
              <a:path w="10233664" h="10233664">
                <a:moveTo>
                  <a:pt x="0" y="0"/>
                </a:moveTo>
                <a:lnTo>
                  <a:pt x="10233665" y="0"/>
                </a:lnTo>
                <a:lnTo>
                  <a:pt x="10233665"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501768" y="6849101"/>
            <a:ext cx="9567614" cy="956761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6311940" y="-2923420"/>
            <a:ext cx="3952120" cy="395212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6464340" y="-2771020"/>
            <a:ext cx="3952120" cy="395212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2" name="Freeform 12"/>
          <p:cNvSpPr/>
          <p:nvPr/>
        </p:nvSpPr>
        <p:spPr>
          <a:xfrm>
            <a:off x="379981" y="2174937"/>
            <a:ext cx="7729103" cy="7891090"/>
          </a:xfrm>
          <a:custGeom>
            <a:avLst/>
            <a:gdLst/>
            <a:ahLst/>
            <a:cxnLst/>
            <a:rect l="l" t="t" r="r" b="b"/>
            <a:pathLst>
              <a:path w="7729103" h="7891090">
                <a:moveTo>
                  <a:pt x="0" y="0"/>
                </a:moveTo>
                <a:lnTo>
                  <a:pt x="7729103" y="0"/>
                </a:lnTo>
                <a:lnTo>
                  <a:pt x="7729103" y="7891091"/>
                </a:lnTo>
                <a:lnTo>
                  <a:pt x="0" y="7891091"/>
                </a:lnTo>
                <a:lnTo>
                  <a:pt x="0" y="0"/>
                </a:lnTo>
                <a:close/>
              </a:path>
            </a:pathLst>
          </a:custGeom>
          <a:blipFill>
            <a:blip r:embed="rId4"/>
            <a:stretch>
              <a:fillRect/>
            </a:stretch>
          </a:blipFill>
        </p:spPr>
      </p:sp>
      <p:sp>
        <p:nvSpPr>
          <p:cNvPr id="13" name="Freeform 13"/>
          <p:cNvSpPr/>
          <p:nvPr/>
        </p:nvSpPr>
        <p:spPr>
          <a:xfrm>
            <a:off x="10122166" y="2174937"/>
            <a:ext cx="7597259" cy="7911296"/>
          </a:xfrm>
          <a:custGeom>
            <a:avLst/>
            <a:gdLst/>
            <a:ahLst/>
            <a:cxnLst/>
            <a:rect l="l" t="t" r="r" b="b"/>
            <a:pathLst>
              <a:path w="7597259" h="7911296">
                <a:moveTo>
                  <a:pt x="0" y="0"/>
                </a:moveTo>
                <a:lnTo>
                  <a:pt x="7597260" y="0"/>
                </a:lnTo>
                <a:lnTo>
                  <a:pt x="7597260" y="7911296"/>
                </a:lnTo>
                <a:lnTo>
                  <a:pt x="0" y="7911296"/>
                </a:lnTo>
                <a:lnTo>
                  <a:pt x="0" y="0"/>
                </a:lnTo>
                <a:close/>
              </a:path>
            </a:pathLst>
          </a:custGeom>
          <a:blipFill>
            <a:blip r:embed="rId5"/>
            <a:stretch>
              <a:fillRect/>
            </a:stretch>
          </a:blipFill>
        </p:spPr>
      </p:sp>
      <p:sp>
        <p:nvSpPr>
          <p:cNvPr id="14" name="TextBox 14"/>
          <p:cNvSpPr txBox="1"/>
          <p:nvPr/>
        </p:nvSpPr>
        <p:spPr>
          <a:xfrm>
            <a:off x="4105019" y="0"/>
            <a:ext cx="10295636" cy="828675"/>
          </a:xfrm>
          <a:prstGeom prst="rect">
            <a:avLst/>
          </a:prstGeom>
        </p:spPr>
        <p:txBody>
          <a:bodyPr lIns="0" tIns="0" rIns="0" bIns="0" rtlCol="0" anchor="t">
            <a:spAutoFit/>
          </a:bodyPr>
          <a:lstStyle/>
          <a:p>
            <a:pPr algn="l">
              <a:lnSpc>
                <a:spcPts val="6599"/>
              </a:lnSpc>
            </a:pPr>
            <a:r>
              <a:rPr lang="en-US" sz="5499">
                <a:solidFill>
                  <a:srgbClr val="800080"/>
                </a:solidFill>
                <a:latin typeface="Montserrat Ultra-Bold"/>
              </a:rPr>
              <a:t>Step 2: Data Visualization</a:t>
            </a:r>
          </a:p>
        </p:txBody>
      </p:sp>
      <p:sp>
        <p:nvSpPr>
          <p:cNvPr id="15" name="TextBox 15"/>
          <p:cNvSpPr txBox="1"/>
          <p:nvPr/>
        </p:nvSpPr>
        <p:spPr>
          <a:xfrm>
            <a:off x="6438172" y="909637"/>
            <a:ext cx="5411655" cy="495300"/>
          </a:xfrm>
          <a:prstGeom prst="rect">
            <a:avLst/>
          </a:prstGeom>
        </p:spPr>
        <p:txBody>
          <a:bodyPr lIns="0" tIns="0" rIns="0" bIns="0" rtlCol="0" anchor="t">
            <a:spAutoFit/>
          </a:bodyPr>
          <a:lstStyle/>
          <a:p>
            <a:pPr algn="ctr">
              <a:lnSpc>
                <a:spcPts val="4199"/>
              </a:lnSpc>
              <a:spcBef>
                <a:spcPct val="0"/>
              </a:spcBef>
            </a:pPr>
            <a:r>
              <a:rPr lang="en-US" sz="2999">
                <a:solidFill>
                  <a:srgbClr val="800080"/>
                </a:solidFill>
                <a:latin typeface="Montserrat Bold"/>
              </a:rPr>
              <a:t>Sex Distribution</a:t>
            </a:r>
          </a:p>
        </p:txBody>
      </p:sp>
      <p:sp>
        <p:nvSpPr>
          <p:cNvPr id="16" name="TextBox 16"/>
          <p:cNvSpPr txBox="1"/>
          <p:nvPr/>
        </p:nvSpPr>
        <p:spPr>
          <a:xfrm>
            <a:off x="379980" y="1588770"/>
            <a:ext cx="7240019" cy="403059"/>
          </a:xfrm>
          <a:prstGeom prst="rect">
            <a:avLst/>
          </a:prstGeom>
        </p:spPr>
        <p:txBody>
          <a:bodyPr wrap="square" lIns="0" tIns="0" rIns="0" bIns="0" rtlCol="0" anchor="t">
            <a:spAutoFit/>
          </a:bodyPr>
          <a:lstStyle/>
          <a:p>
            <a:pPr algn="ctr">
              <a:lnSpc>
                <a:spcPts val="3359"/>
              </a:lnSpc>
              <a:spcBef>
                <a:spcPct val="0"/>
              </a:spcBef>
            </a:pPr>
            <a:r>
              <a:rPr lang="en-US" sz="2400" dirty="0">
                <a:solidFill>
                  <a:srgbClr val="800080"/>
                </a:solidFill>
                <a:latin typeface="Montserrat Ultra-Bold"/>
              </a:rPr>
              <a:t>BAR CHART SHOWING SEX DISTRIBUTION</a:t>
            </a:r>
          </a:p>
        </p:txBody>
      </p:sp>
      <p:sp>
        <p:nvSpPr>
          <p:cNvPr id="17" name="TextBox 17"/>
          <p:cNvSpPr txBox="1"/>
          <p:nvPr/>
        </p:nvSpPr>
        <p:spPr>
          <a:xfrm>
            <a:off x="10783736" y="1588770"/>
            <a:ext cx="6818463" cy="403059"/>
          </a:xfrm>
          <a:prstGeom prst="rect">
            <a:avLst/>
          </a:prstGeom>
        </p:spPr>
        <p:txBody>
          <a:bodyPr wrap="square" lIns="0" tIns="0" rIns="0" bIns="0" rtlCol="0" anchor="t">
            <a:spAutoFit/>
          </a:bodyPr>
          <a:lstStyle/>
          <a:p>
            <a:pPr algn="ctr">
              <a:lnSpc>
                <a:spcPts val="3359"/>
              </a:lnSpc>
              <a:spcBef>
                <a:spcPct val="0"/>
              </a:spcBef>
            </a:pPr>
            <a:r>
              <a:rPr lang="en-US" sz="2400" dirty="0">
                <a:solidFill>
                  <a:srgbClr val="800080"/>
                </a:solidFill>
                <a:latin typeface="Montserrat Ultra-Bold"/>
              </a:rPr>
              <a:t>BAR CHART SHOWING SEX VS SALARY</a:t>
            </a:r>
          </a:p>
        </p:txBody>
      </p:sp>
      <p:pic>
        <p:nvPicPr>
          <p:cNvPr id="18" name="Picture 18"/>
          <p:cNvPicPr>
            <a:picLocks noChangeAspect="1"/>
          </p:cNvPicPr>
          <p:nvPr/>
        </p:nvPicPr>
        <p:blipFill>
          <a:blip r:embed="rId6"/>
          <a:stretch>
            <a:fillRect/>
          </a:stretch>
        </p:blipFill>
        <p:spPr>
          <a:xfrm>
            <a:off x="-213778" y="156350"/>
            <a:ext cx="4552381" cy="14041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B3D9"/>
        </a:solidFill>
        <a:effectLst/>
      </p:bgPr>
    </p:bg>
    <p:spTree>
      <p:nvGrpSpPr>
        <p:cNvPr id="1" name=""/>
        <p:cNvGrpSpPr/>
        <p:nvPr/>
      </p:nvGrpSpPr>
      <p:grpSpPr>
        <a:xfrm>
          <a:off x="0" y="0"/>
          <a:ext cx="0" cy="0"/>
          <a:chOff x="0" y="0"/>
          <a:chExt cx="0" cy="0"/>
        </a:xfrm>
      </p:grpSpPr>
      <p:sp>
        <p:nvSpPr>
          <p:cNvPr id="2" name="Freeform 2"/>
          <p:cNvSpPr/>
          <p:nvPr/>
        </p:nvSpPr>
        <p:spPr>
          <a:xfrm>
            <a:off x="12602593" y="3514407"/>
            <a:ext cx="10233664" cy="10233664"/>
          </a:xfrm>
          <a:custGeom>
            <a:avLst/>
            <a:gdLst/>
            <a:ahLst/>
            <a:cxnLst/>
            <a:rect l="l" t="t" r="r" b="b"/>
            <a:pathLst>
              <a:path w="10233664" h="10233664">
                <a:moveTo>
                  <a:pt x="0" y="0"/>
                </a:moveTo>
                <a:lnTo>
                  <a:pt x="10233665" y="0"/>
                </a:lnTo>
                <a:lnTo>
                  <a:pt x="10233665"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501768" y="6849101"/>
            <a:ext cx="9567614" cy="956761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6311940" y="-2923420"/>
            <a:ext cx="3952120" cy="395212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6464340" y="-2771020"/>
            <a:ext cx="3952120" cy="395212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2" name="Freeform 12"/>
          <p:cNvSpPr/>
          <p:nvPr/>
        </p:nvSpPr>
        <p:spPr>
          <a:xfrm>
            <a:off x="632294" y="2279948"/>
            <a:ext cx="7786587" cy="7786587"/>
          </a:xfrm>
          <a:custGeom>
            <a:avLst/>
            <a:gdLst/>
            <a:ahLst/>
            <a:cxnLst/>
            <a:rect l="l" t="t" r="r" b="b"/>
            <a:pathLst>
              <a:path w="7786587" h="7786587">
                <a:moveTo>
                  <a:pt x="0" y="0"/>
                </a:moveTo>
                <a:lnTo>
                  <a:pt x="7786587" y="0"/>
                </a:lnTo>
                <a:lnTo>
                  <a:pt x="7786587" y="7786587"/>
                </a:lnTo>
                <a:lnTo>
                  <a:pt x="0" y="7786587"/>
                </a:lnTo>
                <a:lnTo>
                  <a:pt x="0" y="0"/>
                </a:lnTo>
                <a:close/>
              </a:path>
            </a:pathLst>
          </a:custGeom>
          <a:blipFill>
            <a:blip r:embed="rId4"/>
            <a:stretch>
              <a:fillRect/>
            </a:stretch>
          </a:blipFill>
        </p:spPr>
      </p:sp>
      <p:sp>
        <p:nvSpPr>
          <p:cNvPr id="13" name="Freeform 13"/>
          <p:cNvSpPr/>
          <p:nvPr/>
        </p:nvSpPr>
        <p:spPr>
          <a:xfrm>
            <a:off x="9871333" y="2279948"/>
            <a:ext cx="7848093" cy="7786587"/>
          </a:xfrm>
          <a:custGeom>
            <a:avLst/>
            <a:gdLst/>
            <a:ahLst/>
            <a:cxnLst/>
            <a:rect l="l" t="t" r="r" b="b"/>
            <a:pathLst>
              <a:path w="7848093" h="7786587">
                <a:moveTo>
                  <a:pt x="0" y="0"/>
                </a:moveTo>
                <a:lnTo>
                  <a:pt x="7848093" y="0"/>
                </a:lnTo>
                <a:lnTo>
                  <a:pt x="7848093" y="7786587"/>
                </a:lnTo>
                <a:lnTo>
                  <a:pt x="0" y="7786587"/>
                </a:lnTo>
                <a:lnTo>
                  <a:pt x="0" y="0"/>
                </a:lnTo>
                <a:close/>
              </a:path>
            </a:pathLst>
          </a:custGeom>
          <a:blipFill>
            <a:blip r:embed="rId5"/>
            <a:stretch>
              <a:fillRect/>
            </a:stretch>
          </a:blipFill>
        </p:spPr>
      </p:sp>
      <p:sp>
        <p:nvSpPr>
          <p:cNvPr id="14" name="TextBox 14"/>
          <p:cNvSpPr txBox="1"/>
          <p:nvPr/>
        </p:nvSpPr>
        <p:spPr>
          <a:xfrm>
            <a:off x="4223863" y="0"/>
            <a:ext cx="10295636" cy="828675"/>
          </a:xfrm>
          <a:prstGeom prst="rect">
            <a:avLst/>
          </a:prstGeom>
        </p:spPr>
        <p:txBody>
          <a:bodyPr lIns="0" tIns="0" rIns="0" bIns="0" rtlCol="0" anchor="t">
            <a:spAutoFit/>
          </a:bodyPr>
          <a:lstStyle/>
          <a:p>
            <a:pPr algn="l">
              <a:lnSpc>
                <a:spcPts val="6599"/>
              </a:lnSpc>
            </a:pPr>
            <a:r>
              <a:rPr lang="en-US" sz="5499">
                <a:solidFill>
                  <a:srgbClr val="800080"/>
                </a:solidFill>
                <a:latin typeface="Montserrat Ultra-Bold"/>
              </a:rPr>
              <a:t>Step 2: Data Visualization</a:t>
            </a:r>
          </a:p>
        </p:txBody>
      </p:sp>
      <p:sp>
        <p:nvSpPr>
          <p:cNvPr id="15" name="TextBox 15"/>
          <p:cNvSpPr txBox="1"/>
          <p:nvPr/>
        </p:nvSpPr>
        <p:spPr>
          <a:xfrm>
            <a:off x="6863630" y="909637"/>
            <a:ext cx="5016103" cy="495300"/>
          </a:xfrm>
          <a:prstGeom prst="rect">
            <a:avLst/>
          </a:prstGeom>
        </p:spPr>
        <p:txBody>
          <a:bodyPr lIns="0" tIns="0" rIns="0" bIns="0" rtlCol="0" anchor="t">
            <a:spAutoFit/>
          </a:bodyPr>
          <a:lstStyle/>
          <a:p>
            <a:pPr algn="ctr">
              <a:lnSpc>
                <a:spcPts val="4199"/>
              </a:lnSpc>
              <a:spcBef>
                <a:spcPct val="0"/>
              </a:spcBef>
            </a:pPr>
            <a:r>
              <a:rPr lang="en-US" sz="2999">
                <a:solidFill>
                  <a:srgbClr val="800080"/>
                </a:solidFill>
                <a:latin typeface="Montserrat Ultra-Bold"/>
              </a:rPr>
              <a:t>Designation Distribution</a:t>
            </a:r>
          </a:p>
        </p:txBody>
      </p:sp>
      <p:sp>
        <p:nvSpPr>
          <p:cNvPr id="16" name="TextBox 16"/>
          <p:cNvSpPr txBox="1"/>
          <p:nvPr/>
        </p:nvSpPr>
        <p:spPr>
          <a:xfrm>
            <a:off x="1918329" y="1625273"/>
            <a:ext cx="6311271" cy="403059"/>
          </a:xfrm>
          <a:prstGeom prst="rect">
            <a:avLst/>
          </a:prstGeom>
        </p:spPr>
        <p:txBody>
          <a:bodyPr wrap="square" lIns="0" tIns="0" rIns="0" bIns="0" rtlCol="0" anchor="t">
            <a:spAutoFit/>
          </a:bodyPr>
          <a:lstStyle/>
          <a:p>
            <a:pPr algn="ctr">
              <a:lnSpc>
                <a:spcPts val="3359"/>
              </a:lnSpc>
              <a:spcBef>
                <a:spcPct val="0"/>
              </a:spcBef>
            </a:pPr>
            <a:r>
              <a:rPr lang="en-US" sz="2400" dirty="0">
                <a:solidFill>
                  <a:srgbClr val="800080"/>
                </a:solidFill>
                <a:latin typeface="Montserrat Ultra-Bold"/>
              </a:rPr>
              <a:t>DESIGNATION DISTRIBUTION BY SEX</a:t>
            </a:r>
          </a:p>
        </p:txBody>
      </p:sp>
      <p:sp>
        <p:nvSpPr>
          <p:cNvPr id="17" name="TextBox 17"/>
          <p:cNvSpPr txBox="1"/>
          <p:nvPr/>
        </p:nvSpPr>
        <p:spPr>
          <a:xfrm>
            <a:off x="11922834" y="1625273"/>
            <a:ext cx="4184690" cy="396240"/>
          </a:xfrm>
          <a:prstGeom prst="rect">
            <a:avLst/>
          </a:prstGeom>
        </p:spPr>
        <p:txBody>
          <a:bodyPr lIns="0" tIns="0" rIns="0" bIns="0" rtlCol="0" anchor="t">
            <a:spAutoFit/>
          </a:bodyPr>
          <a:lstStyle/>
          <a:p>
            <a:pPr algn="ctr">
              <a:lnSpc>
                <a:spcPts val="3359"/>
              </a:lnSpc>
              <a:spcBef>
                <a:spcPct val="0"/>
              </a:spcBef>
            </a:pPr>
            <a:r>
              <a:rPr lang="en-US" sz="2400">
                <a:solidFill>
                  <a:srgbClr val="800080"/>
                </a:solidFill>
                <a:latin typeface="Montserrat Ultra-Bold"/>
              </a:rPr>
              <a:t>SALARY VS DESIGNATION</a:t>
            </a:r>
          </a:p>
        </p:txBody>
      </p:sp>
      <p:pic>
        <p:nvPicPr>
          <p:cNvPr id="18" name="Picture 18"/>
          <p:cNvPicPr>
            <a:picLocks noChangeAspect="1"/>
          </p:cNvPicPr>
          <p:nvPr/>
        </p:nvPicPr>
        <p:blipFill>
          <a:blip r:embed="rId6"/>
          <a:stretch>
            <a:fillRect/>
          </a:stretch>
        </p:blipFill>
        <p:spPr>
          <a:xfrm>
            <a:off x="-101401" y="-98050"/>
            <a:ext cx="2012364" cy="21169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B3D9"/>
        </a:solidFill>
        <a:effectLst/>
      </p:bgPr>
    </p:bg>
    <p:spTree>
      <p:nvGrpSpPr>
        <p:cNvPr id="1" name=""/>
        <p:cNvGrpSpPr/>
        <p:nvPr/>
      </p:nvGrpSpPr>
      <p:grpSpPr>
        <a:xfrm>
          <a:off x="0" y="0"/>
          <a:ext cx="0" cy="0"/>
          <a:chOff x="0" y="0"/>
          <a:chExt cx="0" cy="0"/>
        </a:xfrm>
      </p:grpSpPr>
      <p:sp>
        <p:nvSpPr>
          <p:cNvPr id="2" name="Freeform 2"/>
          <p:cNvSpPr/>
          <p:nvPr/>
        </p:nvSpPr>
        <p:spPr>
          <a:xfrm>
            <a:off x="12602593" y="3514407"/>
            <a:ext cx="10233664" cy="10233664"/>
          </a:xfrm>
          <a:custGeom>
            <a:avLst/>
            <a:gdLst/>
            <a:ahLst/>
            <a:cxnLst/>
            <a:rect l="l" t="t" r="r" b="b"/>
            <a:pathLst>
              <a:path w="10233664" h="10233664">
                <a:moveTo>
                  <a:pt x="0" y="0"/>
                </a:moveTo>
                <a:lnTo>
                  <a:pt x="10233665" y="0"/>
                </a:lnTo>
                <a:lnTo>
                  <a:pt x="10233665"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501768" y="6849101"/>
            <a:ext cx="9567614" cy="956761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6311940" y="-2923420"/>
            <a:ext cx="3952120" cy="395212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6311940" y="-2771020"/>
            <a:ext cx="3952120" cy="395212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2" name="Freeform 12"/>
          <p:cNvSpPr/>
          <p:nvPr/>
        </p:nvSpPr>
        <p:spPr>
          <a:xfrm>
            <a:off x="267225" y="2590422"/>
            <a:ext cx="8485096" cy="7392319"/>
          </a:xfrm>
          <a:custGeom>
            <a:avLst/>
            <a:gdLst/>
            <a:ahLst/>
            <a:cxnLst/>
            <a:rect l="l" t="t" r="r" b="b"/>
            <a:pathLst>
              <a:path w="8485096" h="7392319">
                <a:moveTo>
                  <a:pt x="0" y="0"/>
                </a:moveTo>
                <a:lnTo>
                  <a:pt x="8485096" y="0"/>
                </a:lnTo>
                <a:lnTo>
                  <a:pt x="8485096" y="7392319"/>
                </a:lnTo>
                <a:lnTo>
                  <a:pt x="0" y="7392319"/>
                </a:lnTo>
                <a:lnTo>
                  <a:pt x="0" y="0"/>
                </a:lnTo>
                <a:close/>
              </a:path>
            </a:pathLst>
          </a:custGeom>
          <a:blipFill>
            <a:blip r:embed="rId4"/>
            <a:stretch>
              <a:fillRect/>
            </a:stretch>
          </a:blipFill>
        </p:spPr>
      </p:sp>
      <p:sp>
        <p:nvSpPr>
          <p:cNvPr id="13" name="Freeform 13"/>
          <p:cNvSpPr/>
          <p:nvPr/>
        </p:nvSpPr>
        <p:spPr>
          <a:xfrm>
            <a:off x="9554217" y="2590422"/>
            <a:ext cx="8165209" cy="7392319"/>
          </a:xfrm>
          <a:custGeom>
            <a:avLst/>
            <a:gdLst/>
            <a:ahLst/>
            <a:cxnLst/>
            <a:rect l="l" t="t" r="r" b="b"/>
            <a:pathLst>
              <a:path w="8165209" h="7392319">
                <a:moveTo>
                  <a:pt x="0" y="0"/>
                </a:moveTo>
                <a:lnTo>
                  <a:pt x="8165209" y="0"/>
                </a:lnTo>
                <a:lnTo>
                  <a:pt x="8165209" y="7392319"/>
                </a:lnTo>
                <a:lnTo>
                  <a:pt x="0" y="7392319"/>
                </a:lnTo>
                <a:lnTo>
                  <a:pt x="0" y="0"/>
                </a:lnTo>
                <a:close/>
              </a:path>
            </a:pathLst>
          </a:custGeom>
          <a:blipFill>
            <a:blip r:embed="rId5"/>
            <a:stretch>
              <a:fillRect/>
            </a:stretch>
          </a:blipFill>
        </p:spPr>
      </p:sp>
      <p:sp>
        <p:nvSpPr>
          <p:cNvPr id="14" name="Freeform 14"/>
          <p:cNvSpPr/>
          <p:nvPr/>
        </p:nvSpPr>
        <p:spPr>
          <a:xfrm>
            <a:off x="248684" y="141734"/>
            <a:ext cx="2136775" cy="1923098"/>
          </a:xfrm>
          <a:custGeom>
            <a:avLst/>
            <a:gdLst/>
            <a:ahLst/>
            <a:cxnLst/>
            <a:rect l="l" t="t" r="r" b="b"/>
            <a:pathLst>
              <a:path w="2136775" h="1923098">
                <a:moveTo>
                  <a:pt x="0" y="0"/>
                </a:moveTo>
                <a:lnTo>
                  <a:pt x="2136776" y="0"/>
                </a:lnTo>
                <a:lnTo>
                  <a:pt x="2136776" y="1923097"/>
                </a:lnTo>
                <a:lnTo>
                  <a:pt x="0" y="19230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TextBox 15"/>
          <p:cNvSpPr txBox="1"/>
          <p:nvPr/>
        </p:nvSpPr>
        <p:spPr>
          <a:xfrm>
            <a:off x="3996182" y="95250"/>
            <a:ext cx="10295636" cy="828675"/>
          </a:xfrm>
          <a:prstGeom prst="rect">
            <a:avLst/>
          </a:prstGeom>
        </p:spPr>
        <p:txBody>
          <a:bodyPr lIns="0" tIns="0" rIns="0" bIns="0" rtlCol="0" anchor="t">
            <a:spAutoFit/>
          </a:bodyPr>
          <a:lstStyle/>
          <a:p>
            <a:pPr algn="l">
              <a:lnSpc>
                <a:spcPts val="6599"/>
              </a:lnSpc>
            </a:pPr>
            <a:r>
              <a:rPr lang="en-US" sz="5499">
                <a:solidFill>
                  <a:srgbClr val="800080"/>
                </a:solidFill>
                <a:latin typeface="Montserrat Ultra-Bold"/>
              </a:rPr>
              <a:t>Step 2: Data Visualization</a:t>
            </a:r>
          </a:p>
        </p:txBody>
      </p:sp>
      <p:sp>
        <p:nvSpPr>
          <p:cNvPr id="16" name="TextBox 16"/>
          <p:cNvSpPr txBox="1"/>
          <p:nvPr/>
        </p:nvSpPr>
        <p:spPr>
          <a:xfrm>
            <a:off x="6635948" y="1133475"/>
            <a:ext cx="5016103" cy="495300"/>
          </a:xfrm>
          <a:prstGeom prst="rect">
            <a:avLst/>
          </a:prstGeom>
        </p:spPr>
        <p:txBody>
          <a:bodyPr lIns="0" tIns="0" rIns="0" bIns="0" rtlCol="0" anchor="t">
            <a:spAutoFit/>
          </a:bodyPr>
          <a:lstStyle/>
          <a:p>
            <a:pPr algn="ctr">
              <a:lnSpc>
                <a:spcPts val="4199"/>
              </a:lnSpc>
              <a:spcBef>
                <a:spcPct val="0"/>
              </a:spcBef>
            </a:pPr>
            <a:r>
              <a:rPr lang="en-US" sz="2999">
                <a:solidFill>
                  <a:srgbClr val="800080"/>
                </a:solidFill>
                <a:latin typeface="Montserrat Ultra-Bold"/>
              </a:rPr>
              <a:t>Unit Distribution</a:t>
            </a:r>
          </a:p>
        </p:txBody>
      </p:sp>
      <p:sp>
        <p:nvSpPr>
          <p:cNvPr id="17" name="TextBox 17"/>
          <p:cNvSpPr txBox="1"/>
          <p:nvPr/>
        </p:nvSpPr>
        <p:spPr>
          <a:xfrm>
            <a:off x="2899810" y="1847661"/>
            <a:ext cx="3577190" cy="403059"/>
          </a:xfrm>
          <a:prstGeom prst="rect">
            <a:avLst/>
          </a:prstGeom>
        </p:spPr>
        <p:txBody>
          <a:bodyPr wrap="square" lIns="0" tIns="0" rIns="0" bIns="0" rtlCol="0" anchor="t">
            <a:spAutoFit/>
          </a:bodyPr>
          <a:lstStyle/>
          <a:p>
            <a:pPr algn="ctr">
              <a:lnSpc>
                <a:spcPts val="3359"/>
              </a:lnSpc>
              <a:spcBef>
                <a:spcPct val="0"/>
              </a:spcBef>
            </a:pPr>
            <a:r>
              <a:rPr lang="en-US" sz="2400" dirty="0">
                <a:solidFill>
                  <a:srgbClr val="800080"/>
                </a:solidFill>
                <a:latin typeface="Montserrat Ultra-Bold"/>
              </a:rPr>
              <a:t>UNIT DISTRIBUTION</a:t>
            </a:r>
          </a:p>
        </p:txBody>
      </p:sp>
      <p:sp>
        <p:nvSpPr>
          <p:cNvPr id="18" name="TextBox 18"/>
          <p:cNvSpPr txBox="1"/>
          <p:nvPr/>
        </p:nvSpPr>
        <p:spPr>
          <a:xfrm>
            <a:off x="11652052" y="1847661"/>
            <a:ext cx="4045148" cy="403058"/>
          </a:xfrm>
          <a:prstGeom prst="rect">
            <a:avLst/>
          </a:prstGeom>
        </p:spPr>
        <p:txBody>
          <a:bodyPr wrap="square" lIns="0" tIns="0" rIns="0" bIns="0" rtlCol="0" anchor="t">
            <a:spAutoFit/>
          </a:bodyPr>
          <a:lstStyle/>
          <a:p>
            <a:pPr algn="ctr">
              <a:lnSpc>
                <a:spcPts val="3359"/>
              </a:lnSpc>
              <a:spcBef>
                <a:spcPct val="0"/>
              </a:spcBef>
            </a:pPr>
            <a:r>
              <a:rPr lang="en-US" sz="2400" dirty="0">
                <a:solidFill>
                  <a:srgbClr val="800080"/>
                </a:solidFill>
                <a:latin typeface="Montserrat Ultra-Bold"/>
              </a:rPr>
              <a:t>RATINGS DISTRIBUTION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B3D9"/>
        </a:solidFill>
        <a:effectLst/>
      </p:bgPr>
    </p:bg>
    <p:spTree>
      <p:nvGrpSpPr>
        <p:cNvPr id="1" name=""/>
        <p:cNvGrpSpPr/>
        <p:nvPr/>
      </p:nvGrpSpPr>
      <p:grpSpPr>
        <a:xfrm>
          <a:off x="0" y="0"/>
          <a:ext cx="0" cy="0"/>
          <a:chOff x="0" y="0"/>
          <a:chExt cx="0" cy="0"/>
        </a:xfrm>
      </p:grpSpPr>
      <p:sp>
        <p:nvSpPr>
          <p:cNvPr id="2" name="Freeform 2"/>
          <p:cNvSpPr/>
          <p:nvPr/>
        </p:nvSpPr>
        <p:spPr>
          <a:xfrm>
            <a:off x="12602593" y="3514407"/>
            <a:ext cx="10233664" cy="10233664"/>
          </a:xfrm>
          <a:custGeom>
            <a:avLst/>
            <a:gdLst/>
            <a:ahLst/>
            <a:cxnLst/>
            <a:rect l="l" t="t" r="r" b="b"/>
            <a:pathLst>
              <a:path w="10233664" h="10233664">
                <a:moveTo>
                  <a:pt x="0" y="0"/>
                </a:moveTo>
                <a:lnTo>
                  <a:pt x="10233665" y="0"/>
                </a:lnTo>
                <a:lnTo>
                  <a:pt x="10233665"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501768" y="6849101"/>
            <a:ext cx="9567614" cy="956761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6311940" y="-2923420"/>
            <a:ext cx="3952120" cy="395212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6464340" y="-2771020"/>
            <a:ext cx="3952120" cy="395212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2" name="Freeform 12"/>
          <p:cNvSpPr/>
          <p:nvPr/>
        </p:nvSpPr>
        <p:spPr>
          <a:xfrm>
            <a:off x="95250" y="1542394"/>
            <a:ext cx="3644773" cy="5533831"/>
          </a:xfrm>
          <a:custGeom>
            <a:avLst/>
            <a:gdLst/>
            <a:ahLst/>
            <a:cxnLst/>
            <a:rect l="l" t="t" r="r" b="b"/>
            <a:pathLst>
              <a:path w="3644773" h="5533831">
                <a:moveTo>
                  <a:pt x="0" y="0"/>
                </a:moveTo>
                <a:lnTo>
                  <a:pt x="3644773" y="0"/>
                </a:lnTo>
                <a:lnTo>
                  <a:pt x="3644773" y="5533831"/>
                </a:lnTo>
                <a:lnTo>
                  <a:pt x="0" y="5533831"/>
                </a:lnTo>
                <a:lnTo>
                  <a:pt x="0" y="0"/>
                </a:lnTo>
                <a:close/>
              </a:path>
            </a:pathLst>
          </a:custGeom>
          <a:blipFill>
            <a:blip r:embed="rId4"/>
            <a:stretch>
              <a:fillRect l="-6440" r="-14418"/>
            </a:stretch>
          </a:blipFill>
        </p:spPr>
      </p:sp>
      <p:sp>
        <p:nvSpPr>
          <p:cNvPr id="13" name="Freeform 13"/>
          <p:cNvSpPr/>
          <p:nvPr/>
        </p:nvSpPr>
        <p:spPr>
          <a:xfrm>
            <a:off x="3810000" y="1542394"/>
            <a:ext cx="8914945" cy="5514828"/>
          </a:xfrm>
          <a:custGeom>
            <a:avLst/>
            <a:gdLst/>
            <a:ahLst/>
            <a:cxnLst/>
            <a:rect l="l" t="t" r="r" b="b"/>
            <a:pathLst>
              <a:path w="8914945" h="5514828">
                <a:moveTo>
                  <a:pt x="0" y="0"/>
                </a:moveTo>
                <a:lnTo>
                  <a:pt x="8914945" y="0"/>
                </a:lnTo>
                <a:lnTo>
                  <a:pt x="8914945" y="5514827"/>
                </a:lnTo>
                <a:lnTo>
                  <a:pt x="0" y="5514827"/>
                </a:lnTo>
                <a:lnTo>
                  <a:pt x="0" y="0"/>
                </a:lnTo>
                <a:close/>
              </a:path>
            </a:pathLst>
          </a:custGeom>
          <a:blipFill>
            <a:blip r:embed="rId5"/>
            <a:stretch>
              <a:fillRect l="-3251" r="-441"/>
            </a:stretch>
          </a:blipFill>
        </p:spPr>
      </p:sp>
      <p:sp>
        <p:nvSpPr>
          <p:cNvPr id="14" name="Freeform 14"/>
          <p:cNvSpPr/>
          <p:nvPr/>
        </p:nvSpPr>
        <p:spPr>
          <a:xfrm>
            <a:off x="12763500" y="1542394"/>
            <a:ext cx="5516967" cy="5514828"/>
          </a:xfrm>
          <a:custGeom>
            <a:avLst/>
            <a:gdLst/>
            <a:ahLst/>
            <a:cxnLst/>
            <a:rect l="l" t="t" r="r" b="b"/>
            <a:pathLst>
              <a:path w="5516967" h="5514828">
                <a:moveTo>
                  <a:pt x="0" y="0"/>
                </a:moveTo>
                <a:lnTo>
                  <a:pt x="5516967" y="0"/>
                </a:lnTo>
                <a:lnTo>
                  <a:pt x="5516967" y="5514827"/>
                </a:lnTo>
                <a:lnTo>
                  <a:pt x="0" y="5514827"/>
                </a:lnTo>
                <a:lnTo>
                  <a:pt x="0" y="0"/>
                </a:lnTo>
                <a:close/>
              </a:path>
            </a:pathLst>
          </a:custGeom>
          <a:blipFill>
            <a:blip r:embed="rId6"/>
            <a:stretch>
              <a:fillRect l="-1858" r="-2235"/>
            </a:stretch>
          </a:blipFill>
        </p:spPr>
      </p:sp>
      <p:sp>
        <p:nvSpPr>
          <p:cNvPr id="15" name="Freeform 15"/>
          <p:cNvSpPr/>
          <p:nvPr/>
        </p:nvSpPr>
        <p:spPr>
          <a:xfrm>
            <a:off x="13361483" y="7301581"/>
            <a:ext cx="4321002" cy="2985419"/>
          </a:xfrm>
          <a:custGeom>
            <a:avLst/>
            <a:gdLst/>
            <a:ahLst/>
            <a:cxnLst/>
            <a:rect l="l" t="t" r="r" b="b"/>
            <a:pathLst>
              <a:path w="4321002" h="2985419">
                <a:moveTo>
                  <a:pt x="0" y="0"/>
                </a:moveTo>
                <a:lnTo>
                  <a:pt x="4321001" y="0"/>
                </a:lnTo>
                <a:lnTo>
                  <a:pt x="4321001" y="2985419"/>
                </a:lnTo>
                <a:lnTo>
                  <a:pt x="0" y="298541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TextBox 16"/>
          <p:cNvSpPr txBox="1"/>
          <p:nvPr/>
        </p:nvSpPr>
        <p:spPr>
          <a:xfrm>
            <a:off x="4182467" y="200025"/>
            <a:ext cx="10295636" cy="828675"/>
          </a:xfrm>
          <a:prstGeom prst="rect">
            <a:avLst/>
          </a:prstGeom>
        </p:spPr>
        <p:txBody>
          <a:bodyPr lIns="0" tIns="0" rIns="0" bIns="0" rtlCol="0" anchor="t">
            <a:spAutoFit/>
          </a:bodyPr>
          <a:lstStyle/>
          <a:p>
            <a:pPr algn="l">
              <a:lnSpc>
                <a:spcPts val="6599"/>
              </a:lnSpc>
            </a:pPr>
            <a:r>
              <a:rPr lang="en-US" sz="5499">
                <a:solidFill>
                  <a:srgbClr val="800080"/>
                </a:solidFill>
                <a:latin typeface="Montserrat Ultra-Bold"/>
              </a:rPr>
              <a:t>Step 3: Data Preprocessing</a:t>
            </a:r>
          </a:p>
        </p:txBody>
      </p:sp>
      <p:sp>
        <p:nvSpPr>
          <p:cNvPr id="17" name="Freeform 17"/>
          <p:cNvSpPr/>
          <p:nvPr/>
        </p:nvSpPr>
        <p:spPr>
          <a:xfrm rot="-5400000">
            <a:off x="6193622" y="7560607"/>
            <a:ext cx="1353221" cy="384457"/>
          </a:xfrm>
          <a:custGeom>
            <a:avLst/>
            <a:gdLst/>
            <a:ahLst/>
            <a:cxnLst/>
            <a:rect l="l" t="t" r="r" b="b"/>
            <a:pathLst>
              <a:path w="1353221" h="384457">
                <a:moveTo>
                  <a:pt x="0" y="0"/>
                </a:moveTo>
                <a:lnTo>
                  <a:pt x="1353221" y="0"/>
                </a:lnTo>
                <a:lnTo>
                  <a:pt x="1353221" y="384457"/>
                </a:lnTo>
                <a:lnTo>
                  <a:pt x="0" y="38445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8" name="TextBox 18"/>
          <p:cNvSpPr txBox="1"/>
          <p:nvPr/>
        </p:nvSpPr>
        <p:spPr>
          <a:xfrm>
            <a:off x="2635849" y="8372296"/>
            <a:ext cx="9966744" cy="1844675"/>
          </a:xfrm>
          <a:prstGeom prst="rect">
            <a:avLst/>
          </a:prstGeom>
        </p:spPr>
        <p:txBody>
          <a:bodyPr lIns="0" tIns="0" rIns="0" bIns="0" rtlCol="0" anchor="t">
            <a:spAutoFit/>
          </a:bodyPr>
          <a:lstStyle/>
          <a:p>
            <a:pPr algn="ctr">
              <a:lnSpc>
                <a:spcPts val="4900"/>
              </a:lnSpc>
              <a:spcBef>
                <a:spcPct val="0"/>
              </a:spcBef>
            </a:pPr>
            <a:r>
              <a:rPr lang="en-US" sz="3500">
                <a:solidFill>
                  <a:srgbClr val="5A005A"/>
                </a:solidFill>
                <a:latin typeface="Montserrat"/>
              </a:rPr>
              <a:t>Filling Null Values in LAST NAME, DOJ, AGE, LEAVES USED, LEAVES REMAINING, RATINGS</a:t>
            </a:r>
          </a:p>
        </p:txBody>
      </p:sp>
      <p:sp>
        <p:nvSpPr>
          <p:cNvPr id="19" name="Freeform 19"/>
          <p:cNvSpPr/>
          <p:nvPr/>
        </p:nvSpPr>
        <p:spPr>
          <a:xfrm>
            <a:off x="189023" y="0"/>
            <a:ext cx="1679354" cy="1511418"/>
          </a:xfrm>
          <a:custGeom>
            <a:avLst/>
            <a:gdLst/>
            <a:ahLst/>
            <a:cxnLst/>
            <a:rect l="l" t="t" r="r" b="b"/>
            <a:pathLst>
              <a:path w="1679354" h="1511418">
                <a:moveTo>
                  <a:pt x="0" y="0"/>
                </a:moveTo>
                <a:lnTo>
                  <a:pt x="1679354" y="0"/>
                </a:lnTo>
                <a:lnTo>
                  <a:pt x="1679354" y="1511418"/>
                </a:lnTo>
                <a:lnTo>
                  <a:pt x="0" y="151141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B3D9"/>
        </a:solidFill>
        <a:effectLst/>
      </p:bgPr>
    </p:bg>
    <p:spTree>
      <p:nvGrpSpPr>
        <p:cNvPr id="1" name=""/>
        <p:cNvGrpSpPr/>
        <p:nvPr/>
      </p:nvGrpSpPr>
      <p:grpSpPr>
        <a:xfrm>
          <a:off x="0" y="0"/>
          <a:ext cx="0" cy="0"/>
          <a:chOff x="0" y="0"/>
          <a:chExt cx="0" cy="0"/>
        </a:xfrm>
      </p:grpSpPr>
      <p:sp>
        <p:nvSpPr>
          <p:cNvPr id="2" name="Freeform 2"/>
          <p:cNvSpPr/>
          <p:nvPr/>
        </p:nvSpPr>
        <p:spPr>
          <a:xfrm>
            <a:off x="12602593" y="3514407"/>
            <a:ext cx="10233664" cy="10233664"/>
          </a:xfrm>
          <a:custGeom>
            <a:avLst/>
            <a:gdLst/>
            <a:ahLst/>
            <a:cxnLst/>
            <a:rect l="l" t="t" r="r" b="b"/>
            <a:pathLst>
              <a:path w="10233664" h="10233664">
                <a:moveTo>
                  <a:pt x="0" y="0"/>
                </a:moveTo>
                <a:lnTo>
                  <a:pt x="10233665" y="0"/>
                </a:lnTo>
                <a:lnTo>
                  <a:pt x="10233665"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501768" y="6849101"/>
            <a:ext cx="9567614" cy="956761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6311940" y="-2923420"/>
            <a:ext cx="3952120" cy="395212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6464340" y="-2771020"/>
            <a:ext cx="3952120" cy="395212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0080"/>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2" name="Freeform 12"/>
          <p:cNvSpPr/>
          <p:nvPr/>
        </p:nvSpPr>
        <p:spPr>
          <a:xfrm>
            <a:off x="674892" y="1348788"/>
            <a:ext cx="8469108" cy="8630424"/>
          </a:xfrm>
          <a:custGeom>
            <a:avLst/>
            <a:gdLst/>
            <a:ahLst/>
            <a:cxnLst/>
            <a:rect l="l" t="t" r="r" b="b"/>
            <a:pathLst>
              <a:path w="8469108" h="8630424">
                <a:moveTo>
                  <a:pt x="0" y="0"/>
                </a:moveTo>
                <a:lnTo>
                  <a:pt x="8469108" y="0"/>
                </a:lnTo>
                <a:lnTo>
                  <a:pt x="8469108" y="8630424"/>
                </a:lnTo>
                <a:lnTo>
                  <a:pt x="0" y="8630424"/>
                </a:lnTo>
                <a:lnTo>
                  <a:pt x="0" y="0"/>
                </a:lnTo>
                <a:close/>
              </a:path>
            </a:pathLst>
          </a:custGeom>
          <a:blipFill>
            <a:blip r:embed="rId4"/>
            <a:stretch>
              <a:fillRect/>
            </a:stretch>
          </a:blipFill>
        </p:spPr>
      </p:sp>
      <p:sp>
        <p:nvSpPr>
          <p:cNvPr id="13" name="Freeform 13"/>
          <p:cNvSpPr/>
          <p:nvPr/>
        </p:nvSpPr>
        <p:spPr>
          <a:xfrm>
            <a:off x="9271092" y="5922033"/>
            <a:ext cx="8448333" cy="4057179"/>
          </a:xfrm>
          <a:custGeom>
            <a:avLst/>
            <a:gdLst/>
            <a:ahLst/>
            <a:cxnLst/>
            <a:rect l="l" t="t" r="r" b="b"/>
            <a:pathLst>
              <a:path w="8448333" h="4057179">
                <a:moveTo>
                  <a:pt x="0" y="0"/>
                </a:moveTo>
                <a:lnTo>
                  <a:pt x="8448334" y="0"/>
                </a:lnTo>
                <a:lnTo>
                  <a:pt x="8448334" y="4057179"/>
                </a:lnTo>
                <a:lnTo>
                  <a:pt x="0" y="4057179"/>
                </a:lnTo>
                <a:lnTo>
                  <a:pt x="0" y="0"/>
                </a:lnTo>
                <a:close/>
              </a:path>
            </a:pathLst>
          </a:custGeom>
          <a:blipFill>
            <a:blip r:embed="rId5"/>
            <a:stretch>
              <a:fillRect/>
            </a:stretch>
          </a:blipFill>
        </p:spPr>
      </p:sp>
      <p:sp>
        <p:nvSpPr>
          <p:cNvPr id="14" name="TextBox 14"/>
          <p:cNvSpPr txBox="1"/>
          <p:nvPr/>
        </p:nvSpPr>
        <p:spPr>
          <a:xfrm>
            <a:off x="3996182" y="200025"/>
            <a:ext cx="10295636" cy="828675"/>
          </a:xfrm>
          <a:prstGeom prst="rect">
            <a:avLst/>
          </a:prstGeom>
        </p:spPr>
        <p:txBody>
          <a:bodyPr lIns="0" tIns="0" rIns="0" bIns="0" rtlCol="0" anchor="t">
            <a:spAutoFit/>
          </a:bodyPr>
          <a:lstStyle/>
          <a:p>
            <a:pPr algn="l">
              <a:lnSpc>
                <a:spcPts val="6599"/>
              </a:lnSpc>
            </a:pPr>
            <a:r>
              <a:rPr lang="en-US" sz="5499">
                <a:solidFill>
                  <a:srgbClr val="800080"/>
                </a:solidFill>
                <a:latin typeface="Montserrat Ultra-Bold"/>
              </a:rPr>
              <a:t>Step 3: Data Preprocessing</a:t>
            </a:r>
          </a:p>
        </p:txBody>
      </p:sp>
      <p:sp>
        <p:nvSpPr>
          <p:cNvPr id="15" name="TextBox 15"/>
          <p:cNvSpPr txBox="1"/>
          <p:nvPr/>
        </p:nvSpPr>
        <p:spPr>
          <a:xfrm>
            <a:off x="10200670" y="1714803"/>
            <a:ext cx="7719417" cy="1725930"/>
          </a:xfrm>
          <a:prstGeom prst="rect">
            <a:avLst/>
          </a:prstGeom>
        </p:spPr>
        <p:txBody>
          <a:bodyPr lIns="0" tIns="0" rIns="0" bIns="0" rtlCol="0" anchor="t">
            <a:spAutoFit/>
          </a:bodyPr>
          <a:lstStyle/>
          <a:p>
            <a:pPr algn="ctr">
              <a:lnSpc>
                <a:spcPts val="4619"/>
              </a:lnSpc>
              <a:spcBef>
                <a:spcPct val="0"/>
              </a:spcBef>
            </a:pPr>
            <a:r>
              <a:rPr lang="en-US" sz="3299">
                <a:solidFill>
                  <a:srgbClr val="800080"/>
                </a:solidFill>
                <a:latin typeface="Montserrat Ultra-Bold"/>
              </a:rPr>
              <a:t>One-Hot Encoding: Convert categorical variables into one-hot encoding to simplify processing.</a:t>
            </a:r>
          </a:p>
        </p:txBody>
      </p:sp>
      <p:sp>
        <p:nvSpPr>
          <p:cNvPr id="16" name="Freeform 16"/>
          <p:cNvSpPr/>
          <p:nvPr/>
        </p:nvSpPr>
        <p:spPr>
          <a:xfrm rot="-10800000">
            <a:off x="9144000" y="2338766"/>
            <a:ext cx="1056670" cy="300205"/>
          </a:xfrm>
          <a:custGeom>
            <a:avLst/>
            <a:gdLst/>
            <a:ahLst/>
            <a:cxnLst/>
            <a:rect l="l" t="t" r="r" b="b"/>
            <a:pathLst>
              <a:path w="1056670" h="300205">
                <a:moveTo>
                  <a:pt x="0" y="0"/>
                </a:moveTo>
                <a:lnTo>
                  <a:pt x="1056670" y="0"/>
                </a:lnTo>
                <a:lnTo>
                  <a:pt x="1056670" y="300205"/>
                </a:lnTo>
                <a:lnTo>
                  <a:pt x="0" y="30020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419</Words>
  <Application>Microsoft Office PowerPoint</Application>
  <PresentationFormat>Custom</PresentationFormat>
  <Paragraphs>79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Montserrat</vt:lpstr>
      <vt:lpstr>Arial</vt:lpstr>
      <vt:lpstr>Calibri</vt:lpstr>
      <vt:lpstr>Montserrat Bold</vt:lpstr>
      <vt:lpstr>Montserrat Ultra-Bold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Illustrative Marketing Plan Presentation</dc:title>
  <cp:lastModifiedBy>Sonal Sonarghare</cp:lastModifiedBy>
  <cp:revision>2</cp:revision>
  <dcterms:created xsi:type="dcterms:W3CDTF">2006-08-16T00:00:00Z</dcterms:created>
  <dcterms:modified xsi:type="dcterms:W3CDTF">2024-06-18T08:38:05Z</dcterms:modified>
  <dc:identifier>DAGINqUNjIo</dc:identifier>
</cp:coreProperties>
</file>