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Lst>
  <p:sldSz cx="9144000" cy="5143500" type="screen16x9"/>
  <p:notesSz cx="9144000" cy="5143500"/>
  <p:embeddedFontLst>
    <p:embeddedFont>
      <p:font typeface="SJNKRS+ArialMT" panose="02000500000000000000"/>
      <p:regular r:id="rId13"/>
    </p:embeddedFont>
    <p:embeddedFont>
      <p:font typeface="WTWGOU+Arial-BoldMT" panose="02000500000000000000"/>
      <p:regular r:id="rId14"/>
    </p:embeddedFont>
    <p:embeddedFont>
      <p:font typeface="Nunito" pitchFamily="2" charset="0"/>
      <p:regular r:id="rId15"/>
      <p:bold r:id="rId16"/>
      <p:italic r:id="rId17"/>
      <p:boldItalic r:id="rId18"/>
    </p:embeddedFont>
    <p:embeddedFont>
      <p:font typeface="SLFRMA+PublicSans-BoldItalic" panose="02000500000000000000"/>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5033" autoAdjust="0"/>
  </p:normalViewPr>
  <p:slideViewPr>
    <p:cSldViewPr showGuides="1">
      <p:cViewPr varScale="1">
        <p:scale>
          <a:sx n="109" d="100"/>
          <a:sy n="109" d="100"/>
        </p:scale>
        <p:origin x="888" y="8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4" name="object 3"/>
          <p:cNvSpPr txBox="1"/>
          <p:nvPr/>
        </p:nvSpPr>
        <p:spPr>
          <a:xfrm>
            <a:off x="323528" y="2643758"/>
            <a:ext cx="3182416"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PORTFOLIO </a:t>
            </a:r>
            <a:r>
              <a:rPr sz="2400" b="1" dirty="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0" marR="0">
              <a:lnSpc>
                <a:spcPts val="2820"/>
              </a:lnSpc>
              <a:spcBef>
                <a:spcPts val="2850"/>
              </a:spcBef>
              <a:spcAft>
                <a:spcPts val="0"/>
              </a:spcAft>
            </a:pPr>
            <a:r>
              <a:rPr sz="2400" b="1" dirty="0">
                <a:solidFill>
                  <a:srgbClr val="223669"/>
                </a:solidFill>
                <a:latin typeface="CFJCTS+PublicSans-Bold"/>
                <a:cs typeface="CFJCTS+PublicSans-Bold"/>
              </a:rPr>
              <a:t>Task - </a:t>
            </a:r>
            <a:r>
              <a:rPr lang="en-US" sz="2400" b="1" dirty="0">
                <a:solidFill>
                  <a:srgbClr val="223669"/>
                </a:solidFill>
                <a:latin typeface="CFJCTS+PublicSans-Bold"/>
                <a:cs typeface="CFJCTS+PublicSans-Bold"/>
              </a:rPr>
              <a:t>2</a:t>
            </a:r>
            <a:endParaRPr sz="2400" b="1" dirty="0">
              <a:solidFill>
                <a:srgbClr val="223669"/>
              </a:solidFill>
              <a:latin typeface="CFJCTS+PublicSans-Bold"/>
              <a:cs typeface="CFJCTS+PublicSans-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3478"/>
          </a:xfrm>
          <a:prstGeom prst="rect">
            <a:avLst/>
          </a:prstGeom>
        </p:spPr>
        <p:txBody>
          <a:bodyPr vert="horz" wrap="square" lIns="0" tIns="0" rIns="0" bIns="0" rtlCol="0">
            <a:spAutoFit/>
          </a:bodyPr>
          <a:lstStyle/>
          <a:p>
            <a:pPr>
              <a:lnSpc>
                <a:spcPts val="2385"/>
              </a:lnSpc>
            </a:pPr>
            <a:r>
              <a:rPr lang="en-US" sz="1850" b="1" spc="-10" dirty="0">
                <a:solidFill>
                  <a:srgbClr val="C88C32"/>
                </a:solidFill>
                <a:latin typeface="ILIIOR+EBGaramond-Bold"/>
                <a:cs typeface="ILIIOR+EBGaramond-Bold"/>
              </a:rPr>
              <a:t>To-Do List</a:t>
            </a:r>
            <a:endParaRPr lang="en-US"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FFFFFF"/>
                </a:solidFill>
                <a:latin typeface="SJNKRS+ArialMT" panose="02000500000000000000"/>
                <a:cs typeface="SJNKRS+ArialMT" panose="02000500000000000000"/>
              </a:rPr>
              <a:t>▪</a:t>
            </a:r>
            <a:endParaRPr sz="1400" dirty="0">
              <a:solidFill>
                <a:srgbClr val="FFFFFF"/>
              </a:solidFill>
              <a:latin typeface="SJNKRS+ArialMT" panose="02000500000000000000"/>
              <a:cs typeface="SJNKRS+ArialMT" panose="0200050000000000000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WTWGOU+Arial-BoldMT" panose="02000500000000000000"/>
                <a:cs typeface="WTWGOU+Arial-BoldMT" panose="02000500000000000000"/>
              </a:rPr>
              <a:t>LMS Username</a:t>
            </a:r>
            <a:endParaRPr sz="1400" b="1" dirty="0">
              <a:solidFill>
                <a:srgbClr val="C88C32"/>
              </a:solidFill>
              <a:latin typeface="WTWGOU+Arial-BoldMT" panose="02000500000000000000"/>
              <a:cs typeface="WTWGOU+Arial-BoldMT" panose="0200050000000000000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WTWGOU+Arial-BoldMT" panose="02000500000000000000"/>
                <a:cs typeface="WTWGOU+Arial-BoldMT" panose="02000500000000000000"/>
              </a:rPr>
              <a:t>Name</a:t>
            </a:r>
            <a:endParaRPr sz="1400" b="1" dirty="0">
              <a:solidFill>
                <a:srgbClr val="C88C32"/>
              </a:solidFill>
              <a:latin typeface="WTWGOU+Arial-BoldMT" panose="02000500000000000000"/>
              <a:cs typeface="WTWGOU+Arial-BoldMT" panose="02000500000000000000"/>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WTWGOU+Arial-BoldMT" panose="02000500000000000000"/>
                <a:cs typeface="WTWGOU+Arial-BoldMT" panose="02000500000000000000"/>
              </a:rPr>
              <a:t>Batch</a:t>
            </a:r>
            <a:endParaRPr sz="1400" b="1" dirty="0">
              <a:solidFill>
                <a:srgbClr val="C88C32"/>
              </a:solidFill>
              <a:latin typeface="WTWGOU+Arial-BoldMT" panose="02000500000000000000"/>
              <a:cs typeface="WTWGOU+Arial-BoldMT" panose="02000500000000000000"/>
            </a:endParaRPr>
          </a:p>
        </p:txBody>
      </p:sp>
      <p:sp>
        <p:nvSpPr>
          <p:cNvPr id="11" name="object 5"/>
          <p:cNvSpPr txBox="1"/>
          <p:nvPr/>
        </p:nvSpPr>
        <p:spPr>
          <a:xfrm>
            <a:off x="160977" y="1365041"/>
            <a:ext cx="4458859" cy="769441"/>
          </a:xfrm>
          <a:prstGeom prst="rect">
            <a:avLst/>
          </a:prstGeom>
        </p:spPr>
        <p:txBody>
          <a:bodyPr vert="horz" wrap="square" lIns="0" tIns="0" rIns="0" bIns="0" rtlCol="0">
            <a:spAutoFit/>
          </a:bodyPr>
          <a:lstStyle/>
          <a:p>
            <a:pPr lvl="0"/>
            <a:r>
              <a:rPr lang="en-US" sz="1000" b="0" i="0" dirty="0">
                <a:solidFill>
                  <a:schemeClr val="bg1"/>
                </a:solidFill>
                <a:effectLst/>
                <a:latin typeface="Nunito" pitchFamily="2" charset="0"/>
              </a:rPr>
              <a:t>       Todo Lists are the lists that we generally use to maintain our day-to-day tasks or list of everything that we have to do, with the most important tasks at the top of the list, and the least important tasks at the bottom. It is helpful in planning our daily schedules. We can add more tasks at any time and delete a task that is completed.</a:t>
            </a:r>
            <a:endParaRPr lang="en-US" sz="1000" dirty="0">
              <a:solidFill>
                <a:schemeClr val="bg1"/>
              </a:solidFill>
            </a:endParaRPr>
          </a:p>
        </p:txBody>
      </p:sp>
      <p:pic>
        <p:nvPicPr>
          <p:cNvPr id="12" name="Picture 11"/>
          <p:cNvPicPr>
            <a:picLocks noChangeAspect="1"/>
          </p:cNvPicPr>
          <p:nvPr/>
        </p:nvPicPr>
        <p:blipFill>
          <a:blip r:embed="rId2"/>
          <a:stretch>
            <a:fillRect/>
          </a:stretch>
        </p:blipFill>
        <p:spPr>
          <a:xfrm>
            <a:off x="163130" y="2801840"/>
            <a:ext cx="1646063" cy="329213"/>
          </a:xfrm>
          <a:prstGeom prst="rect">
            <a:avLst/>
          </a:prstGeom>
        </p:spPr>
      </p:pic>
      <p:sp>
        <p:nvSpPr>
          <p:cNvPr id="13" name="TextBox 12"/>
          <p:cNvSpPr txBox="1"/>
          <p:nvPr/>
        </p:nvSpPr>
        <p:spPr>
          <a:xfrm>
            <a:off x="1874208" y="2767203"/>
            <a:ext cx="1689680" cy="276999"/>
          </a:xfrm>
          <a:prstGeom prst="rect">
            <a:avLst/>
          </a:prstGeom>
          <a:noFill/>
        </p:spPr>
        <p:txBody>
          <a:bodyPr wrap="square" rtlCol="0">
            <a:spAutoFit/>
          </a:bodyPr>
          <a:lstStyle/>
          <a:p>
            <a:pPr algn="ctr"/>
            <a:r>
              <a:rPr lang="en-IN" sz="1200" dirty="0" err="1">
                <a:solidFill>
                  <a:schemeClr val="bg1"/>
                </a:solidFill>
              </a:rPr>
              <a:t>D.Boobala</a:t>
            </a:r>
            <a:r>
              <a:rPr lang="en-IN" sz="1200" dirty="0">
                <a:solidFill>
                  <a:schemeClr val="bg1"/>
                </a:solidFill>
              </a:rPr>
              <a:t> Muralitharan</a:t>
            </a:r>
            <a:endParaRPr lang="en-IN" sz="1200" dirty="0">
              <a:solidFill>
                <a:schemeClr val="bg1"/>
              </a:solidFill>
            </a:endParaRPr>
          </a:p>
        </p:txBody>
      </p:sp>
      <p:sp>
        <p:nvSpPr>
          <p:cNvPr id="14" name="TextBox 13"/>
          <p:cNvSpPr txBox="1"/>
          <p:nvPr/>
        </p:nvSpPr>
        <p:spPr>
          <a:xfrm>
            <a:off x="1893656" y="3188408"/>
            <a:ext cx="1689680" cy="275590"/>
          </a:xfrm>
          <a:prstGeom prst="rect">
            <a:avLst/>
          </a:prstGeom>
          <a:noFill/>
        </p:spPr>
        <p:txBody>
          <a:bodyPr wrap="square" rtlCol="0">
            <a:spAutoFit/>
          </a:bodyPr>
          <a:lstStyle/>
          <a:p>
            <a:pPr algn="ctr"/>
            <a:r>
              <a:rPr lang="en-IN" sz="1200" dirty="0">
                <a:solidFill>
                  <a:schemeClr val="bg1"/>
                </a:solidFill>
              </a:rPr>
              <a:t>SNEHA M</a:t>
            </a:r>
            <a:endParaRPr lang="en-IN" sz="1200" dirty="0">
              <a:solidFill>
                <a:schemeClr val="bg1"/>
              </a:solidFill>
            </a:endParaRPr>
          </a:p>
        </p:txBody>
      </p:sp>
      <p:sp>
        <p:nvSpPr>
          <p:cNvPr id="15" name="TextBox 14"/>
          <p:cNvSpPr txBox="1"/>
          <p:nvPr/>
        </p:nvSpPr>
        <p:spPr>
          <a:xfrm>
            <a:off x="1893656" y="3571693"/>
            <a:ext cx="1689680" cy="275590"/>
          </a:xfrm>
          <a:prstGeom prst="rect">
            <a:avLst/>
          </a:prstGeom>
          <a:noFill/>
        </p:spPr>
        <p:txBody>
          <a:bodyPr wrap="square" rtlCol="0">
            <a:spAutoFit/>
          </a:bodyPr>
          <a:lstStyle/>
          <a:p>
            <a:pPr algn="ctr"/>
            <a:r>
              <a:rPr lang="en-IN" sz="1200" dirty="0">
                <a:solidFill>
                  <a:schemeClr val="bg1"/>
                </a:solidFill>
              </a:rPr>
              <a:t>SHALINI A</a:t>
            </a:r>
            <a:endParaRPr lang="en-IN" sz="1200" dirty="0">
              <a:solidFill>
                <a:schemeClr val="bg1"/>
              </a:solidFill>
            </a:endParaRPr>
          </a:p>
        </p:txBody>
      </p:sp>
      <p:sp>
        <p:nvSpPr>
          <p:cNvPr id="16" name="TextBox 15"/>
          <p:cNvSpPr txBox="1"/>
          <p:nvPr/>
        </p:nvSpPr>
        <p:spPr>
          <a:xfrm>
            <a:off x="1920344" y="3977382"/>
            <a:ext cx="1689680" cy="275590"/>
          </a:xfrm>
          <a:prstGeom prst="rect">
            <a:avLst/>
          </a:prstGeom>
          <a:noFill/>
        </p:spPr>
        <p:txBody>
          <a:bodyPr wrap="square" rtlCol="0">
            <a:spAutoFit/>
          </a:bodyPr>
          <a:lstStyle/>
          <a:p>
            <a:pPr algn="ctr"/>
            <a:r>
              <a:rPr lang="en-IN" sz="1200" dirty="0">
                <a:solidFill>
                  <a:schemeClr val="bg1"/>
                </a:solidFill>
              </a:rPr>
              <a:t>SONALAKSHME S</a:t>
            </a:r>
            <a:endParaRPr lang="en-IN" sz="1200" dirty="0">
              <a:solidFill>
                <a:schemeClr val="bg1"/>
              </a:solidFill>
            </a:endParaRPr>
          </a:p>
        </p:txBody>
      </p:sp>
      <p:sp>
        <p:nvSpPr>
          <p:cNvPr id="17" name="TextBox 16"/>
          <p:cNvSpPr txBox="1"/>
          <p:nvPr/>
        </p:nvSpPr>
        <p:spPr>
          <a:xfrm>
            <a:off x="1906479" y="4355345"/>
            <a:ext cx="1689680" cy="275590"/>
          </a:xfrm>
          <a:prstGeom prst="rect">
            <a:avLst/>
          </a:prstGeom>
          <a:noFill/>
        </p:spPr>
        <p:txBody>
          <a:bodyPr wrap="square" rtlCol="0">
            <a:spAutoFit/>
          </a:bodyPr>
          <a:lstStyle/>
          <a:p>
            <a:pPr algn="ctr"/>
            <a:r>
              <a:rPr lang="en-IN" sz="1200" dirty="0">
                <a:solidFill>
                  <a:schemeClr val="bg1"/>
                </a:solidFill>
              </a:rPr>
              <a:t>PRIYA DHARSHINI P</a:t>
            </a:r>
            <a:endParaRPr lang="en-IN" sz="1200" dirty="0">
              <a:solidFill>
                <a:schemeClr val="bg1"/>
              </a:solidFill>
            </a:endParaRPr>
          </a:p>
        </p:txBody>
      </p:sp>
      <p:sp>
        <p:nvSpPr>
          <p:cNvPr id="18" name="TextBox 17"/>
          <p:cNvSpPr txBox="1"/>
          <p:nvPr/>
        </p:nvSpPr>
        <p:spPr>
          <a:xfrm>
            <a:off x="208072" y="3169734"/>
            <a:ext cx="1648816" cy="275590"/>
          </a:xfrm>
          <a:prstGeom prst="rect">
            <a:avLst/>
          </a:prstGeom>
          <a:noFill/>
        </p:spPr>
        <p:txBody>
          <a:bodyPr wrap="square" rtlCol="0">
            <a:spAutoFit/>
          </a:bodyPr>
          <a:lstStyle/>
          <a:p>
            <a:pPr algn="ctr"/>
            <a:r>
              <a:rPr lang="en-US" sz="1200" dirty="0">
                <a:solidFill>
                  <a:schemeClr val="bg1"/>
                </a:solidFill>
              </a:rPr>
              <a:t>au8</a:t>
            </a:r>
            <a:r>
              <a:rPr lang="en-IN" sz="1200" dirty="0">
                <a:solidFill>
                  <a:schemeClr val="bg1"/>
                </a:solidFill>
              </a:rPr>
              <a:t>13820104102</a:t>
            </a:r>
            <a:endParaRPr lang="en-IN" sz="1200" dirty="0">
              <a:solidFill>
                <a:schemeClr val="bg1"/>
              </a:solidFill>
            </a:endParaRPr>
          </a:p>
        </p:txBody>
      </p:sp>
      <p:sp>
        <p:nvSpPr>
          <p:cNvPr id="19" name="TextBox 18"/>
          <p:cNvSpPr txBox="1"/>
          <p:nvPr/>
        </p:nvSpPr>
        <p:spPr>
          <a:xfrm>
            <a:off x="200349" y="3566696"/>
            <a:ext cx="1648816" cy="275590"/>
          </a:xfrm>
          <a:prstGeom prst="rect">
            <a:avLst/>
          </a:prstGeom>
          <a:noFill/>
        </p:spPr>
        <p:txBody>
          <a:bodyPr wrap="square" rtlCol="0">
            <a:spAutoFit/>
          </a:bodyPr>
          <a:lstStyle/>
          <a:p>
            <a:pPr algn="ctr"/>
            <a:r>
              <a:rPr lang="en-US" sz="1200" dirty="0">
                <a:solidFill>
                  <a:schemeClr val="bg1"/>
                </a:solidFill>
              </a:rPr>
              <a:t>au8</a:t>
            </a:r>
            <a:r>
              <a:rPr lang="en-IN" sz="1200" dirty="0">
                <a:solidFill>
                  <a:schemeClr val="bg1"/>
                </a:solidFill>
              </a:rPr>
              <a:t>13820104096</a:t>
            </a:r>
            <a:endParaRPr lang="en-IN" sz="1200" dirty="0">
              <a:solidFill>
                <a:schemeClr val="bg1"/>
              </a:solidFill>
            </a:endParaRPr>
          </a:p>
        </p:txBody>
      </p:sp>
      <p:sp>
        <p:nvSpPr>
          <p:cNvPr id="20" name="TextBox 19"/>
          <p:cNvSpPr txBox="1"/>
          <p:nvPr/>
        </p:nvSpPr>
        <p:spPr>
          <a:xfrm>
            <a:off x="162182" y="3956539"/>
            <a:ext cx="1648816" cy="275590"/>
          </a:xfrm>
          <a:prstGeom prst="rect">
            <a:avLst/>
          </a:prstGeom>
          <a:noFill/>
        </p:spPr>
        <p:txBody>
          <a:bodyPr wrap="square" rtlCol="0">
            <a:spAutoFit/>
          </a:bodyPr>
          <a:lstStyle/>
          <a:p>
            <a:pPr algn="ctr"/>
            <a:r>
              <a:rPr lang="en-US" sz="1200" dirty="0">
                <a:solidFill>
                  <a:schemeClr val="bg1"/>
                </a:solidFill>
              </a:rPr>
              <a:t>au8</a:t>
            </a:r>
            <a:r>
              <a:rPr lang="en-IN" sz="1200" dirty="0">
                <a:solidFill>
                  <a:schemeClr val="bg1"/>
                </a:solidFill>
              </a:rPr>
              <a:t>13820104103</a:t>
            </a:r>
            <a:endParaRPr lang="en-IN" sz="1200" dirty="0">
              <a:solidFill>
                <a:schemeClr val="bg1"/>
              </a:solidFill>
            </a:endParaRPr>
          </a:p>
        </p:txBody>
      </p:sp>
      <p:sp>
        <p:nvSpPr>
          <p:cNvPr id="21" name="TextBox 20"/>
          <p:cNvSpPr txBox="1"/>
          <p:nvPr/>
        </p:nvSpPr>
        <p:spPr>
          <a:xfrm>
            <a:off x="174273" y="4356419"/>
            <a:ext cx="1648816" cy="275590"/>
          </a:xfrm>
          <a:prstGeom prst="rect">
            <a:avLst/>
          </a:prstGeom>
          <a:noFill/>
        </p:spPr>
        <p:txBody>
          <a:bodyPr wrap="square" rtlCol="0">
            <a:spAutoFit/>
          </a:bodyPr>
          <a:lstStyle/>
          <a:p>
            <a:pPr algn="ctr"/>
            <a:r>
              <a:rPr lang="en-US" sz="1200" dirty="0">
                <a:solidFill>
                  <a:schemeClr val="bg1"/>
                </a:solidFill>
              </a:rPr>
              <a:t>au8</a:t>
            </a:r>
            <a:r>
              <a:rPr lang="en-IN" sz="1200" dirty="0">
                <a:solidFill>
                  <a:schemeClr val="bg1"/>
                </a:solidFill>
              </a:rPr>
              <a:t>13820104087</a:t>
            </a:r>
            <a:endParaRPr lang="en-IN" sz="1200" dirty="0">
              <a:solidFill>
                <a:schemeClr val="bg1"/>
              </a:solidFill>
            </a:endParaRPr>
          </a:p>
        </p:txBody>
      </p:sp>
      <p:sp>
        <p:nvSpPr>
          <p:cNvPr id="22" name="TextBox 21"/>
          <p:cNvSpPr txBox="1"/>
          <p:nvPr/>
        </p:nvSpPr>
        <p:spPr>
          <a:xfrm>
            <a:off x="3529009" y="2801715"/>
            <a:ext cx="1008112" cy="229870"/>
          </a:xfrm>
          <a:prstGeom prst="rect">
            <a:avLst/>
          </a:prstGeom>
          <a:noFill/>
        </p:spPr>
        <p:txBody>
          <a:bodyPr wrap="square" rtlCol="0">
            <a:spAutoFit/>
          </a:bodyPr>
          <a:lstStyle/>
          <a:p>
            <a:pPr algn="ctr"/>
            <a:r>
              <a:rPr lang="en-IN" sz="900" dirty="0">
                <a:solidFill>
                  <a:schemeClr val="bg1"/>
                </a:solidFill>
              </a:rPr>
              <a:t>NM_2.0_CF12_9</a:t>
            </a:r>
            <a:endParaRPr lang="en-IN" sz="900" dirty="0">
              <a:solidFill>
                <a:schemeClr val="bg1"/>
              </a:solidFill>
            </a:endParaRPr>
          </a:p>
        </p:txBody>
      </p:sp>
      <p:sp>
        <p:nvSpPr>
          <p:cNvPr id="23" name="TextBox 22"/>
          <p:cNvSpPr txBox="1"/>
          <p:nvPr/>
        </p:nvSpPr>
        <p:spPr>
          <a:xfrm>
            <a:off x="3529009" y="3217603"/>
            <a:ext cx="1008112" cy="229870"/>
          </a:xfrm>
          <a:prstGeom prst="rect">
            <a:avLst/>
          </a:prstGeom>
          <a:noFill/>
        </p:spPr>
        <p:txBody>
          <a:bodyPr wrap="square" rtlCol="0">
            <a:spAutoFit/>
          </a:bodyPr>
          <a:lstStyle/>
          <a:p>
            <a:pPr algn="ctr"/>
            <a:r>
              <a:rPr lang="en-IN" sz="900" dirty="0">
                <a:solidFill>
                  <a:schemeClr val="bg1"/>
                </a:solidFill>
              </a:rPr>
              <a:t>NM_2.0_CF12_9</a:t>
            </a:r>
            <a:endParaRPr lang="en-IN" sz="900" dirty="0">
              <a:solidFill>
                <a:schemeClr val="bg1"/>
              </a:solidFill>
            </a:endParaRPr>
          </a:p>
        </p:txBody>
      </p:sp>
      <p:sp>
        <p:nvSpPr>
          <p:cNvPr id="24" name="TextBox 23"/>
          <p:cNvSpPr txBox="1"/>
          <p:nvPr/>
        </p:nvSpPr>
        <p:spPr>
          <a:xfrm>
            <a:off x="3529009" y="3615186"/>
            <a:ext cx="1008112" cy="229870"/>
          </a:xfrm>
          <a:prstGeom prst="rect">
            <a:avLst/>
          </a:prstGeom>
          <a:noFill/>
        </p:spPr>
        <p:txBody>
          <a:bodyPr wrap="square" rtlCol="0">
            <a:spAutoFit/>
          </a:bodyPr>
          <a:lstStyle/>
          <a:p>
            <a:pPr algn="ctr"/>
            <a:r>
              <a:rPr lang="en-IN" sz="900" dirty="0">
                <a:solidFill>
                  <a:schemeClr val="bg1"/>
                </a:solidFill>
              </a:rPr>
              <a:t>NM_2.0_CF12_9</a:t>
            </a:r>
            <a:endParaRPr lang="en-IN" sz="900" dirty="0">
              <a:solidFill>
                <a:schemeClr val="bg1"/>
              </a:solidFill>
            </a:endParaRPr>
          </a:p>
        </p:txBody>
      </p:sp>
      <p:sp>
        <p:nvSpPr>
          <p:cNvPr id="25" name="TextBox 24"/>
          <p:cNvSpPr txBox="1"/>
          <p:nvPr/>
        </p:nvSpPr>
        <p:spPr>
          <a:xfrm>
            <a:off x="3523372" y="4023771"/>
            <a:ext cx="1008112" cy="229870"/>
          </a:xfrm>
          <a:prstGeom prst="rect">
            <a:avLst/>
          </a:prstGeom>
          <a:noFill/>
        </p:spPr>
        <p:txBody>
          <a:bodyPr wrap="square" rtlCol="0">
            <a:spAutoFit/>
          </a:bodyPr>
          <a:lstStyle/>
          <a:p>
            <a:pPr algn="ctr"/>
            <a:r>
              <a:rPr lang="en-IN" sz="900" dirty="0">
                <a:solidFill>
                  <a:schemeClr val="bg1"/>
                </a:solidFill>
              </a:rPr>
              <a:t>NM_2.0_CF12_9</a:t>
            </a:r>
            <a:endParaRPr lang="en-IN" sz="900" dirty="0">
              <a:solidFill>
                <a:schemeClr val="bg1"/>
              </a:solidFill>
            </a:endParaRPr>
          </a:p>
        </p:txBody>
      </p:sp>
      <p:sp>
        <p:nvSpPr>
          <p:cNvPr id="26" name="TextBox 25"/>
          <p:cNvSpPr txBox="1"/>
          <p:nvPr/>
        </p:nvSpPr>
        <p:spPr>
          <a:xfrm>
            <a:off x="3523372" y="4401512"/>
            <a:ext cx="1008112" cy="229870"/>
          </a:xfrm>
          <a:prstGeom prst="rect">
            <a:avLst/>
          </a:prstGeom>
          <a:noFill/>
        </p:spPr>
        <p:txBody>
          <a:bodyPr wrap="square" rtlCol="0">
            <a:spAutoFit/>
          </a:bodyPr>
          <a:lstStyle/>
          <a:p>
            <a:pPr algn="ctr"/>
            <a:r>
              <a:rPr lang="en-IN" sz="900" dirty="0">
                <a:solidFill>
                  <a:schemeClr val="bg1"/>
                </a:solidFill>
              </a:rPr>
              <a:t>NM_2.0_CF12_9</a:t>
            </a:r>
            <a:endParaRPr lang="en-IN" sz="9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1370500"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Times New Roman" panose="02020603050405020304" pitchFamily="18" charset="0"/>
                <a:cs typeface="Times New Roman" panose="02020603050405020304" pitchFamily="18" charset="0"/>
              </a:rPr>
              <a:t>Task-2</a:t>
            </a:r>
            <a:endParaRPr sz="1800" b="1" spc="-23"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73300" y="635171"/>
            <a:ext cx="2900743" cy="142475"/>
          </a:xfrm>
          <a:prstGeom prst="rect">
            <a:avLst/>
          </a:prstGeom>
        </p:spPr>
        <p:txBody>
          <a:bodyPr vert="horz" wrap="square" lIns="0" tIns="0" rIns="0" bIns="0" rtlCol="0">
            <a:spAutoFit/>
          </a:bodyPr>
          <a:lstStyle/>
          <a:p>
            <a:pPr marL="0" marR="0">
              <a:lnSpc>
                <a:spcPts val="1170"/>
              </a:lnSpc>
              <a:spcBef>
                <a:spcPts val="0"/>
              </a:spcBef>
              <a:spcAft>
                <a:spcPts val="0"/>
              </a:spcAft>
            </a:pPr>
            <a:r>
              <a:rPr sz="900" b="1" dirty="0">
                <a:solidFill>
                  <a:srgbClr val="0B5394"/>
                </a:solidFill>
                <a:latin typeface="Times New Roman" panose="02020603050405020304" pitchFamily="18" charset="0"/>
                <a:cs typeface="Times New Roman" panose="02020603050405020304" pitchFamily="18" charset="0"/>
              </a:rPr>
              <a:t>Create</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UI</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and</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implement</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various</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components</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using</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react</a:t>
            </a:r>
            <a:endParaRPr sz="9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a:p>
            <a:pPr marL="0" marR="0">
              <a:lnSpc>
                <a:spcPts val="1005"/>
              </a:lnSpc>
              <a:spcBef>
                <a:spcPts val="16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a:p>
            <a:pPr marL="0" marR="0">
              <a:lnSpc>
                <a:spcPts val="1005"/>
              </a:lnSpc>
              <a:spcBef>
                <a:spcPts val="11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p:txBody>
      </p:sp>
      <p:sp>
        <p:nvSpPr>
          <p:cNvPr id="6" name="object 6"/>
          <p:cNvSpPr txBox="1"/>
          <p:nvPr/>
        </p:nvSpPr>
        <p:spPr>
          <a:xfrm>
            <a:off x="1030500" y="933034"/>
            <a:ext cx="2895943" cy="450251"/>
          </a:xfrm>
          <a:prstGeom prst="rect">
            <a:avLst/>
          </a:prstGeom>
        </p:spPr>
        <p:txBody>
          <a:bodyPr vert="horz" wrap="square" lIns="0" tIns="0" rIns="0" bIns="0" rtlCol="0">
            <a:spAutoFit/>
          </a:bodyPr>
          <a:lstStyle/>
          <a:p>
            <a:pPr marL="0" marR="0">
              <a:lnSpc>
                <a:spcPts val="1155"/>
              </a:lnSpc>
              <a:spcBef>
                <a:spcPts val="0"/>
              </a:spcBef>
              <a:spcAft>
                <a:spcPts val="0"/>
              </a:spcAft>
            </a:pPr>
            <a:r>
              <a:rPr sz="900" dirty="0">
                <a:solidFill>
                  <a:srgbClr val="000000"/>
                </a:solidFill>
                <a:latin typeface="Times New Roman" panose="02020603050405020304" pitchFamily="18" charset="0"/>
                <a:cs typeface="Times New Roman" panose="02020603050405020304" pitchFamily="18" charset="0"/>
              </a:rPr>
              <a:t>Split</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design</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into</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components</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and</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Higher</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order</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Components</a:t>
            </a:r>
            <a:endParaRPr sz="900" dirty="0">
              <a:solidFill>
                <a:srgbClr val="000000"/>
              </a:solidFill>
              <a:latin typeface="Times New Roman" panose="02020603050405020304" pitchFamily="18" charset="0"/>
              <a:cs typeface="Times New Roman" panose="02020603050405020304" pitchFamily="18" charset="0"/>
            </a:endParaRPr>
          </a:p>
          <a:p>
            <a:pPr marL="0" marR="0">
              <a:lnSpc>
                <a:spcPts val="1155"/>
              </a:lnSpc>
              <a:spcBef>
                <a:spcPts val="0"/>
              </a:spcBef>
              <a:spcAft>
                <a:spcPts val="0"/>
              </a:spcAft>
            </a:pPr>
            <a:r>
              <a:rPr sz="900" dirty="0">
                <a:solidFill>
                  <a:srgbClr val="000000"/>
                </a:solidFill>
                <a:latin typeface="Times New Roman" panose="02020603050405020304" pitchFamily="18" charset="0"/>
                <a:cs typeface="Times New Roman" panose="02020603050405020304" pitchFamily="18" charset="0"/>
              </a:rPr>
              <a:t>Define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structure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of</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the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components</a:t>
            </a:r>
            <a:endParaRPr sz="900" dirty="0">
              <a:solidFill>
                <a:srgbClr val="000000"/>
              </a:solidFill>
              <a:latin typeface="Times New Roman" panose="02020603050405020304" pitchFamily="18" charset="0"/>
              <a:cs typeface="Times New Roman" panose="02020603050405020304" pitchFamily="18" charset="0"/>
            </a:endParaRPr>
          </a:p>
          <a:p>
            <a:pPr marL="0" marR="0">
              <a:lnSpc>
                <a:spcPts val="1155"/>
              </a:lnSpc>
              <a:spcBef>
                <a:spcPts val="10"/>
              </a:spcBef>
              <a:spcAft>
                <a:spcPts val="0"/>
              </a:spcAft>
            </a:pPr>
            <a:r>
              <a:rPr sz="900" dirty="0">
                <a:solidFill>
                  <a:srgbClr val="000000"/>
                </a:solidFill>
                <a:latin typeface="Times New Roman" panose="02020603050405020304" pitchFamily="18" charset="0"/>
                <a:cs typeface="Times New Roman" panose="02020603050405020304" pitchFamily="18" charset="0"/>
              </a:rPr>
              <a:t>Set</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the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basic</a:t>
            </a:r>
            <a:r>
              <a:rPr lang="en-US" sz="900" dirty="0">
                <a:solidFill>
                  <a:srgbClr val="000000"/>
                </a:solidFill>
                <a:latin typeface="Times New Roman" panose="02020603050405020304" pitchFamily="18" charset="0"/>
                <a:cs typeface="Times New Roman" panose="02020603050405020304" pitchFamily="18" charset="0"/>
              </a:rPr>
              <a:t> UI </a:t>
            </a:r>
            <a:r>
              <a:rPr sz="900" dirty="0">
                <a:solidFill>
                  <a:srgbClr val="000000"/>
                </a:solidFill>
                <a:latin typeface="Times New Roman" panose="02020603050405020304" pitchFamily="18" charset="0"/>
                <a:cs typeface="Times New Roman" panose="02020603050405020304" pitchFamily="18" charset="0"/>
              </a:rPr>
              <a:t>components</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with</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dummy</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data</a:t>
            </a:r>
            <a:endParaRPr sz="9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573300" y="1523276"/>
            <a:ext cx="3581972" cy="142475"/>
          </a:xfrm>
          <a:prstGeom prst="rect">
            <a:avLst/>
          </a:prstGeom>
        </p:spPr>
        <p:txBody>
          <a:bodyPr vert="horz" wrap="square" lIns="0" tIns="0" rIns="0" bIns="0" rtlCol="0">
            <a:spAutoFit/>
          </a:bodyPr>
          <a:lstStyle/>
          <a:p>
            <a:pPr marL="0" marR="0">
              <a:lnSpc>
                <a:spcPts val="1170"/>
              </a:lnSpc>
              <a:spcBef>
                <a:spcPts val="0"/>
              </a:spcBef>
              <a:spcAft>
                <a:spcPts val="0"/>
              </a:spcAft>
            </a:pPr>
            <a:r>
              <a:rPr sz="900" b="1" dirty="0">
                <a:solidFill>
                  <a:srgbClr val="0B5394"/>
                </a:solidFill>
                <a:latin typeface="Times New Roman" panose="02020603050405020304" pitchFamily="18" charset="0"/>
                <a:cs typeface="Times New Roman" panose="02020603050405020304" pitchFamily="18" charset="0"/>
              </a:rPr>
              <a:t>Integrate</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the</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APIs</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to</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frontend</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to</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ensure</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the</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dynamic</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feature</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of</a:t>
            </a:r>
            <a:r>
              <a:rPr lang="en-US" sz="900" b="1" dirty="0">
                <a:solidFill>
                  <a:srgbClr val="0B5394"/>
                </a:solidFill>
                <a:latin typeface="Times New Roman" panose="02020603050405020304" pitchFamily="18" charset="0"/>
                <a:cs typeface="Times New Roman" panose="02020603050405020304" pitchFamily="18" charset="0"/>
              </a:rPr>
              <a:t> </a:t>
            </a:r>
            <a:r>
              <a:rPr sz="900" b="1" dirty="0">
                <a:solidFill>
                  <a:srgbClr val="0B5394"/>
                </a:solidFill>
                <a:latin typeface="Times New Roman" panose="02020603050405020304" pitchFamily="18" charset="0"/>
                <a:cs typeface="Times New Roman" panose="02020603050405020304" pitchFamily="18" charset="0"/>
              </a:rPr>
              <a:t>website</a:t>
            </a:r>
            <a:endParaRPr sz="900" b="1" dirty="0">
              <a:solidFill>
                <a:srgbClr val="0B5394"/>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a:p>
            <a:pPr marL="0" marR="0">
              <a:lnSpc>
                <a:spcPts val="1005"/>
              </a:lnSpc>
              <a:spcBef>
                <a:spcPts val="16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a:p>
            <a:pPr marL="0" marR="0">
              <a:lnSpc>
                <a:spcPts val="1005"/>
              </a:lnSpc>
              <a:spcBef>
                <a:spcPts val="11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a:p>
            <a:pPr marL="0" marR="0">
              <a:lnSpc>
                <a:spcPts val="1005"/>
              </a:lnSpc>
              <a:spcBef>
                <a:spcPts val="16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a:p>
            <a:pPr marL="0" marR="0">
              <a:lnSpc>
                <a:spcPts val="1005"/>
              </a:lnSpc>
              <a:spcBef>
                <a:spcPts val="160"/>
              </a:spcBef>
              <a:spcAft>
                <a:spcPts val="0"/>
              </a:spcAft>
            </a:pPr>
            <a:r>
              <a:rPr sz="900" dirty="0">
                <a:solidFill>
                  <a:srgbClr val="000000"/>
                </a:solidFill>
                <a:latin typeface="SJNKRS+ArialMT" panose="02000500000000000000"/>
                <a:cs typeface="SJNKRS+ArialMT" panose="02000500000000000000"/>
              </a:rPr>
              <a:t>●</a:t>
            </a:r>
            <a:endParaRPr sz="900" dirty="0">
              <a:solidFill>
                <a:srgbClr val="000000"/>
              </a:solidFill>
              <a:latin typeface="SJNKRS+ArialMT" panose="02000500000000000000"/>
              <a:cs typeface="SJNKRS+ArialMT" panose="02000500000000000000"/>
            </a:endParaRPr>
          </a:p>
        </p:txBody>
      </p:sp>
      <p:sp>
        <p:nvSpPr>
          <p:cNvPr id="9" name="object 9"/>
          <p:cNvSpPr txBox="1"/>
          <p:nvPr/>
        </p:nvSpPr>
        <p:spPr>
          <a:xfrm>
            <a:off x="1030500" y="1821140"/>
            <a:ext cx="2693060" cy="758028"/>
          </a:xfrm>
          <a:prstGeom prst="rect">
            <a:avLst/>
          </a:prstGeom>
        </p:spPr>
        <p:txBody>
          <a:bodyPr vert="horz" wrap="square" lIns="0" tIns="0" rIns="0" bIns="0" rtlCol="0">
            <a:spAutoFit/>
          </a:bodyPr>
          <a:lstStyle/>
          <a:p>
            <a:pPr marL="0" marR="0">
              <a:lnSpc>
                <a:spcPts val="1155"/>
              </a:lnSpc>
              <a:spcBef>
                <a:spcPts val="0"/>
              </a:spcBef>
              <a:spcAft>
                <a:spcPts val="0"/>
              </a:spcAft>
            </a:pPr>
            <a:r>
              <a:rPr sz="900" dirty="0">
                <a:solidFill>
                  <a:srgbClr val="000000"/>
                </a:solidFill>
                <a:latin typeface="Times New Roman" panose="02020603050405020304" pitchFamily="18" charset="0"/>
                <a:cs typeface="Times New Roman" panose="02020603050405020304" pitchFamily="18" charset="0"/>
              </a:rPr>
              <a:t>Point</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base</a:t>
            </a:r>
            <a:r>
              <a:rPr lang="en-US" sz="900" dirty="0">
                <a:solidFill>
                  <a:srgbClr val="000000"/>
                </a:solidFill>
                <a:latin typeface="Times New Roman" panose="02020603050405020304" pitchFamily="18" charset="0"/>
                <a:cs typeface="Times New Roman" panose="02020603050405020304" pitchFamily="18" charset="0"/>
              </a:rPr>
              <a:t> API </a:t>
            </a:r>
            <a:r>
              <a:rPr sz="900" dirty="0">
                <a:solidFill>
                  <a:srgbClr val="000000"/>
                </a:solidFill>
                <a:latin typeface="Times New Roman" panose="02020603050405020304" pitchFamily="18" charset="0"/>
                <a:cs typeface="Times New Roman" panose="02020603050405020304" pitchFamily="18" charset="0"/>
              </a:rPr>
              <a:t>to</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the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severs</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bas</a:t>
            </a:r>
            <a:r>
              <a:rPr lang="en-US" sz="900" dirty="0">
                <a:solidFill>
                  <a:srgbClr val="000000"/>
                </a:solidFill>
                <a:latin typeface="Times New Roman" panose="02020603050405020304" pitchFamily="18" charset="0"/>
                <a:cs typeface="Times New Roman" panose="02020603050405020304" pitchFamily="18" charset="0"/>
              </a:rPr>
              <a:t>e </a:t>
            </a:r>
            <a:r>
              <a:rPr sz="900" dirty="0" err="1">
                <a:solidFill>
                  <a:srgbClr val="000000"/>
                </a:solidFill>
                <a:latin typeface="Times New Roman" panose="02020603050405020304" pitchFamily="18" charset="0"/>
                <a:cs typeface="Times New Roman" panose="02020603050405020304" pitchFamily="18" charset="0"/>
              </a:rPr>
              <a:t>url</a:t>
            </a:r>
            <a:r>
              <a:rPr lang="en-US" sz="900" dirty="0">
                <a:solidFill>
                  <a:srgbClr val="000000"/>
                </a:solidFill>
                <a:latin typeface="Times New Roman" panose="02020603050405020304" pitchFamily="18" charset="0"/>
                <a:cs typeface="Times New Roman" panose="02020603050405020304" pitchFamily="18" charset="0"/>
              </a:rPr>
              <a:t> </a:t>
            </a:r>
            <a:endParaRPr sz="900" dirty="0">
              <a:solidFill>
                <a:srgbClr val="000000"/>
              </a:solidFill>
              <a:latin typeface="Times New Roman" panose="02020603050405020304" pitchFamily="18" charset="0"/>
              <a:cs typeface="Times New Roman" panose="02020603050405020304" pitchFamily="18" charset="0"/>
            </a:endParaRPr>
          </a:p>
          <a:p>
            <a:pPr marL="0" marR="0">
              <a:lnSpc>
                <a:spcPts val="1155"/>
              </a:lnSpc>
              <a:spcBef>
                <a:spcPts val="0"/>
              </a:spcBef>
              <a:spcAft>
                <a:spcPts val="0"/>
              </a:spcAft>
            </a:pPr>
            <a:r>
              <a:rPr sz="900" dirty="0">
                <a:solidFill>
                  <a:srgbClr val="000000"/>
                </a:solidFill>
                <a:latin typeface="Times New Roman" panose="02020603050405020304" pitchFamily="18" charset="0"/>
                <a:cs typeface="Times New Roman" panose="02020603050405020304" pitchFamily="18" charset="0"/>
              </a:rPr>
              <a:t>Design</a:t>
            </a:r>
            <a:r>
              <a:rPr lang="en-US" sz="900" dirty="0">
                <a:solidFill>
                  <a:srgbClr val="000000"/>
                </a:solidFill>
                <a:latin typeface="Times New Roman" panose="02020603050405020304" pitchFamily="18" charset="0"/>
                <a:cs typeface="Times New Roman" panose="02020603050405020304" pitchFamily="18" charset="0"/>
              </a:rPr>
              <a:t> API </a:t>
            </a:r>
            <a:r>
              <a:rPr sz="900" dirty="0">
                <a:solidFill>
                  <a:srgbClr val="000000"/>
                </a:solidFill>
                <a:latin typeface="Times New Roman" panose="02020603050405020304" pitchFamily="18" charset="0"/>
                <a:cs typeface="Times New Roman" panose="02020603050405020304" pitchFamily="18" charset="0"/>
              </a:rPr>
              <a:t>calls</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for</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each</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element</a:t>
            </a:r>
            <a:r>
              <a:rPr lang="en-US" sz="900" dirty="0">
                <a:solidFill>
                  <a:srgbClr val="000000"/>
                </a:solidFill>
                <a:latin typeface="Times New Roman" panose="02020603050405020304" pitchFamily="18" charset="0"/>
                <a:cs typeface="Times New Roman" panose="02020603050405020304" pitchFamily="18" charset="0"/>
              </a:rPr>
              <a:t> </a:t>
            </a:r>
            <a:endParaRPr sz="900" dirty="0">
              <a:solidFill>
                <a:srgbClr val="000000"/>
              </a:solidFill>
              <a:latin typeface="Times New Roman" panose="02020603050405020304" pitchFamily="18" charset="0"/>
              <a:cs typeface="Times New Roman" panose="02020603050405020304" pitchFamily="18" charset="0"/>
            </a:endParaRPr>
          </a:p>
          <a:p>
            <a:pPr marL="0" marR="0">
              <a:lnSpc>
                <a:spcPts val="1155"/>
              </a:lnSpc>
              <a:spcBef>
                <a:spcPts val="10"/>
              </a:spcBef>
              <a:spcAft>
                <a:spcPts val="0"/>
              </a:spcAft>
            </a:pPr>
            <a:r>
              <a:rPr sz="900" dirty="0">
                <a:solidFill>
                  <a:srgbClr val="000000"/>
                </a:solidFill>
                <a:latin typeface="Times New Roman" panose="02020603050405020304" pitchFamily="18" charset="0"/>
                <a:cs typeface="Times New Roman" panose="02020603050405020304" pitchFamily="18" charset="0"/>
              </a:rPr>
              <a:t>Handle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errors</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in</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the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output</a:t>
            </a:r>
            <a:endParaRPr sz="900" dirty="0">
              <a:solidFill>
                <a:srgbClr val="000000"/>
              </a:solidFill>
              <a:latin typeface="Times New Roman" panose="02020603050405020304" pitchFamily="18" charset="0"/>
              <a:cs typeface="Times New Roman" panose="02020603050405020304" pitchFamily="18" charset="0"/>
            </a:endParaRPr>
          </a:p>
          <a:p>
            <a:pPr marL="0" marR="0">
              <a:lnSpc>
                <a:spcPts val="1155"/>
              </a:lnSpc>
              <a:spcBef>
                <a:spcPts val="10"/>
              </a:spcBef>
              <a:spcAft>
                <a:spcPts val="0"/>
              </a:spcAft>
            </a:pPr>
            <a:r>
              <a:rPr sz="900" dirty="0">
                <a:solidFill>
                  <a:srgbClr val="000000"/>
                </a:solidFill>
                <a:latin typeface="Times New Roman" panose="02020603050405020304" pitchFamily="18" charset="0"/>
                <a:cs typeface="Times New Roman" panose="02020603050405020304" pitchFamily="18" charset="0"/>
              </a:rPr>
              <a:t>Render</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output</a:t>
            </a:r>
            <a:r>
              <a:rPr lang="en-US" sz="900" dirty="0">
                <a:solidFill>
                  <a:srgbClr val="000000"/>
                </a:solidFill>
                <a:latin typeface="Times New Roman" panose="02020603050405020304" pitchFamily="18" charset="0"/>
                <a:cs typeface="Times New Roman" panose="02020603050405020304" pitchFamily="18" charset="0"/>
              </a:rPr>
              <a:t> o</a:t>
            </a:r>
            <a:r>
              <a:rPr sz="900" dirty="0">
                <a:solidFill>
                  <a:srgbClr val="000000"/>
                </a:solidFill>
                <a:latin typeface="Times New Roman" panose="02020603050405020304" pitchFamily="18" charset="0"/>
                <a:cs typeface="Times New Roman" panose="02020603050405020304" pitchFamily="18" charset="0"/>
              </a:rPr>
              <a:t>f</a:t>
            </a:r>
            <a:r>
              <a:rPr lang="en-US" sz="900" dirty="0">
                <a:solidFill>
                  <a:srgbClr val="000000"/>
                </a:solidFill>
                <a:latin typeface="Times New Roman" panose="02020603050405020304" pitchFamily="18" charset="0"/>
                <a:cs typeface="Times New Roman" panose="02020603050405020304" pitchFamily="18" charset="0"/>
              </a:rPr>
              <a:t> </a:t>
            </a:r>
            <a:r>
              <a:rPr sz="900" dirty="0" err="1">
                <a:solidFill>
                  <a:srgbClr val="000000"/>
                </a:solidFill>
                <a:latin typeface="Times New Roman" panose="02020603050405020304" pitchFamily="18" charset="0"/>
                <a:cs typeface="Times New Roman" panose="02020603050405020304" pitchFamily="18" charset="0"/>
              </a:rPr>
              <a:t>apis</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to</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different</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low</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level</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components</a:t>
            </a:r>
            <a:endParaRPr sz="900" dirty="0">
              <a:solidFill>
                <a:srgbClr val="000000"/>
              </a:solidFill>
              <a:latin typeface="Times New Roman" panose="02020603050405020304" pitchFamily="18" charset="0"/>
              <a:cs typeface="Times New Roman" panose="02020603050405020304" pitchFamily="18" charset="0"/>
            </a:endParaRPr>
          </a:p>
          <a:p>
            <a:pPr marL="0" marR="0">
              <a:lnSpc>
                <a:spcPts val="1155"/>
              </a:lnSpc>
              <a:spcBef>
                <a:spcPts val="0"/>
              </a:spcBef>
              <a:spcAft>
                <a:spcPts val="0"/>
              </a:spcAft>
            </a:pPr>
            <a:r>
              <a:rPr sz="900" dirty="0">
                <a:solidFill>
                  <a:srgbClr val="000000"/>
                </a:solidFill>
                <a:latin typeface="Times New Roman" panose="02020603050405020304" pitchFamily="18" charset="0"/>
                <a:cs typeface="Times New Roman" panose="02020603050405020304" pitchFamily="18" charset="0"/>
              </a:rPr>
              <a:t>Secure</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content</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of</a:t>
            </a:r>
            <a:r>
              <a:rPr lang="en-US" sz="900" dirty="0">
                <a:solidFill>
                  <a:srgbClr val="000000"/>
                </a:solidFill>
                <a:latin typeface="Times New Roman" panose="02020603050405020304" pitchFamily="18" charset="0"/>
                <a:cs typeface="Times New Roman" panose="02020603050405020304" pitchFamily="18" charset="0"/>
              </a:rPr>
              <a:t> </a:t>
            </a:r>
            <a:r>
              <a:rPr sz="900" dirty="0">
                <a:solidFill>
                  <a:srgbClr val="000000"/>
                </a:solidFill>
                <a:latin typeface="Times New Roman" panose="02020603050405020304" pitchFamily="18" charset="0"/>
                <a:cs typeface="Times New Roman" panose="02020603050405020304" pitchFamily="18" charset="0"/>
              </a:rPr>
              <a:t>post</a:t>
            </a:r>
            <a:r>
              <a:rPr lang="en-US" sz="900" dirty="0">
                <a:solidFill>
                  <a:srgbClr val="000000"/>
                </a:solidFill>
                <a:latin typeface="Times New Roman" panose="02020603050405020304" pitchFamily="18" charset="0"/>
                <a:cs typeface="Times New Roman" panose="02020603050405020304" pitchFamily="18" charset="0"/>
              </a:rPr>
              <a:t> </a:t>
            </a:r>
            <a:r>
              <a:rPr sz="900" dirty="0" err="1">
                <a:solidFill>
                  <a:srgbClr val="000000"/>
                </a:solidFill>
                <a:latin typeface="Times New Roman" panose="02020603050405020304" pitchFamily="18" charset="0"/>
                <a:cs typeface="Times New Roman" panose="02020603050405020304" pitchFamily="18" charset="0"/>
              </a:rPr>
              <a:t>apisx</a:t>
            </a:r>
            <a:endParaRPr sz="9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537187" y="2682362"/>
            <a:ext cx="1748942"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676899" y="2975374"/>
            <a:ext cx="3020618"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638230" y="3595836"/>
            <a:ext cx="1717306" cy="205184"/>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Times New Roman" panose="02020603050405020304" pitchFamily="18" charset="0"/>
                <a:cs typeface="Times New Roman" panose="02020603050405020304" pitchFamily="18" charset="0"/>
              </a:rPr>
              <a:t>Learning Outcome</a:t>
            </a:r>
            <a:endParaRPr sz="1400" b="1" dirty="0">
              <a:solidFill>
                <a:srgbClr val="C88C32"/>
              </a:solidFill>
              <a:latin typeface="Times New Roman" panose="02020603050405020304" pitchFamily="18" charset="0"/>
              <a:cs typeface="Times New Roman" panose="02020603050405020304" pitchFamily="18" charset="0"/>
            </a:endParaRP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panose="02000500000000000000"/>
                <a:cs typeface="SJNKRS+ArialMT" panose="02000500000000000000"/>
              </a:rPr>
              <a:t>▪</a:t>
            </a:r>
            <a:endParaRPr sz="1200" dirty="0">
              <a:solidFill>
                <a:srgbClr val="000000"/>
              </a:solidFill>
              <a:latin typeface="SJNKRS+ArialMT" panose="02000500000000000000"/>
              <a:cs typeface="SJNKRS+ArialMT" panose="02000500000000000000"/>
            </a:endParaRPr>
          </a:p>
          <a:p>
            <a:pPr marL="0" marR="0">
              <a:lnSpc>
                <a:spcPts val="1340"/>
              </a:lnSpc>
              <a:spcBef>
                <a:spcPts val="265"/>
              </a:spcBef>
              <a:spcAft>
                <a:spcPts val="0"/>
              </a:spcAft>
            </a:pPr>
            <a:r>
              <a:rPr sz="1200" dirty="0">
                <a:solidFill>
                  <a:srgbClr val="000000"/>
                </a:solidFill>
                <a:latin typeface="SJNKRS+ArialMT" panose="02000500000000000000"/>
                <a:cs typeface="SJNKRS+ArialMT" panose="02000500000000000000"/>
              </a:rPr>
              <a:t>▪</a:t>
            </a:r>
            <a:endParaRPr sz="1200" dirty="0">
              <a:solidFill>
                <a:srgbClr val="000000"/>
              </a:solidFill>
              <a:latin typeface="SJNKRS+ArialMT" panose="02000500000000000000"/>
              <a:cs typeface="SJNKRS+ArialMT" panose="02000500000000000000"/>
            </a:endParaRPr>
          </a:p>
          <a:p>
            <a:pPr marL="0" marR="0">
              <a:lnSpc>
                <a:spcPts val="1340"/>
              </a:lnSpc>
              <a:spcBef>
                <a:spcPts val="215"/>
              </a:spcBef>
              <a:spcAft>
                <a:spcPts val="0"/>
              </a:spcAft>
            </a:pPr>
            <a:r>
              <a:rPr sz="1200" dirty="0">
                <a:solidFill>
                  <a:srgbClr val="000000"/>
                </a:solidFill>
                <a:latin typeface="SJNKRS+ArialMT" panose="02000500000000000000"/>
                <a:cs typeface="SJNKRS+ArialMT" panose="02000500000000000000"/>
              </a:rPr>
              <a:t>▪</a:t>
            </a:r>
            <a:endParaRPr sz="1200" dirty="0">
              <a:solidFill>
                <a:srgbClr val="000000"/>
              </a:solidFill>
              <a:latin typeface="SJNKRS+ArialMT" panose="02000500000000000000"/>
              <a:cs typeface="SJNKRS+ArialMT" panose="02000500000000000000"/>
            </a:endParaRPr>
          </a:p>
          <a:p>
            <a:pPr marL="0" marR="0">
              <a:lnSpc>
                <a:spcPts val="1340"/>
              </a:lnSpc>
              <a:spcBef>
                <a:spcPts val="265"/>
              </a:spcBef>
              <a:spcAft>
                <a:spcPts val="0"/>
              </a:spcAft>
            </a:pPr>
            <a:r>
              <a:rPr sz="1200" dirty="0">
                <a:solidFill>
                  <a:srgbClr val="000000"/>
                </a:solidFill>
                <a:latin typeface="SJNKRS+ArialMT" panose="02000500000000000000"/>
                <a:cs typeface="SJNKRS+ArialMT" panose="02000500000000000000"/>
              </a:rPr>
              <a:t>▪</a:t>
            </a:r>
            <a:endParaRPr sz="1200" dirty="0">
              <a:solidFill>
                <a:srgbClr val="000000"/>
              </a:solidFill>
              <a:latin typeface="SJNKRS+ArialMT" panose="02000500000000000000"/>
              <a:cs typeface="SJNKRS+ArialMT" panose="02000500000000000000"/>
            </a:endParaRPr>
          </a:p>
        </p:txBody>
      </p:sp>
      <p:sp>
        <p:nvSpPr>
          <p:cNvPr id="14" name="object 14"/>
          <p:cNvSpPr txBox="1"/>
          <p:nvPr/>
        </p:nvSpPr>
        <p:spPr>
          <a:xfrm>
            <a:off x="1038100" y="3986841"/>
            <a:ext cx="3270351" cy="783035"/>
          </a:xfrm>
          <a:prstGeom prst="rect">
            <a:avLst/>
          </a:prstGeom>
        </p:spPr>
        <p:txBody>
          <a:bodyPr vert="horz" wrap="square" lIns="0" tIns="0" rIns="0" bIns="0" rtlCol="0">
            <a:spAutoFit/>
          </a:bodyPr>
          <a:lstStyle/>
          <a:p>
            <a:pPr marL="0" marR="0">
              <a:lnSpc>
                <a:spcPts val="1545"/>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Developing</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complicated</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UI</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using</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react</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components</a:t>
            </a:r>
            <a:endParaRPr sz="1200" dirty="0">
              <a:solidFill>
                <a:srgbClr val="000000"/>
              </a:solidFill>
              <a:latin typeface="Times New Roman" panose="02020603050405020304" pitchFamily="18" charset="0"/>
              <a:cs typeface="Times New Roman" panose="02020603050405020304" pitchFamily="18" charset="0"/>
            </a:endParaRPr>
          </a:p>
          <a:p>
            <a:pPr marL="0" marR="0">
              <a:lnSpc>
                <a:spcPts val="1545"/>
              </a:lnSpc>
              <a:spcBef>
                <a:spcPts val="60"/>
              </a:spcBef>
              <a:spcAft>
                <a:spcPts val="0"/>
              </a:spcAft>
            </a:pPr>
            <a:r>
              <a:rPr sz="1200" dirty="0">
                <a:solidFill>
                  <a:srgbClr val="000000"/>
                </a:solidFill>
                <a:latin typeface="Times New Roman" panose="02020603050405020304" pitchFamily="18" charset="0"/>
                <a:cs typeface="Times New Roman" panose="02020603050405020304" pitchFamily="18" charset="0"/>
              </a:rPr>
              <a:t>Using</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props</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drilling</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and</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context</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to</a:t>
            </a:r>
            <a:r>
              <a:rPr lang="en-US" sz="1200" dirty="0">
                <a:solidFill>
                  <a:srgbClr val="000000"/>
                </a:solidFill>
                <a:latin typeface="Times New Roman" panose="02020603050405020304" pitchFamily="18" charset="0"/>
                <a:cs typeface="Times New Roman" panose="02020603050405020304" pitchFamily="18" charset="0"/>
              </a:rPr>
              <a:t> p</a:t>
            </a:r>
            <a:r>
              <a:rPr sz="1200" dirty="0">
                <a:solidFill>
                  <a:srgbClr val="000000"/>
                </a:solidFill>
                <a:latin typeface="Times New Roman" panose="02020603050405020304" pitchFamily="18" charset="0"/>
                <a:cs typeface="Times New Roman" panose="02020603050405020304" pitchFamily="18" charset="0"/>
              </a:rPr>
              <a:t>ass</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variables</a:t>
            </a:r>
            <a:endParaRPr sz="1200" dirty="0">
              <a:solidFill>
                <a:srgbClr val="000000"/>
              </a:solidFill>
              <a:latin typeface="Times New Roman" panose="02020603050405020304" pitchFamily="18" charset="0"/>
              <a:cs typeface="Times New Roman" panose="02020603050405020304" pitchFamily="18" charset="0"/>
            </a:endParaRPr>
          </a:p>
          <a:p>
            <a:pPr marL="0" marR="0">
              <a:lnSpc>
                <a:spcPts val="1545"/>
              </a:lnSpc>
              <a:spcBef>
                <a:spcPts val="60"/>
              </a:spcBef>
              <a:spcAft>
                <a:spcPts val="0"/>
              </a:spcAft>
            </a:pPr>
            <a:r>
              <a:rPr sz="1200" dirty="0">
                <a:solidFill>
                  <a:srgbClr val="000000"/>
                </a:solidFill>
                <a:latin typeface="Times New Roman" panose="02020603050405020304" pitchFamily="18" charset="0"/>
                <a:cs typeface="Times New Roman" panose="02020603050405020304" pitchFamily="18" charset="0"/>
              </a:rPr>
              <a:t>Getting</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familiar</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with</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different</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type</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of</a:t>
            </a:r>
            <a:r>
              <a:rPr lang="en-US" sz="1200" dirty="0">
                <a:solidFill>
                  <a:srgbClr val="000000"/>
                </a:solidFill>
                <a:latin typeface="Times New Roman" panose="02020603050405020304" pitchFamily="18" charset="0"/>
                <a:cs typeface="Times New Roman" panose="02020603050405020304" pitchFamily="18" charset="0"/>
              </a:rPr>
              <a:t> </a:t>
            </a:r>
            <a:r>
              <a:rPr sz="1200" dirty="0" err="1">
                <a:solidFill>
                  <a:srgbClr val="000000"/>
                </a:solidFill>
                <a:latin typeface="Times New Roman" panose="02020603050405020304" pitchFamily="18" charset="0"/>
                <a:cs typeface="Times New Roman" panose="02020603050405020304" pitchFamily="18" charset="0"/>
              </a:rPr>
              <a:t>api</a:t>
            </a:r>
            <a:r>
              <a:rPr lang="en-US" sz="1200" dirty="0">
                <a:solidFill>
                  <a:srgbClr val="000000"/>
                </a:solidFill>
                <a:latin typeface="Times New Roman" panose="02020603050405020304" pitchFamily="18" charset="0"/>
                <a:cs typeface="Times New Roman" panose="02020603050405020304" pitchFamily="18" charset="0"/>
              </a:rPr>
              <a:t> c</a:t>
            </a:r>
            <a:r>
              <a:rPr sz="1200" dirty="0">
                <a:solidFill>
                  <a:srgbClr val="000000"/>
                </a:solidFill>
                <a:latin typeface="Times New Roman" panose="02020603050405020304" pitchFamily="18" charset="0"/>
                <a:cs typeface="Times New Roman" panose="02020603050405020304" pitchFamily="18" charset="0"/>
              </a:rPr>
              <a:t>alls</a:t>
            </a:r>
            <a:endParaRPr sz="1200" dirty="0">
              <a:solidFill>
                <a:srgbClr val="000000"/>
              </a:solidFill>
              <a:latin typeface="Times New Roman" panose="02020603050405020304" pitchFamily="18" charset="0"/>
              <a:cs typeface="Times New Roman" panose="02020603050405020304" pitchFamily="18" charset="0"/>
            </a:endParaRPr>
          </a:p>
          <a:p>
            <a:pPr marL="0" marR="0">
              <a:lnSpc>
                <a:spcPts val="1545"/>
              </a:lnSpc>
              <a:spcBef>
                <a:spcPts val="10"/>
              </a:spcBef>
              <a:spcAft>
                <a:spcPts val="0"/>
              </a:spcAft>
            </a:pPr>
            <a:r>
              <a:rPr sz="1200" dirty="0">
                <a:solidFill>
                  <a:srgbClr val="000000"/>
                </a:solidFill>
                <a:latin typeface="Times New Roman" panose="02020603050405020304" pitchFamily="18" charset="0"/>
                <a:cs typeface="Times New Roman" panose="02020603050405020304" pitchFamily="18" charset="0"/>
              </a:rPr>
              <a:t>Handling</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different</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input</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data</a:t>
            </a:r>
            <a:endParaRPr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23092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9" y="3560406"/>
            <a:ext cx="2263292"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endParaRPr sz="1800" b="1" dirty="0">
              <a:solidFill>
                <a:srgbClr val="C88C32"/>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37204" y="1131650"/>
            <a:ext cx="8211260" cy="1198880"/>
          </a:xfrm>
          <a:prstGeom prst="rect">
            <a:avLst/>
          </a:prstGeom>
          <a:noFill/>
        </p:spPr>
        <p:txBody>
          <a:bodyPr wrap="square" rtlCol="0">
            <a:spAutoFit/>
          </a:bodyPr>
          <a:lstStyle/>
          <a:p>
            <a:pPr algn="l"/>
            <a:r>
              <a:rPr lang="en-IN" altLang="en-US" sz="1200" dirty="0">
                <a:latin typeface="Times New Roman" panose="02020603050405020304" pitchFamily="18" charset="0"/>
                <a:cs typeface="Times New Roman" panose="02020603050405020304" pitchFamily="18" charset="0"/>
              </a:rPr>
              <a:t> About Me</a:t>
            </a:r>
            <a:endParaRPr lang="en-IN" alt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          User can</a:t>
            </a:r>
            <a:r>
              <a:rPr lang="en-IN" altLang="en-US" sz="1200" dirty="0">
                <a:latin typeface="Times New Roman" panose="02020603050405020304" pitchFamily="18" charset="0"/>
                <a:cs typeface="Times New Roman" panose="02020603050405020304" pitchFamily="18" charset="0"/>
              </a:rPr>
              <a:t> visit </a:t>
            </a:r>
            <a:r>
              <a:rPr lang="en-US" sz="1200" dirty="0">
                <a:latin typeface="Times New Roman" panose="02020603050405020304" pitchFamily="18" charset="0"/>
                <a:cs typeface="Times New Roman" panose="02020603050405020304" pitchFamily="18" charset="0"/>
              </a:rPr>
              <a:t> On clicking </a:t>
            </a:r>
            <a:r>
              <a:rPr lang="en-IN" altLang="en-US" sz="1200" dirty="0">
                <a:latin typeface="Times New Roman" panose="02020603050405020304" pitchFamily="18" charset="0"/>
                <a:cs typeface="Times New Roman" panose="02020603050405020304" pitchFamily="18" charset="0"/>
              </a:rPr>
              <a:t>“ Aboout me</a:t>
            </a:r>
            <a:r>
              <a:rPr lang="en-US" sz="1200" dirty="0">
                <a:latin typeface="Times New Roman" panose="02020603050405020304" pitchFamily="18" charset="0"/>
                <a:cs typeface="Times New Roman" panose="02020603050405020304" pitchFamily="18" charset="0"/>
              </a:rPr>
              <a:t>” button, </a:t>
            </a:r>
            <a:r>
              <a:rPr lang="en-IN" altLang="en-US" sz="1200" dirty="0">
                <a:latin typeface="Times New Roman" panose="02020603050405020304" pitchFamily="18" charset="0"/>
                <a:cs typeface="Times New Roman" panose="02020603050405020304" pitchFamily="18" charset="0"/>
              </a:rPr>
              <a:t>to know about the person in our project </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171450" indent="-171450" algn="l">
              <a:buFont typeface="Wingdings" panose="05000000000000000000" pitchFamily="2" charset="2"/>
              <a:buChar char="§"/>
            </a:pPr>
            <a:r>
              <a:rPr lang="en-IN" altLang="en-US" sz="1200" dirty="0">
                <a:latin typeface="Times New Roman" panose="02020603050405020304" pitchFamily="18" charset="0"/>
                <a:cs typeface="Times New Roman" panose="02020603050405020304" pitchFamily="18" charset="0"/>
              </a:rPr>
              <a:t>Projects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sym typeface="+mn-ea"/>
              </a:rPr>
              <a:t>User can</a:t>
            </a:r>
            <a:r>
              <a:rPr lang="en-IN" altLang="en-US" sz="1200" dirty="0">
                <a:latin typeface="Times New Roman" panose="02020603050405020304" pitchFamily="18" charset="0"/>
                <a:cs typeface="Times New Roman" panose="02020603050405020304" pitchFamily="18" charset="0"/>
                <a:sym typeface="+mn-ea"/>
              </a:rPr>
              <a:t> visit </a:t>
            </a:r>
            <a:r>
              <a:rPr lang="en-US" sz="1200" dirty="0">
                <a:latin typeface="Times New Roman" panose="02020603050405020304" pitchFamily="18" charset="0"/>
                <a:cs typeface="Times New Roman" panose="02020603050405020304" pitchFamily="18" charset="0"/>
                <a:sym typeface="+mn-ea"/>
              </a:rPr>
              <a:t> On clicking </a:t>
            </a:r>
            <a:r>
              <a:rPr lang="en-IN" altLang="en-US" sz="1200" dirty="0">
                <a:latin typeface="Times New Roman" panose="02020603050405020304" pitchFamily="18" charset="0"/>
                <a:cs typeface="Times New Roman" panose="02020603050405020304" pitchFamily="18" charset="0"/>
                <a:sym typeface="+mn-ea"/>
              </a:rPr>
              <a:t>“ Projects</a:t>
            </a:r>
            <a:r>
              <a:rPr lang="en-US" sz="1200" dirty="0">
                <a:latin typeface="Times New Roman" panose="02020603050405020304" pitchFamily="18" charset="0"/>
                <a:cs typeface="Times New Roman" panose="02020603050405020304" pitchFamily="18" charset="0"/>
                <a:sym typeface="+mn-ea"/>
              </a:rPr>
              <a:t>” button, </a:t>
            </a:r>
            <a:r>
              <a:rPr lang="en-IN" altLang="en-US" sz="1200" dirty="0">
                <a:latin typeface="Times New Roman" panose="02020603050405020304" pitchFamily="18" charset="0"/>
                <a:cs typeface="Times New Roman" panose="02020603050405020304" pitchFamily="18" charset="0"/>
                <a:sym typeface="+mn-ea"/>
              </a:rPr>
              <a:t>to know about the projects of the person in our project </a:t>
            </a:r>
            <a:r>
              <a:rPr lang="en-US" sz="1200" dirty="0">
                <a:latin typeface="Times New Roman" panose="02020603050405020304" pitchFamily="18" charset="0"/>
                <a:cs typeface="Times New Roman" panose="02020603050405020304" pitchFamily="18" charset="0"/>
                <a:sym typeface="+mn-ea"/>
              </a:rPr>
              <a:t>.</a:t>
            </a:r>
            <a:endParaRPr lang="en-US" sz="1200" dirty="0">
              <a:latin typeface="Times New Roman" panose="02020603050405020304" pitchFamily="18" charset="0"/>
              <a:cs typeface="Times New Roman" panose="02020603050405020304" pitchFamily="18" charset="0"/>
            </a:endParaRPr>
          </a:p>
          <a:p>
            <a:pPr marL="171450" indent="-171450" algn="l">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Completed Tasks</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sym typeface="+mn-ea"/>
              </a:rPr>
              <a:t>User can</a:t>
            </a:r>
            <a:r>
              <a:rPr lang="en-IN" altLang="en-US" sz="1200" dirty="0">
                <a:latin typeface="Times New Roman" panose="02020603050405020304" pitchFamily="18" charset="0"/>
                <a:cs typeface="Times New Roman" panose="02020603050405020304" pitchFamily="18" charset="0"/>
                <a:sym typeface="+mn-ea"/>
              </a:rPr>
              <a:t> visit </a:t>
            </a:r>
            <a:r>
              <a:rPr lang="en-US" sz="1200" dirty="0">
                <a:latin typeface="Times New Roman" panose="02020603050405020304" pitchFamily="18" charset="0"/>
                <a:cs typeface="Times New Roman" panose="02020603050405020304" pitchFamily="18" charset="0"/>
                <a:sym typeface="+mn-ea"/>
              </a:rPr>
              <a:t> On clicking </a:t>
            </a:r>
            <a:r>
              <a:rPr lang="en-IN" altLang="en-US" sz="1200" dirty="0">
                <a:latin typeface="Times New Roman" panose="02020603050405020304" pitchFamily="18" charset="0"/>
                <a:cs typeface="Times New Roman" panose="02020603050405020304" pitchFamily="18" charset="0"/>
                <a:sym typeface="+mn-ea"/>
              </a:rPr>
              <a:t>“ Achivements</a:t>
            </a:r>
            <a:r>
              <a:rPr lang="en-US" sz="1200" dirty="0">
                <a:latin typeface="Times New Roman" panose="02020603050405020304" pitchFamily="18" charset="0"/>
                <a:cs typeface="Times New Roman" panose="02020603050405020304" pitchFamily="18" charset="0"/>
                <a:sym typeface="+mn-ea"/>
              </a:rPr>
              <a:t>” button, </a:t>
            </a:r>
            <a:r>
              <a:rPr lang="en-IN" altLang="en-US" sz="1200" dirty="0">
                <a:latin typeface="Times New Roman" panose="02020603050405020304" pitchFamily="18" charset="0"/>
                <a:cs typeface="Times New Roman" panose="02020603050405020304" pitchFamily="18" charset="0"/>
                <a:sym typeface="+mn-ea"/>
              </a:rPr>
              <a:t>to know about the achivements what  the person had done </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8229" y="3835738"/>
            <a:ext cx="7534171"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"Develop ‘To-Do List': Create UI components for add , delete, update and completed tasks. Integrate APIs for dynamic content, handle errors, secure user data, and ensure learning complex React UI and API handling."</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284724" y="192514"/>
            <a:ext cx="2988868" cy="37029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endParaRPr sz="2400" b="1"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073672" y="961898"/>
            <a:ext cx="1542414" cy="326390"/>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Setup</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lang="en-IN" altLang="en-US" sz="1000" dirty="0">
                <a:solidFill>
                  <a:srgbClr val="000000"/>
                </a:solidFill>
                <a:latin typeface="Times New Roman" panose="02020603050405020304" pitchFamily="18" charset="0"/>
                <a:cs typeface="Times New Roman" panose="02020603050405020304" pitchFamily="18" charset="0"/>
              </a:rPr>
              <a:t>Portfolio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537842" cy="326390"/>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Setup</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basic</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the Home page of the </a:t>
            </a:r>
            <a:r>
              <a:rPr lang="en-IN" altLang="en-US" sz="1000" dirty="0">
                <a:solidFill>
                  <a:srgbClr val="000000"/>
                </a:solidFill>
                <a:latin typeface="Times New Roman" panose="02020603050405020304" pitchFamily="18" charset="0"/>
                <a:cs typeface="Times New Roman" panose="02020603050405020304" pitchFamily="18" charset="0"/>
              </a:rPr>
              <a:t>Portfolio</a:t>
            </a:r>
            <a:endParaRPr lang="en-IN" altLang="en-US" sz="1000" dirty="0">
              <a:solidFill>
                <a:srgbClr val="00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565025" y="2189413"/>
            <a:ext cx="1869185" cy="321819"/>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main</a:t>
            </a:r>
            <a:r>
              <a:rPr lang="en-US" sz="1000" dirty="0">
                <a:solidFill>
                  <a:srgbClr val="000000"/>
                </a:solidFill>
                <a:latin typeface="Times New Roman" panose="02020603050405020304" pitchFamily="18" charset="0"/>
                <a:cs typeface="Times New Roman" panose="02020603050405020304" pitchFamily="18" charset="0"/>
              </a:rPr>
              <a:t> component for adding and deleting tasks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612900" cy="321819"/>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main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component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adding tasks and events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3807460" y="2016760"/>
            <a:ext cx="1778000" cy="1172210"/>
          </a:xfrm>
          <a:prstGeom prst="rect">
            <a:avLst/>
          </a:prstGeom>
        </p:spPr>
        <p:txBody>
          <a:bodyPr vert="horz" wrap="square" lIns="0" tIns="0" rIns="0" bIns="0" rtlCol="0">
            <a:noAutofit/>
          </a:bodyPr>
          <a:lstStyle/>
          <a:p>
            <a:pPr marL="0" marR="0">
              <a:lnSpc>
                <a:spcPts val="2345"/>
              </a:lnSpc>
              <a:spcBef>
                <a:spcPts val="0"/>
              </a:spcBef>
              <a:spcAft>
                <a:spcPts val="0"/>
              </a:spcAft>
            </a:pPr>
            <a:r>
              <a:rPr lang="en-IN" sz="2000" b="1" dirty="0">
                <a:solidFill>
                  <a:srgbClr val="223669"/>
                </a:solidFill>
                <a:latin typeface="Times New Roman" panose="02020603050405020304" pitchFamily="18" charset="0"/>
                <a:cs typeface="Times New Roman" panose="02020603050405020304" pitchFamily="18" charset="0"/>
              </a:rPr>
              <a:t>PORTFOLIO</a:t>
            </a:r>
            <a:endParaRPr lang="en-IN" sz="2000" b="1" dirty="0">
              <a:solidFill>
                <a:srgbClr val="223669"/>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1069970" y="3449640"/>
            <a:ext cx="1534540" cy="321819"/>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Create</a:t>
            </a:r>
            <a:r>
              <a:rPr lang="en-US" sz="1000" dirty="0">
                <a:solidFill>
                  <a:srgbClr val="000000"/>
                </a:solidFill>
                <a:latin typeface="Times New Roman" panose="02020603050405020304" pitchFamily="18" charset="0"/>
                <a:cs typeface="Times New Roman" panose="02020603050405020304" pitchFamily="18" charset="0"/>
              </a:rPr>
              <a:t> a component for completed tasks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3" y="3449640"/>
            <a:ext cx="1513840"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json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object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store</a:t>
            </a:r>
            <a:r>
              <a:rPr lang="en-US" sz="1000" dirty="0">
                <a:solidFill>
                  <a:srgbClr val="000000"/>
                </a:solidFill>
                <a:latin typeface="Times New Roman" panose="02020603050405020304" pitchFamily="18" charset="0"/>
                <a:cs typeface="Times New Roman" panose="02020603050405020304" pitchFamily="18" charset="0"/>
              </a:rPr>
              <a:t> d</a:t>
            </a:r>
            <a:r>
              <a:rPr sz="1000" dirty="0">
                <a:solidFill>
                  <a:srgbClr val="000000"/>
                </a:solidFill>
                <a:latin typeface="Times New Roman" panose="02020603050405020304" pitchFamily="18" charset="0"/>
                <a:cs typeface="Times New Roman" panose="02020603050405020304" pitchFamily="18" charset="0"/>
              </a:rPr>
              <a:t>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the posts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042082" y="4259340"/>
            <a:ext cx="1557147" cy="321819"/>
          </a:xfrm>
          <a:prstGeom prst="rect">
            <a:avLst/>
          </a:prstGeom>
        </p:spPr>
        <p:txBody>
          <a:bodyPr vert="horz" wrap="square" lIns="0" tIns="0" rIns="0" bIns="0" rtlCol="0">
            <a:spAutoFit/>
          </a:bodyPr>
          <a:lstStyle/>
          <a:p>
            <a:pPr marL="0" marR="0">
              <a:lnSpc>
                <a:spcPts val="1275"/>
              </a:lnSpc>
              <a:spcBef>
                <a:spcPts val="0"/>
              </a:spcBef>
              <a:spcAft>
                <a:spcPts val="0"/>
              </a:spcAft>
            </a:pPr>
            <a:r>
              <a:rPr lang="en-IN" sz="1000" dirty="0">
                <a:solidFill>
                  <a:srgbClr val="000000"/>
                </a:solidFill>
                <a:latin typeface="Times New Roman" panose="02020603050405020304" pitchFamily="18" charset="0"/>
                <a:cs typeface="Times New Roman" panose="02020603050405020304" pitchFamily="18" charset="0"/>
              </a:rPr>
              <a:t>Show completed tasks as </a:t>
            </a:r>
            <a:r>
              <a:rPr lang="en-IN" sz="1000" dirty="0" err="1">
                <a:solidFill>
                  <a:srgbClr val="000000"/>
                </a:solidFill>
                <a:latin typeface="Times New Roman" panose="02020603050405020304" pitchFamily="18" charset="0"/>
                <a:cs typeface="Times New Roman" panose="02020603050405020304" pitchFamily="18" charset="0"/>
              </a:rPr>
              <a:t>striked</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386078"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both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code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panose="02000500000000000000"/>
                <a:cs typeface="SLFRMA+PublicSans-BoldItalic" panose="02000500000000000000"/>
              </a:rPr>
              <a:t>Submission</a:t>
            </a:r>
            <a:r>
              <a:rPr sz="1800" b="1" spc="-45" dirty="0">
                <a:solidFill>
                  <a:srgbClr val="FFFFFF"/>
                </a:solidFill>
                <a:latin typeface="SLFRMA+PublicSans-BoldItalic" panose="02000500000000000000"/>
                <a:cs typeface="SLFRMA+PublicSans-BoldItalic" panose="02000500000000000000"/>
              </a:rPr>
              <a:t> </a:t>
            </a:r>
            <a:r>
              <a:rPr sz="1800" b="1" dirty="0">
                <a:solidFill>
                  <a:srgbClr val="FFFFFF"/>
                </a:solidFill>
                <a:latin typeface="SLFRMA+PublicSans-BoldItalic" panose="02000500000000000000"/>
                <a:cs typeface="SLFRMA+PublicSans-BoldItalic" panose="02000500000000000000"/>
              </a:rPr>
              <a:t>Github</a:t>
            </a:r>
            <a:endParaRPr sz="1800" b="1" dirty="0">
              <a:solidFill>
                <a:srgbClr val="FFFFFF"/>
              </a:solidFill>
              <a:latin typeface="SLFRMA+PublicSans-BoldItalic" panose="02000500000000000000"/>
              <a:cs typeface="SLFRMA+PublicSans-BoldItalic" panose="02000500000000000000"/>
            </a:endParaRPr>
          </a:p>
        </p:txBody>
      </p:sp>
      <p:sp>
        <p:nvSpPr>
          <p:cNvPr id="4" name="object 4"/>
          <p:cNvSpPr txBox="1"/>
          <p:nvPr/>
        </p:nvSpPr>
        <p:spPr>
          <a:xfrm>
            <a:off x="4067810" y="1717040"/>
            <a:ext cx="2747010" cy="1409700"/>
          </a:xfrm>
          <a:prstGeom prst="rect">
            <a:avLst/>
          </a:prstGeom>
        </p:spPr>
        <p:txBody>
          <a:bodyPr vert="horz" wrap="square" lIns="0" tIns="0" rIns="0" bIns="0" rtlCol="0">
            <a:noAutofit/>
          </a:bodyPr>
          <a:lstStyle/>
          <a:p>
            <a:pPr marL="0" marR="0">
              <a:lnSpc>
                <a:spcPts val="1645"/>
              </a:lnSpc>
              <a:spcBef>
                <a:spcPts val="0"/>
              </a:spcBef>
              <a:spcAft>
                <a:spcPts val="0"/>
              </a:spcAft>
            </a:pPr>
            <a:r>
              <a:rPr lang="en-GB" sz="1100" dirty="0">
                <a:sym typeface="+mn-ea"/>
              </a:rPr>
              <a:t>https://github.com/Sneha364-M/fullstack-portfolio</a:t>
            </a:r>
            <a:endParaRPr lang="en-GB" sz="1100" dirty="0">
              <a:sym typeface="+mn-ea"/>
            </a:endParaRPr>
          </a:p>
          <a:p>
            <a:pPr marL="0" marR="0">
              <a:lnSpc>
                <a:spcPts val="1645"/>
              </a:lnSpc>
              <a:spcBef>
                <a:spcPts val="0"/>
              </a:spcBef>
              <a:spcAft>
                <a:spcPts val="0"/>
              </a:spcAft>
            </a:pPr>
            <a:r>
              <a:rPr lang="en-US" sz="1100">
                <a:sym typeface="+mn-ea"/>
              </a:rPr>
              <a:t>https://github.com/Shaliniarul/project</a:t>
            </a:r>
            <a:endParaRPr lang="en-US" sz="1100">
              <a:sym typeface="+mn-ea"/>
            </a:endParaRPr>
          </a:p>
          <a:p>
            <a:pPr marL="0" marR="0">
              <a:lnSpc>
                <a:spcPts val="1645"/>
              </a:lnSpc>
              <a:spcBef>
                <a:spcPts val="0"/>
              </a:spcBef>
              <a:spcAft>
                <a:spcPts val="0"/>
              </a:spcAft>
            </a:pPr>
            <a:r>
              <a:rPr lang="en-US" sz="1100">
                <a:sym typeface="+mn-ea"/>
              </a:rPr>
              <a:t>https://github.com/Sonalakshme22/portfolio</a:t>
            </a:r>
            <a:endParaRPr lang="en-US" sz="1100"/>
          </a:p>
          <a:p>
            <a:pPr marL="0" marR="0">
              <a:lnSpc>
                <a:spcPts val="1645"/>
              </a:lnSpc>
              <a:spcBef>
                <a:spcPts val="0"/>
              </a:spcBef>
              <a:spcAft>
                <a:spcPts val="0"/>
              </a:spcAft>
            </a:pPr>
            <a:r>
              <a:rPr lang="en-US" sz="1100">
                <a:sym typeface="+mn-ea"/>
              </a:rPr>
              <a:t>https://github.com/PriyaJenny/FS</a:t>
            </a:r>
            <a:endParaRPr lang="en-US" sz="1100"/>
          </a:p>
          <a:p>
            <a:pPr marL="0" marR="0">
              <a:lnSpc>
                <a:spcPts val="1645"/>
              </a:lnSpc>
              <a:spcBef>
                <a:spcPts val="0"/>
              </a:spcBef>
              <a:spcAft>
                <a:spcPts val="0"/>
              </a:spcAft>
            </a:pPr>
            <a:endParaRPr lang="en-GB" sz="1100" dirty="0"/>
          </a:p>
          <a:p>
            <a:pPr marL="0" marR="0">
              <a:lnSpc>
                <a:spcPts val="1645"/>
              </a:lnSpc>
              <a:spcBef>
                <a:spcPts val="0"/>
              </a:spcBef>
              <a:spcAft>
                <a:spcPts val="0"/>
              </a:spcAft>
            </a:pPr>
            <a:endParaRPr lang="en-US" sz="1100" b="1" dirty="0">
              <a:cs typeface="SLFRMA+PublicSans-BoldItalic" panose="02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2452</Words>
  <Application>WPS Presentation</Application>
  <PresentationFormat>On-screen Show (16:9)</PresentationFormat>
  <Paragraphs>127</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CFJCTS+PublicSans-Bold</vt:lpstr>
      <vt:lpstr>Segoe Print</vt:lpstr>
      <vt:lpstr>Google Sans</vt:lpstr>
      <vt:lpstr>ILIIOR+EBGaramond-Bold</vt:lpstr>
      <vt:lpstr>SJNKRS+ArialMT</vt:lpstr>
      <vt:lpstr>WTWGOU+Arial-BoldMT</vt:lpstr>
      <vt:lpstr>Nunito</vt:lpstr>
      <vt:lpstr>Times New Roman</vt:lpstr>
      <vt:lpstr>SLFRMA+PublicSans-BoldItalic</vt:lpstr>
      <vt:lpstr>Calibri</vt:lpstr>
      <vt:lpstr>Microsoft YaHei</vt:lpstr>
      <vt:lpstr>Arial Unicode MS</vt:lpstr>
      <vt:lpstr>Theme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Manoj Bhavvan</dc:creator>
  <cp:lastModifiedBy>sneha</cp:lastModifiedBy>
  <cp:revision>11</cp:revision>
  <dcterms:created xsi:type="dcterms:W3CDTF">2023-11-20T13:05:59Z</dcterms:created>
  <dcterms:modified xsi:type="dcterms:W3CDTF">2023-11-20T13:28:05Z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3F6642BD53284E819FFB3598ABEBE85C_13</vt:lpwstr>
  </property>
  <property fmtid="{D5CDD505-2E9C-101B-9397-08002B2CF9AE}" pid="3" name="KSOProductBuildVer">
    <vt:lpwstr>1033-12.2.0.13306</vt:lpwstr>
  </property>
</Properties>
</file>