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7" r:id="rId2"/>
    <p:sldId id="356" r:id="rId3"/>
    <p:sldId id="261" r:id="rId4"/>
    <p:sldId id="262" r:id="rId5"/>
    <p:sldId id="263" r:id="rId6"/>
    <p:sldId id="264" r:id="rId7"/>
    <p:sldId id="265" r:id="rId8"/>
    <p:sldId id="266" r:id="rId9"/>
    <p:sldId id="267" r:id="rId10"/>
    <p:sldId id="268" r:id="rId11"/>
    <p:sldId id="269" r:id="rId12"/>
    <p:sldId id="270" r:id="rId13"/>
    <p:sldId id="259" r:id="rId14"/>
    <p:sldId id="295"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19" r:id="rId28"/>
    <p:sldId id="420" r:id="rId29"/>
    <p:sldId id="296" r:id="rId30"/>
    <p:sldId id="272" r:id="rId31"/>
    <p:sldId id="273" r:id="rId32"/>
    <p:sldId id="274" r:id="rId33"/>
    <p:sldId id="275" r:id="rId34"/>
    <p:sldId id="276" r:id="rId35"/>
    <p:sldId id="260" r:id="rId36"/>
    <p:sldId id="277" r:id="rId37"/>
    <p:sldId id="297" r:id="rId38"/>
    <p:sldId id="278" r:id="rId39"/>
    <p:sldId id="433" r:id="rId40"/>
    <p:sldId id="279" r:id="rId41"/>
    <p:sldId id="280" r:id="rId42"/>
    <p:sldId id="281" r:id="rId43"/>
    <p:sldId id="282" r:id="rId44"/>
    <p:sldId id="283" r:id="rId45"/>
    <p:sldId id="284" r:id="rId46"/>
    <p:sldId id="285" r:id="rId47"/>
    <p:sldId id="286" r:id="rId48"/>
    <p:sldId id="298" r:id="rId49"/>
    <p:sldId id="299" r:id="rId50"/>
    <p:sldId id="300" r:id="rId51"/>
    <p:sldId id="302" r:id="rId52"/>
    <p:sldId id="303" r:id="rId53"/>
    <p:sldId id="304" r:id="rId54"/>
    <p:sldId id="305" r:id="rId55"/>
    <p:sldId id="306" r:id="rId56"/>
    <p:sldId id="307" r:id="rId57"/>
    <p:sldId id="308" r:id="rId58"/>
    <p:sldId id="309" r:id="rId59"/>
    <p:sldId id="310" r:id="rId60"/>
    <p:sldId id="311" r:id="rId61"/>
    <p:sldId id="416" r:id="rId62"/>
    <p:sldId id="312" r:id="rId63"/>
    <p:sldId id="313" r:id="rId64"/>
    <p:sldId id="314" r:id="rId65"/>
    <p:sldId id="315" r:id="rId66"/>
    <p:sldId id="316" r:id="rId67"/>
    <p:sldId id="317" r:id="rId68"/>
    <p:sldId id="318" r:id="rId69"/>
    <p:sldId id="319" r:id="rId70"/>
    <p:sldId id="320" r:id="rId71"/>
    <p:sldId id="417" r:id="rId72"/>
    <p:sldId id="418"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50" autoAdjust="0"/>
    <p:restoredTop sz="93002" autoAdjust="0"/>
  </p:normalViewPr>
  <p:slideViewPr>
    <p:cSldViewPr>
      <p:cViewPr>
        <p:scale>
          <a:sx n="75" d="100"/>
          <a:sy n="75" d="100"/>
        </p:scale>
        <p:origin x="-79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462DA0-E28E-4BAA-A7CF-B1C333FA7ABF}" type="datetimeFigureOut">
              <a:rPr lang="en-IN" smtClean="0"/>
              <a:pPr/>
              <a:t>17-02-2020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AD350-7CBA-4F07-8BF7-096126BFD013}" type="slidenum">
              <a:rPr lang="en-IN" smtClean="0"/>
              <a:pPr/>
              <a:t>‹#›</a:t>
            </a:fld>
            <a:endParaRPr lang="en-IN"/>
          </a:p>
        </p:txBody>
      </p:sp>
    </p:spTree>
    <p:extLst>
      <p:ext uri="{BB962C8B-B14F-4D97-AF65-F5344CB8AC3E}">
        <p14:creationId xmlns:p14="http://schemas.microsoft.com/office/powerpoint/2010/main" val="69937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a:solidFill>
                  <a:schemeClr val="tx1"/>
                </a:solidFill>
                <a:effectLst/>
                <a:latin typeface="+mn-lt"/>
                <a:ea typeface="+mn-ea"/>
                <a:cs typeface="+mn-cs"/>
              </a:rPr>
              <a:t>import</a:t>
            </a:r>
            <a:r>
              <a:rPr lang="en-IN" sz="1200" b="0" i="0" kern="1200" dirty="0">
                <a:solidFill>
                  <a:schemeClr val="tx1"/>
                </a:solidFill>
                <a:effectLst/>
                <a:latin typeface="+mn-lt"/>
                <a:ea typeface="+mn-ea"/>
                <a:cs typeface="+mn-cs"/>
              </a:rPr>
              <a:t> </a:t>
            </a:r>
            <a:r>
              <a:rPr lang="en-IN" sz="1200" b="1" i="0" kern="1200" dirty="0" err="1">
                <a:solidFill>
                  <a:schemeClr val="tx1"/>
                </a:solidFill>
                <a:effectLst/>
                <a:latin typeface="+mn-lt"/>
                <a:ea typeface="+mn-ea"/>
                <a:cs typeface="+mn-cs"/>
              </a:rPr>
              <a:t>java.util</a:t>
            </a:r>
            <a:r>
              <a:rPr lang="en-IN" sz="1200" b="1" i="0" kern="1200" dirty="0">
                <a:solidFill>
                  <a:schemeClr val="tx1"/>
                </a:solidFill>
                <a:effectLst/>
                <a:latin typeface="+mn-lt"/>
                <a:ea typeface="+mn-ea"/>
                <a:cs typeface="+mn-cs"/>
              </a:rPr>
              <a:t>.*</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public</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class</a:t>
            </a:r>
            <a:r>
              <a:rPr lang="en-IN" sz="1200" b="0" i="0" kern="1200" dirty="0">
                <a:solidFill>
                  <a:schemeClr val="tx1"/>
                </a:solidFill>
                <a:effectLst/>
                <a:latin typeface="+mn-lt"/>
                <a:ea typeface="+mn-ea"/>
                <a:cs typeface="+mn-cs"/>
              </a:rPr>
              <a:t> </a:t>
            </a:r>
            <a:r>
              <a:rPr lang="en-IN" sz="1200" b="1" i="0" kern="1200" dirty="0" err="1">
                <a:solidFill>
                  <a:schemeClr val="tx1"/>
                </a:solidFill>
                <a:effectLst/>
                <a:latin typeface="+mn-lt"/>
                <a:ea typeface="+mn-ea"/>
                <a:cs typeface="+mn-cs"/>
              </a:rPr>
              <a:t>JavaHungry</a:t>
            </a:r>
            <a:r>
              <a:rPr lang="en-IN" sz="1200" b="0" i="0" kern="1200" dirty="0">
                <a:solidFill>
                  <a:schemeClr val="tx1"/>
                </a:solidFill>
                <a:effectLst/>
                <a:latin typeface="+mn-lt"/>
                <a:ea typeface="+mn-ea"/>
                <a:cs typeface="+mn-cs"/>
              </a:rPr>
              <a:t> { </a:t>
            </a:r>
            <a:r>
              <a:rPr lang="en-IN" sz="1200" b="1" i="0" kern="1200" dirty="0">
                <a:solidFill>
                  <a:schemeClr val="tx1"/>
                </a:solidFill>
                <a:effectLst/>
                <a:latin typeface="+mn-lt"/>
                <a:ea typeface="+mn-ea"/>
                <a:cs typeface="+mn-cs"/>
              </a:rPr>
              <a:t>public</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static</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void</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main</a:t>
            </a:r>
            <a:r>
              <a:rPr lang="en-IN" sz="1200" b="0" i="0" kern="1200" dirty="0">
                <a:solidFill>
                  <a:schemeClr val="tx1"/>
                </a:solidFill>
                <a:effectLst/>
                <a:latin typeface="+mn-lt"/>
                <a:ea typeface="+mn-ea"/>
                <a:cs typeface="+mn-cs"/>
              </a:rPr>
              <a:t>(String </a:t>
            </a:r>
            <a:r>
              <a:rPr lang="en-IN" sz="1200" b="0" i="0" kern="1200" dirty="0" err="1">
                <a:solidFill>
                  <a:schemeClr val="tx1"/>
                </a:solidFill>
                <a:effectLst/>
                <a:latin typeface="+mn-lt"/>
                <a:ea typeface="+mn-ea"/>
                <a:cs typeface="+mn-cs"/>
              </a:rPr>
              <a:t>args</a:t>
            </a:r>
            <a:r>
              <a:rPr lang="en-IN" sz="1200" b="0" i="0" kern="1200" dirty="0">
                <a:solidFill>
                  <a:schemeClr val="tx1"/>
                </a:solidFill>
                <a:effectLst/>
                <a:latin typeface="+mn-lt"/>
                <a:ea typeface="+mn-ea"/>
                <a:cs typeface="+mn-cs"/>
              </a:rPr>
              <a:t>[]) { // Given Array </a:t>
            </a:r>
            <a:r>
              <a:rPr lang="en-IN" sz="1200" b="1" i="0" kern="1200" dirty="0">
                <a:solidFill>
                  <a:schemeClr val="tx1"/>
                </a:solidFill>
                <a:effectLst/>
                <a:latin typeface="+mn-lt"/>
                <a:ea typeface="+mn-ea"/>
                <a:cs typeface="+mn-cs"/>
              </a:rPr>
              <a:t>int</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inputArr</a:t>
            </a:r>
            <a:r>
              <a:rPr lang="en-IN" sz="1200" b="0" i="0" kern="1200" dirty="0">
                <a:solidFill>
                  <a:schemeClr val="tx1"/>
                </a:solidFill>
                <a:effectLst/>
                <a:latin typeface="+mn-lt"/>
                <a:ea typeface="+mn-ea"/>
                <a:cs typeface="+mn-cs"/>
              </a:rPr>
              <a:t> = {</a:t>
            </a:r>
            <a:r>
              <a:rPr lang="en-IN" sz="1200" b="1" i="0" kern="1200" dirty="0">
                <a:solidFill>
                  <a:schemeClr val="tx1"/>
                </a:solidFill>
                <a:effectLst/>
                <a:latin typeface="+mn-lt"/>
                <a:ea typeface="+mn-ea"/>
                <a:cs typeface="+mn-cs"/>
              </a:rPr>
              <a:t>0</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10</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43</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27</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0</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98</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75</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59</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191</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0</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int</a:t>
            </a:r>
            <a:r>
              <a:rPr lang="en-IN" sz="1200" b="0" i="0" kern="1200" dirty="0">
                <a:solidFill>
                  <a:schemeClr val="tx1"/>
                </a:solidFill>
                <a:effectLst/>
                <a:latin typeface="+mn-lt"/>
                <a:ea typeface="+mn-ea"/>
                <a:cs typeface="+mn-cs"/>
              </a:rPr>
              <a:t> counter = </a:t>
            </a:r>
            <a:r>
              <a:rPr lang="en-IN" sz="1200" b="1" i="0" kern="1200" dirty="0">
                <a:solidFill>
                  <a:schemeClr val="tx1"/>
                </a:solidFill>
                <a:effectLst/>
                <a:latin typeface="+mn-lt"/>
                <a:ea typeface="+mn-ea"/>
                <a:cs typeface="+mn-cs"/>
              </a:rPr>
              <a:t>0</a:t>
            </a:r>
            <a:r>
              <a:rPr lang="en-IN" sz="1200" b="0" i="0" kern="1200" dirty="0">
                <a:solidFill>
                  <a:schemeClr val="tx1"/>
                </a:solidFill>
                <a:effectLst/>
                <a:latin typeface="+mn-lt"/>
                <a:ea typeface="+mn-ea"/>
                <a:cs typeface="+mn-cs"/>
              </a:rPr>
              <a:t>; //Iterating through the Array </a:t>
            </a:r>
            <a:r>
              <a:rPr lang="en-IN" sz="1200" b="1" i="0" kern="1200" dirty="0">
                <a:solidFill>
                  <a:schemeClr val="tx1"/>
                </a:solidFill>
                <a:effectLst/>
                <a:latin typeface="+mn-lt"/>
                <a:ea typeface="+mn-ea"/>
                <a:cs typeface="+mn-cs"/>
              </a:rPr>
              <a:t>for</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int</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i</a:t>
            </a:r>
            <a:r>
              <a:rPr lang="en-IN" sz="1200" b="0" i="0" kern="1200" dirty="0">
                <a:solidFill>
                  <a:schemeClr val="tx1"/>
                </a:solidFill>
                <a:effectLst/>
                <a:latin typeface="+mn-lt"/>
                <a:ea typeface="+mn-ea"/>
                <a:cs typeface="+mn-cs"/>
              </a:rPr>
              <a:t>=</a:t>
            </a:r>
            <a:r>
              <a:rPr lang="en-IN" sz="1200" b="1" i="0" kern="1200" dirty="0">
                <a:solidFill>
                  <a:schemeClr val="tx1"/>
                </a:solidFill>
                <a:effectLst/>
                <a:latin typeface="+mn-lt"/>
                <a:ea typeface="+mn-ea"/>
                <a:cs typeface="+mn-cs"/>
              </a:rPr>
              <a:t>0</a:t>
            </a:r>
            <a:r>
              <a:rPr lang="en-IN" sz="1200" b="0" i="0" kern="1200" dirty="0">
                <a:solidFill>
                  <a:schemeClr val="tx1"/>
                </a:solidFill>
                <a:effectLst/>
                <a:latin typeface="+mn-lt"/>
                <a:ea typeface="+mn-ea"/>
                <a:cs typeface="+mn-cs"/>
              </a:rPr>
              <a:t>;i &lt; </a:t>
            </a:r>
            <a:r>
              <a:rPr lang="en-IN" sz="1200" b="0" i="0" kern="1200" dirty="0" err="1">
                <a:solidFill>
                  <a:schemeClr val="tx1"/>
                </a:solidFill>
                <a:effectLst/>
                <a:latin typeface="+mn-lt"/>
                <a:ea typeface="+mn-ea"/>
                <a:cs typeface="+mn-cs"/>
              </a:rPr>
              <a:t>inputArr.length;i</a:t>
            </a:r>
            <a:r>
              <a:rPr lang="en-IN" sz="1200" b="0" i="0" kern="1200" dirty="0">
                <a:solidFill>
                  <a:schemeClr val="tx1"/>
                </a:solidFill>
                <a:effectLst/>
                <a:latin typeface="+mn-lt"/>
                <a:ea typeface="+mn-ea"/>
                <a:cs typeface="+mn-cs"/>
              </a:rPr>
              <a:t>++) { </a:t>
            </a:r>
            <a:r>
              <a:rPr lang="en-IN" sz="1200" b="1" i="0" kern="1200" dirty="0">
                <a:solidFill>
                  <a:schemeClr val="tx1"/>
                </a:solidFill>
                <a:effectLst/>
                <a:latin typeface="+mn-lt"/>
                <a:ea typeface="+mn-ea"/>
                <a:cs typeface="+mn-cs"/>
              </a:rPr>
              <a:t>if</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inputArr</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i</a:t>
            </a:r>
            <a:r>
              <a:rPr lang="en-IN" sz="1200" b="0" i="0" kern="1200" dirty="0">
                <a:solidFill>
                  <a:schemeClr val="tx1"/>
                </a:solidFill>
                <a:effectLst/>
                <a:latin typeface="+mn-lt"/>
                <a:ea typeface="+mn-ea"/>
                <a:cs typeface="+mn-cs"/>
              </a:rPr>
              <a:t>] != </a:t>
            </a:r>
            <a:r>
              <a:rPr lang="en-IN" sz="1200" b="1" i="0" kern="1200" dirty="0">
                <a:solidFill>
                  <a:schemeClr val="tx1"/>
                </a:solidFill>
                <a:effectLst/>
                <a:latin typeface="+mn-lt"/>
                <a:ea typeface="+mn-ea"/>
                <a:cs typeface="+mn-cs"/>
              </a:rPr>
              <a:t>0</a:t>
            </a:r>
            <a:r>
              <a:rPr lang="en-IN" sz="1200" b="0" i="0" kern="1200" dirty="0">
                <a:solidFill>
                  <a:schemeClr val="tx1"/>
                </a:solidFill>
                <a:effectLst/>
                <a:latin typeface="+mn-lt"/>
                <a:ea typeface="+mn-ea"/>
                <a:cs typeface="+mn-cs"/>
              </a:rPr>
              <a:t>) { </a:t>
            </a:r>
            <a:r>
              <a:rPr lang="en-IN" sz="1200" b="0" i="0" kern="1200" dirty="0" err="1">
                <a:solidFill>
                  <a:schemeClr val="tx1"/>
                </a:solidFill>
                <a:effectLst/>
                <a:latin typeface="+mn-lt"/>
                <a:ea typeface="+mn-ea"/>
                <a:cs typeface="+mn-cs"/>
              </a:rPr>
              <a:t>inputArr</a:t>
            </a:r>
            <a:r>
              <a:rPr lang="en-IN" sz="1200" b="0" i="0" kern="1200" dirty="0">
                <a:solidFill>
                  <a:schemeClr val="tx1"/>
                </a:solidFill>
                <a:effectLst/>
                <a:latin typeface="+mn-lt"/>
                <a:ea typeface="+mn-ea"/>
                <a:cs typeface="+mn-cs"/>
              </a:rPr>
              <a:t>[counter] = </a:t>
            </a:r>
            <a:r>
              <a:rPr lang="en-IN" sz="1200" b="0" i="0" kern="1200" dirty="0" err="1">
                <a:solidFill>
                  <a:schemeClr val="tx1"/>
                </a:solidFill>
                <a:effectLst/>
                <a:latin typeface="+mn-lt"/>
                <a:ea typeface="+mn-ea"/>
                <a:cs typeface="+mn-cs"/>
              </a:rPr>
              <a:t>inputArr</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i</a:t>
            </a:r>
            <a:r>
              <a:rPr lang="en-IN" sz="1200" b="0" i="0" kern="1200" dirty="0">
                <a:solidFill>
                  <a:schemeClr val="tx1"/>
                </a:solidFill>
                <a:effectLst/>
                <a:latin typeface="+mn-lt"/>
                <a:ea typeface="+mn-ea"/>
                <a:cs typeface="+mn-cs"/>
              </a:rPr>
              <a:t>]; counter++; } } </a:t>
            </a:r>
            <a:r>
              <a:rPr lang="en-IN" sz="1200" b="1" i="0" kern="1200" dirty="0">
                <a:solidFill>
                  <a:schemeClr val="tx1"/>
                </a:solidFill>
                <a:effectLst/>
                <a:latin typeface="+mn-lt"/>
                <a:ea typeface="+mn-ea"/>
                <a:cs typeface="+mn-cs"/>
              </a:rPr>
              <a:t>while</a:t>
            </a:r>
            <a:r>
              <a:rPr lang="en-IN" sz="1200" b="0" i="0" kern="1200" dirty="0">
                <a:solidFill>
                  <a:schemeClr val="tx1"/>
                </a:solidFill>
                <a:effectLst/>
                <a:latin typeface="+mn-lt"/>
                <a:ea typeface="+mn-ea"/>
                <a:cs typeface="+mn-cs"/>
              </a:rPr>
              <a:t> (counter &lt; </a:t>
            </a:r>
            <a:r>
              <a:rPr lang="en-IN" sz="1200" b="0" i="0" kern="1200" dirty="0" err="1">
                <a:solidFill>
                  <a:schemeClr val="tx1"/>
                </a:solidFill>
                <a:effectLst/>
                <a:latin typeface="+mn-lt"/>
                <a:ea typeface="+mn-ea"/>
                <a:cs typeface="+mn-cs"/>
              </a:rPr>
              <a:t>inputArr.length</a:t>
            </a:r>
            <a:r>
              <a:rPr lang="en-IN" sz="1200" b="0" i="0" kern="1200" dirty="0">
                <a:solidFill>
                  <a:schemeClr val="tx1"/>
                </a:solidFill>
                <a:effectLst/>
                <a:latin typeface="+mn-lt"/>
                <a:ea typeface="+mn-ea"/>
                <a:cs typeface="+mn-cs"/>
              </a:rPr>
              <a:t>) { </a:t>
            </a:r>
            <a:r>
              <a:rPr lang="en-IN" sz="1200" b="0" i="0" kern="1200" dirty="0" err="1">
                <a:solidFill>
                  <a:schemeClr val="tx1"/>
                </a:solidFill>
                <a:effectLst/>
                <a:latin typeface="+mn-lt"/>
                <a:ea typeface="+mn-ea"/>
                <a:cs typeface="+mn-cs"/>
              </a:rPr>
              <a:t>inputArr</a:t>
            </a:r>
            <a:r>
              <a:rPr lang="en-IN" sz="1200" b="0" i="0" kern="1200" dirty="0">
                <a:solidFill>
                  <a:schemeClr val="tx1"/>
                </a:solidFill>
                <a:effectLst/>
                <a:latin typeface="+mn-lt"/>
                <a:ea typeface="+mn-ea"/>
                <a:cs typeface="+mn-cs"/>
              </a:rPr>
              <a:t>[counter] = </a:t>
            </a:r>
            <a:r>
              <a:rPr lang="en-IN" sz="1200" b="1" i="0" kern="1200" dirty="0">
                <a:solidFill>
                  <a:schemeClr val="tx1"/>
                </a:solidFill>
                <a:effectLst/>
                <a:latin typeface="+mn-lt"/>
                <a:ea typeface="+mn-ea"/>
                <a:cs typeface="+mn-cs"/>
              </a:rPr>
              <a:t>0</a:t>
            </a:r>
            <a:r>
              <a:rPr lang="en-IN" sz="1200" b="0" i="0" kern="1200" dirty="0">
                <a:solidFill>
                  <a:schemeClr val="tx1"/>
                </a:solidFill>
                <a:effectLst/>
                <a:latin typeface="+mn-lt"/>
                <a:ea typeface="+mn-ea"/>
                <a:cs typeface="+mn-cs"/>
              </a:rPr>
              <a:t>; counter++; } </a:t>
            </a:r>
            <a:r>
              <a:rPr lang="en-IN" sz="1200" b="0" i="0" kern="1200" dirty="0" err="1">
                <a:solidFill>
                  <a:schemeClr val="tx1"/>
                </a:solidFill>
                <a:effectLst/>
                <a:latin typeface="+mn-lt"/>
                <a:ea typeface="+mn-ea"/>
                <a:cs typeface="+mn-cs"/>
              </a:rPr>
              <a:t>System.out.println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Arrays.toString</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inputArr</a:t>
            </a:r>
            <a:r>
              <a:rPr lang="en-IN" sz="1200" b="0" i="0" kern="1200" dirty="0">
                <a:solidFill>
                  <a:schemeClr val="tx1"/>
                </a:solidFill>
                <a:effectLst/>
                <a:latin typeface="+mn-lt"/>
                <a:ea typeface="+mn-ea"/>
                <a:cs typeface="+mn-cs"/>
              </a:rPr>
              <a:t>)); } } </a:t>
            </a:r>
          </a:p>
          <a:p>
            <a:r>
              <a:rPr lang="en-IN" dirty="0"/>
              <a:t/>
            </a:r>
            <a:br>
              <a:rPr lang="en-IN" dirty="0"/>
            </a:br>
            <a:endParaRPr lang="en-IN" dirty="0"/>
          </a:p>
        </p:txBody>
      </p:sp>
      <p:sp>
        <p:nvSpPr>
          <p:cNvPr id="4" name="Slide Number Placeholder 3"/>
          <p:cNvSpPr>
            <a:spLocks noGrp="1"/>
          </p:cNvSpPr>
          <p:nvPr>
            <p:ph type="sldNum" sz="quarter" idx="5"/>
          </p:nvPr>
        </p:nvSpPr>
        <p:spPr/>
        <p:txBody>
          <a:bodyPr/>
          <a:lstStyle/>
          <a:p>
            <a:fld id="{BDAAD350-7CBA-4F07-8BF7-096126BFD013}" type="slidenum">
              <a:rPr lang="en-IN" smtClean="0"/>
              <a:pPr/>
              <a:t>60</a:t>
            </a:fld>
            <a:endParaRPr lang="en-IN"/>
          </a:p>
        </p:txBody>
      </p:sp>
    </p:spTree>
    <p:extLst>
      <p:ext uri="{BB962C8B-B14F-4D97-AF65-F5344CB8AC3E}">
        <p14:creationId xmlns:p14="http://schemas.microsoft.com/office/powerpoint/2010/main" val="36683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endParaRPr lang="en-IN">
              <a:solidFill>
                <a:prstClr val="black">
                  <a:tint val="75000"/>
                </a:prstClr>
              </a:solidFill>
            </a:endParaRPr>
          </a:p>
        </p:txBody>
      </p:sp>
      <p:sp>
        <p:nvSpPr>
          <p:cNvPr id="5" name="Title 4"/>
          <p:cNvSpPr>
            <a:spLocks noGrp="1"/>
          </p:cNvSpPr>
          <p:nvPr>
            <p:ph type="title"/>
          </p:nvPr>
        </p:nvSpPr>
        <p:spPr>
          <a:xfrm>
            <a:off x="1117600" y="2362200"/>
            <a:ext cx="10668000" cy="914400"/>
          </a:xfrm>
        </p:spPr>
        <p:txBody>
          <a:bodyPr/>
          <a:lstStyle>
            <a:lvl1pPr algn="ctr">
              <a:defRPr b="1">
                <a:latin typeface="Cambria" panose="0204050305040603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156304823"/>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a:t>Click to edit Master title style</a:t>
            </a:r>
          </a:p>
        </p:txBody>
      </p:sp>
      <p:sp>
        <p:nvSpPr>
          <p:cNvPr id="3" name="Vertical Text Placeholder 2"/>
          <p:cNvSpPr>
            <a:spLocks noGrp="1"/>
          </p:cNvSpPr>
          <p:nvPr>
            <p:ph type="body" orient="vert" idx="1"/>
          </p:nvPr>
        </p:nvSpPr>
        <p:spPr>
          <a:xfrm>
            <a:off x="609600" y="1676401"/>
            <a:ext cx="109728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410972248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lvl1pPr>
              <a:defRPr>
                <a:latin typeface="Cambria" panose="02040503050406030204" pitchFamily="18" charset="0"/>
              </a:defRPr>
            </a:lvl1pPr>
          </a:lstStyle>
          <a:p>
            <a:r>
              <a:rPr lang="en-US"/>
              <a:t>Click to edit Master title style</a:t>
            </a:r>
          </a:p>
        </p:txBody>
      </p:sp>
      <p:sp>
        <p:nvSpPr>
          <p:cNvPr id="3" name="Vertical Text Placeholder 2"/>
          <p:cNvSpPr>
            <a:spLocks noGrp="1"/>
          </p:cNvSpPr>
          <p:nvPr>
            <p:ph type="body" orient="vert" idx="1"/>
          </p:nvPr>
        </p:nvSpPr>
        <p:spPr>
          <a:xfrm>
            <a:off x="609600" y="762001"/>
            <a:ext cx="80264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33034580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204062592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Cambria" panose="020405030504060302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lvl1pPr>
              <a:defRPr>
                <a:latin typeface="Cambria" panose="02040503050406030204" pitchFamily="18" charset="0"/>
              </a:defRPr>
            </a:lvl1pPr>
          </a:lstStyle>
          <a:p>
            <a:pPr lvl="0"/>
            <a:r>
              <a:rPr lang="en-US" noProof="0"/>
              <a:t>Click icon to add picture</a:t>
            </a:r>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200490954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Cambria" panose="020405030504060302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327752136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174260094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atin typeface="Cambria" panose="020405030504060302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64043849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atin typeface="Cambria" panose="02040503050406030204" pitchFamily="18" charset="0"/>
              </a:defRPr>
            </a:lvl1pPr>
          </a:lstStyle>
          <a:p>
            <a:r>
              <a:rPr lang="en-US"/>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187260974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353106775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766733" y="762001"/>
            <a:ext cx="6815667"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385051268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134361274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val="178219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856" y="2578794"/>
            <a:ext cx="9259688" cy="1138238"/>
          </a:xfrm>
        </p:spPr>
        <p:txBody>
          <a:bodyPr/>
          <a:lstStyle/>
          <a:p>
            <a:pPr>
              <a:lnSpc>
                <a:spcPct val="150000"/>
              </a:lnSpc>
            </a:pPr>
            <a:r>
              <a:rPr lang="en-IN" sz="5400" dirty="0"/>
              <a:t>Basic Interview Questions</a:t>
            </a:r>
          </a:p>
        </p:txBody>
      </p:sp>
    </p:spTree>
    <p:extLst>
      <p:ext uri="{BB962C8B-B14F-4D97-AF65-F5344CB8AC3E}">
        <p14:creationId xmlns:p14="http://schemas.microsoft.com/office/powerpoint/2010/main" val="2046497489"/>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Could you explain the Oops concepts?</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normAutofit fontScale="70000" lnSpcReduction="20000"/>
          </a:bodyPr>
          <a:lstStyle/>
          <a:p>
            <a:r>
              <a:rPr lang="en-GB" dirty="0"/>
              <a:t>Abstraction– Representing essential features without the need to give out background details. The technique is used for creating a new suitable data type for some specific application</a:t>
            </a:r>
          </a:p>
          <a:p>
            <a:r>
              <a:rPr lang="en-GB" dirty="0"/>
              <a:t>Aggregation– All objects have their separate lifecycle but ownership is present. No child object can belong to some other object except for the parent object</a:t>
            </a:r>
          </a:p>
          <a:p>
            <a:r>
              <a:rPr lang="en-GB" dirty="0"/>
              <a:t>Association– The relationship between two objects, where each object has its separate lifecycle. There is no ownership</a:t>
            </a:r>
          </a:p>
          <a:p>
            <a:r>
              <a:rPr lang="en-GB" dirty="0"/>
              <a:t>Class– A group of similar entities</a:t>
            </a:r>
          </a:p>
          <a:p>
            <a:r>
              <a:rPr lang="en-GB" dirty="0"/>
              <a:t>Composition– Also called the death relationship, it is a specialized form of aggregation. Child objects don’t have a lifecycle. As such, they automatically get deleted if the associated parent object is deleted</a:t>
            </a:r>
          </a:p>
          <a:p>
            <a:r>
              <a:rPr lang="en-GB" dirty="0"/>
              <a:t>Encapsulation– Refers to the wrapping up of data and code into a single entity. Allows the variables of a class to be only accessible by the parent class and no other classes</a:t>
            </a:r>
          </a:p>
          <a:p>
            <a:r>
              <a:rPr lang="en-GB" dirty="0"/>
              <a:t>Inheritance– When an object acquires the properties of some other object, it is called inheritance. It results in the formation of a parent-child relationship amongst classes involved. Offers a robust and natural mechanism of organizing and structuring software</a:t>
            </a:r>
          </a:p>
          <a:p>
            <a:r>
              <a:rPr lang="en-GB" dirty="0"/>
              <a:t>Object– Denotes an instance of a class. Any class can have multiple instances. An object contains the data as well as the method that will operate on the data</a:t>
            </a:r>
          </a:p>
          <a:p>
            <a:r>
              <a:rPr lang="en-GB" dirty="0"/>
              <a:t>Polymorphism– refers to the ability of a method, object, or variable to assume several forms</a:t>
            </a:r>
          </a:p>
          <a:p>
            <a:endParaRPr lang="en-IN" dirty="0"/>
          </a:p>
        </p:txBody>
      </p:sp>
    </p:spTree>
    <p:extLst>
      <p:ext uri="{BB962C8B-B14F-4D97-AF65-F5344CB8AC3E}">
        <p14:creationId xmlns:p14="http://schemas.microsoft.com/office/powerpoint/2010/main" val="263925066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Please explain Method Overriding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Method Overriding in Java allows a subclass to offer a specific implementation of a method that has already provided by its parent, or super, class. Method overriding happens if the subclass method and the Superclass method have:</a:t>
            </a:r>
          </a:p>
          <a:p>
            <a:endParaRPr lang="en-GB" dirty="0"/>
          </a:p>
          <a:p>
            <a:r>
              <a:rPr lang="en-GB" dirty="0"/>
              <a:t>The same name</a:t>
            </a:r>
          </a:p>
          <a:p>
            <a:r>
              <a:rPr lang="en-GB" dirty="0"/>
              <a:t>The same argument</a:t>
            </a:r>
          </a:p>
          <a:p>
            <a:r>
              <a:rPr lang="en-GB" dirty="0"/>
              <a:t>The same return type</a:t>
            </a:r>
          </a:p>
          <a:p>
            <a:endParaRPr lang="en-IN" dirty="0"/>
          </a:p>
        </p:txBody>
      </p:sp>
    </p:spTree>
    <p:extLst>
      <p:ext uri="{BB962C8B-B14F-4D97-AF65-F5344CB8AC3E}">
        <p14:creationId xmlns:p14="http://schemas.microsoft.com/office/powerpoint/2010/main" val="64636030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do you mean by Overloading?</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normAutofit/>
          </a:bodyPr>
          <a:lstStyle/>
          <a:p>
            <a:r>
              <a:rPr lang="en-GB" dirty="0"/>
              <a:t>Overloading is the phenomenon when two or more different methods (method overloading) or operators (operator overloading) has the same representation. For example, the + operator adds two integer values but concatenates two strings. Similarly, an overloaded function called Add can be used for two purposes</a:t>
            </a:r>
          </a:p>
          <a:p>
            <a:pPr lvl="1"/>
            <a:r>
              <a:rPr lang="en-GB" dirty="0"/>
              <a:t>To add two integers</a:t>
            </a:r>
          </a:p>
          <a:p>
            <a:pPr lvl="1"/>
            <a:r>
              <a:rPr lang="en-GB" dirty="0"/>
              <a:t>To concatenate two strings</a:t>
            </a:r>
          </a:p>
          <a:p>
            <a:r>
              <a:rPr lang="en-GB" dirty="0"/>
              <a:t>Unlike method overriding, method overloading requires two overloaded methods to have the same name but different arguments. The overloaded functions may or may not have different return types.</a:t>
            </a:r>
          </a:p>
          <a:p>
            <a:endParaRPr lang="en-GB" dirty="0"/>
          </a:p>
          <a:p>
            <a:endParaRPr lang="en-IN" dirty="0"/>
          </a:p>
        </p:txBody>
      </p:sp>
    </p:spTree>
    <p:extLst>
      <p:ext uri="{BB962C8B-B14F-4D97-AF65-F5344CB8AC3E}">
        <p14:creationId xmlns:p14="http://schemas.microsoft.com/office/powerpoint/2010/main" val="361881015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a:xfrm>
            <a:off x="609600" y="2780928"/>
            <a:ext cx="10972800" cy="914400"/>
          </a:xfrm>
        </p:spPr>
        <p:txBody>
          <a:bodyPr>
            <a:normAutofit/>
          </a:bodyPr>
          <a:lstStyle/>
          <a:p>
            <a:pPr algn="ctr"/>
            <a:r>
              <a:rPr lang="en-IN" sz="4000" b="1" dirty="0"/>
              <a:t>String</a:t>
            </a:r>
          </a:p>
        </p:txBody>
      </p:sp>
    </p:spTree>
    <p:extLst>
      <p:ext uri="{BB962C8B-B14F-4D97-AF65-F5344CB8AC3E}">
        <p14:creationId xmlns:p14="http://schemas.microsoft.com/office/powerpoint/2010/main" val="10101850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String?</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String is a class in java which is present in </a:t>
            </a:r>
            <a:r>
              <a:rPr lang="en-GB" dirty="0" err="1"/>
              <a:t>java.lang</a:t>
            </a:r>
            <a:r>
              <a:rPr lang="en-GB" dirty="0"/>
              <a:t> package. According to Oracle docs,</a:t>
            </a:r>
          </a:p>
          <a:p>
            <a:pPr marL="0" indent="0">
              <a:buNone/>
            </a:pPr>
            <a:r>
              <a:rPr lang="en-GB" dirty="0"/>
              <a:t>The String class represents character strings. Strings are constant, their values can not be changed after they are created.</a:t>
            </a:r>
          </a:p>
          <a:p>
            <a:pPr marL="0" indent="0">
              <a:buNone/>
            </a:pPr>
            <a:endParaRPr lang="en-IN" dirty="0"/>
          </a:p>
        </p:txBody>
      </p:sp>
    </p:spTree>
    <p:extLst>
      <p:ext uri="{BB962C8B-B14F-4D97-AF65-F5344CB8AC3E}">
        <p14:creationId xmlns:p14="http://schemas.microsoft.com/office/powerpoint/2010/main" val="327857042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Is String immutable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Yes, String class is immutable in java. Immutable means once the object is created, its value can not be changed.</a:t>
            </a:r>
          </a:p>
          <a:p>
            <a:pPr marL="0" indent="0">
              <a:buNone/>
            </a:pPr>
            <a:endParaRPr lang="en-IN" dirty="0"/>
          </a:p>
        </p:txBody>
      </p:sp>
    </p:spTree>
    <p:extLst>
      <p:ext uri="{BB962C8B-B14F-4D97-AF65-F5344CB8AC3E}">
        <p14:creationId xmlns:p14="http://schemas.microsoft.com/office/powerpoint/2010/main" val="210252996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Is String a keyword in java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No, String  is not a keyword in java.</a:t>
            </a:r>
          </a:p>
          <a:p>
            <a:pPr marL="0" indent="0">
              <a:buNone/>
            </a:pPr>
            <a:endParaRPr lang="en-IN" dirty="0"/>
          </a:p>
        </p:txBody>
      </p:sp>
    </p:spTree>
    <p:extLst>
      <p:ext uri="{BB962C8B-B14F-4D97-AF65-F5344CB8AC3E}">
        <p14:creationId xmlns:p14="http://schemas.microsoft.com/office/powerpoint/2010/main" val="182498176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Write a program to reverse a String in java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09600" y="1340768"/>
            <a:ext cx="10972800" cy="5328591"/>
          </a:xfrm>
        </p:spPr>
        <p:txBody>
          <a:bodyPr>
            <a:normAutofit/>
          </a:bodyPr>
          <a:lstStyle/>
          <a:p>
            <a:pPr marL="0" indent="0">
              <a:buNone/>
            </a:pPr>
            <a:r>
              <a:rPr lang="en-IN" dirty="0"/>
              <a:t>            </a:t>
            </a:r>
            <a:r>
              <a:rPr lang="en-IN" dirty="0" err="1"/>
              <a:t>BufferedReader</a:t>
            </a:r>
            <a:r>
              <a:rPr lang="en-IN" dirty="0"/>
              <a:t> </a:t>
            </a:r>
            <a:r>
              <a:rPr lang="en-IN" dirty="0" err="1"/>
              <a:t>br</a:t>
            </a:r>
            <a:r>
              <a:rPr lang="en-IN" dirty="0"/>
              <a:t> = new </a:t>
            </a:r>
            <a:r>
              <a:rPr lang="en-IN" dirty="0" err="1"/>
              <a:t>BufferedReader</a:t>
            </a:r>
            <a:r>
              <a:rPr lang="en-IN" dirty="0"/>
              <a:t>(new </a:t>
            </a:r>
            <a:r>
              <a:rPr lang="en-IN" dirty="0" err="1"/>
              <a:t>InputStreamReader</a:t>
            </a:r>
            <a:r>
              <a:rPr lang="en-IN" dirty="0"/>
              <a:t>(System.in));</a:t>
            </a:r>
          </a:p>
          <a:p>
            <a:pPr marL="0" indent="0">
              <a:buNone/>
            </a:pPr>
            <a:r>
              <a:rPr lang="en-IN" dirty="0"/>
              <a:t>            String input = </a:t>
            </a:r>
            <a:r>
              <a:rPr lang="en-IN" dirty="0" err="1"/>
              <a:t>br.readLine</a:t>
            </a:r>
            <a:r>
              <a:rPr lang="en-IN" dirty="0"/>
              <a:t>();</a:t>
            </a:r>
          </a:p>
          <a:p>
            <a:pPr marL="0" indent="0">
              <a:buNone/>
            </a:pPr>
            <a:r>
              <a:rPr lang="en-IN" dirty="0"/>
              <a:t>            char[] try1= </a:t>
            </a:r>
            <a:r>
              <a:rPr lang="en-IN" dirty="0" err="1"/>
              <a:t>input.toCharArray</a:t>
            </a:r>
            <a:r>
              <a:rPr lang="en-IN" dirty="0"/>
              <a:t>();</a:t>
            </a:r>
          </a:p>
          <a:p>
            <a:pPr marL="0" indent="0">
              <a:buNone/>
            </a:pPr>
            <a:r>
              <a:rPr lang="en-IN" dirty="0"/>
              <a:t>            for (int </a:t>
            </a:r>
            <a:r>
              <a:rPr lang="en-IN" dirty="0" err="1"/>
              <a:t>i</a:t>
            </a:r>
            <a:r>
              <a:rPr lang="en-IN" dirty="0"/>
              <a:t>=try1.length-1;i&gt;=0;i--)</a:t>
            </a:r>
          </a:p>
          <a:p>
            <a:pPr marL="0" indent="0">
              <a:buNone/>
            </a:pPr>
            <a:r>
              <a:rPr lang="en-IN" dirty="0"/>
              <a:t>            </a:t>
            </a:r>
            <a:r>
              <a:rPr lang="en-IN" dirty="0" err="1"/>
              <a:t>System.out.print</a:t>
            </a:r>
            <a:r>
              <a:rPr lang="en-IN" dirty="0"/>
              <a:t>(try1[</a:t>
            </a:r>
            <a:r>
              <a:rPr lang="en-IN" dirty="0" err="1"/>
              <a:t>i</a:t>
            </a:r>
            <a:r>
              <a:rPr lang="en-IN" dirty="0"/>
              <a:t>]);</a:t>
            </a:r>
          </a:p>
        </p:txBody>
      </p:sp>
    </p:spTree>
    <p:extLst>
      <p:ext uri="{BB962C8B-B14F-4D97-AF65-F5344CB8AC3E}">
        <p14:creationId xmlns:p14="http://schemas.microsoft.com/office/powerpoint/2010/main" val="513716649"/>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many different ways you can create a String object?</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You can create a String object using two ways. First is using new operator and second is using string literal. Objects created using new operator are stored in the heap memory while string literals are stored in the string constant pool.</a:t>
            </a:r>
          </a:p>
          <a:p>
            <a:pPr marL="0" indent="0">
              <a:buNone/>
            </a:pPr>
            <a:endParaRPr lang="en-GB" dirty="0"/>
          </a:p>
          <a:p>
            <a:pPr marL="0" indent="0">
              <a:buNone/>
            </a:pPr>
            <a:r>
              <a:rPr lang="en-GB" dirty="0"/>
              <a:t>String str = "</a:t>
            </a:r>
            <a:r>
              <a:rPr lang="en-GB" dirty="0" err="1"/>
              <a:t>javahungry</a:t>
            </a:r>
            <a:r>
              <a:rPr lang="en-GB" dirty="0"/>
              <a:t>";  // String literal</a:t>
            </a:r>
          </a:p>
          <a:p>
            <a:pPr marL="0" indent="0">
              <a:buNone/>
            </a:pPr>
            <a:r>
              <a:rPr lang="en-GB" dirty="0"/>
              <a:t>String str = new String("</a:t>
            </a:r>
            <a:r>
              <a:rPr lang="en-GB" dirty="0" err="1"/>
              <a:t>javahungry</a:t>
            </a:r>
            <a:r>
              <a:rPr lang="en-GB" dirty="0"/>
              <a:t>"); // using new operator</a:t>
            </a:r>
          </a:p>
          <a:p>
            <a:pPr marL="0" indent="0">
              <a:buNone/>
            </a:pPr>
            <a:endParaRPr lang="en-IN" dirty="0"/>
          </a:p>
        </p:txBody>
      </p:sp>
    </p:spTree>
    <p:extLst>
      <p:ext uri="{BB962C8B-B14F-4D97-AF65-F5344CB8AC3E}">
        <p14:creationId xmlns:p14="http://schemas.microsoft.com/office/powerpoint/2010/main" val="56171656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Are String thread-safe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As we know String objects are immutable. It means they are thread-safe also.</a:t>
            </a:r>
          </a:p>
          <a:p>
            <a:pPr marL="0" indent="0">
              <a:buNone/>
            </a:pPr>
            <a:endParaRPr lang="en-IN" dirty="0"/>
          </a:p>
        </p:txBody>
      </p:sp>
    </p:spTree>
    <p:extLst>
      <p:ext uri="{BB962C8B-B14F-4D97-AF65-F5344CB8AC3E}">
        <p14:creationId xmlns:p14="http://schemas.microsoft.com/office/powerpoint/2010/main" val="15310793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Basic</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5008516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Is String primitive type or object (derived) type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IN" dirty="0"/>
              <a:t>String is object(derived) type in java.</a:t>
            </a:r>
          </a:p>
        </p:txBody>
      </p:sp>
    </p:spTree>
    <p:extLst>
      <p:ext uri="{BB962C8B-B14F-4D97-AF65-F5344CB8AC3E}">
        <p14:creationId xmlns:p14="http://schemas.microsoft.com/office/powerpoint/2010/main" val="233726187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Can we use String in switch statement</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Yes, you can use String in switch statement in java 7. Prior to java 7 , you had to use if-else statements to achieve the task.</a:t>
            </a:r>
          </a:p>
          <a:p>
            <a:endParaRPr lang="en-IN" dirty="0"/>
          </a:p>
        </p:txBody>
      </p:sp>
    </p:spTree>
    <p:extLst>
      <p:ext uri="{BB962C8B-B14F-4D97-AF65-F5344CB8AC3E}">
        <p14:creationId xmlns:p14="http://schemas.microsoft.com/office/powerpoint/2010/main" val="78888998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fontScale="90000"/>
          </a:bodyPr>
          <a:lstStyle/>
          <a:p>
            <a:r>
              <a:rPr lang="en-GB" b="1" dirty="0"/>
              <a:t>Write a program to reverse a String in java without using reverse() method?</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normAutofit/>
          </a:bodyPr>
          <a:lstStyle/>
          <a:p>
            <a:pPr marL="0" indent="0">
              <a:buNone/>
            </a:pPr>
            <a:r>
              <a:rPr lang="en-IN" dirty="0"/>
              <a:t> String input="";</a:t>
            </a:r>
          </a:p>
          <a:p>
            <a:pPr marL="0" indent="0">
              <a:buNone/>
            </a:pPr>
            <a:r>
              <a:rPr lang="en-IN" dirty="0"/>
              <a:t> </a:t>
            </a:r>
            <a:r>
              <a:rPr lang="en-IN" dirty="0" err="1"/>
              <a:t>BufferedReader</a:t>
            </a:r>
            <a:r>
              <a:rPr lang="en-IN" dirty="0"/>
              <a:t> </a:t>
            </a:r>
            <a:r>
              <a:rPr lang="en-IN" dirty="0" err="1"/>
              <a:t>br</a:t>
            </a:r>
            <a:r>
              <a:rPr lang="en-IN" dirty="0"/>
              <a:t> = new </a:t>
            </a:r>
            <a:r>
              <a:rPr lang="en-IN" dirty="0" err="1"/>
              <a:t>BufferedReader</a:t>
            </a:r>
            <a:r>
              <a:rPr lang="en-IN" dirty="0"/>
              <a:t>(new </a:t>
            </a:r>
            <a:r>
              <a:rPr lang="en-IN" dirty="0" err="1"/>
              <a:t>InputStreamReader</a:t>
            </a:r>
            <a:r>
              <a:rPr lang="en-IN" dirty="0"/>
              <a:t>(System.in));</a:t>
            </a:r>
          </a:p>
          <a:p>
            <a:pPr marL="0" indent="0">
              <a:buNone/>
            </a:pPr>
            <a:r>
              <a:rPr lang="en-IN" dirty="0"/>
              <a:t> input = </a:t>
            </a:r>
            <a:r>
              <a:rPr lang="en-IN" dirty="0" err="1"/>
              <a:t>br.readLine</a:t>
            </a:r>
            <a:r>
              <a:rPr lang="en-IN" dirty="0"/>
              <a:t>();</a:t>
            </a:r>
          </a:p>
          <a:p>
            <a:pPr marL="0" indent="0">
              <a:buNone/>
            </a:pPr>
            <a:r>
              <a:rPr lang="en-IN" dirty="0"/>
              <a:t> char[] try1= </a:t>
            </a:r>
            <a:r>
              <a:rPr lang="en-IN" dirty="0" err="1"/>
              <a:t>input.toCharArray</a:t>
            </a:r>
            <a:r>
              <a:rPr lang="en-IN" dirty="0"/>
              <a:t>();</a:t>
            </a:r>
          </a:p>
          <a:p>
            <a:pPr marL="0" indent="0">
              <a:buNone/>
            </a:pPr>
            <a:r>
              <a:rPr lang="en-IN" dirty="0"/>
              <a:t> for (int </a:t>
            </a:r>
            <a:r>
              <a:rPr lang="en-IN" dirty="0" err="1"/>
              <a:t>i</a:t>
            </a:r>
            <a:r>
              <a:rPr lang="en-IN" dirty="0"/>
              <a:t>=try1.length-1;i&gt;=0;i--)</a:t>
            </a:r>
          </a:p>
          <a:p>
            <a:pPr marL="0" indent="0">
              <a:buNone/>
            </a:pPr>
            <a:r>
              <a:rPr lang="en-IN" dirty="0"/>
              <a:t> </a:t>
            </a:r>
            <a:r>
              <a:rPr lang="en-IN" dirty="0" err="1"/>
              <a:t>System.out.print</a:t>
            </a:r>
            <a:r>
              <a:rPr lang="en-IN" dirty="0"/>
              <a:t>(try1[</a:t>
            </a:r>
            <a:r>
              <a:rPr lang="en-IN" dirty="0" err="1"/>
              <a:t>i</a:t>
            </a:r>
            <a:r>
              <a:rPr lang="en-IN" dirty="0"/>
              <a:t>]);</a:t>
            </a:r>
          </a:p>
        </p:txBody>
      </p:sp>
    </p:spTree>
    <p:extLst>
      <p:ext uri="{BB962C8B-B14F-4D97-AF65-F5344CB8AC3E}">
        <p14:creationId xmlns:p14="http://schemas.microsoft.com/office/powerpoint/2010/main" val="2136292063"/>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is the difference between String and </a:t>
            </a:r>
            <a:r>
              <a:rPr lang="en-GB" b="1" dirty="0" err="1"/>
              <a:t>StringBuffer</a:t>
            </a:r>
            <a:r>
              <a:rPr lang="en-GB" b="1" dirty="0"/>
              <a:t>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String is </a:t>
            </a:r>
            <a:r>
              <a:rPr lang="en-GB" b="1" dirty="0"/>
              <a:t>immutable</a:t>
            </a:r>
            <a:r>
              <a:rPr lang="en-GB" dirty="0"/>
              <a:t> in java. Once created its value can not be changed. </a:t>
            </a:r>
            <a:r>
              <a:rPr lang="en-GB" dirty="0" err="1"/>
              <a:t>StringBuffer</a:t>
            </a:r>
            <a:r>
              <a:rPr lang="en-GB" dirty="0"/>
              <a:t> is </a:t>
            </a:r>
            <a:r>
              <a:rPr lang="en-GB" b="1" dirty="0"/>
              <a:t>mutable</a:t>
            </a:r>
            <a:r>
              <a:rPr lang="en-GB" dirty="0"/>
              <a:t>.</a:t>
            </a:r>
            <a:endParaRPr lang="en-IN" dirty="0"/>
          </a:p>
        </p:txBody>
      </p:sp>
    </p:spTree>
    <p:extLst>
      <p:ext uri="{BB962C8B-B14F-4D97-AF65-F5344CB8AC3E}">
        <p14:creationId xmlns:p14="http://schemas.microsoft.com/office/powerpoint/2010/main" val="4019843160"/>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are mutable and immutable objects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Mutable objects value can be changed. StringBuilder and </a:t>
            </a:r>
            <a:r>
              <a:rPr lang="en-GB" dirty="0" err="1"/>
              <a:t>StringBuffer</a:t>
            </a:r>
            <a:r>
              <a:rPr lang="en-GB" dirty="0"/>
              <a:t> are the examples of the mutable objects.</a:t>
            </a:r>
          </a:p>
          <a:p>
            <a:pPr marL="0" indent="0">
              <a:buNone/>
            </a:pPr>
            <a:endParaRPr lang="en-GB" dirty="0"/>
          </a:p>
          <a:p>
            <a:pPr marL="0" indent="0">
              <a:buNone/>
            </a:pPr>
            <a:r>
              <a:rPr lang="en-GB" dirty="0"/>
              <a:t>Immutable objects value can not be changed once created. String is an immutable class in java.</a:t>
            </a:r>
          </a:p>
          <a:p>
            <a:pPr marL="0" indent="0">
              <a:buNone/>
            </a:pPr>
            <a:endParaRPr lang="en-IN" dirty="0"/>
          </a:p>
        </p:txBody>
      </p:sp>
    </p:spTree>
    <p:extLst>
      <p:ext uri="{BB962C8B-B14F-4D97-AF65-F5344CB8AC3E}">
        <p14:creationId xmlns:p14="http://schemas.microsoft.com/office/powerpoint/2010/main" val="2234148977"/>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Why is String immutable in java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09600" y="1340769"/>
            <a:ext cx="10972800" cy="4968628"/>
          </a:xfrm>
        </p:spPr>
        <p:txBody>
          <a:bodyPr>
            <a:normAutofit/>
          </a:bodyPr>
          <a:lstStyle/>
          <a:p>
            <a:pPr marL="0" indent="0">
              <a:buNone/>
            </a:pPr>
            <a:r>
              <a:rPr lang="en-GB" sz="2400" dirty="0"/>
              <a:t>There are various reasons to make String immutable in java.</a:t>
            </a:r>
          </a:p>
          <a:p>
            <a:pPr marL="0" indent="0">
              <a:buNone/>
            </a:pPr>
            <a:r>
              <a:rPr lang="en-GB" sz="2400" dirty="0"/>
              <a:t>1. </a:t>
            </a:r>
            <a:r>
              <a:rPr lang="en-GB" sz="2400" b="1" dirty="0"/>
              <a:t>Security</a:t>
            </a:r>
            <a:r>
              <a:rPr lang="en-GB" sz="2400" dirty="0"/>
              <a:t> :  String is made immutable to help increase the Security. Sensitive data like </a:t>
            </a:r>
            <a:r>
              <a:rPr lang="en-GB" sz="2400" dirty="0" err="1"/>
              <a:t>username,password</a:t>
            </a:r>
            <a:r>
              <a:rPr lang="en-GB" sz="2400" dirty="0"/>
              <a:t> can be stored as the Strings can't be modified once created.</a:t>
            </a:r>
          </a:p>
          <a:p>
            <a:pPr marL="0" indent="0">
              <a:buNone/>
            </a:pPr>
            <a:r>
              <a:rPr lang="en-GB" sz="2400" dirty="0"/>
              <a:t>2. </a:t>
            </a:r>
            <a:r>
              <a:rPr lang="en-GB" sz="2400" b="1" dirty="0"/>
              <a:t>Class loading </a:t>
            </a:r>
            <a:r>
              <a:rPr lang="en-GB" sz="2400" dirty="0"/>
              <a:t>: String objects are used for Class loading. It is possible that wrong class has been loaded in the JVM, if the String is mutable </a:t>
            </a:r>
            <a:r>
              <a:rPr lang="en-GB" sz="2400" dirty="0" err="1"/>
              <a:t>i.e</a:t>
            </a:r>
            <a:r>
              <a:rPr lang="en-GB" sz="2400" dirty="0"/>
              <a:t> modifiable.</a:t>
            </a:r>
          </a:p>
          <a:p>
            <a:pPr marL="0" indent="0">
              <a:buNone/>
            </a:pPr>
            <a:r>
              <a:rPr lang="en-GB" sz="2400" dirty="0"/>
              <a:t>3. </a:t>
            </a:r>
            <a:r>
              <a:rPr lang="en-GB" sz="2400" b="1" dirty="0"/>
              <a:t>Thread Safe </a:t>
            </a:r>
            <a:r>
              <a:rPr lang="en-GB" sz="2400" dirty="0"/>
              <a:t>: Immutable Strings are thread-safe. Synchronization is not required when we use them in the multithreading environment.</a:t>
            </a:r>
          </a:p>
          <a:p>
            <a:pPr marL="0" indent="0">
              <a:buNone/>
            </a:pPr>
            <a:endParaRPr lang="en-IN" sz="2400" dirty="0"/>
          </a:p>
        </p:txBody>
      </p:sp>
    </p:spTree>
    <p:extLst>
      <p:ext uri="{BB962C8B-B14F-4D97-AF65-F5344CB8AC3E}">
        <p14:creationId xmlns:p14="http://schemas.microsoft.com/office/powerpoint/2010/main" val="386366343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will you create an immutable class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You can create immutable class in java by implementing below points:</a:t>
            </a:r>
          </a:p>
          <a:p>
            <a:pPr marL="0" indent="0">
              <a:buNone/>
            </a:pPr>
            <a:endParaRPr lang="en-GB" dirty="0"/>
          </a:p>
          <a:p>
            <a:pPr marL="0" indent="0">
              <a:buNone/>
            </a:pPr>
            <a:r>
              <a:rPr lang="en-GB" dirty="0"/>
              <a:t>1. Make the class final so it can not be extended(inherited)</a:t>
            </a:r>
          </a:p>
          <a:p>
            <a:pPr marL="0" indent="0">
              <a:buNone/>
            </a:pPr>
            <a:r>
              <a:rPr lang="en-GB" dirty="0"/>
              <a:t>2. Make all fields private so one can not access them from outside the class.</a:t>
            </a:r>
          </a:p>
          <a:p>
            <a:pPr marL="0" indent="0">
              <a:buNone/>
            </a:pPr>
            <a:r>
              <a:rPr lang="en-GB" dirty="0"/>
              <a:t>3. Do not provide setter methods for the variables.</a:t>
            </a:r>
          </a:p>
          <a:p>
            <a:pPr marL="0" indent="0">
              <a:buNone/>
            </a:pPr>
            <a:r>
              <a:rPr lang="en-GB" dirty="0"/>
              <a:t>4. Declare all mutable fields as final so that it's value can be assigned only once.</a:t>
            </a:r>
          </a:p>
          <a:p>
            <a:pPr marL="0" indent="0">
              <a:buNone/>
            </a:pPr>
            <a:endParaRPr lang="en-IN" dirty="0"/>
          </a:p>
        </p:txBody>
      </p:sp>
    </p:spTree>
    <p:extLst>
      <p:ext uri="{BB962C8B-B14F-4D97-AF65-F5344CB8AC3E}">
        <p14:creationId xmlns:p14="http://schemas.microsoft.com/office/powerpoint/2010/main" val="1414883031"/>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a:xfrm>
            <a:off x="609600" y="2780928"/>
            <a:ext cx="10972800" cy="914400"/>
          </a:xfrm>
        </p:spPr>
        <p:txBody>
          <a:bodyPr>
            <a:normAutofit/>
          </a:bodyPr>
          <a:lstStyle/>
          <a:p>
            <a:pPr algn="ctr"/>
            <a:r>
              <a:rPr lang="en-IN" sz="4000" b="1" dirty="0"/>
              <a:t>Date &amp; Time</a:t>
            </a:r>
          </a:p>
        </p:txBody>
      </p:sp>
    </p:spTree>
    <p:extLst>
      <p:ext uri="{BB962C8B-B14F-4D97-AF65-F5344CB8AC3E}">
        <p14:creationId xmlns:p14="http://schemas.microsoft.com/office/powerpoint/2010/main" val="2025357337"/>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format a date in Java? e.g. in the </a:t>
            </a:r>
            <a:r>
              <a:rPr lang="en-GB" b="1" dirty="0" err="1"/>
              <a:t>ddMMyyyy</a:t>
            </a:r>
            <a:r>
              <a:rPr lang="en-GB" b="1" dirty="0"/>
              <a:t> format?</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You can either use </a:t>
            </a:r>
            <a:r>
              <a:rPr lang="en-GB" b="1" dirty="0" err="1"/>
              <a:t>SimpleDateFormat</a:t>
            </a:r>
            <a:r>
              <a:rPr lang="en-GB" dirty="0"/>
              <a:t> class or </a:t>
            </a:r>
            <a:r>
              <a:rPr lang="en-GB" dirty="0" err="1"/>
              <a:t>joda</a:t>
            </a:r>
            <a:r>
              <a:rPr lang="en-GB" dirty="0"/>
              <a:t>-time library to format the date in Java. </a:t>
            </a:r>
            <a:r>
              <a:rPr lang="en-GB" dirty="0" err="1"/>
              <a:t>DateFormat</a:t>
            </a:r>
            <a:r>
              <a:rPr lang="en-GB" dirty="0"/>
              <a:t> class allows you to format date on many popular formats. Please see the answer for code samples to format the Date into different formats e.g. dd-MM-</a:t>
            </a:r>
            <a:r>
              <a:rPr lang="en-GB" dirty="0" err="1"/>
              <a:t>yyyy</a:t>
            </a:r>
            <a:r>
              <a:rPr lang="en-GB" dirty="0"/>
              <a:t> or </a:t>
            </a:r>
            <a:r>
              <a:rPr lang="en-GB" dirty="0" err="1"/>
              <a:t>ddMMyyyy</a:t>
            </a:r>
            <a:r>
              <a:rPr lang="en-GB" dirty="0"/>
              <a:t>.</a:t>
            </a:r>
            <a:endParaRPr lang="en-IN" dirty="0"/>
          </a:p>
        </p:txBody>
      </p:sp>
    </p:spTree>
    <p:extLst>
      <p:ext uri="{BB962C8B-B14F-4D97-AF65-F5344CB8AC3E}">
        <p14:creationId xmlns:p14="http://schemas.microsoft.com/office/powerpoint/2010/main" val="284421730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format a date in Java? e.g. in the </a:t>
            </a:r>
            <a:r>
              <a:rPr lang="en-GB" b="1" dirty="0" err="1"/>
              <a:t>ddMMyyyy</a:t>
            </a:r>
            <a:r>
              <a:rPr lang="en-GB" b="1" dirty="0"/>
              <a:t> format?</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You can either use </a:t>
            </a:r>
            <a:r>
              <a:rPr lang="en-GB" b="1" dirty="0" err="1"/>
              <a:t>SimpleDateFormat</a:t>
            </a:r>
            <a:r>
              <a:rPr lang="en-GB" dirty="0"/>
              <a:t> class or </a:t>
            </a:r>
            <a:r>
              <a:rPr lang="en-GB" dirty="0" err="1"/>
              <a:t>joda</a:t>
            </a:r>
            <a:r>
              <a:rPr lang="en-GB" dirty="0"/>
              <a:t>-time library to format the date in Java. </a:t>
            </a:r>
            <a:r>
              <a:rPr lang="en-GB" dirty="0" err="1"/>
              <a:t>DateFormat</a:t>
            </a:r>
            <a:r>
              <a:rPr lang="en-GB" dirty="0"/>
              <a:t> class allows you to format date on many popular formats. Please see the answer for code samples to format the Date into different formats e.g. dd-MM-</a:t>
            </a:r>
            <a:r>
              <a:rPr lang="en-GB" dirty="0" err="1"/>
              <a:t>yyyy</a:t>
            </a:r>
            <a:r>
              <a:rPr lang="en-GB" dirty="0"/>
              <a:t> or </a:t>
            </a:r>
            <a:r>
              <a:rPr lang="en-GB" dirty="0" err="1"/>
              <a:t>ddMMyyyy</a:t>
            </a:r>
            <a:r>
              <a:rPr lang="en-GB" dirty="0"/>
              <a:t>.</a:t>
            </a:r>
            <a:endParaRPr lang="en-IN" dirty="0"/>
          </a:p>
        </p:txBody>
      </p:sp>
    </p:spTree>
    <p:extLst>
      <p:ext uri="{BB962C8B-B14F-4D97-AF65-F5344CB8AC3E}">
        <p14:creationId xmlns:p14="http://schemas.microsoft.com/office/powerpoint/2010/main" val="310851920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Java?	</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Java is an object-oriented, high-level, general-purpose programming language originally designed by James Gosling and further developed by the Oracle Corporation. It is one of the most popular programming languages in the world. </a:t>
            </a:r>
          </a:p>
          <a:p>
            <a:endParaRPr lang="en-IN" dirty="0"/>
          </a:p>
        </p:txBody>
      </p:sp>
    </p:spTree>
    <p:extLst>
      <p:ext uri="{BB962C8B-B14F-4D97-AF65-F5344CB8AC3E}">
        <p14:creationId xmlns:p14="http://schemas.microsoft.com/office/powerpoint/2010/main" val="160199720"/>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fontScale="90000"/>
          </a:bodyPr>
          <a:lstStyle/>
          <a:p>
            <a:r>
              <a:rPr lang="en-GB" b="1" dirty="0"/>
              <a:t>Can you tell some difference between old and new Date Time API of Java 8?</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Even though new Date and Time API are a completely new API, you can deduce the following difference between them:</a:t>
            </a:r>
          </a:p>
          <a:p>
            <a:pPr marL="800100" lvl="2" indent="0">
              <a:buNone/>
            </a:pPr>
            <a:r>
              <a:rPr lang="en-GB" dirty="0"/>
              <a:t>1) In old API, Date was mutable but in Java 8 all date and time classes e.g. </a:t>
            </a:r>
            <a:r>
              <a:rPr lang="en-GB" dirty="0" err="1"/>
              <a:t>LocalDate</a:t>
            </a:r>
            <a:r>
              <a:rPr lang="en-GB" dirty="0"/>
              <a:t>, </a:t>
            </a:r>
            <a:r>
              <a:rPr lang="en-GB" dirty="0" err="1"/>
              <a:t>LocalTime</a:t>
            </a:r>
            <a:r>
              <a:rPr lang="en-GB" dirty="0"/>
              <a:t> or </a:t>
            </a:r>
            <a:r>
              <a:rPr lang="en-GB" dirty="0" err="1"/>
              <a:t>LocalDateTime</a:t>
            </a:r>
            <a:r>
              <a:rPr lang="en-GB" dirty="0"/>
              <a:t> are Immutable.</a:t>
            </a:r>
          </a:p>
          <a:p>
            <a:pPr marL="800100" lvl="2" indent="0">
              <a:buNone/>
            </a:pPr>
            <a:r>
              <a:rPr lang="en-GB" dirty="0"/>
              <a:t>2) In old API, </a:t>
            </a:r>
            <a:r>
              <a:rPr lang="en-GB" dirty="0" err="1"/>
              <a:t>SimpleDateFormat</a:t>
            </a:r>
            <a:r>
              <a:rPr lang="en-GB" dirty="0"/>
              <a:t> was not thread-safe, but in Java 8 Formatter are thread-safe.</a:t>
            </a:r>
          </a:p>
          <a:p>
            <a:pPr marL="800100" lvl="2" indent="0">
              <a:buNone/>
            </a:pPr>
            <a:r>
              <a:rPr lang="en-GB" dirty="0"/>
              <a:t>3) In old Date and Calendar API, Year starts with 1900, Months starts with 0, which is corrected in Java 8, here numbers make more sense.</a:t>
            </a:r>
          </a:p>
          <a:p>
            <a:pPr marL="800100" lvl="2" indent="0">
              <a:buNone/>
            </a:pPr>
            <a:r>
              <a:rPr lang="en-GB" dirty="0"/>
              <a:t>4) Old Date and Calendar API has just one class Date to represent date and time, but Java 8 has separated classes for Date and Time e.g. </a:t>
            </a:r>
            <a:r>
              <a:rPr lang="en-GB" dirty="0" err="1"/>
              <a:t>LocalDate</a:t>
            </a:r>
            <a:r>
              <a:rPr lang="en-GB" dirty="0"/>
              <a:t> and </a:t>
            </a:r>
            <a:r>
              <a:rPr lang="en-GB" dirty="0" err="1"/>
              <a:t>LocalTime</a:t>
            </a:r>
            <a:endParaRPr lang="en-IN" dirty="0"/>
          </a:p>
        </p:txBody>
      </p:sp>
    </p:spTree>
    <p:extLst>
      <p:ext uri="{BB962C8B-B14F-4D97-AF65-F5344CB8AC3E}">
        <p14:creationId xmlns:p14="http://schemas.microsoft.com/office/powerpoint/2010/main" val="1496631849"/>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copy a Date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It's a simple question to answer. The Date class implements the clone() method, so just call </a:t>
            </a:r>
            <a:r>
              <a:rPr lang="en-GB" dirty="0" err="1"/>
              <a:t>date.clone</a:t>
            </a:r>
            <a:r>
              <a:rPr lang="en-GB" dirty="0"/>
              <a:t>() to create a copy of the Date object in Java.</a:t>
            </a:r>
          </a:p>
          <a:p>
            <a:endParaRPr lang="en-IN" dirty="0"/>
          </a:p>
        </p:txBody>
      </p:sp>
    </p:spTree>
    <p:extLst>
      <p:ext uri="{BB962C8B-B14F-4D97-AF65-F5344CB8AC3E}">
        <p14:creationId xmlns:p14="http://schemas.microsoft.com/office/powerpoint/2010/main" val="3617784965"/>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convert a Calendar to Date and vice-versa?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Well, you can use the </a:t>
            </a:r>
            <a:r>
              <a:rPr lang="en-GB" b="1" dirty="0" err="1"/>
              <a:t>Calendar.setTime</a:t>
            </a:r>
            <a:r>
              <a:rPr lang="en-GB" b="1" dirty="0"/>
              <a:t>() </a:t>
            </a:r>
            <a:r>
              <a:rPr lang="en-GB" dirty="0"/>
              <a:t>and </a:t>
            </a:r>
            <a:r>
              <a:rPr lang="en-GB" b="1" dirty="0" err="1"/>
              <a:t>Calendar.getTime</a:t>
            </a:r>
            <a:r>
              <a:rPr lang="en-GB" b="1" dirty="0"/>
              <a:t>() </a:t>
            </a:r>
            <a:r>
              <a:rPr lang="en-GB" dirty="0"/>
              <a:t>method to convert the Calendar to Date and vice-versa.</a:t>
            </a:r>
            <a:endParaRPr lang="en-IN" dirty="0"/>
          </a:p>
        </p:txBody>
      </p:sp>
    </p:spTree>
    <p:extLst>
      <p:ext uri="{BB962C8B-B14F-4D97-AF65-F5344CB8AC3E}">
        <p14:creationId xmlns:p14="http://schemas.microsoft.com/office/powerpoint/2010/main" val="3554256626"/>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convert a millisecond to Date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You can call the </a:t>
            </a:r>
            <a:r>
              <a:rPr lang="en-GB" dirty="0" err="1"/>
              <a:t>getTime</a:t>
            </a:r>
            <a:r>
              <a:rPr lang="en-GB" dirty="0"/>
              <a:t>() method which returns the millisecond from the Epoch.</a:t>
            </a:r>
            <a:endParaRPr lang="en-IN" dirty="0"/>
          </a:p>
        </p:txBody>
      </p:sp>
    </p:spTree>
    <p:extLst>
      <p:ext uri="{BB962C8B-B14F-4D97-AF65-F5344CB8AC3E}">
        <p14:creationId xmlns:p14="http://schemas.microsoft.com/office/powerpoint/2010/main" val="3719895783"/>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get a month and year from a Date object in Java?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You can convert a Date to Calendar and then use its get() method with various fields to get the month, year, day of the week and other date particulars e.g.</a:t>
            </a:r>
          </a:p>
          <a:p>
            <a:endParaRPr lang="en-GB" dirty="0"/>
          </a:p>
          <a:p>
            <a:r>
              <a:rPr lang="en-GB" dirty="0">
                <a:latin typeface="Consolas" panose="020B0609020204030204" pitchFamily="49" charset="0"/>
              </a:rPr>
              <a:t>int day = </a:t>
            </a:r>
            <a:r>
              <a:rPr lang="en-GB" dirty="0" err="1">
                <a:latin typeface="Consolas" panose="020B0609020204030204" pitchFamily="49" charset="0"/>
              </a:rPr>
              <a:t>calendar.get</a:t>
            </a:r>
            <a:r>
              <a:rPr lang="en-GB" dirty="0">
                <a:latin typeface="Consolas" panose="020B0609020204030204" pitchFamily="49" charset="0"/>
              </a:rPr>
              <a:t>(</a:t>
            </a:r>
            <a:r>
              <a:rPr lang="en-GB" dirty="0" err="1">
                <a:latin typeface="Consolas" panose="020B0609020204030204" pitchFamily="49" charset="0"/>
              </a:rPr>
              <a:t>Calendar.DATE</a:t>
            </a:r>
            <a:r>
              <a:rPr lang="en-GB" dirty="0">
                <a:latin typeface="Consolas" panose="020B0609020204030204" pitchFamily="49" charset="0"/>
              </a:rPr>
              <a:t>); // returns the day</a:t>
            </a:r>
          </a:p>
          <a:p>
            <a:r>
              <a:rPr lang="en-GB" dirty="0">
                <a:latin typeface="Consolas" panose="020B0609020204030204" pitchFamily="49" charset="0"/>
              </a:rPr>
              <a:t>int month = </a:t>
            </a:r>
            <a:r>
              <a:rPr lang="en-GB" dirty="0" err="1">
                <a:latin typeface="Consolas" panose="020B0609020204030204" pitchFamily="49" charset="0"/>
              </a:rPr>
              <a:t>calendar.get</a:t>
            </a:r>
            <a:r>
              <a:rPr lang="en-GB" dirty="0">
                <a:latin typeface="Consolas" panose="020B0609020204030204" pitchFamily="49" charset="0"/>
              </a:rPr>
              <a:t>(</a:t>
            </a:r>
            <a:r>
              <a:rPr lang="en-GB" dirty="0" err="1">
                <a:latin typeface="Consolas" panose="020B0609020204030204" pitchFamily="49" charset="0"/>
              </a:rPr>
              <a:t>Calendar.MONTH</a:t>
            </a:r>
            <a:r>
              <a:rPr lang="en-GB" dirty="0">
                <a:latin typeface="Consolas" panose="020B0609020204030204" pitchFamily="49" charset="0"/>
              </a:rPr>
              <a:t>) + 1; // month starts from 0</a:t>
            </a:r>
          </a:p>
          <a:p>
            <a:r>
              <a:rPr lang="en-GB" dirty="0">
                <a:latin typeface="Consolas" panose="020B0609020204030204" pitchFamily="49" charset="0"/>
              </a:rPr>
              <a:t>int year = </a:t>
            </a:r>
            <a:r>
              <a:rPr lang="en-GB" dirty="0" err="1">
                <a:latin typeface="Consolas" panose="020B0609020204030204" pitchFamily="49" charset="0"/>
              </a:rPr>
              <a:t>calendar.get</a:t>
            </a:r>
            <a:r>
              <a:rPr lang="en-GB" dirty="0">
                <a:latin typeface="Consolas" panose="020B0609020204030204" pitchFamily="49" charset="0"/>
              </a:rPr>
              <a:t>(</a:t>
            </a:r>
            <a:r>
              <a:rPr lang="en-GB" dirty="0" err="1">
                <a:latin typeface="Consolas" panose="020B0609020204030204" pitchFamily="49" charset="0"/>
              </a:rPr>
              <a:t>Calendar.YEAR</a:t>
            </a:r>
            <a:r>
              <a:rPr lang="en-GB" dirty="0">
                <a:latin typeface="Consolas" panose="020B0609020204030204" pitchFamily="49" charset="0"/>
              </a:rPr>
              <a:t>) + 1900; // year starts from 1900</a:t>
            </a:r>
            <a:endParaRPr lang="en-IN" dirty="0">
              <a:latin typeface="Consolas" panose="020B0609020204030204" pitchFamily="49" charset="0"/>
            </a:endParaRPr>
          </a:p>
        </p:txBody>
      </p:sp>
    </p:spTree>
    <p:extLst>
      <p:ext uri="{BB962C8B-B14F-4D97-AF65-F5344CB8AC3E}">
        <p14:creationId xmlns:p14="http://schemas.microsoft.com/office/powerpoint/2010/main" val="3503565333"/>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fontScale="90000"/>
          </a:bodyPr>
          <a:lstStyle/>
          <a:p>
            <a:r>
              <a:rPr lang="en-GB" b="1" dirty="0"/>
              <a:t>Does </a:t>
            </a:r>
            <a:r>
              <a:rPr lang="en-GB" b="1" u="sng" dirty="0" err="1"/>
              <a:t>SimpleDateFormat</a:t>
            </a:r>
            <a:r>
              <a:rPr lang="en-GB" b="1" dirty="0"/>
              <a:t> be safe to use in the multithreaded program?</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No, unfortunately, </a:t>
            </a:r>
            <a:r>
              <a:rPr lang="en-GB" dirty="0" err="1"/>
              <a:t>DateFormat</a:t>
            </a:r>
            <a:r>
              <a:rPr lang="en-GB" dirty="0"/>
              <a:t> and all its implementations including </a:t>
            </a:r>
            <a:r>
              <a:rPr lang="en-GB" b="1" dirty="0" err="1"/>
              <a:t>SimpleDateFormat</a:t>
            </a:r>
            <a:r>
              <a:rPr lang="en-GB" dirty="0"/>
              <a:t> is not thread-safe, hence, should not be used in the multi-threaded program until external thread-safety measures are applied e.g. confining </a:t>
            </a:r>
            <a:r>
              <a:rPr lang="en-GB" b="1" dirty="0" err="1"/>
              <a:t>SimpleDateFormat</a:t>
            </a:r>
            <a:r>
              <a:rPr lang="en-GB" dirty="0"/>
              <a:t> object into a </a:t>
            </a:r>
            <a:r>
              <a:rPr lang="en-GB" dirty="0" err="1"/>
              <a:t>ThreadLocal</a:t>
            </a:r>
            <a:r>
              <a:rPr lang="en-GB" dirty="0"/>
              <a:t> variable. </a:t>
            </a:r>
          </a:p>
          <a:p>
            <a:r>
              <a:rPr lang="en-GB" dirty="0" smtClean="0"/>
              <a:t>Though</a:t>
            </a:r>
            <a:r>
              <a:rPr lang="en-GB" dirty="0"/>
              <a:t>, for all practical date time purpose, I highly recommend the </a:t>
            </a:r>
            <a:r>
              <a:rPr lang="en-GB" dirty="0" err="1"/>
              <a:t>joda</a:t>
            </a:r>
            <a:r>
              <a:rPr lang="en-GB" dirty="0"/>
              <a:t>-time library.</a:t>
            </a:r>
          </a:p>
          <a:p>
            <a:endParaRPr lang="en-IN" dirty="0"/>
          </a:p>
        </p:txBody>
      </p:sp>
    </p:spTree>
    <p:extLst>
      <p:ext uri="{BB962C8B-B14F-4D97-AF65-F5344CB8AC3E}">
        <p14:creationId xmlns:p14="http://schemas.microsoft.com/office/powerpoint/2010/main" val="3662195892"/>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Is Date class be Immutable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No, Date is not immutable. You can change it's internal to represent a different date. This is the reason that when you have a member represent Date, you must be careful not to leak its reference outside using </a:t>
            </a:r>
            <a:r>
              <a:rPr lang="en-GB" dirty="0" err="1"/>
              <a:t>getDate</a:t>
            </a:r>
            <a:r>
              <a:rPr lang="en-GB" dirty="0"/>
              <a:t>() method, because then the client can modify the state of the Immutable object, instead a copy should be returned to the client as suggested in Effective Java book by none other than Joshua Bloch, author of several key classes of JDK API.</a:t>
            </a:r>
          </a:p>
          <a:p>
            <a:endParaRPr lang="en-IN" dirty="0"/>
          </a:p>
        </p:txBody>
      </p:sp>
    </p:spTree>
    <p:extLst>
      <p:ext uri="{BB962C8B-B14F-4D97-AF65-F5344CB8AC3E}">
        <p14:creationId xmlns:p14="http://schemas.microsoft.com/office/powerpoint/2010/main" val="2855241552"/>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a:xfrm>
            <a:off x="609600" y="2780928"/>
            <a:ext cx="10972800" cy="914400"/>
          </a:xfrm>
        </p:spPr>
        <p:txBody>
          <a:bodyPr>
            <a:normAutofit/>
          </a:bodyPr>
          <a:lstStyle/>
          <a:p>
            <a:pPr algn="ctr"/>
            <a:r>
              <a:rPr lang="en-IN" sz="4400" b="1" dirty="0"/>
              <a:t>Arrays</a:t>
            </a:r>
          </a:p>
        </p:txBody>
      </p:sp>
    </p:spTree>
    <p:extLst>
      <p:ext uri="{BB962C8B-B14F-4D97-AF65-F5344CB8AC3E}">
        <p14:creationId xmlns:p14="http://schemas.microsoft.com/office/powerpoint/2010/main" val="2680122990"/>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an Array?</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Array is a collection of similar data types. It can not have different data type. It can hold both primitive types (int, float, double) and object references.</a:t>
            </a:r>
          </a:p>
          <a:p>
            <a:r>
              <a:rPr lang="en-GB" dirty="0"/>
              <a:t>It is fixed in length </a:t>
            </a:r>
            <a:r>
              <a:rPr lang="en-GB" dirty="0" err="1"/>
              <a:t>i.e</a:t>
            </a:r>
            <a:r>
              <a:rPr lang="en-GB" dirty="0"/>
              <a:t> static in nature. </a:t>
            </a:r>
          </a:p>
          <a:p>
            <a:r>
              <a:rPr lang="en-GB" dirty="0"/>
              <a:t>Arrays are created on the heap memory not on the stack.</a:t>
            </a:r>
          </a:p>
          <a:p>
            <a:r>
              <a:rPr lang="en-GB" dirty="0"/>
              <a:t>Accessing an invalid index of an Array will cause exception.</a:t>
            </a:r>
          </a:p>
          <a:p>
            <a:endParaRPr lang="en-IN" dirty="0"/>
          </a:p>
        </p:txBody>
      </p:sp>
    </p:spTree>
    <p:extLst>
      <p:ext uri="{BB962C8B-B14F-4D97-AF65-F5344CB8AC3E}">
        <p14:creationId xmlns:p14="http://schemas.microsoft.com/office/powerpoint/2010/main" val="1575291591"/>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6373477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do you mean by Constructor?</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 constructor is a method that has the same name as that of the class to which it belongs. As soon as a new object is created, a constructor corresponding to the class gets invoked. Although the user can explicitly create a constructor, it is created on its own as soon as a class is created. This is known as the default constructor. Constructors can be overloaded.</a:t>
            </a:r>
          </a:p>
          <a:p>
            <a:pPr marL="0" indent="0">
              <a:buNone/>
            </a:pPr>
            <a:endParaRPr lang="en-GB" dirty="0"/>
          </a:p>
        </p:txBody>
      </p:sp>
    </p:spTree>
    <p:extLst>
      <p:ext uri="{BB962C8B-B14F-4D97-AF65-F5344CB8AC3E}">
        <p14:creationId xmlns:p14="http://schemas.microsoft.com/office/powerpoint/2010/main" val="1775257889"/>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declare an Array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You can declare an Array in java by the following way :</a:t>
            </a:r>
          </a:p>
          <a:p>
            <a:pPr lvl="1"/>
            <a:r>
              <a:rPr lang="en-GB" dirty="0" err="1"/>
              <a:t>dataType</a:t>
            </a:r>
            <a:r>
              <a:rPr lang="en-GB" dirty="0"/>
              <a:t>[]    </a:t>
            </a:r>
            <a:r>
              <a:rPr lang="en-GB" dirty="0" err="1"/>
              <a:t>arrayVariableName</a:t>
            </a:r>
            <a:r>
              <a:rPr lang="en-GB" dirty="0"/>
              <a:t>  = new </a:t>
            </a:r>
            <a:r>
              <a:rPr lang="en-GB" dirty="0" err="1"/>
              <a:t>dataType</a:t>
            </a:r>
            <a:r>
              <a:rPr lang="en-GB" dirty="0"/>
              <a:t>[</a:t>
            </a:r>
            <a:r>
              <a:rPr lang="en-GB" dirty="0" err="1"/>
              <a:t>arraySize</a:t>
            </a:r>
            <a:r>
              <a:rPr lang="en-GB" dirty="0"/>
              <a:t>];</a:t>
            </a:r>
          </a:p>
          <a:p>
            <a:endParaRPr lang="en-GB" dirty="0"/>
          </a:p>
          <a:p>
            <a:r>
              <a:rPr lang="en-GB" dirty="0"/>
              <a:t>for example for int data type, you can declare an int array as :</a:t>
            </a:r>
          </a:p>
          <a:p>
            <a:pPr lvl="1"/>
            <a:r>
              <a:rPr lang="en-GB" dirty="0"/>
              <a:t>int[]  temp = new int[256]</a:t>
            </a:r>
            <a:endParaRPr lang="en-IN" dirty="0"/>
          </a:p>
        </p:txBody>
      </p:sp>
    </p:spTree>
    <p:extLst>
      <p:ext uri="{BB962C8B-B14F-4D97-AF65-F5344CB8AC3E}">
        <p14:creationId xmlns:p14="http://schemas.microsoft.com/office/powerpoint/2010/main" val="1361619137"/>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is the default value of Array for different data types?</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b="1" dirty="0"/>
              <a:t>Data Type                    Default value</a:t>
            </a:r>
          </a:p>
          <a:p>
            <a:pPr marL="0" indent="0">
              <a:buNone/>
            </a:pPr>
            <a:r>
              <a:rPr lang="en-GB" dirty="0"/>
              <a:t>byte, short, int, long             0</a:t>
            </a:r>
          </a:p>
          <a:p>
            <a:pPr marL="0" indent="0">
              <a:buNone/>
            </a:pPr>
            <a:r>
              <a:rPr lang="en-GB" dirty="0"/>
              <a:t>float, double                         0.0</a:t>
            </a:r>
          </a:p>
          <a:p>
            <a:pPr marL="0" indent="0">
              <a:buNone/>
            </a:pPr>
            <a:r>
              <a:rPr lang="en-GB" dirty="0" err="1"/>
              <a:t>boolean</a:t>
            </a:r>
            <a:r>
              <a:rPr lang="en-GB" dirty="0"/>
              <a:t>                                false</a:t>
            </a:r>
          </a:p>
          <a:p>
            <a:pPr marL="0" indent="0">
              <a:buNone/>
            </a:pPr>
            <a:r>
              <a:rPr lang="en-GB" dirty="0"/>
              <a:t>Any object                           null</a:t>
            </a:r>
          </a:p>
          <a:p>
            <a:pPr marL="0" indent="0">
              <a:buNone/>
            </a:pPr>
            <a:endParaRPr lang="en-IN" dirty="0"/>
          </a:p>
        </p:txBody>
      </p:sp>
    </p:spTree>
    <p:extLst>
      <p:ext uri="{BB962C8B-B14F-4D97-AF65-F5344CB8AC3E}">
        <p14:creationId xmlns:p14="http://schemas.microsoft.com/office/powerpoint/2010/main" val="795306600"/>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a:xfrm>
            <a:off x="609600" y="762000"/>
            <a:ext cx="10972800" cy="633395"/>
          </a:xfrm>
        </p:spPr>
        <p:txBody>
          <a:bodyPr/>
          <a:lstStyle/>
          <a:p>
            <a:r>
              <a:rPr lang="en-GB" b="1" dirty="0"/>
              <a:t>Can you change size of Array in java after creation?</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09600" y="1676401"/>
            <a:ext cx="10972800" cy="1248543"/>
          </a:xfrm>
        </p:spPr>
        <p:txBody>
          <a:bodyPr/>
          <a:lstStyle/>
          <a:p>
            <a:r>
              <a:rPr lang="en-GB" dirty="0"/>
              <a:t>You can not change the size of Array after creation. Although there are other data-structures which can change size after creation.</a:t>
            </a:r>
          </a:p>
          <a:p>
            <a:endParaRPr lang="en-IN" dirty="0"/>
          </a:p>
        </p:txBody>
      </p:sp>
      <p:sp>
        <p:nvSpPr>
          <p:cNvPr id="4" name="Title 1">
            <a:extLst>
              <a:ext uri="{FF2B5EF4-FFF2-40B4-BE49-F238E27FC236}">
                <a16:creationId xmlns:a16="http://schemas.microsoft.com/office/drawing/2014/main" xmlns="" id="{CCD19F56-D9B0-498C-8654-D5B0AEC1292E}"/>
              </a:ext>
            </a:extLst>
          </p:cNvPr>
          <p:cNvSpPr txBox="1">
            <a:spLocks/>
          </p:cNvSpPr>
          <p:nvPr/>
        </p:nvSpPr>
        <p:spPr bwMode="auto">
          <a:xfrm>
            <a:off x="642590" y="2907804"/>
            <a:ext cx="10972800" cy="63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2800" kern="1200">
                <a:solidFill>
                  <a:schemeClr val="tx1"/>
                </a:solidFill>
                <a:latin typeface="Cambria" panose="02040503050406030204" pitchFamily="18" charset="0"/>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GB" b="1" dirty="0"/>
              <a:t>Can you declare an Array without Array size?</a:t>
            </a:r>
            <a:endParaRPr lang="en-IN" b="1" dirty="0"/>
          </a:p>
        </p:txBody>
      </p:sp>
      <p:sp>
        <p:nvSpPr>
          <p:cNvPr id="5" name="Content Placeholder 2">
            <a:extLst>
              <a:ext uri="{FF2B5EF4-FFF2-40B4-BE49-F238E27FC236}">
                <a16:creationId xmlns:a16="http://schemas.microsoft.com/office/drawing/2014/main" xmlns="" id="{627A8556-3E97-4A77-AC23-61F9D8275B0D}"/>
              </a:ext>
            </a:extLst>
          </p:cNvPr>
          <p:cNvSpPr txBox="1">
            <a:spLocks/>
          </p:cNvSpPr>
          <p:nvPr/>
        </p:nvSpPr>
        <p:spPr bwMode="auto">
          <a:xfrm>
            <a:off x="642590" y="3822205"/>
            <a:ext cx="10972800" cy="124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Cambria" panose="02040503050406030204"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Cambria" panose="02040503050406030204"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No, you can not declare Array without Array size. You will get compile time error.</a:t>
            </a:r>
          </a:p>
        </p:txBody>
      </p:sp>
    </p:spTree>
    <p:extLst>
      <p:ext uri="{BB962C8B-B14F-4D97-AF65-F5344CB8AC3E}">
        <p14:creationId xmlns:p14="http://schemas.microsoft.com/office/powerpoint/2010/main" val="2546391667"/>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Can you pass the negative number in Array size?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No, you can not pass the negative number as Array size. If you pass a negative number in Array size then you will not get the compiler error. Instead, you will get the </a:t>
            </a:r>
            <a:r>
              <a:rPr lang="en-GB" dirty="0" err="1"/>
              <a:t>NegativeArraySizeException</a:t>
            </a:r>
            <a:r>
              <a:rPr lang="en-GB" dirty="0"/>
              <a:t> at run time.</a:t>
            </a:r>
          </a:p>
          <a:p>
            <a:endParaRPr lang="en-IN" dirty="0"/>
          </a:p>
        </p:txBody>
      </p:sp>
    </p:spTree>
    <p:extLst>
      <p:ext uri="{BB962C8B-B14F-4D97-AF65-F5344CB8AC3E}">
        <p14:creationId xmlns:p14="http://schemas.microsoft.com/office/powerpoint/2010/main" val="2632729707"/>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Where does Array stored in JVM memory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Array is an object in java. So, Array is stored in heap memory in JVM.</a:t>
            </a:r>
            <a:endParaRPr lang="en-IN" dirty="0"/>
          </a:p>
        </p:txBody>
      </p:sp>
    </p:spTree>
    <p:extLst>
      <p:ext uri="{BB962C8B-B14F-4D97-AF65-F5344CB8AC3E}">
        <p14:creationId xmlns:p14="http://schemas.microsoft.com/office/powerpoint/2010/main" val="335778408"/>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are the advantages of Array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 We can sort multiple elements of Array at the same time.</a:t>
            </a:r>
          </a:p>
          <a:p>
            <a:pPr marL="0" indent="0">
              <a:buNone/>
            </a:pPr>
            <a:endParaRPr lang="en-GB" dirty="0"/>
          </a:p>
          <a:p>
            <a:pPr marL="0" indent="0">
              <a:buNone/>
            </a:pPr>
            <a:r>
              <a:rPr lang="en-GB" dirty="0"/>
              <a:t>b. Using index, we can access the element of the Array in O(1) time.</a:t>
            </a:r>
          </a:p>
          <a:p>
            <a:pPr marL="0" indent="0">
              <a:buNone/>
            </a:pPr>
            <a:endParaRPr lang="en-IN" dirty="0"/>
          </a:p>
        </p:txBody>
      </p:sp>
    </p:spTree>
    <p:extLst>
      <p:ext uri="{BB962C8B-B14F-4D97-AF65-F5344CB8AC3E}">
        <p14:creationId xmlns:p14="http://schemas.microsoft.com/office/powerpoint/2010/main" val="1457664453"/>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are the disadvantages of Array?</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 To create an Array, contiguous memory is required. It is possible in JVM that the memory is available to accommodate Array but memory available is not contiguous.</a:t>
            </a:r>
          </a:p>
          <a:p>
            <a:pPr marL="0" indent="0">
              <a:buNone/>
            </a:pPr>
            <a:endParaRPr lang="en-GB" dirty="0"/>
          </a:p>
          <a:p>
            <a:pPr marL="0" indent="0">
              <a:buNone/>
            </a:pPr>
            <a:r>
              <a:rPr lang="en-GB" dirty="0"/>
              <a:t>b. The Array is static data structure. It is of fixed size. We can not increase or decrease the size of the Array after creation.</a:t>
            </a:r>
          </a:p>
          <a:p>
            <a:pPr marL="0" indent="0">
              <a:buNone/>
            </a:pPr>
            <a:endParaRPr lang="en-IN" dirty="0"/>
          </a:p>
        </p:txBody>
      </p:sp>
    </p:spTree>
    <p:extLst>
      <p:ext uri="{BB962C8B-B14F-4D97-AF65-F5344CB8AC3E}">
        <p14:creationId xmlns:p14="http://schemas.microsoft.com/office/powerpoint/2010/main" val="3798798000"/>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is an Anonymous Array in Java ? Give example?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An array without any name (or reference) is called an Anonymous Array. They are useful for the scenarios where we need one time usage of Array. For example,</a:t>
            </a:r>
          </a:p>
          <a:p>
            <a:endParaRPr lang="en-GB" dirty="0"/>
          </a:p>
          <a:p>
            <a:r>
              <a:rPr lang="en-GB" dirty="0"/>
              <a:t>Anonymous int array : </a:t>
            </a:r>
          </a:p>
          <a:p>
            <a:pPr lvl="1"/>
            <a:r>
              <a:rPr lang="en-GB" dirty="0"/>
              <a:t>new int[] {2,3,4,5,6,7};</a:t>
            </a:r>
          </a:p>
          <a:p>
            <a:endParaRPr lang="en-GB" dirty="0"/>
          </a:p>
          <a:p>
            <a:r>
              <a:rPr lang="en-GB" dirty="0"/>
              <a:t>Anonymous String array :</a:t>
            </a:r>
          </a:p>
          <a:p>
            <a:pPr lvl="1"/>
            <a:r>
              <a:rPr lang="en-GB" dirty="0"/>
              <a:t>new String[]{"Java", "Hungry"};</a:t>
            </a:r>
          </a:p>
          <a:p>
            <a:endParaRPr lang="en-IN" dirty="0"/>
          </a:p>
        </p:txBody>
      </p:sp>
    </p:spTree>
    <p:extLst>
      <p:ext uri="{BB962C8B-B14F-4D97-AF65-F5344CB8AC3E}">
        <p14:creationId xmlns:p14="http://schemas.microsoft.com/office/powerpoint/2010/main" val="1685055991"/>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Write a program to print elements of Array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IN" dirty="0"/>
              <a:t>public class </a:t>
            </a:r>
            <a:r>
              <a:rPr lang="en-IN" dirty="0" err="1"/>
              <a:t>JavaHungry</a:t>
            </a: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endParaRPr lang="en-IN" dirty="0"/>
          </a:p>
          <a:p>
            <a:pPr marL="0" indent="0">
              <a:buNone/>
            </a:pPr>
            <a:r>
              <a:rPr lang="en-IN" dirty="0"/>
              <a:t>    int[]  </a:t>
            </a:r>
            <a:r>
              <a:rPr lang="en-IN" dirty="0" err="1"/>
              <a:t>rollNumber</a:t>
            </a:r>
            <a:r>
              <a:rPr lang="en-IN" dirty="0"/>
              <a:t> = { 23, 17, 20, 29, 30 };</a:t>
            </a:r>
          </a:p>
          <a:p>
            <a:pPr marL="0" indent="0">
              <a:buNone/>
            </a:pPr>
            <a:r>
              <a:rPr lang="en-IN" dirty="0"/>
              <a:t>    for (int temp : </a:t>
            </a:r>
            <a:r>
              <a:rPr lang="en-IN" dirty="0" err="1"/>
              <a:t>rollNumber</a:t>
            </a:r>
            <a:r>
              <a:rPr lang="en-IN" dirty="0"/>
              <a:t>)</a:t>
            </a:r>
          </a:p>
          <a:p>
            <a:pPr marL="0" indent="0">
              <a:buNone/>
            </a:pPr>
            <a:r>
              <a:rPr lang="en-IN" dirty="0"/>
              <a:t>        </a:t>
            </a:r>
            <a:r>
              <a:rPr lang="en-IN" dirty="0" err="1"/>
              <a:t>System.out.print</a:t>
            </a:r>
            <a:r>
              <a:rPr lang="en-IN" dirty="0"/>
              <a:t>(temp+" ");</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262608496"/>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Write a program to sort an Array in Java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normAutofit fontScale="70000" lnSpcReduction="20000"/>
          </a:bodyPr>
          <a:lstStyle/>
          <a:p>
            <a:pPr marL="0" indent="0">
              <a:buNone/>
            </a:pPr>
            <a:r>
              <a:rPr lang="en-IN" dirty="0"/>
              <a:t>You do not need to write quick sort or merge sort algorithm in order to sort an Array. You can sort an Array by using </a:t>
            </a:r>
            <a:r>
              <a:rPr lang="en-IN" b="1" dirty="0" err="1"/>
              <a:t>Arrays.sort</a:t>
            </a:r>
            <a:r>
              <a:rPr lang="en-IN" b="1" dirty="0"/>
              <a:t>() </a:t>
            </a:r>
            <a:r>
              <a:rPr lang="en-IN" dirty="0"/>
              <a:t>method. Check out the program below :</a:t>
            </a:r>
          </a:p>
          <a:p>
            <a:pPr marL="0" indent="0">
              <a:buNone/>
            </a:pPr>
            <a:endParaRPr lang="en-IN" dirty="0"/>
          </a:p>
          <a:p>
            <a:pPr marL="0" indent="0">
              <a:buNone/>
            </a:pPr>
            <a:r>
              <a:rPr lang="en-IN" dirty="0"/>
              <a:t>import </a:t>
            </a:r>
            <a:r>
              <a:rPr lang="en-IN" dirty="0" err="1"/>
              <a:t>java.util</a:t>
            </a:r>
            <a:r>
              <a:rPr lang="en-IN" dirty="0"/>
              <a:t>.*;</a:t>
            </a:r>
          </a:p>
          <a:p>
            <a:pPr marL="0" indent="0">
              <a:buNone/>
            </a:pPr>
            <a:r>
              <a:rPr lang="en-IN" dirty="0"/>
              <a:t>public class </a:t>
            </a:r>
            <a:r>
              <a:rPr lang="en-IN" dirty="0" err="1"/>
              <a:t>JavaHungry</a:t>
            </a: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endParaRPr lang="en-IN" dirty="0"/>
          </a:p>
          <a:p>
            <a:pPr marL="0" indent="0">
              <a:buNone/>
            </a:pPr>
            <a:r>
              <a:rPr lang="en-IN" dirty="0"/>
              <a:t>    int[]  </a:t>
            </a:r>
            <a:r>
              <a:rPr lang="en-IN" dirty="0" err="1"/>
              <a:t>rollNumber</a:t>
            </a:r>
            <a:r>
              <a:rPr lang="en-IN" dirty="0"/>
              <a:t> = { 23, 17, 20, 29, 30 };</a:t>
            </a:r>
          </a:p>
          <a:p>
            <a:pPr marL="0" indent="0">
              <a:buNone/>
            </a:pPr>
            <a:r>
              <a:rPr lang="en-IN" dirty="0"/>
              <a:t>    </a:t>
            </a:r>
            <a:r>
              <a:rPr lang="en-IN" dirty="0" err="1"/>
              <a:t>Arrays.sort</a:t>
            </a:r>
            <a:r>
              <a:rPr lang="en-IN" dirty="0"/>
              <a:t>(</a:t>
            </a:r>
            <a:r>
              <a:rPr lang="en-IN" dirty="0" err="1"/>
              <a:t>rollNumber</a:t>
            </a:r>
            <a:r>
              <a:rPr lang="en-IN" dirty="0"/>
              <a:t>);</a:t>
            </a:r>
          </a:p>
          <a:p>
            <a:pPr marL="0" indent="0">
              <a:buNone/>
            </a:pPr>
            <a:r>
              <a:rPr lang="en-IN" dirty="0"/>
              <a:t>    for (int temp : </a:t>
            </a:r>
            <a:r>
              <a:rPr lang="en-IN" dirty="0" err="1"/>
              <a:t>rollNumber</a:t>
            </a:r>
            <a:r>
              <a:rPr lang="en-IN" dirty="0"/>
              <a:t>)</a:t>
            </a:r>
          </a:p>
          <a:p>
            <a:pPr marL="0" indent="0">
              <a:buNone/>
            </a:pPr>
            <a:r>
              <a:rPr lang="en-IN" dirty="0"/>
              <a:t>        </a:t>
            </a:r>
            <a:r>
              <a:rPr lang="en-IN" dirty="0" err="1"/>
              <a:t>System.out.print</a:t>
            </a:r>
            <a:r>
              <a:rPr lang="en-IN" dirty="0"/>
              <a:t>(temp+" ");</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62928978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are the features of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normAutofit fontScale="92500"/>
          </a:bodyPr>
          <a:lstStyle/>
          <a:p>
            <a:r>
              <a:rPr lang="en-GB" b="1" dirty="0"/>
              <a:t>High Performance</a:t>
            </a:r>
            <a:r>
              <a:rPr lang="en-GB" dirty="0"/>
              <a:t>– Using a JIT (Just-In-Time) compiler allows high performance in Java. The JIT compiler converts the Java bytecode into machine language code, which then gets executed by the JVM</a:t>
            </a:r>
          </a:p>
          <a:p>
            <a:r>
              <a:rPr lang="en-GB" b="1" dirty="0"/>
              <a:t>Multi-threading</a:t>
            </a:r>
            <a:r>
              <a:rPr lang="en-GB" dirty="0"/>
              <a:t>– A thread is a flow of execution. The JVM creates a thread which is called the main thread. Java allows the creation of several threads by means of either extending the thread class or implementing the Runnable interface</a:t>
            </a:r>
          </a:p>
          <a:p>
            <a:r>
              <a:rPr lang="en-GB" b="1" dirty="0"/>
              <a:t>OOPS Concepts</a:t>
            </a:r>
            <a:r>
              <a:rPr lang="en-GB" dirty="0"/>
              <a:t>– Java follows various OOPS concepts, namely abstraction, encapsulation, inheritance, object-oriented, and polymorphism</a:t>
            </a:r>
          </a:p>
          <a:p>
            <a:r>
              <a:rPr lang="en-GB" b="1" dirty="0"/>
              <a:t>Platform Independency</a:t>
            </a:r>
            <a:r>
              <a:rPr lang="en-GB" dirty="0"/>
              <a:t>– Java makes use of the Java Virtual Machine or JVM which allows a single Java program to operate on multiple platforms without any modifications</a:t>
            </a:r>
          </a:p>
          <a:p>
            <a:endParaRPr lang="en-IN" dirty="0"/>
          </a:p>
        </p:txBody>
      </p:sp>
    </p:spTree>
    <p:extLst>
      <p:ext uri="{BB962C8B-B14F-4D97-AF65-F5344CB8AC3E}">
        <p14:creationId xmlns:p14="http://schemas.microsoft.com/office/powerpoint/2010/main" val="2754094399"/>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is the difference between Array and </a:t>
            </a:r>
            <a:r>
              <a:rPr lang="en-GB" b="1" dirty="0" err="1"/>
              <a:t>ArrayList</a:t>
            </a:r>
            <a:r>
              <a:rPr lang="en-GB" b="1" dirty="0"/>
              <a:t>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Array is static in size </a:t>
            </a:r>
            <a:r>
              <a:rPr lang="en-GB" dirty="0" err="1"/>
              <a:t>i.e</a:t>
            </a:r>
            <a:r>
              <a:rPr lang="en-GB" dirty="0"/>
              <a:t> of fixed length. Size can not be changed after declaration. </a:t>
            </a:r>
            <a:r>
              <a:rPr lang="en-GB" dirty="0" err="1"/>
              <a:t>ArrayList</a:t>
            </a:r>
            <a:r>
              <a:rPr lang="en-GB" dirty="0"/>
              <a:t> is dynamic in nature. If you add elements to an </a:t>
            </a:r>
            <a:r>
              <a:rPr lang="en-GB" dirty="0" err="1"/>
              <a:t>ArrayList</a:t>
            </a:r>
            <a:r>
              <a:rPr lang="en-GB" dirty="0"/>
              <a:t>, it will automatically increase its size.</a:t>
            </a:r>
          </a:p>
          <a:p>
            <a:endParaRPr lang="en-GB" dirty="0"/>
          </a:p>
          <a:p>
            <a:r>
              <a:rPr lang="en-GB" dirty="0"/>
              <a:t>Array can contain both primitive and Object data types. </a:t>
            </a:r>
            <a:r>
              <a:rPr lang="en-GB" dirty="0" err="1"/>
              <a:t>ArrayList</a:t>
            </a:r>
            <a:r>
              <a:rPr lang="en-GB" dirty="0"/>
              <a:t> does not contain primitive data types. It only contains object entries.</a:t>
            </a:r>
          </a:p>
          <a:p>
            <a:endParaRPr lang="en-GB" dirty="0"/>
          </a:p>
          <a:p>
            <a:r>
              <a:rPr lang="en-GB" dirty="0"/>
              <a:t>You can find the 8 difference between Array and </a:t>
            </a:r>
            <a:r>
              <a:rPr lang="en-GB" dirty="0" err="1"/>
              <a:t>ArrayList</a:t>
            </a:r>
            <a:r>
              <a:rPr lang="en-GB" dirty="0"/>
              <a:t> here.</a:t>
            </a:r>
          </a:p>
          <a:p>
            <a:endParaRPr lang="en-IN" dirty="0"/>
          </a:p>
        </p:txBody>
      </p:sp>
    </p:spTree>
    <p:extLst>
      <p:ext uri="{BB962C8B-B14F-4D97-AF65-F5344CB8AC3E}">
        <p14:creationId xmlns:p14="http://schemas.microsoft.com/office/powerpoint/2010/main" val="1650913089"/>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are jagged arrays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Arrays containing arrays of different length is known as jagged arrays. Multidimensional arrays are also known as jagged arrays. For example,</a:t>
            </a:r>
            <a:endParaRPr lang="en-IN" dirty="0"/>
          </a:p>
        </p:txBody>
      </p:sp>
    </p:spTree>
    <p:extLst>
      <p:ext uri="{BB962C8B-B14F-4D97-AF65-F5344CB8AC3E}">
        <p14:creationId xmlns:p14="http://schemas.microsoft.com/office/powerpoint/2010/main" val="646546399"/>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fontScale="90000"/>
          </a:bodyPr>
          <a:lstStyle/>
          <a:p>
            <a:r>
              <a:rPr lang="en-GB" b="1" dirty="0"/>
              <a:t>There are two arrays object one containing 100 elements and another containing 50 elements. Both are of same data type. Can we assign one Array to another Array.</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14611" y="2132857"/>
            <a:ext cx="10972800" cy="1656184"/>
          </a:xfrm>
        </p:spPr>
        <p:txBody>
          <a:bodyPr/>
          <a:lstStyle/>
          <a:p>
            <a:r>
              <a:rPr lang="en-GB" dirty="0"/>
              <a:t>Yes,  an Array of 100 elements can be assigned to an Array of 50 elements in java. The only criteria is that both arrays of same data type. It is because at the time of assigning the values compiler looks for the data type of Array not the size of Array.</a:t>
            </a:r>
            <a:endParaRPr lang="en-IN" dirty="0"/>
          </a:p>
        </p:txBody>
      </p:sp>
      <p:sp>
        <p:nvSpPr>
          <p:cNvPr id="4" name="Rectangle 3">
            <a:extLst>
              <a:ext uri="{FF2B5EF4-FFF2-40B4-BE49-F238E27FC236}">
                <a16:creationId xmlns:a16="http://schemas.microsoft.com/office/drawing/2014/main" xmlns="" id="{99A2D4DF-D339-49D6-87E4-177B5CC514B4}"/>
              </a:ext>
            </a:extLst>
          </p:cNvPr>
          <p:cNvSpPr/>
          <p:nvPr/>
        </p:nvSpPr>
        <p:spPr>
          <a:xfrm>
            <a:off x="2207568" y="3645024"/>
            <a:ext cx="6096000" cy="3693319"/>
          </a:xfrm>
          <a:prstGeom prst="rect">
            <a:avLst/>
          </a:prstGeom>
        </p:spPr>
        <p:txBody>
          <a:bodyPr>
            <a:spAutoFit/>
          </a:bodyPr>
          <a:lstStyle/>
          <a:p>
            <a:r>
              <a:rPr lang="en-IN" dirty="0"/>
              <a:t>import </a:t>
            </a:r>
            <a:r>
              <a:rPr lang="en-IN" dirty="0" err="1"/>
              <a:t>java.util</a:t>
            </a:r>
            <a:r>
              <a:rPr lang="en-IN" dirty="0"/>
              <a:t>.*;</a:t>
            </a:r>
          </a:p>
          <a:p>
            <a:endParaRPr lang="en-IN" dirty="0"/>
          </a:p>
          <a:p>
            <a:r>
              <a:rPr lang="en-IN" dirty="0"/>
              <a:t>public class </a:t>
            </a:r>
            <a:r>
              <a:rPr lang="en-IN" dirty="0" err="1"/>
              <a:t>JavaHungry</a:t>
            </a:r>
            <a:r>
              <a:rPr lang="en-IN" dirty="0"/>
              <a:t> {</a:t>
            </a:r>
          </a:p>
          <a:p>
            <a:endParaRPr lang="en-IN" dirty="0"/>
          </a:p>
          <a:p>
            <a:r>
              <a:rPr lang="en-IN" dirty="0"/>
              <a:t>    public static void main(String </a:t>
            </a:r>
            <a:r>
              <a:rPr lang="en-IN" dirty="0" err="1"/>
              <a:t>args</a:t>
            </a:r>
            <a:r>
              <a:rPr lang="en-IN" dirty="0"/>
              <a:t>[]) {</a:t>
            </a:r>
          </a:p>
          <a:p>
            <a:endParaRPr lang="en-IN" dirty="0"/>
          </a:p>
          <a:p>
            <a:r>
              <a:rPr lang="en-IN" dirty="0"/>
              <a:t>    int[]  arr1 = new int[50];</a:t>
            </a:r>
          </a:p>
          <a:p>
            <a:r>
              <a:rPr lang="en-IN" dirty="0"/>
              <a:t>    int[]  arr2 = new int[100];</a:t>
            </a:r>
          </a:p>
          <a:p>
            <a:r>
              <a:rPr lang="en-IN" dirty="0"/>
              <a:t>    arr1 = arr2;</a:t>
            </a:r>
          </a:p>
          <a:p>
            <a:r>
              <a:rPr lang="en-IN" dirty="0"/>
              <a:t>    </a:t>
            </a:r>
            <a:r>
              <a:rPr lang="en-IN" dirty="0" err="1"/>
              <a:t>System.out.println</a:t>
            </a:r>
            <a:r>
              <a:rPr lang="en-IN" dirty="0"/>
              <a:t>(arr1.length);</a:t>
            </a:r>
          </a:p>
          <a:p>
            <a:endParaRPr lang="en-IN" dirty="0"/>
          </a:p>
          <a:p>
            <a:r>
              <a:rPr lang="en-IN" dirty="0"/>
              <a:t>    }</a:t>
            </a:r>
          </a:p>
          <a:p>
            <a:r>
              <a:rPr lang="en-IN" dirty="0"/>
              <a:t>}</a:t>
            </a:r>
          </a:p>
        </p:txBody>
      </p:sp>
    </p:spTree>
    <p:extLst>
      <p:ext uri="{BB962C8B-B14F-4D97-AF65-F5344CB8AC3E}">
        <p14:creationId xmlns:p14="http://schemas.microsoft.com/office/powerpoint/2010/main" val="3736711331"/>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fontScale="90000"/>
          </a:bodyPr>
          <a:lstStyle/>
          <a:p>
            <a:r>
              <a:rPr lang="en-GB" b="1" dirty="0"/>
              <a:t>What are the different ways to copy one Array from another Array?</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There are four ways by which we can copy an Array.</a:t>
            </a:r>
          </a:p>
          <a:p>
            <a:pPr lvl="2"/>
            <a:r>
              <a:rPr lang="en-GB" dirty="0"/>
              <a:t>a. By using for loop</a:t>
            </a:r>
          </a:p>
          <a:p>
            <a:pPr lvl="2"/>
            <a:r>
              <a:rPr lang="en-GB" dirty="0"/>
              <a:t>b. By using clone() method</a:t>
            </a:r>
          </a:p>
          <a:p>
            <a:pPr lvl="2"/>
            <a:r>
              <a:rPr lang="en-GB" dirty="0"/>
              <a:t>c. By using </a:t>
            </a:r>
            <a:r>
              <a:rPr lang="en-GB" dirty="0" err="1"/>
              <a:t>Arrays.copyOf</a:t>
            </a:r>
            <a:r>
              <a:rPr lang="en-GB" dirty="0"/>
              <a:t>() method</a:t>
            </a:r>
          </a:p>
          <a:p>
            <a:pPr lvl="2"/>
            <a:r>
              <a:rPr lang="en-GB" dirty="0"/>
              <a:t>d. By using </a:t>
            </a:r>
            <a:r>
              <a:rPr lang="en-GB" dirty="0" err="1"/>
              <a:t>System.arraycopy</a:t>
            </a:r>
            <a:r>
              <a:rPr lang="en-GB" dirty="0"/>
              <a:t>() method</a:t>
            </a:r>
          </a:p>
          <a:p>
            <a:endParaRPr lang="en-IN" dirty="0"/>
          </a:p>
        </p:txBody>
      </p:sp>
    </p:spTree>
    <p:extLst>
      <p:ext uri="{BB962C8B-B14F-4D97-AF65-F5344CB8AC3E}">
        <p14:creationId xmlns:p14="http://schemas.microsoft.com/office/powerpoint/2010/main" val="4211505205"/>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will happen if you do not initialize an Array?</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Array will take default value depending upon the data type.</a:t>
            </a:r>
            <a:endParaRPr lang="en-IN" dirty="0"/>
          </a:p>
        </p:txBody>
      </p:sp>
    </p:spTree>
    <p:extLst>
      <p:ext uri="{BB962C8B-B14F-4D97-AF65-F5344CB8AC3E}">
        <p14:creationId xmlns:p14="http://schemas.microsoft.com/office/powerpoint/2010/main" val="3854947721"/>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are the different ways to traverse an Array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 Using for loop</a:t>
            </a:r>
          </a:p>
          <a:p>
            <a:r>
              <a:rPr lang="en-GB" dirty="0"/>
              <a:t>b. Using for each loop</a:t>
            </a:r>
          </a:p>
          <a:p>
            <a:endParaRPr lang="en-IN" dirty="0"/>
          </a:p>
        </p:txBody>
      </p:sp>
    </p:spTree>
    <p:extLst>
      <p:ext uri="{BB962C8B-B14F-4D97-AF65-F5344CB8AC3E}">
        <p14:creationId xmlns:p14="http://schemas.microsoft.com/office/powerpoint/2010/main" val="2678808305"/>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is two dimensional Array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An Array of an Array in java is called as two dimensional Array.</a:t>
            </a:r>
          </a:p>
          <a:p>
            <a:endParaRPr lang="en-IN" dirty="0"/>
          </a:p>
        </p:txBody>
      </p:sp>
      <p:sp>
        <p:nvSpPr>
          <p:cNvPr id="4" name="Rectangle 3">
            <a:extLst>
              <a:ext uri="{FF2B5EF4-FFF2-40B4-BE49-F238E27FC236}">
                <a16:creationId xmlns:a16="http://schemas.microsoft.com/office/drawing/2014/main" xmlns="" id="{1A865770-37DC-4B05-9320-B26173A00AD9}"/>
              </a:ext>
            </a:extLst>
          </p:cNvPr>
          <p:cNvSpPr/>
          <p:nvPr/>
        </p:nvSpPr>
        <p:spPr>
          <a:xfrm>
            <a:off x="627707" y="3301862"/>
            <a:ext cx="9962984" cy="523220"/>
          </a:xfrm>
          <a:prstGeom prst="rect">
            <a:avLst/>
          </a:prstGeom>
        </p:spPr>
        <p:txBody>
          <a:bodyPr wrap="none">
            <a:spAutoFit/>
          </a:bodyPr>
          <a:lstStyle/>
          <a:p>
            <a:r>
              <a:rPr lang="en-IN" sz="2800" b="1" dirty="0"/>
              <a:t>How do you declare a two dimensional Array in java?</a:t>
            </a:r>
          </a:p>
        </p:txBody>
      </p:sp>
      <p:sp>
        <p:nvSpPr>
          <p:cNvPr id="5" name="Rectangle 4">
            <a:extLst>
              <a:ext uri="{FF2B5EF4-FFF2-40B4-BE49-F238E27FC236}">
                <a16:creationId xmlns:a16="http://schemas.microsoft.com/office/drawing/2014/main" xmlns="" id="{09A425A0-E2B2-4656-9712-2FDB7A88BBA0}"/>
              </a:ext>
            </a:extLst>
          </p:cNvPr>
          <p:cNvSpPr/>
          <p:nvPr/>
        </p:nvSpPr>
        <p:spPr>
          <a:xfrm>
            <a:off x="983432" y="4365104"/>
            <a:ext cx="8712968" cy="830997"/>
          </a:xfrm>
          <a:prstGeom prst="rect">
            <a:avLst/>
          </a:prstGeom>
        </p:spPr>
        <p:txBody>
          <a:bodyPr wrap="square">
            <a:spAutoFit/>
          </a:bodyPr>
          <a:lstStyle/>
          <a:p>
            <a:r>
              <a:rPr lang="en-IN" sz="2400" dirty="0"/>
              <a:t>int[][] </a:t>
            </a:r>
            <a:r>
              <a:rPr lang="en-IN" sz="2400" dirty="0" err="1"/>
              <a:t>arr</a:t>
            </a:r>
            <a:r>
              <a:rPr lang="en-IN" sz="2400" dirty="0"/>
              <a:t> = new int[4][4];</a:t>
            </a:r>
          </a:p>
          <a:p>
            <a:r>
              <a:rPr lang="en-IN" sz="2400" dirty="0"/>
              <a:t>The above statement will create a 4 x 4 matrix.</a:t>
            </a:r>
          </a:p>
        </p:txBody>
      </p:sp>
    </p:spTree>
    <p:extLst>
      <p:ext uri="{BB962C8B-B14F-4D97-AF65-F5344CB8AC3E}">
        <p14:creationId xmlns:p14="http://schemas.microsoft.com/office/powerpoint/2010/main" val="3079335793"/>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fontScale="90000"/>
          </a:bodyPr>
          <a:lstStyle/>
          <a:p>
            <a:r>
              <a:rPr lang="en-GB" b="1" dirty="0"/>
              <a:t>What is the time complexity O(n) of different operations of an Array?</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 Access operation : O(1) This means very fast given the index of the element.</a:t>
            </a:r>
          </a:p>
          <a:p>
            <a:pPr marL="0" indent="0">
              <a:buNone/>
            </a:pPr>
            <a:r>
              <a:rPr lang="en-GB" dirty="0"/>
              <a:t>b. Search operation : O(n) where n represents the number of elements in an Array.</a:t>
            </a:r>
          </a:p>
          <a:p>
            <a:pPr marL="0" indent="0">
              <a:buNone/>
            </a:pPr>
            <a:r>
              <a:rPr lang="en-GB" dirty="0"/>
              <a:t>c. Insertion operation : O(n) where n represents the number of elements in an Array.</a:t>
            </a:r>
          </a:p>
          <a:p>
            <a:pPr marL="0" indent="0">
              <a:buNone/>
            </a:pPr>
            <a:r>
              <a:rPr lang="en-GB" dirty="0"/>
              <a:t>b. Deletion operation : O(n) where n represents the number of elements in an Array.</a:t>
            </a:r>
          </a:p>
          <a:p>
            <a:pPr marL="0" indent="0">
              <a:buNone/>
            </a:pPr>
            <a:endParaRPr lang="en-IN" dirty="0"/>
          </a:p>
        </p:txBody>
      </p:sp>
    </p:spTree>
    <p:extLst>
      <p:ext uri="{BB962C8B-B14F-4D97-AF65-F5344CB8AC3E}">
        <p14:creationId xmlns:p14="http://schemas.microsoft.com/office/powerpoint/2010/main" val="3893645417"/>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Find out smallest and largest number in a given Array?</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Logic to find the smallest and largest number in a given Array is given below :</a:t>
            </a:r>
          </a:p>
          <a:p>
            <a:endParaRPr lang="en-GB" dirty="0"/>
          </a:p>
          <a:p>
            <a:r>
              <a:rPr lang="en-GB" dirty="0"/>
              <a:t>a. Create two variables for storing largest and smallest number.</a:t>
            </a:r>
          </a:p>
          <a:p>
            <a:r>
              <a:rPr lang="en-GB" dirty="0"/>
              <a:t>b. Initialize smallest variable with value </a:t>
            </a:r>
            <a:r>
              <a:rPr lang="en-GB" dirty="0" err="1"/>
              <a:t>Integer.MAX_VALUE</a:t>
            </a:r>
            <a:endParaRPr lang="en-GB" dirty="0"/>
          </a:p>
          <a:p>
            <a:r>
              <a:rPr lang="en-GB" dirty="0"/>
              <a:t>c. Initialize largest variable with value </a:t>
            </a:r>
            <a:r>
              <a:rPr lang="en-GB" dirty="0" err="1"/>
              <a:t>Integer.MIN_VALUE</a:t>
            </a:r>
            <a:endParaRPr lang="en-GB" dirty="0"/>
          </a:p>
          <a:p>
            <a:r>
              <a:rPr lang="en-GB" dirty="0"/>
              <a:t>d. In each traversal of for loop, we will compare the current element with the largest and smallest number. We will update the value.</a:t>
            </a:r>
          </a:p>
          <a:p>
            <a:r>
              <a:rPr lang="en-GB" dirty="0"/>
              <a:t>e. If a number is larger than largest, then it can not be smaller than the smallest. So we can skip if first condition is true.</a:t>
            </a:r>
          </a:p>
          <a:p>
            <a:endParaRPr lang="en-IN" dirty="0"/>
          </a:p>
        </p:txBody>
      </p:sp>
    </p:spTree>
    <p:extLst>
      <p:ext uri="{BB962C8B-B14F-4D97-AF65-F5344CB8AC3E}">
        <p14:creationId xmlns:p14="http://schemas.microsoft.com/office/powerpoint/2010/main" val="2962840614"/>
      </p:ext>
    </p:extLst>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09600" y="1052736"/>
            <a:ext cx="10972800" cy="4297363"/>
          </a:xfrm>
        </p:spPr>
        <p:txBody>
          <a:bodyPr>
            <a:normAutofit/>
          </a:bodyPr>
          <a:lstStyle/>
          <a:p>
            <a:r>
              <a:rPr lang="en-GB" sz="2800" b="1" dirty="0"/>
              <a:t>Write a program to sum all the values of a given Array in java?</a:t>
            </a:r>
          </a:p>
          <a:p>
            <a:r>
              <a:rPr lang="en-GB" sz="2800" b="1" dirty="0">
                <a:solidFill>
                  <a:srgbClr val="000000"/>
                </a:solidFill>
              </a:rPr>
              <a:t>How to reverse an Array in java ?</a:t>
            </a:r>
          </a:p>
          <a:p>
            <a:r>
              <a:rPr lang="en-GB" sz="2800" b="1" dirty="0"/>
              <a:t>Write a program to find second largest element in a given Array in java?</a:t>
            </a:r>
          </a:p>
          <a:p>
            <a:r>
              <a:rPr lang="en-GB" sz="2800" b="1" dirty="0"/>
              <a:t>How to find the missing number in a given Array from number 1 to 100 ?</a:t>
            </a:r>
            <a:endParaRPr lang="en-IN" sz="2800" b="1" dirty="0"/>
          </a:p>
        </p:txBody>
      </p:sp>
    </p:spTree>
    <p:extLst>
      <p:ext uri="{BB962C8B-B14F-4D97-AF65-F5344CB8AC3E}">
        <p14:creationId xmlns:p14="http://schemas.microsoft.com/office/powerpoint/2010/main" val="69244373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does Java enable high performance?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In the Just-in-Time compilation, the required code is executed at run time. Typically, it involves translating bytecode into machine code and then executing it directly. For enabling high performance, Java can make use of the Just-In-Time compilation. The JIT compiler is enabled by default in Java and gets activated as soon as a method is called. It then compiles the bytecode of the Java method into native machine code. Thereafter, the JVM calls the compiled code directly instead of interpreting it. This grants a performance boost.</a:t>
            </a:r>
            <a:endParaRPr lang="en-IN" dirty="0"/>
          </a:p>
        </p:txBody>
      </p:sp>
    </p:spTree>
    <p:extLst>
      <p:ext uri="{BB962C8B-B14F-4D97-AF65-F5344CB8AC3E}">
        <p14:creationId xmlns:p14="http://schemas.microsoft.com/office/powerpoint/2010/main" val="980038534"/>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do you separate zeros and non-zeros in a given Array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457200" indent="-457200">
              <a:buFont typeface="+mj-lt"/>
              <a:buAutoNum type="alphaLcParenR"/>
            </a:pPr>
            <a:r>
              <a:rPr lang="en-GB" dirty="0"/>
              <a:t>Initialize variable counter to 0.</a:t>
            </a:r>
          </a:p>
          <a:p>
            <a:pPr marL="457200" indent="-457200">
              <a:buFont typeface="+mj-lt"/>
              <a:buAutoNum type="alphaLcParenR"/>
            </a:pPr>
            <a:r>
              <a:rPr lang="en-GB" dirty="0"/>
              <a:t>Iterating </a:t>
            </a:r>
            <a:r>
              <a:rPr lang="en-GB" dirty="0" err="1"/>
              <a:t>inputArr</a:t>
            </a:r>
            <a:r>
              <a:rPr lang="en-GB" dirty="0"/>
              <a:t> from left to right. If </a:t>
            </a:r>
            <a:r>
              <a:rPr lang="en-GB" dirty="0" err="1"/>
              <a:t>inputArr</a:t>
            </a:r>
            <a:r>
              <a:rPr lang="en-GB" dirty="0"/>
              <a:t>[</a:t>
            </a:r>
            <a:r>
              <a:rPr lang="en-GB" dirty="0" err="1"/>
              <a:t>i</a:t>
            </a:r>
            <a:r>
              <a:rPr lang="en-GB" dirty="0"/>
              <a:t>] is not zero then assign </a:t>
            </a:r>
            <a:r>
              <a:rPr lang="en-GB" dirty="0" err="1"/>
              <a:t>inputArr</a:t>
            </a:r>
            <a:r>
              <a:rPr lang="en-GB" dirty="0"/>
              <a:t>[</a:t>
            </a:r>
            <a:r>
              <a:rPr lang="en-GB" dirty="0" err="1"/>
              <a:t>i</a:t>
            </a:r>
            <a:r>
              <a:rPr lang="en-GB" dirty="0"/>
              <a:t>] to </a:t>
            </a:r>
            <a:r>
              <a:rPr lang="en-GB" dirty="0" err="1"/>
              <a:t>inputArr</a:t>
            </a:r>
            <a:r>
              <a:rPr lang="en-GB" dirty="0"/>
              <a:t>[counter].</a:t>
            </a:r>
          </a:p>
          <a:p>
            <a:pPr marL="457200" indent="-457200">
              <a:buFont typeface="+mj-lt"/>
              <a:buAutoNum type="alphaLcParenR"/>
            </a:pPr>
            <a:r>
              <a:rPr lang="en-GB" dirty="0"/>
              <a:t>Increment the counter by 1.</a:t>
            </a:r>
          </a:p>
          <a:p>
            <a:pPr marL="457200" indent="-457200">
              <a:buFont typeface="+mj-lt"/>
              <a:buAutoNum type="alphaLcParenR"/>
            </a:pPr>
            <a:r>
              <a:rPr lang="en-GB" dirty="0"/>
              <a:t>Assign the remaining elements with 0 value.</a:t>
            </a:r>
          </a:p>
          <a:p>
            <a:pPr marL="457200" indent="-457200">
              <a:buFont typeface="+mj-lt"/>
              <a:buAutoNum type="alphaLcParenR"/>
            </a:pPr>
            <a:endParaRPr lang="en-IN" dirty="0"/>
          </a:p>
        </p:txBody>
      </p:sp>
    </p:spTree>
    <p:extLst>
      <p:ext uri="{BB962C8B-B14F-4D97-AF65-F5344CB8AC3E}">
        <p14:creationId xmlns:p14="http://schemas.microsoft.com/office/powerpoint/2010/main" val="3795748828"/>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a:xfrm>
            <a:off x="609600" y="2780928"/>
            <a:ext cx="10972800" cy="914400"/>
          </a:xfrm>
        </p:spPr>
        <p:txBody>
          <a:bodyPr>
            <a:normAutofit/>
          </a:bodyPr>
          <a:lstStyle/>
          <a:p>
            <a:pPr algn="ctr"/>
            <a:r>
              <a:rPr lang="en-IN" sz="4400" b="1" dirty="0"/>
              <a:t>Access Specifiers</a:t>
            </a:r>
          </a:p>
        </p:txBody>
      </p:sp>
    </p:spTree>
    <p:extLst>
      <p:ext uri="{BB962C8B-B14F-4D97-AF65-F5344CB8AC3E}">
        <p14:creationId xmlns:p14="http://schemas.microsoft.com/office/powerpoint/2010/main" val="1659766019"/>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09600" y="980729"/>
            <a:ext cx="10972800" cy="4993036"/>
          </a:xfrm>
        </p:spPr>
        <p:txBody>
          <a:bodyPr/>
          <a:lstStyle/>
          <a:p>
            <a:pPr marL="457200" indent="-457200">
              <a:buFont typeface="+mj-lt"/>
              <a:buAutoNum type="arabicPeriod"/>
            </a:pPr>
            <a:r>
              <a:rPr lang="en-GB" b="1" dirty="0"/>
              <a:t>Write the access modifiers in the increasing order of their visibility?</a:t>
            </a:r>
          </a:p>
          <a:p>
            <a:pPr marL="457200" indent="-457200">
              <a:buFont typeface="+mj-lt"/>
              <a:buAutoNum type="arabicPeriod"/>
            </a:pPr>
            <a:r>
              <a:rPr lang="en-GB" b="1" dirty="0"/>
              <a:t>How many public classes a .java file can have?</a:t>
            </a:r>
          </a:p>
          <a:p>
            <a:pPr marL="457200" indent="-457200">
              <a:buFont typeface="+mj-lt"/>
              <a:buAutoNum type="arabicPeriod"/>
            </a:pPr>
            <a:r>
              <a:rPr lang="en-GB" b="1" dirty="0"/>
              <a:t>private method can be overridden as public method. True or False?</a:t>
            </a:r>
          </a:p>
          <a:p>
            <a:pPr marL="457200" indent="-457200">
              <a:buFont typeface="+mj-lt"/>
              <a:buAutoNum type="arabicPeriod"/>
            </a:pPr>
            <a:r>
              <a:rPr lang="en-GB" b="1" dirty="0"/>
              <a:t>A method of super class with default access modifier can be overridden as protected or public but not as private. True or false?</a:t>
            </a:r>
          </a:p>
          <a:p>
            <a:pPr marL="457200" indent="-457200">
              <a:buFont typeface="+mj-lt"/>
              <a:buAutoNum type="arabicPeriod"/>
            </a:pPr>
            <a:endParaRPr lang="en-GB" b="1" dirty="0"/>
          </a:p>
          <a:p>
            <a:pPr marL="457200" indent="-457200">
              <a:buFont typeface="+mj-lt"/>
              <a:buAutoNum type="arabicPeriod"/>
            </a:pPr>
            <a:endParaRPr lang="en-IN" b="1" dirty="0"/>
          </a:p>
        </p:txBody>
      </p:sp>
    </p:spTree>
    <p:extLst>
      <p:ext uri="{BB962C8B-B14F-4D97-AF65-F5344CB8AC3E}">
        <p14:creationId xmlns:p14="http://schemas.microsoft.com/office/powerpoint/2010/main" val="2438680757"/>
      </p:ext>
    </p:extLst>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How many types of modifiers are there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Two types of modifiers are there in java. They are,</a:t>
            </a:r>
          </a:p>
          <a:p>
            <a:endParaRPr lang="en-GB" dirty="0"/>
          </a:p>
          <a:p>
            <a:pPr marL="800100" lvl="2" indent="0">
              <a:buNone/>
            </a:pPr>
            <a:r>
              <a:rPr lang="en-GB" dirty="0"/>
              <a:t>a) Access Modifiers</a:t>
            </a:r>
          </a:p>
          <a:p>
            <a:pPr marL="800100" lvl="2" indent="0">
              <a:buNone/>
            </a:pPr>
            <a:endParaRPr lang="en-GB" dirty="0"/>
          </a:p>
          <a:p>
            <a:pPr marL="800100" lvl="2" indent="0">
              <a:buNone/>
            </a:pPr>
            <a:r>
              <a:rPr lang="en-GB" dirty="0"/>
              <a:t>b) Non-access Modifiers</a:t>
            </a:r>
          </a:p>
          <a:p>
            <a:endParaRPr lang="en-GB" dirty="0"/>
          </a:p>
          <a:p>
            <a:endParaRPr lang="en-IN" dirty="0"/>
          </a:p>
        </p:txBody>
      </p:sp>
    </p:spTree>
    <p:extLst>
      <p:ext uri="{BB962C8B-B14F-4D97-AF65-F5344CB8AC3E}">
        <p14:creationId xmlns:p14="http://schemas.microsoft.com/office/powerpoint/2010/main" val="1403072121"/>
      </p:ext>
    </p:extLst>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are access modifiers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normAutofit fontScale="85000" lnSpcReduction="20000"/>
          </a:bodyPr>
          <a:lstStyle/>
          <a:p>
            <a:pPr marL="0" indent="0">
              <a:buNone/>
            </a:pPr>
            <a:r>
              <a:rPr lang="en-GB" dirty="0"/>
              <a:t>These are the modifiers which are used to restrict the visibility of a class or a field or a method or a constructor. Java supports 4 access modifiers.</a:t>
            </a:r>
          </a:p>
          <a:p>
            <a:pPr marL="0" indent="0">
              <a:buNone/>
            </a:pPr>
            <a:endParaRPr lang="en-GB" dirty="0"/>
          </a:p>
          <a:p>
            <a:pPr marL="0" indent="0">
              <a:buNone/>
            </a:pPr>
            <a:r>
              <a:rPr lang="en-GB" dirty="0"/>
              <a:t>a) </a:t>
            </a:r>
            <a:r>
              <a:rPr lang="en-GB" b="1" dirty="0"/>
              <a:t>private</a:t>
            </a:r>
            <a:r>
              <a:rPr lang="en-GB" dirty="0"/>
              <a:t> : private fields or methods or constructors are visible within the class in which they are defined.</a:t>
            </a:r>
          </a:p>
          <a:p>
            <a:pPr marL="0" indent="0">
              <a:buNone/>
            </a:pPr>
            <a:endParaRPr lang="en-GB" dirty="0"/>
          </a:p>
          <a:p>
            <a:pPr marL="0" indent="0">
              <a:buNone/>
            </a:pPr>
            <a:r>
              <a:rPr lang="en-GB" dirty="0"/>
              <a:t>b) </a:t>
            </a:r>
            <a:r>
              <a:rPr lang="en-GB" b="1" dirty="0"/>
              <a:t>protected</a:t>
            </a:r>
            <a:r>
              <a:rPr lang="en-GB" dirty="0"/>
              <a:t> : Protected members of a class are visible within the package but they can be inherited to sub classes outside the package.</a:t>
            </a:r>
          </a:p>
          <a:p>
            <a:pPr marL="0" indent="0">
              <a:buNone/>
            </a:pPr>
            <a:endParaRPr lang="en-GB" dirty="0"/>
          </a:p>
          <a:p>
            <a:pPr marL="0" indent="0">
              <a:buNone/>
            </a:pPr>
            <a:r>
              <a:rPr lang="en-GB" dirty="0"/>
              <a:t>c) </a:t>
            </a:r>
            <a:r>
              <a:rPr lang="en-GB" b="1" dirty="0"/>
              <a:t>public</a:t>
            </a:r>
            <a:r>
              <a:rPr lang="en-GB" dirty="0"/>
              <a:t> : public members are visible everywhere.</a:t>
            </a:r>
          </a:p>
          <a:p>
            <a:pPr marL="0" indent="0">
              <a:buNone/>
            </a:pPr>
            <a:endParaRPr lang="en-GB" dirty="0"/>
          </a:p>
          <a:p>
            <a:pPr marL="0" indent="0">
              <a:buNone/>
            </a:pPr>
            <a:r>
              <a:rPr lang="en-GB" dirty="0"/>
              <a:t>d) </a:t>
            </a:r>
            <a:r>
              <a:rPr lang="en-GB" b="1" dirty="0"/>
              <a:t>default </a:t>
            </a:r>
            <a:r>
              <a:rPr lang="en-GB" dirty="0"/>
              <a:t>: Members of a class which are defined with no access modifiers are visible within the package in which they are defined.</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2344442050"/>
      </p:ext>
    </p:extLst>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are non-access modifiers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normAutofit fontScale="92500"/>
          </a:bodyPr>
          <a:lstStyle/>
          <a:p>
            <a:pPr marL="0" indent="0">
              <a:buNone/>
            </a:pPr>
            <a:r>
              <a:rPr lang="en-GB" dirty="0"/>
              <a:t>These are the modifiers which are used to achieve other functionalities like,</a:t>
            </a:r>
          </a:p>
          <a:p>
            <a:pPr marL="0" indent="0">
              <a:buNone/>
            </a:pPr>
            <a:endParaRPr lang="en-GB" dirty="0"/>
          </a:p>
          <a:p>
            <a:pPr marL="0" indent="0">
              <a:buNone/>
            </a:pPr>
            <a:r>
              <a:rPr lang="en-GB" b="1" dirty="0"/>
              <a:t>a) static </a:t>
            </a:r>
            <a:r>
              <a:rPr lang="en-GB" dirty="0"/>
              <a:t>: This modifier is used to specify whether a member is a class member or an instance member.</a:t>
            </a:r>
          </a:p>
          <a:p>
            <a:pPr marL="0" indent="0">
              <a:buNone/>
            </a:pPr>
            <a:r>
              <a:rPr lang="en-GB" b="1" dirty="0"/>
              <a:t>b) final </a:t>
            </a:r>
            <a:r>
              <a:rPr lang="en-GB" dirty="0"/>
              <a:t>: It is used to restrict the further modification of a class or a method or a field. (for more on final, click here).</a:t>
            </a:r>
          </a:p>
          <a:p>
            <a:pPr marL="0" indent="0">
              <a:buNone/>
            </a:pPr>
            <a:r>
              <a:rPr lang="en-GB" b="1" dirty="0"/>
              <a:t>c) abstract </a:t>
            </a:r>
            <a:r>
              <a:rPr lang="en-GB" dirty="0"/>
              <a:t>: abstract class or abstract method must be enhanced or modified further. (For more on abstract,  click here).</a:t>
            </a:r>
          </a:p>
          <a:p>
            <a:pPr marL="0" indent="0">
              <a:buNone/>
            </a:pPr>
            <a:r>
              <a:rPr lang="en-GB" b="1" dirty="0"/>
              <a:t>d) synchronized </a:t>
            </a:r>
            <a:r>
              <a:rPr lang="en-GB" dirty="0"/>
              <a:t>: It is used to achieve thread safeness. Only one thread can execute a method or a block which is declared as synchronized at any given time. (for more on synchronized, click here.)</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569173809"/>
      </p:ext>
    </p:extLst>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fontScale="90000"/>
          </a:bodyPr>
          <a:lstStyle/>
          <a:p>
            <a:r>
              <a:rPr lang="en-GB" b="1" dirty="0"/>
              <a:t>Can we use a field or a method declared without access modifiers outside the package.?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No, we can’t use a field or a method with no-access (default) specifiers outside the package in which their class is defined.</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4273114075"/>
      </p:ext>
    </p:extLst>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Can a method or a class be final and abstract at the same time.?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No, it is not possible. A class or a method can not be final and abstract at the same time. final and abstract are totally opposite in nature. final class or final method must not be modified further where as abstract class or abstract method must be modified further.</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267907027"/>
      </p:ext>
    </p:extLst>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Can we declare a class as private.?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We can’t declare an outer class as private. But, we can declare an inner class (class as a member of another class) as private.</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822599230"/>
      </p:ext>
    </p:extLst>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Can we declare an abstract method as private also.?</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No, abstract methods can not be private. They must be public or protected or default so that they can be modified further.</a:t>
            </a:r>
            <a:endParaRPr lang="en-IN" dirty="0"/>
          </a:p>
        </p:txBody>
      </p:sp>
    </p:spTree>
    <p:extLst>
      <p:ext uri="{BB962C8B-B14F-4D97-AF65-F5344CB8AC3E}">
        <p14:creationId xmlns:p14="http://schemas.microsoft.com/office/powerpoint/2010/main" val="252647246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do you understand by Java IDEs?	</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 Java IDE is a software that allows Java developers to easily write as well as debug Java programs. It is basically a collection of various programming tools, accessible via a single interface, and several helpful features, such as code completion and syntax highlighting. </a:t>
            </a:r>
            <a:r>
              <a:rPr lang="en-GB" dirty="0" err="1"/>
              <a:t>Codenvy</a:t>
            </a:r>
            <a:r>
              <a:rPr lang="en-GB" dirty="0"/>
              <a:t>, Eclipse, and NetBeans are some of the most popular Java IDEs.</a:t>
            </a:r>
          </a:p>
          <a:p>
            <a:endParaRPr lang="en-GB" dirty="0"/>
          </a:p>
          <a:p>
            <a:endParaRPr lang="en-IN" dirty="0"/>
          </a:p>
        </p:txBody>
      </p:sp>
    </p:spTree>
    <p:extLst>
      <p:ext uri="{BB962C8B-B14F-4D97-AF65-F5344CB8AC3E}">
        <p14:creationId xmlns:p14="http://schemas.microsoft.com/office/powerpoint/2010/main" val="1934476998"/>
      </p:ext>
    </p:extLst>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Can we declare a class as protected.?</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We can’t declare an outer class as protected. But, we can declare an inner class (class as a member of another class) as protected.</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081449893"/>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a:xfrm>
            <a:off x="609600" y="2780928"/>
            <a:ext cx="10972800" cy="914400"/>
          </a:xfrm>
        </p:spPr>
        <p:txBody>
          <a:bodyPr>
            <a:normAutofit/>
          </a:bodyPr>
          <a:lstStyle/>
          <a:p>
            <a:pPr algn="ctr"/>
            <a:r>
              <a:rPr lang="en-IN" sz="4400" b="1" dirty="0"/>
              <a:t>OOPs</a:t>
            </a:r>
          </a:p>
        </p:txBody>
      </p:sp>
    </p:spTree>
    <p:extLst>
      <p:ext uri="{BB962C8B-B14F-4D97-AF65-F5344CB8AC3E}">
        <p14:creationId xmlns:p14="http://schemas.microsoft.com/office/powerpoint/2010/main" val="4008699901"/>
      </p:ext>
    </p:extLst>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09600" y="980729"/>
            <a:ext cx="10972800" cy="4993036"/>
          </a:xfrm>
        </p:spPr>
        <p:txBody>
          <a:bodyPr/>
          <a:lstStyle/>
          <a:p>
            <a:pPr marL="457200" indent="-457200">
              <a:buFont typeface="+mj-lt"/>
              <a:buAutoNum type="arabicPeriod"/>
            </a:pPr>
            <a:endParaRPr lang="en-IN" b="1" dirty="0"/>
          </a:p>
        </p:txBody>
      </p:sp>
    </p:spTree>
    <p:extLst>
      <p:ext uri="{BB962C8B-B14F-4D97-AF65-F5344CB8AC3E}">
        <p14:creationId xmlns:p14="http://schemas.microsoft.com/office/powerpoint/2010/main" val="1938710220"/>
      </p:ext>
    </p:extLst>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OOPS?</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Object Oriented Programming System is the programming technique to write programs based on the real world objects. The states and </a:t>
            </a:r>
            <a:r>
              <a:rPr lang="en-GB" dirty="0" err="1"/>
              <a:t>behaviors</a:t>
            </a:r>
            <a:r>
              <a:rPr lang="en-GB" dirty="0"/>
              <a:t> of an object are represented as the member variables and methods. In OOPS programming programs are organized around objects and data rather than actions and logic.</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441330225"/>
      </p:ext>
    </p:extLst>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are the advantages of OOPS concepts?</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a:xfrm>
            <a:off x="609600" y="1340768"/>
            <a:ext cx="10972800" cy="5040559"/>
          </a:xfrm>
        </p:spPr>
        <p:txBody>
          <a:bodyPr>
            <a:normAutofit lnSpcReduction="10000"/>
          </a:bodyPr>
          <a:lstStyle/>
          <a:p>
            <a:pPr marL="0" indent="0">
              <a:buNone/>
            </a:pPr>
            <a:r>
              <a:rPr lang="en-GB" dirty="0"/>
              <a:t>Major advantages of OOPS programming are;</a:t>
            </a:r>
          </a:p>
          <a:p>
            <a:pPr marL="0" indent="0">
              <a:buNone/>
            </a:pPr>
            <a:endParaRPr lang="en-GB" dirty="0"/>
          </a:p>
          <a:p>
            <a:pPr marL="457200" indent="-457200">
              <a:buFont typeface="+mj-lt"/>
              <a:buAutoNum type="arabicPeriod"/>
            </a:pPr>
            <a:r>
              <a:rPr lang="en-GB" b="1" dirty="0"/>
              <a:t>Simplicity</a:t>
            </a:r>
            <a:r>
              <a:rPr lang="en-GB" dirty="0"/>
              <a:t>: OOPS programming objects model real world objects, so the complexity is reduced and the program structure is clear.</a:t>
            </a:r>
          </a:p>
          <a:p>
            <a:pPr marL="457200" indent="-457200">
              <a:buFont typeface="+mj-lt"/>
              <a:buAutoNum type="arabicPeriod"/>
            </a:pPr>
            <a:r>
              <a:rPr lang="en-GB" b="1" dirty="0"/>
              <a:t>Modularity</a:t>
            </a:r>
            <a:r>
              <a:rPr lang="en-GB" dirty="0"/>
              <a:t>: Each object forms a separate entity whose internal workings are decoupled from other parts of the </a:t>
            </a:r>
            <a:r>
              <a:rPr lang="en-GB"/>
              <a:t>system</a:t>
            </a:r>
            <a:r>
              <a:rPr lang="en-GB" smtClean="0"/>
              <a:t>..</a:t>
            </a:r>
            <a:endParaRPr lang="en-GB" dirty="0"/>
          </a:p>
          <a:p>
            <a:pPr marL="457200" indent="-457200">
              <a:buFont typeface="+mj-lt"/>
              <a:buAutoNum type="arabicPeriod"/>
            </a:pPr>
            <a:r>
              <a:rPr lang="en-GB" b="1" dirty="0"/>
              <a:t>Extensibility</a:t>
            </a:r>
            <a:r>
              <a:rPr lang="en-GB" dirty="0"/>
              <a:t>: Adding new features or responding to changing operating environments can be solved by introducing a few new objects and modifying some existing ones.</a:t>
            </a:r>
          </a:p>
          <a:p>
            <a:pPr marL="457200" indent="-457200">
              <a:buFont typeface="+mj-lt"/>
              <a:buAutoNum type="arabicPeriod"/>
            </a:pPr>
            <a:r>
              <a:rPr lang="en-GB" b="1" dirty="0"/>
              <a:t>Maintainability</a:t>
            </a:r>
            <a:r>
              <a:rPr lang="en-GB" dirty="0"/>
              <a:t>: Objects can be maintained separately, making locating and fixing problems easier.</a:t>
            </a:r>
          </a:p>
          <a:p>
            <a:pPr marL="457200" indent="-457200">
              <a:buFont typeface="+mj-lt"/>
              <a:buAutoNum type="arabicPeriod"/>
            </a:pPr>
            <a:r>
              <a:rPr lang="en-GB" b="1" dirty="0"/>
              <a:t>Reusability</a:t>
            </a:r>
            <a:r>
              <a:rPr lang="en-GB" dirty="0"/>
              <a:t>: Objects can be reused in different programs.</a:t>
            </a:r>
          </a:p>
          <a:p>
            <a:pPr marL="0" indent="0">
              <a:buNone/>
            </a:pPr>
            <a:endParaRPr lang="en-IN" dirty="0"/>
          </a:p>
        </p:txBody>
      </p:sp>
    </p:spTree>
    <p:extLst>
      <p:ext uri="{BB962C8B-B14F-4D97-AF65-F5344CB8AC3E}">
        <p14:creationId xmlns:p14="http://schemas.microsoft.com/office/powerpoint/2010/main" val="3577740727"/>
      </p:ext>
    </p:extLst>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GB" b="1" dirty="0"/>
              <a:t>What are the core concepts of OOPS?</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IN" dirty="0"/>
              <a:t>Abstraction</a:t>
            </a:r>
          </a:p>
          <a:p>
            <a:r>
              <a:rPr lang="en-IN" dirty="0"/>
              <a:t>Encapsulation</a:t>
            </a:r>
          </a:p>
          <a:p>
            <a:r>
              <a:rPr lang="en-IN" dirty="0"/>
              <a:t>Polymorphism</a:t>
            </a:r>
          </a:p>
          <a:p>
            <a:r>
              <a:rPr lang="en-IN" dirty="0"/>
              <a:t>Inheritance</a:t>
            </a:r>
          </a:p>
          <a:p>
            <a:r>
              <a:rPr lang="en-IN" dirty="0"/>
              <a:t>Composition</a:t>
            </a:r>
          </a:p>
          <a:p>
            <a:r>
              <a:rPr lang="en-IN" dirty="0"/>
              <a:t>Association</a:t>
            </a:r>
          </a:p>
          <a:p>
            <a:r>
              <a:rPr lang="en-IN" dirty="0"/>
              <a:t>Aggregation</a:t>
            </a:r>
          </a:p>
          <a:p>
            <a:endParaRPr lang="en-IN" dirty="0"/>
          </a:p>
        </p:txBody>
      </p:sp>
    </p:spTree>
    <p:extLst>
      <p:ext uri="{BB962C8B-B14F-4D97-AF65-F5344CB8AC3E}">
        <p14:creationId xmlns:p14="http://schemas.microsoft.com/office/powerpoint/2010/main" val="2014802683"/>
      </p:ext>
    </p:extLst>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Abstraction?</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Abstraction is an OOPS concept to </a:t>
            </a:r>
            <a:r>
              <a:rPr lang="en-GB" b="1" dirty="0"/>
              <a:t>construct the structure of the real world objects</a:t>
            </a:r>
            <a:r>
              <a:rPr lang="en-GB" dirty="0"/>
              <a:t>. During this construction only the general states and </a:t>
            </a:r>
            <a:r>
              <a:rPr lang="en-GB" dirty="0" err="1"/>
              <a:t>behaviors</a:t>
            </a:r>
            <a:r>
              <a:rPr lang="en-GB" dirty="0"/>
              <a:t> are taken and more specific states and </a:t>
            </a:r>
            <a:r>
              <a:rPr lang="en-GB" dirty="0" err="1"/>
              <a:t>behaviors</a:t>
            </a:r>
            <a:r>
              <a:rPr lang="en-GB" dirty="0"/>
              <a:t> are left aside for the implementers.</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421446439"/>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Encapsulation?</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Encapsulation is an OOPS concept to create and define the permissions and restrictions of an object and its member variables and methods. A very simple example to explain the concept is to make the member variables of a class private and providing public getter and setter methods. Java provides four types of access level modifiers: public, protected, no modifier and private.</a:t>
            </a:r>
            <a:endParaRPr lang="en-IN" dirty="0"/>
          </a:p>
        </p:txBody>
      </p:sp>
    </p:spTree>
    <p:extLst>
      <p:ext uri="{BB962C8B-B14F-4D97-AF65-F5344CB8AC3E}">
        <p14:creationId xmlns:p14="http://schemas.microsoft.com/office/powerpoint/2010/main" val="4039906396"/>
      </p:ext>
    </p:extLst>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is the difference between Abstraction and Encapsulation?</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457200" indent="-457200">
              <a:buFont typeface="+mj-lt"/>
              <a:buAutoNum type="arabicPeriod"/>
            </a:pPr>
            <a:r>
              <a:rPr lang="en-GB" dirty="0"/>
              <a:t>“Program to interfaces, not implementations” is the principle for Abstraction and “Encapsulate what varies” is the OO principle for Encapsulation.</a:t>
            </a:r>
          </a:p>
          <a:p>
            <a:pPr marL="457200" indent="-457200">
              <a:buFont typeface="+mj-lt"/>
              <a:buAutoNum type="arabicPeriod"/>
            </a:pPr>
            <a:r>
              <a:rPr lang="en-GB" dirty="0"/>
              <a:t>Abstraction provides a general structure of a class and leaves the details for the implementers. Encapsulation is to create and define the permissions and restrictions of an object and its member variables and methods.</a:t>
            </a:r>
          </a:p>
          <a:p>
            <a:pPr marL="457200" indent="-457200">
              <a:buFont typeface="+mj-lt"/>
              <a:buAutoNum type="arabicPeriod"/>
            </a:pPr>
            <a:r>
              <a:rPr lang="en-GB" dirty="0"/>
              <a:t>Abstraction is implemented in Java using interface and abstract class while Encapsulation is implemented using four types of access level modifiers: public, protected, no modifier and private.</a:t>
            </a:r>
          </a:p>
          <a:p>
            <a:pPr marL="457200" indent="-457200">
              <a:buFont typeface="+mj-lt"/>
              <a:buAutoNum type="arabicPeriod"/>
            </a:pPr>
            <a:endParaRPr lang="en-IN" dirty="0"/>
          </a:p>
          <a:p>
            <a:pPr marL="0" indent="0">
              <a:buNone/>
            </a:pPr>
            <a:endParaRPr lang="en-IN" dirty="0"/>
          </a:p>
        </p:txBody>
      </p:sp>
    </p:spTree>
    <p:extLst>
      <p:ext uri="{BB962C8B-B14F-4D97-AF65-F5344CB8AC3E}">
        <p14:creationId xmlns:p14="http://schemas.microsoft.com/office/powerpoint/2010/main" val="2439882473"/>
      </p:ext>
    </p:extLst>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Polymorphism?	</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IN" dirty="0"/>
              <a:t>Polymorphism is the occurrence of something in various forms. Java supports various forms of polymorphism like polymorphic reference variables, polymorphic method, polymorphic return types and polymorphic argument types.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1554265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Please explain Local variables and Instance variables in Java.</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Variables that are only accessible to the method or code block in which they are declared are known as local variables. Instance variables, on the other hand, are accessible to all methods in a class. While local variables are declared inside a method or a code block, instance variables are declared inside a class but outside a method. </a:t>
            </a:r>
            <a:r>
              <a:rPr lang="en-GB" b="1" dirty="0"/>
              <a:t>Even when not assigned, instance variables have a value that can be null, 0, 0.0, or false.</a:t>
            </a:r>
            <a:r>
              <a:rPr lang="en-GB" dirty="0"/>
              <a:t> This isn’t the case with local variables that need to be assigned a value, where failing to assign a value will yield an error. Local variables are automatically created when a method is called and destroyed as soon as the method exits. For creating instance variables, the new keyword must be used.</a:t>
            </a:r>
          </a:p>
          <a:p>
            <a:endParaRPr lang="en-GB" dirty="0"/>
          </a:p>
          <a:p>
            <a:endParaRPr lang="en-IN" dirty="0"/>
          </a:p>
        </p:txBody>
      </p:sp>
    </p:spTree>
    <p:extLst>
      <p:ext uri="{BB962C8B-B14F-4D97-AF65-F5344CB8AC3E}">
        <p14:creationId xmlns:p14="http://schemas.microsoft.com/office/powerpoint/2010/main" val="1652499903"/>
      </p:ext>
    </p:extLst>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Inheritance?</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 subclass can inherit the states and </a:t>
            </a:r>
            <a:r>
              <a:rPr lang="en-GB" dirty="0" err="1"/>
              <a:t>behaviors</a:t>
            </a:r>
            <a:r>
              <a:rPr lang="en-GB" dirty="0"/>
              <a:t> of it’s super class is known as inheritance.</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314012248"/>
      </p:ext>
    </p:extLst>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multiple inheritance?</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 child class inheriting states and </a:t>
            </a:r>
            <a:r>
              <a:rPr lang="en-GB" dirty="0" err="1"/>
              <a:t>behaviors</a:t>
            </a:r>
            <a:r>
              <a:rPr lang="en-GB" dirty="0"/>
              <a:t> from multiple parent classes is known as multiple inheritance.</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411108894"/>
      </p:ext>
    </p:extLst>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is the diamond problem in inheritance?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In case of multiple inheritance, suppose class A has two subclasses B and C, and a class D has two super classes B and </a:t>
            </a:r>
            <a:r>
              <a:rPr lang="en-GB" dirty="0" err="1"/>
              <a:t>C.If</a:t>
            </a:r>
            <a:r>
              <a:rPr lang="en-GB" dirty="0"/>
              <a:t> a method present in A is overridden by both B and C but not by D then from which class D will inherit that method B or C? This problem is known as diamond problem.</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763680817"/>
      </p:ext>
    </p:extLst>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Why Java does not support multiple inheritance?</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Java was designed to be a simple language and multiple inheritance introduces complexities like diamond problem. Inheriting states or </a:t>
            </a:r>
            <a:r>
              <a:rPr lang="en-GB" dirty="0" err="1"/>
              <a:t>behaviors</a:t>
            </a:r>
            <a:r>
              <a:rPr lang="en-GB" dirty="0"/>
              <a:t> from two different type of classes is a case which in reality very rare and it can be achieved easily through an object association.</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513204458"/>
      </p:ext>
    </p:extLst>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is the meaning of “IS-A” and “HAS-A” relationship?</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“IS-A” relationship implies inheritance. A sub class object is said to have “IS-A” relationship with the super class or interface. If class A extends B then A “IS-A” B. It is transitive, that is, if class A extends B and class B extends C then A “IS-A” C. The “</a:t>
            </a:r>
            <a:r>
              <a:rPr lang="en-GB" dirty="0" err="1"/>
              <a:t>instanceof</a:t>
            </a:r>
            <a:r>
              <a:rPr lang="en-GB" dirty="0"/>
              <a:t>” operator in java determines the “IS-A” relationship.</a:t>
            </a:r>
          </a:p>
          <a:p>
            <a:pPr marL="0" indent="0">
              <a:buNone/>
            </a:pPr>
            <a:endParaRPr lang="en-GB" dirty="0"/>
          </a:p>
          <a:p>
            <a:pPr marL="0" indent="0">
              <a:buNone/>
            </a:pPr>
            <a:r>
              <a:rPr lang="en-GB" dirty="0"/>
              <a:t>When a class A has a member reference variable of type B then A “HAS-A” B. It is also known as Aggregation.</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314725523"/>
      </p:ext>
    </p:extLst>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Association?</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Association is a relationship between two objects with multiplicity.</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977035238"/>
      </p:ext>
    </p:extLst>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Aggregation?</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Aggregation is also known as “HAS-A” relationship. When class Car has a member reference variable of type Wheel then the relationship between the classes Car and Wheel is known as Aggregation. Aggregation can be understood as “whole to its parts” relationship.</a:t>
            </a:r>
          </a:p>
          <a:p>
            <a:pPr marL="0" indent="0">
              <a:buNone/>
            </a:pPr>
            <a:endParaRPr lang="en-GB" dirty="0"/>
          </a:p>
          <a:p>
            <a:pPr marL="0" indent="0">
              <a:buNone/>
            </a:pPr>
            <a:r>
              <a:rPr lang="en-GB" dirty="0"/>
              <a:t>Car is the whole and Wheel is part. Wheel can exist without the Car. Aggregation is a weak association.</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080227217"/>
      </p:ext>
    </p:extLst>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Composition?</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Composition is a special form of Aggregation where the part cannot exist without the whole. Composition is a strong Association. Composition relationship is represented like aggregation with one difference that the diamond shape is filled.</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644142809"/>
      </p:ext>
    </p:extLst>
  </p:cSld>
  <p:clrMapOvr>
    <a:masterClrMapping/>
  </p:clrMapOvr>
  <p:transition spd="slow">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is Dependency?</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When one class depends on another because it uses that at some point in time then this relationship is known as Dependency. One class depends on another if the independent class is a parameter variable or local variable of a method of the dependent class. A Dependency is drawn as a dotted line from the dependent class to the independent class with an open arrowhead pointing to the independent class.</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319444812"/>
      </p:ext>
    </p:extLst>
  </p:cSld>
  <p:clrMapOvr>
    <a:masterClrMapping/>
  </p:clrMapOvr>
  <p:transition spd="slow">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GB" b="1" dirty="0"/>
              <a:t>What is the difference between Association and Dependency?</a:t>
            </a:r>
            <a:endParaRPr lang="en-IN" b="1" dirty="0"/>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The main difference between Association and Dependency is in case of Association one class has an attribute or member variable of the other class type but in case of Dependency a method takes an argument of the other class type or a method has a local variable of the other class type.</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10209968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an Object?</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An instance of a Java class is known as an object. Two important properties of a Java object are </a:t>
            </a:r>
            <a:r>
              <a:rPr lang="en-GB" dirty="0" err="1"/>
              <a:t>behavior</a:t>
            </a:r>
            <a:r>
              <a:rPr lang="en-GB" dirty="0"/>
              <a:t> and state. An object is created as soon as the JVM comes across the new keyword.</a:t>
            </a:r>
          </a:p>
          <a:p>
            <a:endParaRPr lang="en-GB" dirty="0"/>
          </a:p>
          <a:p>
            <a:endParaRPr lang="en-IN" dirty="0"/>
          </a:p>
        </p:txBody>
      </p:sp>
    </p:spTree>
    <p:extLst>
      <p:ext uri="{BB962C8B-B14F-4D97-AF65-F5344CB8AC3E}">
        <p14:creationId xmlns:p14="http://schemas.microsoft.com/office/powerpoint/2010/main" val="5609772"/>
      </p:ext>
    </p:extLst>
  </p:cSld>
  <p:clrMapOvr>
    <a:masterClrMapping/>
  </p:clrMapOvr>
  <p:transition spd="slow">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a Class?</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A class is the specification or template of an object.</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63914987"/>
      </p:ext>
    </p:extLst>
  </p:cSld>
  <p:clrMapOvr>
    <a:masterClrMapping/>
  </p:clrMapOvr>
  <p:transition spd="slow">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an Object?</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pPr marL="0" indent="0">
              <a:buNone/>
            </a:pPr>
            <a:r>
              <a:rPr lang="en-GB" dirty="0"/>
              <a:t>Object is instance of class.</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2148192468"/>
      </p:ext>
    </p:extLst>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lstStyle/>
          <a:p>
            <a:r>
              <a:rPr lang="en-IN" b="1" dirty="0"/>
              <a:t>What is a superclass?</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 superclass or base class is a class that acts as a parent to some other class or classes. For example, the Vehicle class is a superclass of class Car.</a:t>
            </a:r>
          </a:p>
          <a:p>
            <a:endParaRPr lang="en-GB" dirty="0"/>
          </a:p>
          <a:p>
            <a:endParaRPr lang="en-IN" dirty="0"/>
          </a:p>
        </p:txBody>
      </p:sp>
    </p:spTree>
    <p:extLst>
      <p:ext uri="{BB962C8B-B14F-4D97-AF65-F5344CB8AC3E}">
        <p14:creationId xmlns:p14="http://schemas.microsoft.com/office/powerpoint/2010/main" val="1556679553"/>
      </p:ext>
    </p:extLst>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E80D9-A1F9-41AC-A33D-55A2B8C80F4C}"/>
              </a:ext>
            </a:extLst>
          </p:cNvPr>
          <p:cNvSpPr>
            <a:spLocks noGrp="1"/>
          </p:cNvSpPr>
          <p:nvPr>
            <p:ph type="title"/>
          </p:nvPr>
        </p:nvSpPr>
        <p:spPr/>
        <p:txBody>
          <a:bodyPr>
            <a:normAutofit/>
          </a:bodyPr>
          <a:lstStyle/>
          <a:p>
            <a:r>
              <a:rPr lang="en-IN" b="1" dirty="0"/>
              <a:t>What is a subclass?</a:t>
            </a:r>
          </a:p>
        </p:txBody>
      </p:sp>
      <p:sp>
        <p:nvSpPr>
          <p:cNvPr id="3" name="Content Placeholder 2">
            <a:extLst>
              <a:ext uri="{FF2B5EF4-FFF2-40B4-BE49-F238E27FC236}">
                <a16:creationId xmlns:a16="http://schemas.microsoft.com/office/drawing/2014/main" xmlns="" id="{0B313F8F-47C3-4523-B939-361A1D59566E}"/>
              </a:ext>
            </a:extLst>
          </p:cNvPr>
          <p:cNvSpPr>
            <a:spLocks noGrp="1"/>
          </p:cNvSpPr>
          <p:nvPr>
            <p:ph idx="1"/>
          </p:nvPr>
        </p:nvSpPr>
        <p:spPr/>
        <p:txBody>
          <a:bodyPr/>
          <a:lstStyle/>
          <a:p>
            <a:r>
              <a:rPr lang="en-GB" dirty="0"/>
              <a:t>A class that inherits from another class is called the subclass. For example, the class Car is a subclass or a derived of Vehicle class.</a:t>
            </a:r>
          </a:p>
          <a:p>
            <a:endParaRPr lang="en-GB" dirty="0"/>
          </a:p>
          <a:p>
            <a:endParaRPr lang="en-IN" dirty="0"/>
          </a:p>
        </p:txBody>
      </p:sp>
    </p:spTree>
    <p:extLst>
      <p:ext uri="{BB962C8B-B14F-4D97-AF65-F5344CB8AC3E}">
        <p14:creationId xmlns:p14="http://schemas.microsoft.com/office/powerpoint/2010/main" val="2881496273"/>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5FB693E4-5558-4172-814C-FE299FD77723}" vid="{2A47D8DB-B90F-4F8B-9A3C-0970E6F3C7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TotalTime>
  <Words>5314</Words>
  <Application>Microsoft Office PowerPoint</Application>
  <PresentationFormat>Custom</PresentationFormat>
  <Paragraphs>347</Paragraphs>
  <Slides>93</Slides>
  <Notes>1</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Smart_ppt_Theme</vt:lpstr>
      <vt:lpstr>Basic Interview Questions</vt:lpstr>
      <vt:lpstr>Basic</vt:lpstr>
      <vt:lpstr>What is Java? </vt:lpstr>
      <vt:lpstr>What do you mean by Constructor?</vt:lpstr>
      <vt:lpstr>What are the features of Java?</vt:lpstr>
      <vt:lpstr>How does Java enable high performance?</vt:lpstr>
      <vt:lpstr>What do you understand by Java IDEs? </vt:lpstr>
      <vt:lpstr>Please explain Local variables and Instance variables in Java.</vt:lpstr>
      <vt:lpstr>What is an Object?</vt:lpstr>
      <vt:lpstr>Could you explain the Oops concepts?</vt:lpstr>
      <vt:lpstr>Please explain Method Overriding in Java?</vt:lpstr>
      <vt:lpstr>What do you mean by Overloading?</vt:lpstr>
      <vt:lpstr>String</vt:lpstr>
      <vt:lpstr>What is String?</vt:lpstr>
      <vt:lpstr>Is String immutable in java?</vt:lpstr>
      <vt:lpstr>Is String a keyword in java ?</vt:lpstr>
      <vt:lpstr>Write a program to reverse a String in java ?</vt:lpstr>
      <vt:lpstr>How many different ways you can create a String object?</vt:lpstr>
      <vt:lpstr>Are String thread-safe in java?</vt:lpstr>
      <vt:lpstr>Is String primitive type or object (derived) type in java?</vt:lpstr>
      <vt:lpstr>Can we use String in switch statement</vt:lpstr>
      <vt:lpstr>Write a program to reverse a String in java without using reverse() method?</vt:lpstr>
      <vt:lpstr>What is the difference between String and StringBuffer in java?</vt:lpstr>
      <vt:lpstr>What are mutable and immutable objects in java?</vt:lpstr>
      <vt:lpstr>Why is String immutable in java ?</vt:lpstr>
      <vt:lpstr>How will you create an immutable class in java?</vt:lpstr>
      <vt:lpstr>Date &amp; Time</vt:lpstr>
      <vt:lpstr>How do you format a date in Java? e.g. in the ddMMyyyy format?</vt:lpstr>
      <vt:lpstr>How do you format a date in Java? e.g. in the ddMMyyyy format?</vt:lpstr>
      <vt:lpstr>Can you tell some difference between old and new Date Time API of Java 8?</vt:lpstr>
      <vt:lpstr>How do you copy a Date in Java?</vt:lpstr>
      <vt:lpstr>How do you convert a Calendar to Date and vice-versa?</vt:lpstr>
      <vt:lpstr>How do you convert a millisecond to Date in Java?</vt:lpstr>
      <vt:lpstr>How do you get a month and year from a Date object in Java? </vt:lpstr>
      <vt:lpstr>Does SimpleDateFormat be safe to use in the multithreaded program?</vt:lpstr>
      <vt:lpstr>Is Date class be Immutable in Java?</vt:lpstr>
      <vt:lpstr>Arrays</vt:lpstr>
      <vt:lpstr>What is an Array?</vt:lpstr>
      <vt:lpstr>PowerPoint Presentation</vt:lpstr>
      <vt:lpstr>How do you declare an Array in java?</vt:lpstr>
      <vt:lpstr>What is the default value of Array for different data types?</vt:lpstr>
      <vt:lpstr>Can you change size of Array in java after creation?</vt:lpstr>
      <vt:lpstr>Can you pass the negative number in Array size?</vt:lpstr>
      <vt:lpstr>Where does Array stored in JVM memory ?</vt:lpstr>
      <vt:lpstr>What are the advantages of Array ?</vt:lpstr>
      <vt:lpstr>What are the disadvantages of Array?</vt:lpstr>
      <vt:lpstr>What is an Anonymous Array in Java ? Give example?</vt:lpstr>
      <vt:lpstr>Write a program to print elements of Array ?</vt:lpstr>
      <vt:lpstr>Write a program to sort an Array in Java ?</vt:lpstr>
      <vt:lpstr>What is the difference between Array and ArrayList ?</vt:lpstr>
      <vt:lpstr>What are jagged arrays in java?</vt:lpstr>
      <vt:lpstr>There are two arrays object one containing 100 elements and another containing 50 elements. Both are of same data type. Can we assign one Array to another Array.</vt:lpstr>
      <vt:lpstr>What are the different ways to copy one Array from another Array?</vt:lpstr>
      <vt:lpstr>What will happen if you do not initialize an Array?</vt:lpstr>
      <vt:lpstr>What are the different ways to traverse an Array in java?</vt:lpstr>
      <vt:lpstr>What is two dimensional Array in java?</vt:lpstr>
      <vt:lpstr>What is the time complexity O(n) of different operations of an Array?</vt:lpstr>
      <vt:lpstr>Find out smallest and largest number in a given Array?</vt:lpstr>
      <vt:lpstr>PowerPoint Presentation</vt:lpstr>
      <vt:lpstr>How do you separate zeros and non-zeros in a given Array in java?</vt:lpstr>
      <vt:lpstr>Access Specifiers</vt:lpstr>
      <vt:lpstr>PowerPoint Presentation</vt:lpstr>
      <vt:lpstr>How many types of modifiers are there in Java.?</vt:lpstr>
      <vt:lpstr>What are access modifiers in java.?</vt:lpstr>
      <vt:lpstr>What are non-access modifiers in java.?</vt:lpstr>
      <vt:lpstr>Can we use a field or a method declared without access modifiers outside the package.?</vt:lpstr>
      <vt:lpstr>Can a method or a class be final and abstract at the same time.?</vt:lpstr>
      <vt:lpstr>Can we declare a class as private.?</vt:lpstr>
      <vt:lpstr>Can we declare an abstract method as private also.?</vt:lpstr>
      <vt:lpstr>Can we declare a class as protected.?</vt:lpstr>
      <vt:lpstr>OOPs</vt:lpstr>
      <vt:lpstr>PowerPoint Presentation</vt:lpstr>
      <vt:lpstr>What is OOPS?</vt:lpstr>
      <vt:lpstr>What are the advantages of OOPS concepts?</vt:lpstr>
      <vt:lpstr>What are the core concepts of OOPS?</vt:lpstr>
      <vt:lpstr>What is Abstraction?</vt:lpstr>
      <vt:lpstr>What is Encapsulation?</vt:lpstr>
      <vt:lpstr>What is the difference between Abstraction and Encapsulation?</vt:lpstr>
      <vt:lpstr>What is Polymorphism? </vt:lpstr>
      <vt:lpstr>What is Inheritance?</vt:lpstr>
      <vt:lpstr>What is multiple inheritance?</vt:lpstr>
      <vt:lpstr>What is the diamond problem in inheritance?</vt:lpstr>
      <vt:lpstr>Why Java does not support multiple inheritance?</vt:lpstr>
      <vt:lpstr>What is the meaning of “IS-A” and “HAS-A” relationship?</vt:lpstr>
      <vt:lpstr>What is Association?</vt:lpstr>
      <vt:lpstr>What is Aggregation?</vt:lpstr>
      <vt:lpstr>What is Composition?</vt:lpstr>
      <vt:lpstr>What is Dependency?</vt:lpstr>
      <vt:lpstr>What is the difference between Association and Dependency?</vt:lpstr>
      <vt:lpstr>What is a Class?</vt:lpstr>
      <vt:lpstr>What is an Object?</vt:lpstr>
      <vt:lpstr>What is a superclass?</vt:lpstr>
      <vt:lpstr>What is a subclass?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Modifiers</dc:title>
  <dc:creator>User4</dc:creator>
  <cp:lastModifiedBy>91909</cp:lastModifiedBy>
  <cp:revision>470</cp:revision>
  <dcterms:created xsi:type="dcterms:W3CDTF">2019-01-21T11:24:34Z</dcterms:created>
  <dcterms:modified xsi:type="dcterms:W3CDTF">2020-02-17T04:34:16Z</dcterms:modified>
</cp:coreProperties>
</file>