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Kij0LJNNxUMTv0jmoB+rUVQmw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bc75fb79d_8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8" name="Google Shape;168;g13bc75fb79d_8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b2bc679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13b2bc679f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9" name="Google Shape;179;g13b2bc679f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bc75fb79d_3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13bc75fb79d_3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9" name="Google Shape;189;g13bc75fb79d_3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bc75fb79d_3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13bc75fb79d_3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2" name="Google Shape;202;g13bc75fb79d_3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bc75fb79d_3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13bc75fb79d_3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4" name="Google Shape;214;g13bc75fb79d_3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bc75fb79d_9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5" name="Google Shape;225;g13bc75fb79d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bc75fb79d_9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4" name="Google Shape;234;g13bc75fb79d_9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3" name="Google Shape;2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b5015ddf8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5" name="Google Shape;115;g13b5015ddf8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4"/>
          <p:cNvSpPr txBox="1"/>
          <p:nvPr/>
        </p:nvSpPr>
        <p:spPr>
          <a:xfrm>
            <a:off x="0" y="0"/>
            <a:ext cx="12192000" cy="3509963"/>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Arial"/>
              <a:buNone/>
            </a:pPr>
            <a:r>
              <a:rPr b="0" i="0" lang="en-US" sz="100" u="none" cap="none" strike="noStrike">
                <a:solidFill>
                  <a:srgbClr val="0C2577"/>
                </a:solidFill>
                <a:latin typeface="Georgia"/>
                <a:ea typeface="Georgia"/>
                <a:cs typeface="Georgia"/>
                <a:sym typeface="Georgia"/>
              </a:rPr>
              <a:t>..</a:t>
            </a:r>
            <a:endParaRPr b="0" i="0" sz="100" u="none" cap="none" strike="noStrike">
              <a:solidFill>
                <a:srgbClr val="0C2577"/>
              </a:solidFill>
              <a:latin typeface="Georgia"/>
              <a:ea typeface="Georgia"/>
              <a:cs typeface="Georgia"/>
              <a:sym typeface="Georgia"/>
            </a:endParaRPr>
          </a:p>
        </p:txBody>
      </p:sp>
      <p:pic>
        <p:nvPicPr>
          <p:cNvPr id="19" name="Google Shape;19;p14"/>
          <p:cNvPicPr preferRelativeResize="0"/>
          <p:nvPr/>
        </p:nvPicPr>
        <p:blipFill rotWithShape="1">
          <a:blip r:embed="rId2">
            <a:alphaModFix/>
          </a:blip>
          <a:srcRect b="0" l="0" r="0" t="0"/>
          <a:stretch/>
        </p:blipFill>
        <p:spPr>
          <a:xfrm>
            <a:off x="150813" y="4852988"/>
            <a:ext cx="1244600" cy="1244600"/>
          </a:xfrm>
          <a:prstGeom prst="rect">
            <a:avLst/>
          </a:prstGeom>
          <a:noFill/>
          <a:ln>
            <a:noFill/>
          </a:ln>
        </p:spPr>
      </p:pic>
      <p:sp>
        <p:nvSpPr>
          <p:cNvPr id="20" name="Google Shape;20;p14"/>
          <p:cNvSpPr txBox="1"/>
          <p:nvPr/>
        </p:nvSpPr>
        <p:spPr>
          <a:xfrm>
            <a:off x="1619250" y="5013325"/>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1" i="0" sz="1800" u="none" cap="none" strike="noStrike">
              <a:solidFill>
                <a:srgbClr val="23298A"/>
              </a:solidFill>
              <a:latin typeface="Georgia"/>
              <a:ea typeface="Georgia"/>
              <a:cs typeface="Georgia"/>
              <a:sym typeface="Georgia"/>
            </a:endParaRPr>
          </a:p>
        </p:txBody>
      </p:sp>
      <p:sp>
        <p:nvSpPr>
          <p:cNvPr id="21" name="Google Shape;21;p14"/>
          <p:cNvSpPr txBox="1"/>
          <p:nvPr/>
        </p:nvSpPr>
        <p:spPr>
          <a:xfrm>
            <a:off x="8374063" y="3787775"/>
            <a:ext cx="3171825" cy="42703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Georgia"/>
                <a:ea typeface="Georgia"/>
                <a:cs typeface="Georgia"/>
                <a:sym typeface="Georgia"/>
              </a:rPr>
              <a:t>Date:</a:t>
            </a:r>
            <a:endParaRPr b="0" i="0" sz="1400" u="none" cap="none" strike="noStrike">
              <a:solidFill>
                <a:srgbClr val="000000"/>
              </a:solidFill>
              <a:latin typeface="Arial"/>
              <a:ea typeface="Arial"/>
              <a:cs typeface="Arial"/>
              <a:sym typeface="Arial"/>
            </a:endParaRPr>
          </a:p>
        </p:txBody>
      </p:sp>
      <p:sp>
        <p:nvSpPr>
          <p:cNvPr id="22" name="Google Shape;22;p14"/>
          <p:cNvSpPr txBox="1"/>
          <p:nvPr>
            <p:ph idx="1" type="body"/>
          </p:nvPr>
        </p:nvSpPr>
        <p:spPr>
          <a:xfrm>
            <a:off x="1" y="3509963"/>
            <a:ext cx="12191999" cy="1011980"/>
          </a:xfrm>
          <a:prstGeom prst="rect">
            <a:avLst/>
          </a:prstGeom>
          <a:solidFill>
            <a:srgbClr val="8592BC"/>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00"/>
              <a:buNone/>
              <a:defRPr sz="100">
                <a:solidFill>
                  <a:schemeClr val="lt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4"/>
          <p:cNvSpPr txBox="1"/>
          <p:nvPr>
            <p:ph type="ctrTitle"/>
          </p:nvPr>
        </p:nvSpPr>
        <p:spPr>
          <a:xfrm>
            <a:off x="1524000" y="1122363"/>
            <a:ext cx="9144000" cy="163512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b="1" sz="4800">
                <a:solidFill>
                  <a:schemeClr val="lt1"/>
                </a:solidFill>
                <a:latin typeface="Georgia"/>
                <a:ea typeface="Georgia"/>
                <a:cs typeface="Georgia"/>
                <a:sym typeface="Georgia"/>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14"/>
          <p:cNvSpPr txBox="1"/>
          <p:nvPr>
            <p:ph idx="2" type="subTitle"/>
          </p:nvPr>
        </p:nvSpPr>
        <p:spPr>
          <a:xfrm>
            <a:off x="602166" y="3787947"/>
            <a:ext cx="6445405" cy="508225"/>
          </a:xfrm>
          <a:prstGeom prst="rect">
            <a:avLst/>
          </a:prstGeom>
          <a:noFill/>
          <a:ln>
            <a:noFill/>
          </a:ln>
        </p:spPr>
        <p:txBody>
          <a:bodyPr anchorCtr="0" anchor="t" bIns="45700" lIns="91425" spcFirstLastPara="1" rIns="91425" wrap="square" tIns="45700">
            <a:normAutofit/>
          </a:bodyPr>
          <a:lstStyle>
            <a:lvl1pPr lvl="0" marR="0" algn="l">
              <a:lnSpc>
                <a:spcPct val="90000"/>
              </a:lnSpc>
              <a:spcBef>
                <a:spcPts val="450"/>
              </a:spcBef>
              <a:spcAft>
                <a:spcPts val="0"/>
              </a:spcAft>
              <a:buClr>
                <a:srgbClr val="0C2577"/>
              </a:buClr>
              <a:buSzPts val="2400"/>
              <a:buFont typeface="Arial"/>
              <a:buNone/>
              <a:defRPr sz="2400">
                <a:solidFill>
                  <a:schemeClr val="lt1"/>
                </a:solidFill>
                <a:latin typeface="Georgia"/>
                <a:ea typeface="Georgia"/>
                <a:cs typeface="Georgia"/>
                <a:sym typeface="Georgi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4"/>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0" i="0" sz="1400">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18">
                                            <p:txEl>
                                              <p:pRg end="0" st="0"/>
                                            </p:txEl>
                                          </p:spTgt>
                                        </p:tgtEl>
                                        <p:attrNameLst>
                                          <p:attrName>style.visibility</p:attrName>
                                        </p:attrNameLst>
                                      </p:cBhvr>
                                      <p:to>
                                        <p:strVal val="visible"/>
                                      </p:to>
                                    </p:set>
                                    <p:anim calcmode="lin" valueType="num">
                                      <p:cBhvr additive="base">
                                        <p:cTn dur="1000"/>
                                        <p:tgtEl>
                                          <p:spTgt spid="1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23"/>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15"/>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16"/>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6"/>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1" type="ftr"/>
          </p:nvPr>
        </p:nvSpPr>
        <p:spPr>
          <a:xfrm>
            <a:off x="3136900" y="6492875"/>
            <a:ext cx="52832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4" name="Shape 44"/>
        <p:cNvGrpSpPr/>
        <p:nvPr/>
      </p:nvGrpSpPr>
      <p:grpSpPr>
        <a:xfrm>
          <a:off x="0" y="0"/>
          <a:ext cx="0" cy="0"/>
          <a:chOff x="0" y="0"/>
          <a:chExt cx="0" cy="0"/>
        </a:xfrm>
      </p:grpSpPr>
      <p:sp>
        <p:nvSpPr>
          <p:cNvPr id="45" name="Google Shape;4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18"/>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8"/>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2400"/>
              <a:buNone/>
              <a:defRPr b="1" sz="2400">
                <a:solidFill>
                  <a:srgbClr val="00206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9"/>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9"/>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2060"/>
              </a:buClr>
              <a:buSzPts val="3200"/>
              <a:buChar char="•"/>
              <a:defRPr sz="3200">
                <a:solidFill>
                  <a:srgbClr val="002060"/>
                </a:solidFill>
              </a:defRPr>
            </a:lvl1pPr>
            <a:lvl2pPr indent="-406400" lvl="1" marL="914400" algn="l">
              <a:lnSpc>
                <a:spcPct val="90000"/>
              </a:lnSpc>
              <a:spcBef>
                <a:spcPts val="500"/>
              </a:spcBef>
              <a:spcAft>
                <a:spcPts val="0"/>
              </a:spcAft>
              <a:buClr>
                <a:srgbClr val="002060"/>
              </a:buClr>
              <a:buSzPts val="2800"/>
              <a:buChar char="•"/>
              <a:defRPr sz="2800">
                <a:solidFill>
                  <a:srgbClr val="002060"/>
                </a:solidFill>
              </a:defRPr>
            </a:lvl2pPr>
            <a:lvl3pPr indent="-381000" lvl="2" marL="1371600" algn="l">
              <a:lnSpc>
                <a:spcPct val="90000"/>
              </a:lnSpc>
              <a:spcBef>
                <a:spcPts val="500"/>
              </a:spcBef>
              <a:spcAft>
                <a:spcPts val="0"/>
              </a:spcAft>
              <a:buClr>
                <a:srgbClr val="002060"/>
              </a:buClr>
              <a:buSzPts val="2400"/>
              <a:buChar char="•"/>
              <a:defRPr sz="2400">
                <a:solidFill>
                  <a:srgbClr val="002060"/>
                </a:solidFill>
              </a:defRPr>
            </a:lvl3pPr>
            <a:lvl4pPr indent="-355600" lvl="3" marL="1828800" algn="l">
              <a:lnSpc>
                <a:spcPct val="90000"/>
              </a:lnSpc>
              <a:spcBef>
                <a:spcPts val="500"/>
              </a:spcBef>
              <a:spcAft>
                <a:spcPts val="0"/>
              </a:spcAft>
              <a:buClr>
                <a:srgbClr val="002060"/>
              </a:buClr>
              <a:buSzPts val="2000"/>
              <a:buChar char="•"/>
              <a:defRPr sz="2000">
                <a:solidFill>
                  <a:srgbClr val="002060"/>
                </a:solidFill>
              </a:defRPr>
            </a:lvl4pPr>
            <a:lvl5pPr indent="-355600" lvl="4" marL="2286000" algn="l">
              <a:lnSpc>
                <a:spcPct val="90000"/>
              </a:lnSpc>
              <a:spcBef>
                <a:spcPts val="500"/>
              </a:spcBef>
              <a:spcAft>
                <a:spcPts val="0"/>
              </a:spcAft>
              <a:buClr>
                <a:srgbClr val="002060"/>
              </a:buClr>
              <a:buSzPts val="2000"/>
              <a:buChar char="•"/>
              <a:defRPr sz="2000">
                <a:solidFill>
                  <a:srgbClr val="002060"/>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0"/>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2060"/>
              </a:buClr>
              <a:buSzPts val="1600"/>
              <a:buNone/>
              <a:defRPr sz="1600">
                <a:solidFill>
                  <a:srgbClr val="002060"/>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21"/>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solidFill>
                  <a:srgbClr val="00206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2"/>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0" y="6465888"/>
            <a:ext cx="12192000" cy="404812"/>
          </a:xfrm>
          <a:prstGeom prst="rect">
            <a:avLst/>
          </a:prstGeom>
          <a:solidFill>
            <a:srgbClr val="0C2577"/>
          </a:solidFill>
          <a:ln>
            <a:noFill/>
          </a:ln>
        </p:spPr>
        <p:txBody>
          <a:bodyPr anchorCtr="0" anchor="t" bIns="34250" lIns="68525" spcFirstLastPara="1" rIns="68525" wrap="square" tIns="34250">
            <a:noAutofit/>
          </a:bodyPr>
          <a:lstStyle/>
          <a:p>
            <a:pPr indent="0" lvl="0" marL="0" marR="0" rtl="0" algn="l">
              <a:lnSpc>
                <a:spcPct val="95000"/>
              </a:lnSpc>
              <a:spcBef>
                <a:spcPts val="0"/>
              </a:spcBef>
              <a:spcAft>
                <a:spcPts val="0"/>
              </a:spcAft>
              <a:buClr>
                <a:schemeClr val="dk1"/>
              </a:buClr>
              <a:buSzPts val="1499"/>
              <a:buFont typeface="Arial"/>
              <a:buNone/>
            </a:pPr>
            <a:r>
              <a:t/>
            </a:r>
            <a:endParaRPr b="0" i="0" sz="1499" u="none" cap="none" strike="noStrike">
              <a:solidFill>
                <a:srgbClr val="FFFFFF"/>
              </a:solidFill>
              <a:latin typeface="Arial"/>
              <a:ea typeface="Arial"/>
              <a:cs typeface="Arial"/>
              <a:sym typeface="Arial"/>
            </a:endParaRPr>
          </a:p>
        </p:txBody>
      </p:sp>
      <p:sp>
        <p:nvSpPr>
          <p:cNvPr id="11" name="Google Shape;1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2" name="Google Shape;1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3"/>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3"/>
          <p:cNvPicPr preferRelativeResize="0"/>
          <p:nvPr/>
        </p:nvPicPr>
        <p:blipFill rotWithShape="1">
          <a:blip r:embed="rId1">
            <a:alphaModFix/>
          </a:blip>
          <a:srcRect b="0" l="0" r="0" t="0"/>
          <a:stretch/>
        </p:blipFill>
        <p:spPr>
          <a:xfrm>
            <a:off x="10623550" y="230188"/>
            <a:ext cx="1460500" cy="1460500"/>
          </a:xfrm>
          <a:prstGeom prst="rect">
            <a:avLst/>
          </a:prstGeom>
          <a:noFill/>
          <a:ln>
            <a:noFill/>
          </a:ln>
        </p:spPr>
      </p:pic>
      <p:sp>
        <p:nvSpPr>
          <p:cNvPr id="16" name="Google Shape;16;p13"/>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lt1"/>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body"/>
          </p:nvPr>
        </p:nvSpPr>
        <p:spPr>
          <a:xfrm>
            <a:off x="0" y="3509963"/>
            <a:ext cx="12192000" cy="1011237"/>
          </a:xfrm>
          <a:prstGeom prst="rect">
            <a:avLst/>
          </a:prstGeom>
          <a:solidFill>
            <a:srgbClr val="8592BC"/>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2"/>
              </a:buClr>
              <a:buSzPts val="100"/>
              <a:buNone/>
            </a:pPr>
            <a:r>
              <a:t/>
            </a:r>
            <a:endParaRPr/>
          </a:p>
        </p:txBody>
      </p:sp>
      <p:sp>
        <p:nvSpPr>
          <p:cNvPr id="89" name="Google Shape;89;p1"/>
          <p:cNvSpPr txBox="1"/>
          <p:nvPr>
            <p:ph type="ctrTitle"/>
          </p:nvPr>
        </p:nvSpPr>
        <p:spPr>
          <a:xfrm>
            <a:off x="515425" y="1193325"/>
            <a:ext cx="11043300" cy="1362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SzPct val="32407"/>
              <a:buNone/>
            </a:pPr>
            <a:r>
              <a:rPr lang="en-US"/>
              <a:t>STOCK PRICE PREDICTION USING MACHINE LEARNING</a:t>
            </a:r>
            <a:endParaRPr/>
          </a:p>
        </p:txBody>
      </p:sp>
      <p:sp>
        <p:nvSpPr>
          <p:cNvPr id="90" name="Google Shape;90;p1"/>
          <p:cNvSpPr txBox="1"/>
          <p:nvPr>
            <p:ph idx="2" type="subTitle"/>
          </p:nvPr>
        </p:nvSpPr>
        <p:spPr>
          <a:xfrm>
            <a:off x="601663" y="3787775"/>
            <a:ext cx="4040100" cy="50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Guided By: Srinivasa K G</a:t>
            </a:r>
            <a:endParaRPr/>
          </a:p>
        </p:txBody>
      </p:sp>
      <p:sp>
        <p:nvSpPr>
          <p:cNvPr id="91" name="Google Shape;91;p1"/>
          <p:cNvSpPr txBox="1"/>
          <p:nvPr/>
        </p:nvSpPr>
        <p:spPr>
          <a:xfrm>
            <a:off x="8451850" y="3784600"/>
            <a:ext cx="3106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Arial"/>
              <a:buNone/>
            </a:pPr>
            <a:r>
              <a:rPr b="0" i="0" lang="en-US" sz="2400" u="none" cap="none" strike="noStrike">
                <a:solidFill>
                  <a:schemeClr val="lt1"/>
                </a:solidFill>
                <a:latin typeface="Georgia"/>
                <a:ea typeface="Georgia"/>
                <a:cs typeface="Georgia"/>
                <a:sym typeface="Georgia"/>
              </a:rPr>
              <a:t>Date: 0</a:t>
            </a:r>
            <a:r>
              <a:rPr lang="en-US" sz="2400">
                <a:solidFill>
                  <a:schemeClr val="lt1"/>
                </a:solidFill>
                <a:latin typeface="Georgia"/>
                <a:ea typeface="Georgia"/>
                <a:cs typeface="Georgia"/>
                <a:sym typeface="Georgia"/>
              </a:rPr>
              <a:t>9</a:t>
            </a:r>
            <a:r>
              <a:rPr b="0" i="0" lang="en-US" sz="2400" u="none" cap="none" strike="noStrike">
                <a:solidFill>
                  <a:schemeClr val="lt1"/>
                </a:solidFill>
                <a:latin typeface="Georgia"/>
                <a:ea typeface="Georgia"/>
                <a:cs typeface="Georgia"/>
                <a:sym typeface="Georgia"/>
              </a:rPr>
              <a:t>/07/2022</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3009900" y="6492875"/>
            <a:ext cx="6005513"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Georgia"/>
                <a:ea typeface="Georgia"/>
                <a:cs typeface="Georgia"/>
                <a:sym typeface="Georgia"/>
              </a:rPr>
              <a:t>International Institute of Information Technology, Naya Raipur</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7562500" y="4737175"/>
            <a:ext cx="4123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2000">
                <a:solidFill>
                  <a:srgbClr val="0C2577"/>
                </a:solidFill>
                <a:latin typeface="Georgia"/>
                <a:ea typeface="Georgia"/>
                <a:cs typeface="Georgia"/>
                <a:sym typeface="Georgia"/>
              </a:rPr>
              <a:t>Eshita Pradhan</a:t>
            </a:r>
            <a:r>
              <a:rPr b="0" i="0" lang="en-US" sz="2000" u="none" cap="none" strike="noStrike">
                <a:solidFill>
                  <a:srgbClr val="0C2577"/>
                </a:solidFill>
                <a:latin typeface="Georgia"/>
                <a:ea typeface="Georgia"/>
                <a:cs typeface="Georgia"/>
                <a:sym typeface="Georgia"/>
              </a:rPr>
              <a:t>     (2110000</a:t>
            </a:r>
            <a:r>
              <a:rPr lang="en-US" sz="2000">
                <a:solidFill>
                  <a:srgbClr val="0C2577"/>
                </a:solidFill>
                <a:latin typeface="Georgia"/>
                <a:ea typeface="Georgia"/>
                <a:cs typeface="Georgia"/>
                <a:sym typeface="Georgia"/>
              </a:rPr>
              <a:t>18</a:t>
            </a:r>
            <a:r>
              <a:rPr b="0" i="0" lang="en-US" sz="2000" u="none" cap="none" strike="noStrike">
                <a:solidFill>
                  <a:srgbClr val="0C2577"/>
                </a:solidFill>
                <a:latin typeface="Georgia"/>
                <a:ea typeface="Georgia"/>
                <a:cs typeface="Georgia"/>
                <a:sym typeface="Georgia"/>
              </a:rPr>
              <a:t>)</a:t>
            </a:r>
            <a:endParaRPr b="0" i="0" sz="2000" u="none" cap="none" strike="noStrike">
              <a:solidFill>
                <a:srgbClr val="0C2577"/>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rPr lang="en-US" sz="2000">
                <a:solidFill>
                  <a:srgbClr val="0C2577"/>
                </a:solidFill>
                <a:latin typeface="Georgia"/>
                <a:ea typeface="Georgia"/>
                <a:cs typeface="Georgia"/>
                <a:sym typeface="Georgia"/>
              </a:rPr>
              <a:t>Riya Yadav</a:t>
            </a:r>
            <a:r>
              <a:rPr b="0" i="0" lang="en-US" sz="2000" u="none" cap="none" strike="noStrike">
                <a:solidFill>
                  <a:srgbClr val="0C2577"/>
                </a:solidFill>
                <a:latin typeface="Georgia"/>
                <a:ea typeface="Georgia"/>
                <a:cs typeface="Georgia"/>
                <a:sym typeface="Georgia"/>
              </a:rPr>
              <a:t>             (2110000</a:t>
            </a:r>
            <a:r>
              <a:rPr lang="en-US" sz="2000">
                <a:solidFill>
                  <a:srgbClr val="0C2577"/>
                </a:solidFill>
                <a:latin typeface="Georgia"/>
                <a:ea typeface="Georgia"/>
                <a:cs typeface="Georgia"/>
                <a:sym typeface="Georgia"/>
              </a:rPr>
              <a:t>47</a:t>
            </a:r>
            <a:r>
              <a:rPr b="0" i="0" lang="en-US" sz="2000" u="none" cap="none" strike="noStrike">
                <a:solidFill>
                  <a:srgbClr val="0C2577"/>
                </a:solidFill>
                <a:latin typeface="Georgia"/>
                <a:ea typeface="Georgia"/>
                <a:cs typeface="Georgia"/>
                <a:sym typeface="Georgia"/>
              </a:rPr>
              <a:t>)</a:t>
            </a:r>
            <a:endParaRPr b="0" i="0" sz="2000" u="none" cap="none" strike="noStrike">
              <a:solidFill>
                <a:srgbClr val="0C2577"/>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800"/>
              <a:buFont typeface="Arial"/>
              <a:buNone/>
            </a:pPr>
            <a:r>
              <a:rPr lang="en-US" sz="2000">
                <a:solidFill>
                  <a:srgbClr val="0C2577"/>
                </a:solidFill>
                <a:latin typeface="Georgia"/>
                <a:ea typeface="Georgia"/>
                <a:cs typeface="Georgia"/>
                <a:sym typeface="Georgia"/>
              </a:rPr>
              <a:t>Sonali Tudu</a:t>
            </a:r>
            <a:r>
              <a:rPr b="0" i="0" lang="en-US" sz="2000" u="none" cap="none" strike="noStrike">
                <a:solidFill>
                  <a:srgbClr val="0C2577"/>
                </a:solidFill>
                <a:latin typeface="Georgia"/>
                <a:ea typeface="Georgia"/>
                <a:cs typeface="Georgia"/>
                <a:sym typeface="Georgia"/>
              </a:rPr>
              <a:t>            </a:t>
            </a:r>
            <a:r>
              <a:rPr lang="en-US" sz="2000">
                <a:solidFill>
                  <a:srgbClr val="0C2577"/>
                </a:solidFill>
                <a:latin typeface="Georgia"/>
                <a:ea typeface="Georgia"/>
                <a:cs typeface="Georgia"/>
                <a:sym typeface="Georgia"/>
              </a:rPr>
              <a:t>(</a:t>
            </a:r>
            <a:r>
              <a:rPr b="0" i="0" lang="en-US" sz="2000" u="none" cap="none" strike="noStrike">
                <a:solidFill>
                  <a:srgbClr val="0C2577"/>
                </a:solidFill>
                <a:latin typeface="Georgia"/>
                <a:ea typeface="Georgia"/>
                <a:cs typeface="Georgia"/>
                <a:sym typeface="Georgia"/>
              </a:rPr>
              <a:t>2110000</a:t>
            </a:r>
            <a:r>
              <a:rPr lang="en-US" sz="2000">
                <a:solidFill>
                  <a:srgbClr val="0C2577"/>
                </a:solidFill>
                <a:latin typeface="Georgia"/>
                <a:ea typeface="Georgia"/>
                <a:cs typeface="Georgia"/>
                <a:sym typeface="Georgia"/>
              </a:rPr>
              <a:t>56</a:t>
            </a:r>
            <a:r>
              <a:rPr b="0" i="0" lang="en-US" sz="2000" u="none" cap="none" strike="noStrike">
                <a:solidFill>
                  <a:srgbClr val="0C2577"/>
                </a:solidFill>
                <a:latin typeface="Georgia"/>
                <a:ea typeface="Georgia"/>
                <a:cs typeface="Georgia"/>
                <a:sym typeface="Georgia"/>
              </a:rPr>
              <a:t>)</a:t>
            </a:r>
            <a:endParaRPr b="0" i="0" sz="2200" u="none" cap="none" strike="noStrike">
              <a:solidFill>
                <a:srgbClr val="0C2577"/>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3bc75fb79d_8_2"/>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Clr>
                <a:srgbClr val="002060"/>
              </a:buClr>
              <a:buSzPts val="2800"/>
              <a:buFont typeface="Times New Roman"/>
              <a:buChar char="•"/>
            </a:pPr>
            <a:r>
              <a:rPr lang="en-US">
                <a:solidFill>
                  <a:srgbClr val="002060"/>
                </a:solidFill>
                <a:latin typeface="Times New Roman"/>
                <a:ea typeface="Times New Roman"/>
                <a:cs typeface="Times New Roman"/>
                <a:sym typeface="Times New Roman"/>
              </a:rPr>
              <a:t>It shows the dataset information table.</a:t>
            </a:r>
            <a:endParaRPr>
              <a:solidFill>
                <a:srgbClr val="002060"/>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t/>
            </a:r>
            <a:endParaRPr>
              <a:latin typeface="Times New Roman"/>
              <a:ea typeface="Times New Roman"/>
              <a:cs typeface="Times New Roman"/>
              <a:sym typeface="Times New Roman"/>
            </a:endParaRPr>
          </a:p>
        </p:txBody>
      </p:sp>
      <p:sp>
        <p:nvSpPr>
          <p:cNvPr id="171" name="Google Shape;171;g13bc75fb79d_8_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Data Set </a:t>
            </a:r>
            <a:r>
              <a:rPr b="1" lang="en-US" sz="4800">
                <a:latin typeface="Times New Roman"/>
                <a:ea typeface="Times New Roman"/>
                <a:cs typeface="Times New Roman"/>
                <a:sym typeface="Times New Roman"/>
              </a:rPr>
              <a:t>Analysis</a:t>
            </a:r>
            <a:endParaRPr b="1" sz="6500">
              <a:latin typeface="Times New Roman"/>
              <a:ea typeface="Times New Roman"/>
              <a:cs typeface="Times New Roman"/>
              <a:sym typeface="Times New Roman"/>
            </a:endParaRPr>
          </a:p>
        </p:txBody>
      </p:sp>
      <p:sp>
        <p:nvSpPr>
          <p:cNvPr id="172" name="Google Shape;172;g13bc75fb79d_8_2"/>
          <p:cNvSpPr txBox="1"/>
          <p:nvPr>
            <p:ph idx="10" type="dt"/>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173" name="Google Shape;173;g13bc75fb79d_8_2"/>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74" name="Google Shape;174;g13bc75fb79d_8_2"/>
          <p:cNvSpPr txBox="1"/>
          <p:nvPr>
            <p:ph idx="12" type="sldNum"/>
          </p:nvPr>
        </p:nvSpPr>
        <p:spPr>
          <a:xfrm>
            <a:off x="9607550" y="6453188"/>
            <a:ext cx="19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5" name="Google Shape;175;g13bc75fb79d_8_2"/>
          <p:cNvPicPr preferRelativeResize="0"/>
          <p:nvPr/>
        </p:nvPicPr>
        <p:blipFill>
          <a:blip r:embed="rId3">
            <a:alphaModFix/>
          </a:blip>
          <a:stretch>
            <a:fillRect/>
          </a:stretch>
        </p:blipFill>
        <p:spPr>
          <a:xfrm>
            <a:off x="517075" y="2405075"/>
            <a:ext cx="11087100" cy="37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3b2bc679f7_0_0"/>
          <p:cNvSpPr txBox="1"/>
          <p:nvPr>
            <p:ph idx="12" type="sldNum"/>
          </p:nvPr>
        </p:nvSpPr>
        <p:spPr>
          <a:xfrm>
            <a:off x="9607550" y="6453188"/>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2" name="Google Shape;182;g13b2bc679f7_0_0"/>
          <p:cNvSpPr txBox="1"/>
          <p:nvPr>
            <p:ph idx="10" type="dt"/>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Calibri"/>
                <a:ea typeface="Calibri"/>
                <a:cs typeface="Calibri"/>
                <a:sym typeface="Calibri"/>
              </a:rPr>
              <a:t>0</a:t>
            </a:r>
            <a:r>
              <a:rPr lang="en-US"/>
              <a:t>7</a:t>
            </a:r>
            <a:r>
              <a:rPr lang="en-US" sz="1200">
                <a:solidFill>
                  <a:schemeClr val="lt1"/>
                </a:solidFill>
                <a:latin typeface="Calibri"/>
                <a:ea typeface="Calibri"/>
                <a:cs typeface="Calibri"/>
                <a:sym typeface="Calibri"/>
              </a:rPr>
              <a:t>-07-2022</a:t>
            </a:r>
            <a:endParaRPr sz="1200">
              <a:solidFill>
                <a:schemeClr val="lt1"/>
              </a:solidFill>
              <a:latin typeface="Calibri"/>
              <a:ea typeface="Calibri"/>
              <a:cs typeface="Calibri"/>
              <a:sym typeface="Calibri"/>
            </a:endParaRPr>
          </a:p>
        </p:txBody>
      </p:sp>
      <p:sp>
        <p:nvSpPr>
          <p:cNvPr id="183" name="Google Shape;183;g13b2bc679f7_0_0"/>
          <p:cNvSpPr txBox="1"/>
          <p:nvPr/>
        </p:nvSpPr>
        <p:spPr>
          <a:xfrm>
            <a:off x="517100" y="381025"/>
            <a:ext cx="10150800" cy="809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rgbClr val="000000"/>
              </a:buClr>
              <a:buSzPts val="1400"/>
              <a:buFont typeface="Arial"/>
              <a:buNone/>
            </a:pPr>
            <a:r>
              <a:rPr lang="en-US"/>
              <a:t>            </a:t>
            </a:r>
            <a:endParaRPr b="1"/>
          </a:p>
          <a:p>
            <a:pPr indent="-406400" lvl="0" marL="457200" rtl="0" algn="l">
              <a:spcBef>
                <a:spcPts val="0"/>
              </a:spcBef>
              <a:spcAft>
                <a:spcPts val="0"/>
              </a:spcAft>
              <a:buClr>
                <a:srgbClr val="002060"/>
              </a:buClr>
              <a:buSzPts val="2800"/>
              <a:buFont typeface="Times New Roman"/>
              <a:buChar char="●"/>
            </a:pPr>
            <a:r>
              <a:rPr lang="en-US" sz="2800">
                <a:solidFill>
                  <a:srgbClr val="002060"/>
                </a:solidFill>
                <a:latin typeface="Times New Roman"/>
                <a:ea typeface="Times New Roman"/>
                <a:cs typeface="Times New Roman"/>
                <a:sym typeface="Times New Roman"/>
              </a:rPr>
              <a:t>Closing Price vs time graph</a:t>
            </a:r>
            <a:endParaRPr sz="2800">
              <a:solidFill>
                <a:srgbClr val="002060"/>
              </a:solidFill>
              <a:latin typeface="Times New Roman"/>
              <a:ea typeface="Times New Roman"/>
              <a:cs typeface="Times New Roman"/>
              <a:sym typeface="Times New Roman"/>
            </a:endParaRPr>
          </a:p>
        </p:txBody>
      </p:sp>
      <p:sp>
        <p:nvSpPr>
          <p:cNvPr id="184" name="Google Shape;184;g13b2bc679f7_0_0"/>
          <p:cNvSpPr txBox="1"/>
          <p:nvPr/>
        </p:nvSpPr>
        <p:spPr>
          <a:xfrm>
            <a:off x="367400" y="137432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85" name="Google Shape;185;g13b2bc679f7_0_0"/>
          <p:cNvPicPr preferRelativeResize="0"/>
          <p:nvPr/>
        </p:nvPicPr>
        <p:blipFill>
          <a:blip r:embed="rId3">
            <a:alphaModFix/>
          </a:blip>
          <a:stretch>
            <a:fillRect/>
          </a:stretch>
        </p:blipFill>
        <p:spPr>
          <a:xfrm>
            <a:off x="1107125" y="1374325"/>
            <a:ext cx="9302900" cy="461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3bc75fb79d_3_65"/>
          <p:cNvSpPr txBox="1"/>
          <p:nvPr>
            <p:ph idx="12" type="sldNum"/>
          </p:nvPr>
        </p:nvSpPr>
        <p:spPr>
          <a:xfrm>
            <a:off x="9607550" y="6453188"/>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2" name="Google Shape;192;g13bc75fb79d_3_65"/>
          <p:cNvSpPr txBox="1"/>
          <p:nvPr>
            <p:ph idx="10" type="dt"/>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Calibri"/>
                <a:ea typeface="Calibri"/>
                <a:cs typeface="Calibri"/>
                <a:sym typeface="Calibri"/>
              </a:rPr>
              <a:t>0</a:t>
            </a:r>
            <a:r>
              <a:rPr lang="en-US"/>
              <a:t>7</a:t>
            </a:r>
            <a:r>
              <a:rPr lang="en-US" sz="1200">
                <a:solidFill>
                  <a:schemeClr val="lt1"/>
                </a:solidFill>
                <a:latin typeface="Calibri"/>
                <a:ea typeface="Calibri"/>
                <a:cs typeface="Calibri"/>
                <a:sym typeface="Calibri"/>
              </a:rPr>
              <a:t>-07-2022</a:t>
            </a:r>
            <a:endParaRPr sz="1200">
              <a:solidFill>
                <a:schemeClr val="lt1"/>
              </a:solidFill>
              <a:latin typeface="Calibri"/>
              <a:ea typeface="Calibri"/>
              <a:cs typeface="Calibri"/>
              <a:sym typeface="Calibri"/>
            </a:endParaRPr>
          </a:p>
        </p:txBody>
      </p:sp>
      <p:sp>
        <p:nvSpPr>
          <p:cNvPr id="193" name="Google Shape;193;g13bc75fb79d_3_65"/>
          <p:cNvSpPr txBox="1"/>
          <p:nvPr/>
        </p:nvSpPr>
        <p:spPr>
          <a:xfrm>
            <a:off x="470975" y="88850"/>
            <a:ext cx="10150800" cy="111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a:t>            </a:t>
            </a:r>
            <a:endParaRPr b="1"/>
          </a:p>
          <a:p>
            <a:pPr indent="0" lvl="0" marL="0" rtl="0" algn="just">
              <a:spcBef>
                <a:spcPts val="0"/>
              </a:spcBef>
              <a:spcAft>
                <a:spcPts val="0"/>
              </a:spcAft>
              <a:buNone/>
            </a:pPr>
            <a:r>
              <a:rPr b="1" lang="en-US" sz="4800">
                <a:solidFill>
                  <a:srgbClr val="002060"/>
                </a:solidFill>
                <a:latin typeface="Times New Roman"/>
                <a:ea typeface="Times New Roman"/>
                <a:cs typeface="Times New Roman"/>
                <a:sym typeface="Times New Roman"/>
              </a:rPr>
              <a:t>Training and Testing data</a:t>
            </a:r>
            <a:endParaRPr b="1" sz="4800">
              <a:solidFill>
                <a:srgbClr val="002060"/>
              </a:solidFill>
              <a:latin typeface="Times New Roman"/>
              <a:ea typeface="Times New Roman"/>
              <a:cs typeface="Times New Roman"/>
              <a:sym typeface="Times New Roman"/>
            </a:endParaRPr>
          </a:p>
        </p:txBody>
      </p:sp>
      <p:sp>
        <p:nvSpPr>
          <p:cNvPr id="194" name="Google Shape;194;g13bc75fb79d_3_65"/>
          <p:cNvSpPr txBox="1"/>
          <p:nvPr/>
        </p:nvSpPr>
        <p:spPr>
          <a:xfrm>
            <a:off x="367400" y="137432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5" name="Google Shape;195;g13bc75fb79d_3_65"/>
          <p:cNvSpPr txBox="1"/>
          <p:nvPr/>
        </p:nvSpPr>
        <p:spPr>
          <a:xfrm>
            <a:off x="553550" y="1337775"/>
            <a:ext cx="885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002060"/>
                </a:solidFill>
                <a:latin typeface="Times New Roman"/>
                <a:ea typeface="Times New Roman"/>
                <a:cs typeface="Times New Roman"/>
                <a:sym typeface="Times New Roman"/>
              </a:rPr>
              <a:t>Splitting data into 70 % of training and 30% of testing data</a:t>
            </a:r>
            <a:endParaRPr sz="2800">
              <a:solidFill>
                <a:srgbClr val="002060"/>
              </a:solidFill>
              <a:latin typeface="Times New Roman"/>
              <a:ea typeface="Times New Roman"/>
              <a:cs typeface="Times New Roman"/>
              <a:sym typeface="Times New Roman"/>
            </a:endParaRPr>
          </a:p>
        </p:txBody>
      </p:sp>
      <p:sp>
        <p:nvSpPr>
          <p:cNvPr id="196" name="Google Shape;196;g13bc75fb79d_3_65"/>
          <p:cNvSpPr txBox="1"/>
          <p:nvPr/>
        </p:nvSpPr>
        <p:spPr>
          <a:xfrm>
            <a:off x="630450" y="2198875"/>
            <a:ext cx="3244500" cy="55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900">
              <a:highlight>
                <a:srgbClr val="FFFFFF"/>
              </a:highlight>
            </a:endParaRPr>
          </a:p>
          <a:p>
            <a:pPr indent="0" lvl="0" marL="0" rtl="0" algn="l">
              <a:lnSpc>
                <a:spcPct val="115000"/>
              </a:lnSpc>
              <a:spcBef>
                <a:spcPts val="0"/>
              </a:spcBef>
              <a:spcAft>
                <a:spcPts val="0"/>
              </a:spcAft>
              <a:buNone/>
            </a:pPr>
            <a:r>
              <a:t/>
            </a:r>
            <a:endParaRPr>
              <a:latin typeface="Calibri"/>
              <a:ea typeface="Calibri"/>
              <a:cs typeface="Calibri"/>
              <a:sym typeface="Calibri"/>
            </a:endParaRPr>
          </a:p>
        </p:txBody>
      </p:sp>
      <p:pic>
        <p:nvPicPr>
          <p:cNvPr id="197" name="Google Shape;197;g13bc75fb79d_3_65"/>
          <p:cNvPicPr preferRelativeResize="0"/>
          <p:nvPr/>
        </p:nvPicPr>
        <p:blipFill>
          <a:blip r:embed="rId3">
            <a:alphaModFix/>
          </a:blip>
          <a:stretch>
            <a:fillRect/>
          </a:stretch>
        </p:blipFill>
        <p:spPr>
          <a:xfrm>
            <a:off x="1659325" y="2582099"/>
            <a:ext cx="3244500" cy="2805650"/>
          </a:xfrm>
          <a:prstGeom prst="rect">
            <a:avLst/>
          </a:prstGeom>
          <a:noFill/>
          <a:ln>
            <a:noFill/>
          </a:ln>
        </p:spPr>
      </p:pic>
      <p:pic>
        <p:nvPicPr>
          <p:cNvPr id="198" name="Google Shape;198;g13bc75fb79d_3_65"/>
          <p:cNvPicPr preferRelativeResize="0"/>
          <p:nvPr/>
        </p:nvPicPr>
        <p:blipFill>
          <a:blip r:embed="rId4">
            <a:alphaModFix/>
          </a:blip>
          <a:stretch>
            <a:fillRect/>
          </a:stretch>
        </p:blipFill>
        <p:spPr>
          <a:xfrm>
            <a:off x="6798900" y="2582100"/>
            <a:ext cx="3324225" cy="290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3bc75fb79d_3_56"/>
          <p:cNvSpPr txBox="1"/>
          <p:nvPr>
            <p:ph idx="12" type="sldNum"/>
          </p:nvPr>
        </p:nvSpPr>
        <p:spPr>
          <a:xfrm>
            <a:off x="9607550" y="6453188"/>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5" name="Google Shape;205;g13bc75fb79d_3_56"/>
          <p:cNvSpPr txBox="1"/>
          <p:nvPr>
            <p:ph idx="10" type="dt"/>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Calibri"/>
                <a:ea typeface="Calibri"/>
                <a:cs typeface="Calibri"/>
                <a:sym typeface="Calibri"/>
              </a:rPr>
              <a:t>0</a:t>
            </a:r>
            <a:r>
              <a:rPr lang="en-US"/>
              <a:t>7</a:t>
            </a:r>
            <a:r>
              <a:rPr lang="en-US" sz="1200">
                <a:solidFill>
                  <a:schemeClr val="lt1"/>
                </a:solidFill>
                <a:latin typeface="Calibri"/>
                <a:ea typeface="Calibri"/>
                <a:cs typeface="Calibri"/>
                <a:sym typeface="Calibri"/>
              </a:rPr>
              <a:t>-07-2022</a:t>
            </a:r>
            <a:endParaRPr sz="1200">
              <a:solidFill>
                <a:schemeClr val="lt1"/>
              </a:solidFill>
              <a:latin typeface="Calibri"/>
              <a:ea typeface="Calibri"/>
              <a:cs typeface="Calibri"/>
              <a:sym typeface="Calibri"/>
            </a:endParaRPr>
          </a:p>
        </p:txBody>
      </p:sp>
      <p:sp>
        <p:nvSpPr>
          <p:cNvPr id="206" name="Google Shape;206;g13bc75fb79d_3_56"/>
          <p:cNvSpPr txBox="1"/>
          <p:nvPr/>
        </p:nvSpPr>
        <p:spPr>
          <a:xfrm>
            <a:off x="486350" y="119600"/>
            <a:ext cx="10150800" cy="111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a:t>            </a:t>
            </a:r>
            <a:endParaRPr b="1"/>
          </a:p>
          <a:p>
            <a:pPr indent="0" lvl="0" marL="0" rtl="0" algn="l">
              <a:spcBef>
                <a:spcPts val="0"/>
              </a:spcBef>
              <a:spcAft>
                <a:spcPts val="0"/>
              </a:spcAft>
              <a:buNone/>
            </a:pPr>
            <a:r>
              <a:rPr b="1" lang="en-US" sz="4800">
                <a:solidFill>
                  <a:srgbClr val="002060"/>
                </a:solidFill>
                <a:latin typeface="Times New Roman"/>
                <a:ea typeface="Times New Roman"/>
                <a:cs typeface="Times New Roman"/>
                <a:sym typeface="Times New Roman"/>
              </a:rPr>
              <a:t>Preprocessing</a:t>
            </a:r>
            <a:endParaRPr b="1" sz="4800">
              <a:solidFill>
                <a:srgbClr val="002060"/>
              </a:solidFill>
              <a:latin typeface="Times New Roman"/>
              <a:ea typeface="Times New Roman"/>
              <a:cs typeface="Times New Roman"/>
              <a:sym typeface="Times New Roman"/>
            </a:endParaRPr>
          </a:p>
        </p:txBody>
      </p:sp>
      <p:sp>
        <p:nvSpPr>
          <p:cNvPr id="207" name="Google Shape;207;g13bc75fb79d_3_56"/>
          <p:cNvSpPr txBox="1"/>
          <p:nvPr/>
        </p:nvSpPr>
        <p:spPr>
          <a:xfrm>
            <a:off x="367400" y="137432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8" name="Google Shape;208;g13bc75fb79d_3_56"/>
          <p:cNvSpPr txBox="1"/>
          <p:nvPr/>
        </p:nvSpPr>
        <p:spPr>
          <a:xfrm>
            <a:off x="722700" y="1599175"/>
            <a:ext cx="88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9" name="Google Shape;209;g13bc75fb79d_3_56"/>
          <p:cNvSpPr txBox="1"/>
          <p:nvPr/>
        </p:nvSpPr>
        <p:spPr>
          <a:xfrm>
            <a:off x="3829675" y="2675664"/>
            <a:ext cx="8856900" cy="30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50">
                <a:solidFill>
                  <a:srgbClr val="002060"/>
                </a:solidFill>
                <a:highlight>
                  <a:srgbClr val="FFFFFF"/>
                </a:highlight>
              </a:rPr>
              <a:t>array([[0.00787282],</a:t>
            </a:r>
            <a:endParaRPr sz="2450">
              <a:solidFill>
                <a:srgbClr val="002060"/>
              </a:solidFill>
              <a:highlight>
                <a:srgbClr val="FFFFFF"/>
              </a:highlight>
            </a:endParaRPr>
          </a:p>
          <a:p>
            <a:pPr indent="0" lvl="0" marL="0" rtl="0" algn="l">
              <a:spcBef>
                <a:spcPts val="0"/>
              </a:spcBef>
              <a:spcAft>
                <a:spcPts val="0"/>
              </a:spcAft>
              <a:buNone/>
            </a:pPr>
            <a:r>
              <a:rPr lang="en-US" sz="2450">
                <a:solidFill>
                  <a:srgbClr val="002060"/>
                </a:solidFill>
                <a:highlight>
                  <a:srgbClr val="FFFFFF"/>
                </a:highlight>
              </a:rPr>
              <a:t>       [0.01549552],</a:t>
            </a:r>
            <a:endParaRPr sz="2450">
              <a:solidFill>
                <a:srgbClr val="002060"/>
              </a:solidFill>
              <a:highlight>
                <a:srgbClr val="FFFFFF"/>
              </a:highlight>
            </a:endParaRPr>
          </a:p>
          <a:p>
            <a:pPr indent="0" lvl="0" marL="0" rtl="0" algn="l">
              <a:spcBef>
                <a:spcPts val="0"/>
              </a:spcBef>
              <a:spcAft>
                <a:spcPts val="0"/>
              </a:spcAft>
              <a:buNone/>
            </a:pPr>
            <a:r>
              <a:rPr lang="en-US" sz="2450">
                <a:solidFill>
                  <a:srgbClr val="002060"/>
                </a:solidFill>
                <a:highlight>
                  <a:srgbClr val="FFFFFF"/>
                </a:highlight>
              </a:rPr>
              <a:t>       [0.01736587],</a:t>
            </a:r>
            <a:endParaRPr sz="2450">
              <a:solidFill>
                <a:srgbClr val="002060"/>
              </a:solidFill>
              <a:highlight>
                <a:srgbClr val="FFFFFF"/>
              </a:highlight>
            </a:endParaRPr>
          </a:p>
          <a:p>
            <a:pPr indent="0" lvl="0" marL="0" rtl="0" algn="l">
              <a:spcBef>
                <a:spcPts val="0"/>
              </a:spcBef>
              <a:spcAft>
                <a:spcPts val="0"/>
              </a:spcAft>
              <a:buNone/>
            </a:pPr>
            <a:r>
              <a:rPr lang="en-US" sz="2450">
                <a:solidFill>
                  <a:srgbClr val="002060"/>
                </a:solidFill>
                <a:highlight>
                  <a:srgbClr val="FFFFFF"/>
                </a:highlight>
              </a:rPr>
              <a:t>       ...,</a:t>
            </a:r>
            <a:endParaRPr sz="2450">
              <a:solidFill>
                <a:srgbClr val="002060"/>
              </a:solidFill>
              <a:highlight>
                <a:srgbClr val="FFFFFF"/>
              </a:highlight>
            </a:endParaRPr>
          </a:p>
          <a:p>
            <a:pPr indent="0" lvl="0" marL="0" rtl="0" algn="l">
              <a:spcBef>
                <a:spcPts val="0"/>
              </a:spcBef>
              <a:spcAft>
                <a:spcPts val="0"/>
              </a:spcAft>
              <a:buNone/>
            </a:pPr>
            <a:r>
              <a:rPr lang="en-US" sz="2450">
                <a:solidFill>
                  <a:srgbClr val="002060"/>
                </a:solidFill>
                <a:highlight>
                  <a:srgbClr val="FFFFFF"/>
                </a:highlight>
              </a:rPr>
              <a:t>       [0.95569915],</a:t>
            </a:r>
            <a:endParaRPr sz="2450">
              <a:solidFill>
                <a:srgbClr val="002060"/>
              </a:solidFill>
              <a:highlight>
                <a:srgbClr val="FFFFFF"/>
              </a:highlight>
            </a:endParaRPr>
          </a:p>
          <a:p>
            <a:pPr indent="0" lvl="0" marL="0" rtl="0" algn="l">
              <a:spcBef>
                <a:spcPts val="0"/>
              </a:spcBef>
              <a:spcAft>
                <a:spcPts val="0"/>
              </a:spcAft>
              <a:buNone/>
            </a:pPr>
            <a:r>
              <a:rPr lang="en-US" sz="2450">
                <a:solidFill>
                  <a:srgbClr val="002060"/>
                </a:solidFill>
                <a:highlight>
                  <a:srgbClr val="FFFFFF"/>
                </a:highlight>
              </a:rPr>
              <a:t>       [0.9593528 ],</a:t>
            </a:r>
            <a:endParaRPr sz="2450">
              <a:solidFill>
                <a:srgbClr val="00206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450">
                <a:solidFill>
                  <a:srgbClr val="002060"/>
                </a:solidFill>
                <a:highlight>
                  <a:srgbClr val="FFFFFF"/>
                </a:highlight>
              </a:rPr>
              <a:t>       [0.94527085]])</a:t>
            </a:r>
            <a:endParaRPr sz="2450">
              <a:solidFill>
                <a:srgbClr val="002060"/>
              </a:solidFill>
              <a:highlight>
                <a:srgbClr val="FFFFFF"/>
              </a:highlight>
            </a:endParaRPr>
          </a:p>
          <a:p>
            <a:pPr indent="0" lvl="0" marL="0" rtl="0" algn="l">
              <a:spcBef>
                <a:spcPts val="0"/>
              </a:spcBef>
              <a:spcAft>
                <a:spcPts val="0"/>
              </a:spcAft>
              <a:buNone/>
            </a:pPr>
            <a:r>
              <a:t/>
            </a:r>
            <a:endParaRPr>
              <a:latin typeface="Calibri"/>
              <a:ea typeface="Calibri"/>
              <a:cs typeface="Calibri"/>
              <a:sym typeface="Calibri"/>
            </a:endParaRPr>
          </a:p>
        </p:txBody>
      </p:sp>
      <p:sp>
        <p:nvSpPr>
          <p:cNvPr id="210" name="Google Shape;210;g13bc75fb79d_3_56"/>
          <p:cNvSpPr txBox="1"/>
          <p:nvPr/>
        </p:nvSpPr>
        <p:spPr>
          <a:xfrm>
            <a:off x="630450" y="1374325"/>
            <a:ext cx="1068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002060"/>
                </a:solidFill>
                <a:latin typeface="Times New Roman"/>
                <a:ea typeface="Times New Roman"/>
                <a:cs typeface="Times New Roman"/>
                <a:sym typeface="Times New Roman"/>
              </a:rPr>
              <a:t>We used Min-Max Scaler to preprocess the dataset. In preprocessing operation removes the noise into the data and convert data into 0 to 1 form.</a:t>
            </a:r>
            <a:endParaRPr sz="2800">
              <a:solidFill>
                <a:srgbClr val="00206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bc75fb79d_3_87"/>
          <p:cNvSpPr txBox="1"/>
          <p:nvPr>
            <p:ph idx="12" type="sldNum"/>
          </p:nvPr>
        </p:nvSpPr>
        <p:spPr>
          <a:xfrm>
            <a:off x="9607550" y="6453188"/>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7" name="Google Shape;217;g13bc75fb79d_3_87"/>
          <p:cNvSpPr txBox="1"/>
          <p:nvPr>
            <p:ph idx="10" type="dt"/>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Calibri"/>
                <a:ea typeface="Calibri"/>
                <a:cs typeface="Calibri"/>
                <a:sym typeface="Calibri"/>
              </a:rPr>
              <a:t>0</a:t>
            </a:r>
            <a:r>
              <a:rPr lang="en-US"/>
              <a:t>7</a:t>
            </a:r>
            <a:r>
              <a:rPr lang="en-US" sz="1200">
                <a:solidFill>
                  <a:schemeClr val="lt1"/>
                </a:solidFill>
                <a:latin typeface="Calibri"/>
                <a:ea typeface="Calibri"/>
                <a:cs typeface="Calibri"/>
                <a:sym typeface="Calibri"/>
              </a:rPr>
              <a:t>-07-2022</a:t>
            </a:r>
            <a:endParaRPr sz="1200">
              <a:solidFill>
                <a:schemeClr val="lt1"/>
              </a:solidFill>
              <a:latin typeface="Calibri"/>
              <a:ea typeface="Calibri"/>
              <a:cs typeface="Calibri"/>
              <a:sym typeface="Calibri"/>
            </a:endParaRPr>
          </a:p>
        </p:txBody>
      </p:sp>
      <p:sp>
        <p:nvSpPr>
          <p:cNvPr id="218" name="Google Shape;218;g13bc75fb79d_3_87"/>
          <p:cNvSpPr txBox="1"/>
          <p:nvPr/>
        </p:nvSpPr>
        <p:spPr>
          <a:xfrm>
            <a:off x="486350" y="119600"/>
            <a:ext cx="10150800" cy="1117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a:t>            </a:t>
            </a:r>
            <a:endParaRPr b="1"/>
          </a:p>
          <a:p>
            <a:pPr indent="0" lvl="0" marL="0" rtl="0" algn="l">
              <a:spcBef>
                <a:spcPts val="0"/>
              </a:spcBef>
              <a:spcAft>
                <a:spcPts val="0"/>
              </a:spcAft>
              <a:buNone/>
            </a:pPr>
            <a:r>
              <a:rPr b="1" lang="en-US" sz="4800">
                <a:solidFill>
                  <a:srgbClr val="002060"/>
                </a:solidFill>
                <a:latin typeface="Times New Roman"/>
                <a:ea typeface="Times New Roman"/>
                <a:cs typeface="Times New Roman"/>
                <a:sym typeface="Times New Roman"/>
              </a:rPr>
              <a:t>Result</a:t>
            </a:r>
            <a:endParaRPr b="1" sz="4800">
              <a:solidFill>
                <a:srgbClr val="002060"/>
              </a:solidFill>
              <a:latin typeface="Times New Roman"/>
              <a:ea typeface="Times New Roman"/>
              <a:cs typeface="Times New Roman"/>
              <a:sym typeface="Times New Roman"/>
            </a:endParaRPr>
          </a:p>
        </p:txBody>
      </p:sp>
      <p:sp>
        <p:nvSpPr>
          <p:cNvPr id="219" name="Google Shape;219;g13bc75fb79d_3_87"/>
          <p:cNvSpPr txBox="1"/>
          <p:nvPr/>
        </p:nvSpPr>
        <p:spPr>
          <a:xfrm>
            <a:off x="367400" y="1374325"/>
            <a:ext cx="783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0" name="Google Shape;220;g13bc75fb79d_3_87"/>
          <p:cNvSpPr txBox="1"/>
          <p:nvPr/>
        </p:nvSpPr>
        <p:spPr>
          <a:xfrm>
            <a:off x="722700" y="1599175"/>
            <a:ext cx="88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1" name="Google Shape;221;g13bc75fb79d_3_87"/>
          <p:cNvSpPr txBox="1"/>
          <p:nvPr/>
        </p:nvSpPr>
        <p:spPr>
          <a:xfrm>
            <a:off x="630450" y="1374325"/>
            <a:ext cx="1068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002060"/>
                </a:solidFill>
                <a:latin typeface="Times New Roman"/>
                <a:ea typeface="Times New Roman"/>
                <a:cs typeface="Times New Roman"/>
                <a:sym typeface="Times New Roman"/>
              </a:rPr>
              <a:t>Graph between Predicted price and original price</a:t>
            </a:r>
            <a:endParaRPr sz="2800">
              <a:solidFill>
                <a:srgbClr val="002060"/>
              </a:solidFill>
              <a:latin typeface="Times New Roman"/>
              <a:ea typeface="Times New Roman"/>
              <a:cs typeface="Times New Roman"/>
              <a:sym typeface="Times New Roman"/>
            </a:endParaRPr>
          </a:p>
        </p:txBody>
      </p:sp>
      <p:pic>
        <p:nvPicPr>
          <p:cNvPr id="222" name="Google Shape;222;g13bc75fb79d_3_87"/>
          <p:cNvPicPr preferRelativeResize="0"/>
          <p:nvPr/>
        </p:nvPicPr>
        <p:blipFill>
          <a:blip r:embed="rId3">
            <a:alphaModFix/>
          </a:blip>
          <a:stretch>
            <a:fillRect/>
          </a:stretch>
        </p:blipFill>
        <p:spPr>
          <a:xfrm>
            <a:off x="1399275" y="1911750"/>
            <a:ext cx="9103000" cy="410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3bc75fb79d_9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In report, we use machine learning models LSTM model,s to predict the stock future value. This is shows the proposed method is capable to distinctive around interrelation with the data. </a:t>
            </a:r>
            <a:endParaRPr>
              <a:latin typeface="Times New Roman"/>
              <a:ea typeface="Times New Roman"/>
              <a:cs typeface="Times New Roman"/>
              <a:sym typeface="Times New Roman"/>
            </a:endParaRPr>
          </a:p>
          <a:p>
            <a:pPr indent="0" lvl="0" marL="91440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Also, it is evident from the results that,LSTM model is capable to identify the changes in tren</a:t>
            </a:r>
            <a:r>
              <a:rPr lang="en-US">
                <a:solidFill>
                  <a:schemeClr val="dk1"/>
                </a:solidFill>
                <a:latin typeface="Times New Roman"/>
                <a:ea typeface="Times New Roman"/>
                <a:cs typeface="Times New Roman"/>
                <a:sym typeface="Times New Roman"/>
              </a:rPr>
              <a:t>ds. </a:t>
            </a:r>
            <a:endParaRPr>
              <a:solidFill>
                <a:schemeClr val="dk1"/>
              </a:solidFill>
              <a:latin typeface="Times New Roman"/>
              <a:ea typeface="Times New Roman"/>
              <a:cs typeface="Times New Roman"/>
              <a:sym typeface="Times New Roman"/>
            </a:endParaRPr>
          </a:p>
        </p:txBody>
      </p:sp>
      <p:sp>
        <p:nvSpPr>
          <p:cNvPr id="228" name="Google Shape;228;g13bc75fb79d_9_0"/>
          <p:cNvSpPr txBox="1"/>
          <p:nvPr>
            <p:ph type="title"/>
          </p:nvPr>
        </p:nvSpPr>
        <p:spPr>
          <a:xfrm>
            <a:off x="900100" y="5964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4800">
                <a:latin typeface="Times New Roman"/>
                <a:ea typeface="Times New Roman"/>
                <a:cs typeface="Times New Roman"/>
                <a:sym typeface="Times New Roman"/>
              </a:rPr>
              <a:t>Conclusion</a:t>
            </a:r>
            <a:endParaRPr b="1" sz="4800">
              <a:latin typeface="Times New Roman"/>
              <a:ea typeface="Times New Roman"/>
              <a:cs typeface="Times New Roman"/>
              <a:sym typeface="Times New Roman"/>
            </a:endParaRPr>
          </a:p>
          <a:p>
            <a:pPr indent="0" lvl="0" marL="0" rtl="0" algn="l">
              <a:lnSpc>
                <a:spcPct val="90000"/>
              </a:lnSpc>
              <a:spcBef>
                <a:spcPts val="0"/>
              </a:spcBef>
              <a:spcAft>
                <a:spcPts val="0"/>
              </a:spcAft>
              <a:buSzPts val="1400"/>
              <a:buNone/>
            </a:pPr>
            <a:r>
              <a:t/>
            </a:r>
            <a:endParaRPr b="1" sz="4800">
              <a:latin typeface="Times New Roman"/>
              <a:ea typeface="Times New Roman"/>
              <a:cs typeface="Times New Roman"/>
              <a:sym typeface="Times New Roman"/>
            </a:endParaRPr>
          </a:p>
        </p:txBody>
      </p:sp>
      <p:sp>
        <p:nvSpPr>
          <p:cNvPr id="229" name="Google Shape;229;g13bc75fb79d_9_0"/>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230" name="Google Shape;230;g13bc75fb79d_9_0"/>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231" name="Google Shape;231;g13bc75fb79d_9_0"/>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3bc75fb79d_9_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In future work, we add more stock market data and compare more model to improve accuracy of predicted stock price. </a:t>
            </a:r>
            <a:endParaRPr>
              <a:latin typeface="Times New Roman"/>
              <a:ea typeface="Times New Roman"/>
              <a:cs typeface="Times New Roman"/>
              <a:sym typeface="Times New Roman"/>
            </a:endParaRPr>
          </a:p>
          <a:p>
            <a:pPr indent="0" lvl="0" marL="91440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In the future, for better accuracy model can be trained with more varied and detailed data. Also, other algorithms along with proposed can be used to create a new hybrid model. </a:t>
            </a:r>
            <a:endParaRPr>
              <a:latin typeface="Times New Roman"/>
              <a:ea typeface="Times New Roman"/>
              <a:cs typeface="Times New Roman"/>
              <a:sym typeface="Times New Roman"/>
            </a:endParaRPr>
          </a:p>
        </p:txBody>
      </p:sp>
      <p:sp>
        <p:nvSpPr>
          <p:cNvPr id="237" name="Google Shape;237;g13bc75fb79d_9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Future Scope</a:t>
            </a:r>
            <a:r>
              <a:rPr lang="en-US" sz="4800">
                <a:latin typeface="Times New Roman"/>
                <a:ea typeface="Times New Roman"/>
                <a:cs typeface="Times New Roman"/>
                <a:sym typeface="Times New Roman"/>
              </a:rPr>
              <a:t> </a:t>
            </a:r>
            <a:endParaRPr b="1" sz="4800">
              <a:latin typeface="Times New Roman"/>
              <a:ea typeface="Times New Roman"/>
              <a:cs typeface="Times New Roman"/>
              <a:sym typeface="Times New Roman"/>
            </a:endParaRPr>
          </a:p>
        </p:txBody>
      </p:sp>
      <p:sp>
        <p:nvSpPr>
          <p:cNvPr id="238" name="Google Shape;238;g13bc75fb79d_9_14"/>
          <p:cNvSpPr txBox="1"/>
          <p:nvPr>
            <p:ph idx="10" type="dt"/>
          </p:nvPr>
        </p:nvSpPr>
        <p:spPr>
          <a:xfrm>
            <a:off x="266700" y="6557963"/>
            <a:ext cx="2209800" cy="300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239" name="Google Shape;239;g13bc75fb79d_9_14"/>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240" name="Google Shape;240;g13bc75fb79d_9_14"/>
          <p:cNvSpPr txBox="1"/>
          <p:nvPr>
            <p:ph idx="12" type="sldNum"/>
          </p:nvPr>
        </p:nvSpPr>
        <p:spPr>
          <a:xfrm>
            <a:off x="9629775" y="6492875"/>
            <a:ext cx="19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nvSpPr>
        <p:spPr>
          <a:xfrm>
            <a:off x="0" y="3175"/>
            <a:ext cx="12192000" cy="4727575"/>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Arial"/>
              <a:buNone/>
            </a:pPr>
            <a:r>
              <a:rPr b="0" i="0" lang="en-US" sz="100" u="none" cap="none" strike="noStrike">
                <a:solidFill>
                  <a:srgbClr val="0C2577"/>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sp>
        <p:nvSpPr>
          <p:cNvPr id="246" name="Google Shape;246;p12"/>
          <p:cNvSpPr txBox="1"/>
          <p:nvPr>
            <p:ph type="title"/>
          </p:nvPr>
        </p:nvSpPr>
        <p:spPr>
          <a:xfrm>
            <a:off x="736813" y="19518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a:solidFill>
                  <a:schemeClr val="lt1"/>
                </a:solidFill>
                <a:latin typeface="Georgia"/>
                <a:ea typeface="Georgia"/>
                <a:cs typeface="Georgia"/>
                <a:sym typeface="Georgia"/>
              </a:rPr>
              <a:t>                         </a:t>
            </a:r>
            <a:r>
              <a:rPr b="1" lang="en-US">
                <a:solidFill>
                  <a:schemeClr val="lt1"/>
                </a:solidFill>
                <a:latin typeface="Georgia"/>
                <a:ea typeface="Georgia"/>
                <a:cs typeface="Georgia"/>
                <a:sym typeface="Georgia"/>
              </a:rPr>
              <a:t>Thank You</a:t>
            </a:r>
            <a:endParaRPr/>
          </a:p>
        </p:txBody>
      </p:sp>
      <p:pic>
        <p:nvPicPr>
          <p:cNvPr id="247" name="Google Shape;247;p12"/>
          <p:cNvPicPr preferRelativeResize="0"/>
          <p:nvPr/>
        </p:nvPicPr>
        <p:blipFill rotWithShape="1">
          <a:blip r:embed="rId3">
            <a:alphaModFix/>
          </a:blip>
          <a:srcRect b="0" l="0" r="0" t="0"/>
          <a:stretch/>
        </p:blipFill>
        <p:spPr>
          <a:xfrm>
            <a:off x="215900" y="5002213"/>
            <a:ext cx="1244600" cy="1244600"/>
          </a:xfrm>
          <a:prstGeom prst="rect">
            <a:avLst/>
          </a:prstGeom>
          <a:noFill/>
          <a:ln>
            <a:noFill/>
          </a:ln>
        </p:spPr>
      </p:pic>
      <p:sp>
        <p:nvSpPr>
          <p:cNvPr id="248" name="Google Shape;248;p12"/>
          <p:cNvSpPr txBox="1"/>
          <p:nvPr/>
        </p:nvSpPr>
        <p:spPr>
          <a:xfrm>
            <a:off x="1652588" y="5162550"/>
            <a:ext cx="5559425"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298A"/>
              </a:buClr>
              <a:buSzPts val="1800"/>
              <a:buFont typeface="Arial"/>
              <a:buNone/>
            </a:pPr>
            <a:r>
              <a:rPr b="1" i="0" lang="en-US" sz="1800" u="none" cap="none" strike="noStrike">
                <a:solidFill>
                  <a:srgbClr val="23298A"/>
                </a:solidFill>
                <a:latin typeface="Georgia"/>
                <a:ea typeface="Georgia"/>
                <a:cs typeface="Georgia"/>
                <a:sym typeface="Georgia"/>
              </a:rPr>
              <a:t>Dr. Shyama Prasad Mukherjee International Institute of Information Technology, Naya Raipur </a:t>
            </a:r>
            <a:endParaRPr b="1" i="0" sz="1800" u="none" cap="none" strike="noStrike">
              <a:solidFill>
                <a:srgbClr val="23298A"/>
              </a:solidFill>
              <a:latin typeface="Georgia"/>
              <a:ea typeface="Georgia"/>
              <a:cs typeface="Georgia"/>
              <a:sym typeface="Georgia"/>
            </a:endParaRPr>
          </a:p>
        </p:txBody>
      </p:sp>
      <p:sp>
        <p:nvSpPr>
          <p:cNvPr id="249" name="Google Shape;249;p12"/>
          <p:cNvSpPr txBox="1"/>
          <p:nvPr>
            <p:ph idx="10" type="dt"/>
          </p:nvPr>
        </p:nvSpPr>
        <p:spPr>
          <a:xfrm>
            <a:off x="266700" y="6518275"/>
            <a:ext cx="2209800" cy="3000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Calibri"/>
                <a:ea typeface="Calibri"/>
                <a:cs typeface="Calibri"/>
                <a:sym typeface="Calibri"/>
              </a:rPr>
              <a:t>0</a:t>
            </a:r>
            <a:r>
              <a:rPr lang="en-US"/>
              <a:t>7</a:t>
            </a:r>
            <a:r>
              <a:rPr lang="en-US" sz="1200">
                <a:solidFill>
                  <a:schemeClr val="lt1"/>
                </a:solidFill>
                <a:latin typeface="Calibri"/>
                <a:ea typeface="Calibri"/>
                <a:cs typeface="Calibri"/>
                <a:sym typeface="Calibri"/>
              </a:rPr>
              <a:t>-07-2022</a:t>
            </a:r>
            <a:endParaRPr sz="1200">
              <a:solidFill>
                <a:schemeClr val="lt1"/>
              </a:solidFill>
              <a:latin typeface="Calibri"/>
              <a:ea typeface="Calibri"/>
              <a:cs typeface="Calibri"/>
              <a:sym typeface="Calibri"/>
            </a:endParaRPr>
          </a:p>
        </p:txBody>
      </p:sp>
      <p:sp>
        <p:nvSpPr>
          <p:cNvPr id="250" name="Google Shape;250;p12"/>
          <p:cNvSpPr txBox="1"/>
          <p:nvPr>
            <p:ph idx="12" type="sldNum"/>
          </p:nvPr>
        </p:nvSpPr>
        <p:spPr>
          <a:xfrm>
            <a:off x="9607550" y="6453188"/>
            <a:ext cx="1979613"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251" name="Google Shape;251;p12"/>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a:solidFill>
                  <a:schemeClr val="lt1"/>
                </a:solidFill>
                <a:latin typeface="Georgia"/>
                <a:ea typeface="Georgia"/>
                <a:cs typeface="Georgia"/>
                <a:sym typeface="Georgia"/>
              </a:rPr>
              <a:t>International Institute of Information Technology, Naya Raipur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245">
                                            <p:txEl>
                                              <p:pRg end="0" st="0"/>
                                            </p:txEl>
                                          </p:spTgt>
                                        </p:tgtEl>
                                        <p:attrNameLst>
                                          <p:attrName>style.visibility</p:attrName>
                                        </p:attrNameLst>
                                      </p:cBhvr>
                                      <p:to>
                                        <p:strVal val="visible"/>
                                      </p:to>
                                    </p:set>
                                    <p:anim calcmode="lin" valueType="num">
                                      <p:cBhvr additive="base">
                                        <p:cTn dur="1000"/>
                                        <p:tgtEl>
                                          <p:spTgt spid="24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 type="body"/>
          </p:nvPr>
        </p:nvSpPr>
        <p:spPr>
          <a:xfrm>
            <a:off x="633600" y="1175550"/>
            <a:ext cx="5679300" cy="5082000"/>
          </a:xfrm>
          <a:prstGeom prst="rect">
            <a:avLst/>
          </a:prstGeom>
          <a:noFill/>
          <a:ln>
            <a:noFill/>
          </a:ln>
        </p:spPr>
        <p:txBody>
          <a:bodyPr anchorCtr="0" anchor="t" bIns="45700" lIns="91425" spcFirstLastPara="1" rIns="91425" wrap="square" tIns="45700">
            <a:noAutofit/>
          </a:bodyPr>
          <a:lstStyle/>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Introduction</a:t>
            </a:r>
            <a:endParaRPr sz="2700">
              <a:latin typeface="Times New Roman"/>
              <a:ea typeface="Times New Roman"/>
              <a:cs typeface="Times New Roman"/>
              <a:sym typeface="Times New Roman"/>
            </a:endParaRPr>
          </a:p>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Objectives</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AutoNum type="arabicPeriod"/>
            </a:pPr>
            <a:r>
              <a:rPr lang="en-US" sz="2700"/>
              <a:t> </a:t>
            </a:r>
            <a:r>
              <a:rPr lang="en-US" sz="2700">
                <a:latin typeface="Times New Roman"/>
                <a:ea typeface="Times New Roman"/>
                <a:cs typeface="Times New Roman"/>
                <a:sym typeface="Times New Roman"/>
              </a:rPr>
              <a:t>Tool &amp; Technologies</a:t>
            </a:r>
            <a:endParaRPr sz="2700">
              <a:latin typeface="Times New Roman"/>
              <a:ea typeface="Times New Roman"/>
              <a:cs typeface="Times New Roman"/>
              <a:sym typeface="Times New Roman"/>
            </a:endParaRPr>
          </a:p>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LSTM</a:t>
            </a:r>
            <a:endParaRPr sz="2700">
              <a:latin typeface="Times New Roman"/>
              <a:ea typeface="Times New Roman"/>
              <a:cs typeface="Times New Roman"/>
              <a:sym typeface="Times New Roman"/>
            </a:endParaRPr>
          </a:p>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Proposed Work</a:t>
            </a:r>
            <a:endParaRPr sz="2700">
              <a:latin typeface="Times New Roman"/>
              <a:ea typeface="Times New Roman"/>
              <a:cs typeface="Times New Roman"/>
              <a:sym typeface="Times New Roman"/>
            </a:endParaRPr>
          </a:p>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Dataset</a:t>
            </a:r>
            <a:endParaRPr sz="2700">
              <a:latin typeface="Times New Roman"/>
              <a:ea typeface="Times New Roman"/>
              <a:cs typeface="Times New Roman"/>
              <a:sym typeface="Times New Roman"/>
            </a:endParaRPr>
          </a:p>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Dataset Analysis</a:t>
            </a:r>
            <a:endParaRPr sz="2700">
              <a:latin typeface="Times New Roman"/>
              <a:ea typeface="Times New Roman"/>
              <a:cs typeface="Times New Roman"/>
              <a:sym typeface="Times New Roman"/>
            </a:endParaRPr>
          </a:p>
          <a:p>
            <a:pPr indent="-400050" lvl="0" marL="45720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Training and Testing data</a:t>
            </a:r>
            <a:endParaRPr sz="2700">
              <a:latin typeface="Times New Roman"/>
              <a:ea typeface="Times New Roman"/>
              <a:cs typeface="Times New Roman"/>
              <a:sym typeface="Times New Roman"/>
            </a:endParaRPr>
          </a:p>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Preprocessing</a:t>
            </a:r>
            <a:endParaRPr sz="2700">
              <a:latin typeface="Times New Roman"/>
              <a:ea typeface="Times New Roman"/>
              <a:cs typeface="Times New Roman"/>
              <a:sym typeface="Times New Roman"/>
            </a:endParaRPr>
          </a:p>
          <a:p>
            <a:pPr indent="-457200" lvl="0" marL="514350" rtl="0" algn="just">
              <a:lnSpc>
                <a:spcPct val="100000"/>
              </a:lnSpc>
              <a:spcBef>
                <a:spcPts val="0"/>
              </a:spcBef>
              <a:spcAft>
                <a:spcPts val="0"/>
              </a:spcAft>
              <a:buSzPts val="2700"/>
              <a:buFont typeface="Times New Roman"/>
              <a:buAutoNum type="arabicPeriod"/>
            </a:pPr>
            <a:r>
              <a:rPr lang="en-US" sz="2700">
                <a:latin typeface="Times New Roman"/>
                <a:ea typeface="Times New Roman"/>
                <a:cs typeface="Times New Roman"/>
                <a:sym typeface="Times New Roman"/>
              </a:rPr>
              <a:t>Result</a:t>
            </a:r>
            <a:endParaRPr sz="27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700">
              <a:latin typeface="Times New Roman"/>
              <a:ea typeface="Times New Roman"/>
              <a:cs typeface="Times New Roman"/>
              <a:sym typeface="Times New Roman"/>
            </a:endParaRPr>
          </a:p>
        </p:txBody>
      </p:sp>
      <p:sp>
        <p:nvSpPr>
          <p:cNvPr id="99" name="Google Shape;99;p2"/>
          <p:cNvSpPr txBox="1"/>
          <p:nvPr>
            <p:ph type="title"/>
          </p:nvPr>
        </p:nvSpPr>
        <p:spPr>
          <a:xfrm>
            <a:off x="809875" y="57950"/>
            <a:ext cx="9779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100" name="Google Shape;100;p2"/>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Calibri"/>
                <a:ea typeface="Calibri"/>
                <a:cs typeface="Calibri"/>
                <a:sym typeface="Calibri"/>
              </a:rPr>
              <a:t>0</a:t>
            </a:r>
            <a:r>
              <a:rPr lang="en-US"/>
              <a:t>7</a:t>
            </a:r>
            <a:r>
              <a:rPr lang="en-US" sz="1200">
                <a:solidFill>
                  <a:schemeClr val="lt1"/>
                </a:solidFill>
                <a:latin typeface="Calibri"/>
                <a:ea typeface="Calibri"/>
                <a:cs typeface="Calibri"/>
                <a:sym typeface="Calibri"/>
              </a:rPr>
              <a:t>-07-2022</a:t>
            </a:r>
            <a:endParaRPr sz="1200">
              <a:solidFill>
                <a:schemeClr val="lt1"/>
              </a:solidFill>
              <a:latin typeface="Calibri"/>
              <a:ea typeface="Calibri"/>
              <a:cs typeface="Calibri"/>
              <a:sym typeface="Calibri"/>
            </a:endParaRPr>
          </a:p>
        </p:txBody>
      </p:sp>
      <p:sp>
        <p:nvSpPr>
          <p:cNvPr id="101" name="Google Shape;101;p2"/>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a:solidFill>
                  <a:schemeClr val="lt1"/>
                </a:solidFill>
                <a:latin typeface="Georgia"/>
                <a:ea typeface="Georgia"/>
                <a:cs typeface="Georgia"/>
                <a:sym typeface="Georgia"/>
              </a:rPr>
              <a:t>International Institute of Information Technology, Naya Raipur</a:t>
            </a:r>
            <a:endParaRPr/>
          </a:p>
        </p:txBody>
      </p:sp>
      <p:sp>
        <p:nvSpPr>
          <p:cNvPr id="102" name="Google Shape;102;p2"/>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03" name="Google Shape;103;p2"/>
          <p:cNvSpPr txBox="1"/>
          <p:nvPr>
            <p:ph idx="1" type="body"/>
          </p:nvPr>
        </p:nvSpPr>
        <p:spPr>
          <a:xfrm>
            <a:off x="6513850" y="1175550"/>
            <a:ext cx="3963600" cy="5082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None/>
            </a:pPr>
            <a:r>
              <a:rPr lang="en-US" sz="2700">
                <a:latin typeface="Times New Roman"/>
                <a:ea typeface="Times New Roman"/>
                <a:cs typeface="Times New Roman"/>
                <a:sym typeface="Times New Roman"/>
              </a:rPr>
              <a:t>11. Conclusion</a:t>
            </a:r>
            <a:endParaRPr sz="27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rPr lang="en-US" sz="2700">
                <a:latin typeface="Times New Roman"/>
                <a:ea typeface="Times New Roman"/>
                <a:cs typeface="Times New Roman"/>
                <a:sym typeface="Times New Roman"/>
              </a:rPr>
              <a:t>12. Future Scope</a:t>
            </a:r>
            <a:endParaRPr sz="27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1" type="body"/>
          </p:nvPr>
        </p:nvSpPr>
        <p:spPr>
          <a:xfrm>
            <a:off x="838200" y="1480876"/>
            <a:ext cx="10515600" cy="4696200"/>
          </a:xfrm>
          <a:prstGeom prst="rect">
            <a:avLst/>
          </a:prstGeom>
          <a:noFill/>
          <a:ln>
            <a:noFill/>
          </a:ln>
        </p:spPr>
        <p:txBody>
          <a:bodyPr anchorCtr="0" anchor="t" bIns="45700" lIns="91425" spcFirstLastPara="1" rIns="91425" wrap="square" tIns="45700">
            <a:noAutofit/>
          </a:bodyPr>
          <a:lstStyle/>
          <a:p>
            <a:pPr indent="-419100" lvl="0" marL="457200" rtl="0" algn="l">
              <a:spcBef>
                <a:spcPts val="1000"/>
              </a:spcBef>
              <a:spcAft>
                <a:spcPts val="0"/>
              </a:spcAft>
              <a:buSzPts val="3000"/>
              <a:buFont typeface="Times New Roman"/>
              <a:buChar char="●"/>
            </a:pPr>
            <a:r>
              <a:rPr lang="en-US" sz="3000">
                <a:latin typeface="Times New Roman"/>
                <a:ea typeface="Times New Roman"/>
                <a:cs typeface="Times New Roman"/>
                <a:sym typeface="Times New Roman"/>
              </a:rPr>
              <a:t>The Stock Market has been very successful in attracting people from various backgrounds be it educational or business .</a:t>
            </a:r>
            <a:endParaRPr sz="3000">
              <a:latin typeface="Times New Roman"/>
              <a:ea typeface="Times New Roman"/>
              <a:cs typeface="Times New Roman"/>
              <a:sym typeface="Times New Roman"/>
            </a:endParaRPr>
          </a:p>
          <a:p>
            <a:pPr indent="0" lvl="0" marL="914400" rtl="0" algn="l">
              <a:spcBef>
                <a:spcPts val="1000"/>
              </a:spcBef>
              <a:spcAft>
                <a:spcPts val="0"/>
              </a:spcAft>
              <a:buNone/>
            </a:pPr>
            <a:r>
              <a:t/>
            </a:r>
            <a:endParaRPr sz="3000">
              <a:latin typeface="Times New Roman"/>
              <a:ea typeface="Times New Roman"/>
              <a:cs typeface="Times New Roman"/>
              <a:sym typeface="Times New Roman"/>
            </a:endParaRPr>
          </a:p>
          <a:p>
            <a:pPr indent="-419100" lvl="0" marL="457200" rtl="0" algn="l">
              <a:spcBef>
                <a:spcPts val="1000"/>
              </a:spcBef>
              <a:spcAft>
                <a:spcPts val="0"/>
              </a:spcAft>
              <a:buSzPts val="3000"/>
              <a:buFont typeface="Times New Roman"/>
              <a:buChar char="●"/>
            </a:pPr>
            <a:r>
              <a:rPr lang="en-US" sz="3000">
                <a:latin typeface="Times New Roman"/>
                <a:ea typeface="Times New Roman"/>
                <a:cs typeface="Times New Roman"/>
                <a:sym typeface="Times New Roman"/>
              </a:rPr>
              <a:t>Ability to predict the  future stock  prices accurately is crucial job for market dealers or investors.</a:t>
            </a:r>
            <a:endParaRPr sz="3000">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sz="3000">
              <a:highlight>
                <a:srgbClr val="FFFFFF"/>
              </a:highlight>
              <a:latin typeface="Times New Roman"/>
              <a:ea typeface="Times New Roman"/>
              <a:cs typeface="Times New Roman"/>
              <a:sym typeface="Times New Roman"/>
            </a:endParaRPr>
          </a:p>
          <a:p>
            <a:pPr indent="-419100" lvl="0" marL="457200" rtl="0" algn="l">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People often look for tools or methods that would minimize their risks and maximize their profits and hence the stock price prediction takes on an influential role in the ever challenging stock market business.</a:t>
            </a:r>
            <a:endParaRPr sz="3000">
              <a:latin typeface="Times New Roman"/>
              <a:ea typeface="Times New Roman"/>
              <a:cs typeface="Times New Roman"/>
              <a:sym typeface="Times New Roman"/>
            </a:endParaRPr>
          </a:p>
          <a:p>
            <a:pPr indent="0" lvl="0" marL="228600" rtl="0" algn="l">
              <a:lnSpc>
                <a:spcPct val="90000"/>
              </a:lnSpc>
              <a:spcBef>
                <a:spcPts val="1000"/>
              </a:spcBef>
              <a:spcAft>
                <a:spcPts val="0"/>
              </a:spcAft>
              <a:buClr>
                <a:srgbClr val="002060"/>
              </a:buClr>
              <a:buSzPts val="3600"/>
              <a:buNone/>
            </a:pPr>
            <a:r>
              <a:t/>
            </a:r>
            <a:endParaRPr sz="30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002060"/>
              </a:buClr>
              <a:buSzPts val="3600"/>
              <a:buNone/>
            </a:pPr>
            <a:r>
              <a:t/>
            </a:r>
            <a:endParaRPr sz="3000">
              <a:latin typeface="Times New Roman"/>
              <a:ea typeface="Times New Roman"/>
              <a:cs typeface="Times New Roman"/>
              <a:sym typeface="Times New Roman"/>
            </a:endParaRPr>
          </a:p>
        </p:txBody>
      </p:sp>
      <p:sp>
        <p:nvSpPr>
          <p:cNvPr id="109" name="Google Shape;109;p3"/>
          <p:cNvSpPr txBox="1"/>
          <p:nvPr>
            <p:ph type="title"/>
          </p:nvPr>
        </p:nvSpPr>
        <p:spPr>
          <a:xfrm>
            <a:off x="838200" y="3379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0" name="Google Shape;110;p3"/>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111" name="Google Shape;111;p3"/>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12" name="Google Shape;112;p3"/>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3b5015ddf8_0_9"/>
          <p:cNvSpPr txBox="1"/>
          <p:nvPr>
            <p:ph idx="1" type="body"/>
          </p:nvPr>
        </p:nvSpPr>
        <p:spPr>
          <a:xfrm>
            <a:off x="536275" y="1662800"/>
            <a:ext cx="10515600" cy="3886200"/>
          </a:xfrm>
          <a:prstGeom prst="rect">
            <a:avLst/>
          </a:prstGeom>
          <a:noFill/>
          <a:ln>
            <a:noFill/>
          </a:ln>
        </p:spPr>
        <p:txBody>
          <a:bodyPr anchorCtr="0" anchor="t" bIns="45700" lIns="91425" spcFirstLastPara="1" rIns="91425" wrap="square" tIns="45700">
            <a:noAutofit/>
          </a:bodyPr>
          <a:lstStyle/>
          <a:p>
            <a:pPr indent="-419100" lvl="0" marL="457200" rtl="0" algn="l">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A stock market prediction is described as an action of attempting to classify the future value of the company stock or other financial investment traded on the stock exchange. </a:t>
            </a:r>
            <a:endParaRPr sz="30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3000">
              <a:latin typeface="Arial"/>
              <a:ea typeface="Arial"/>
              <a:cs typeface="Arial"/>
              <a:sym typeface="Arial"/>
            </a:endParaRPr>
          </a:p>
          <a:p>
            <a:pPr indent="-419100" lvl="0" marL="457200" rtl="0" algn="l">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forthcoming price of a stock of the successful estimation is called the Yield significant profit. </a:t>
            </a:r>
            <a:endParaRPr sz="30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3000">
              <a:latin typeface="Arial"/>
              <a:ea typeface="Arial"/>
              <a:cs typeface="Arial"/>
              <a:sym typeface="Arial"/>
            </a:endParaRPr>
          </a:p>
          <a:p>
            <a:pPr indent="-419100" lvl="0" marL="457200" rtl="0" algn="l">
              <a:lnSpc>
                <a:spcPct val="9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This helps to invest wisely for making good profits. </a:t>
            </a:r>
            <a:endParaRPr sz="30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3000">
              <a:latin typeface="Times New Roman"/>
              <a:ea typeface="Times New Roman"/>
              <a:cs typeface="Times New Roman"/>
              <a:sym typeface="Times New Roman"/>
            </a:endParaRPr>
          </a:p>
        </p:txBody>
      </p:sp>
      <p:sp>
        <p:nvSpPr>
          <p:cNvPr id="118" name="Google Shape;118;g13b5015ddf8_0_9"/>
          <p:cNvSpPr txBox="1"/>
          <p:nvPr>
            <p:ph type="title"/>
          </p:nvPr>
        </p:nvSpPr>
        <p:spPr>
          <a:xfrm>
            <a:off x="838200" y="2516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119" name="Google Shape;119;g13b5015ddf8_0_9"/>
          <p:cNvSpPr txBox="1"/>
          <p:nvPr>
            <p:ph idx="11" type="ftr"/>
          </p:nvPr>
        </p:nvSpPr>
        <p:spPr>
          <a:xfrm>
            <a:off x="2859088" y="6492875"/>
            <a:ext cx="6597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20" name="Google Shape;120;g13b5015ddf8_0_9"/>
          <p:cNvSpPr txBox="1"/>
          <p:nvPr>
            <p:ph idx="10" type="dt"/>
          </p:nvPr>
        </p:nvSpPr>
        <p:spPr>
          <a:xfrm>
            <a:off x="266700" y="6518275"/>
            <a:ext cx="2209800" cy="300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lang="en-US" sz="1200">
                <a:solidFill>
                  <a:schemeClr val="lt1"/>
                </a:solidFill>
                <a:latin typeface="Calibri"/>
                <a:ea typeface="Calibri"/>
                <a:cs typeface="Calibri"/>
                <a:sym typeface="Calibri"/>
              </a:rPr>
              <a:t>0</a:t>
            </a:r>
            <a:r>
              <a:rPr lang="en-US"/>
              <a:t>7</a:t>
            </a:r>
            <a:r>
              <a:rPr lang="en-US" sz="1200">
                <a:solidFill>
                  <a:schemeClr val="lt1"/>
                </a:solidFill>
                <a:latin typeface="Calibri"/>
                <a:ea typeface="Calibri"/>
                <a:cs typeface="Calibri"/>
                <a:sym typeface="Calibri"/>
              </a:rPr>
              <a:t>-07-2022</a:t>
            </a:r>
            <a:endParaRPr sz="1200">
              <a:solidFill>
                <a:schemeClr val="lt1"/>
              </a:solidFill>
              <a:latin typeface="Calibri"/>
              <a:ea typeface="Calibri"/>
              <a:cs typeface="Calibri"/>
              <a:sym typeface="Calibri"/>
            </a:endParaRPr>
          </a:p>
        </p:txBody>
      </p:sp>
      <p:sp>
        <p:nvSpPr>
          <p:cNvPr id="121" name="Google Shape;121;g13b5015ddf8_0_9"/>
          <p:cNvSpPr txBox="1"/>
          <p:nvPr>
            <p:ph idx="12" type="sldNum"/>
          </p:nvPr>
        </p:nvSpPr>
        <p:spPr>
          <a:xfrm>
            <a:off x="9607550" y="6453188"/>
            <a:ext cx="19797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Arial"/>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idx="1" type="body"/>
          </p:nvPr>
        </p:nvSpPr>
        <p:spPr>
          <a:xfrm>
            <a:off x="900125" y="1620000"/>
            <a:ext cx="10515600" cy="52380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Font typeface="Times New Roman"/>
              <a:buChar char="●"/>
            </a:pPr>
            <a:r>
              <a:rPr lang="en-US">
                <a:latin typeface="Times New Roman"/>
                <a:ea typeface="Times New Roman"/>
                <a:cs typeface="Times New Roman"/>
                <a:sym typeface="Times New Roman"/>
              </a:rPr>
              <a:t>Python - powerful tools ready for scientific computing packages.</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406400" lvl="0" marL="457200" rtl="0" algn="l">
              <a:lnSpc>
                <a:spcPct val="90000"/>
              </a:lnSpc>
              <a:spcBef>
                <a:spcPts val="0"/>
              </a:spcBef>
              <a:spcAft>
                <a:spcPts val="0"/>
              </a:spcAft>
              <a:buSzPts val="2800"/>
              <a:buFont typeface="Times New Roman"/>
              <a:buAutoNum type="arabicPeriod"/>
            </a:pPr>
            <a:r>
              <a:rPr lang="en-US">
                <a:latin typeface="Times New Roman"/>
                <a:ea typeface="Times New Roman"/>
                <a:cs typeface="Times New Roman"/>
                <a:sym typeface="Times New Roman"/>
              </a:rPr>
              <a:t>Numpy - provide scientific and higher level mathematical   abstractions.</a:t>
            </a:r>
            <a:endParaRPr>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406400" lvl="0" marL="457200" rtl="0" algn="l">
              <a:lnSpc>
                <a:spcPct val="90000"/>
              </a:lnSpc>
              <a:spcBef>
                <a:spcPts val="0"/>
              </a:spcBef>
              <a:spcAft>
                <a:spcPts val="0"/>
              </a:spcAft>
              <a:buSzPts val="2800"/>
              <a:buFont typeface="Times New Roman"/>
              <a:buAutoNum type="arabicPeriod"/>
            </a:pPr>
            <a:r>
              <a:rPr lang="en-US">
                <a:latin typeface="Times New Roman"/>
                <a:ea typeface="Times New Roman"/>
                <a:cs typeface="Times New Roman"/>
                <a:sym typeface="Times New Roman"/>
              </a:rPr>
              <a:t>Scikit learn - numerous classification, clustering and regression algorithms.</a:t>
            </a:r>
            <a:endParaRPr>
              <a:latin typeface="Times New Roman"/>
              <a:ea typeface="Times New Roman"/>
              <a:cs typeface="Times New Roman"/>
              <a:sym typeface="Times New Roman"/>
            </a:endParaRPr>
          </a:p>
          <a:p>
            <a:pPr indent="0" lvl="0" marL="91440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406400" lvl="0" marL="457200" rtl="0" algn="l">
              <a:lnSpc>
                <a:spcPct val="90000"/>
              </a:lnSpc>
              <a:spcBef>
                <a:spcPts val="0"/>
              </a:spcBef>
              <a:spcAft>
                <a:spcPts val="0"/>
              </a:spcAft>
              <a:buSzPts val="2800"/>
              <a:buFont typeface="Times New Roman"/>
              <a:buAutoNum type="arabicPeriod"/>
            </a:pPr>
            <a:r>
              <a:rPr lang="en-US">
                <a:latin typeface="Times New Roman"/>
                <a:ea typeface="Times New Roman"/>
                <a:cs typeface="Times New Roman"/>
                <a:sym typeface="Times New Roman"/>
              </a:rPr>
              <a:t>Keras - Supports each recurrent networks and convolutional networks.</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p>
          <a:p>
            <a:pPr indent="0" lvl="0" marL="0" rtl="0" algn="l">
              <a:lnSpc>
                <a:spcPct val="90000"/>
              </a:lnSpc>
              <a:spcBef>
                <a:spcPts val="1000"/>
              </a:spcBef>
              <a:spcAft>
                <a:spcPts val="0"/>
              </a:spcAft>
              <a:buClr>
                <a:srgbClr val="002060"/>
              </a:buClr>
              <a:buSzPts val="2800"/>
              <a:buNone/>
            </a:pPr>
            <a:r>
              <a:t/>
            </a:r>
            <a:endParaRPr b="1"/>
          </a:p>
          <a:p>
            <a:pPr indent="0" lvl="0" marL="914400" rtl="0" algn="l">
              <a:lnSpc>
                <a:spcPct val="90000"/>
              </a:lnSpc>
              <a:spcBef>
                <a:spcPts val="500"/>
              </a:spcBef>
              <a:spcAft>
                <a:spcPts val="0"/>
              </a:spcAft>
              <a:buNone/>
            </a:pPr>
            <a:r>
              <a:t/>
            </a:r>
            <a:endParaRPr sz="2800"/>
          </a:p>
        </p:txBody>
      </p:sp>
      <p:sp>
        <p:nvSpPr>
          <p:cNvPr id="127" name="Google Shape;127;p5"/>
          <p:cNvSpPr txBox="1"/>
          <p:nvPr>
            <p:ph type="title"/>
          </p:nvPr>
        </p:nvSpPr>
        <p:spPr>
          <a:xfrm>
            <a:off x="688550" y="326575"/>
            <a:ext cx="10515600" cy="939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Tool &amp; Technologies</a:t>
            </a:r>
            <a:endParaRPr b="1">
              <a:latin typeface="Times New Roman"/>
              <a:ea typeface="Times New Roman"/>
              <a:cs typeface="Times New Roman"/>
              <a:sym typeface="Times New Roman"/>
            </a:endParaRPr>
          </a:p>
        </p:txBody>
      </p:sp>
      <p:sp>
        <p:nvSpPr>
          <p:cNvPr id="128" name="Google Shape;128;p5"/>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129" name="Google Shape;129;p5"/>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30" name="Google Shape;130;p5"/>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idx="1" type="body"/>
          </p:nvPr>
        </p:nvSpPr>
        <p:spPr>
          <a:xfrm>
            <a:off x="838200" y="1403325"/>
            <a:ext cx="10515600" cy="435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highlight>
                  <a:srgbClr val="FFFFFF"/>
                </a:highlight>
                <a:latin typeface="Times New Roman"/>
                <a:ea typeface="Times New Roman"/>
                <a:cs typeface="Times New Roman"/>
                <a:sym typeface="Times New Roman"/>
              </a:rPr>
              <a:t>4.  </a:t>
            </a:r>
            <a:r>
              <a:rPr lang="en-US">
                <a:highlight>
                  <a:srgbClr val="FFFFFF"/>
                </a:highlight>
                <a:latin typeface="Times New Roman"/>
                <a:ea typeface="Times New Roman"/>
                <a:cs typeface="Times New Roman"/>
                <a:sym typeface="Times New Roman"/>
              </a:rPr>
              <a:t>Pandas - used for data analysis and associated manipulation of    tabular data in data frames.</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a:highlight>
                  <a:srgbClr val="FFFFFF"/>
                </a:highlight>
                <a:latin typeface="Times New Roman"/>
                <a:ea typeface="Times New Roman"/>
                <a:cs typeface="Times New Roman"/>
                <a:sym typeface="Times New Roman"/>
              </a:rPr>
              <a:t>5.  </a:t>
            </a:r>
            <a:r>
              <a:rPr lang="en-US" sz="2800">
                <a:highlight>
                  <a:srgbClr val="FFFFFF"/>
                </a:highlight>
                <a:latin typeface="Times New Roman"/>
                <a:ea typeface="Times New Roman"/>
                <a:cs typeface="Times New Roman"/>
                <a:sym typeface="Times New Roman"/>
              </a:rPr>
              <a:t>Matplotlib - graphical plotting library for Python and its numerical extension NumPy.</a:t>
            </a:r>
            <a:endParaRPr sz="28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a:latin typeface="Times New Roman"/>
                <a:ea typeface="Times New Roman"/>
                <a:cs typeface="Times New Roman"/>
                <a:sym typeface="Times New Roman"/>
              </a:rPr>
              <a:t>Jupyter - include: data , data visualization, data transformation, statistical modelling, machine learning, numerical simulation, data cleaning and much more.</a:t>
            </a:r>
            <a:endParaRPr>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b="1"/>
          </a:p>
        </p:txBody>
      </p:sp>
      <p:sp>
        <p:nvSpPr>
          <p:cNvPr id="136" name="Google Shape;136;p6"/>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137" name="Google Shape;137;p6"/>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38" name="Google Shape;138;p6"/>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838200" y="929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Long short term memory</a:t>
            </a:r>
            <a:endParaRPr>
              <a:latin typeface="Times New Roman"/>
              <a:ea typeface="Times New Roman"/>
              <a:cs typeface="Times New Roman"/>
              <a:sym typeface="Times New Roman"/>
            </a:endParaRPr>
          </a:p>
        </p:txBody>
      </p:sp>
      <p:sp>
        <p:nvSpPr>
          <p:cNvPr id="144" name="Google Shape;144;p7"/>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145" name="Google Shape;145;p7"/>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46" name="Google Shape;146;p7"/>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7" name="Google Shape;147;p7"/>
          <p:cNvSpPr txBox="1"/>
          <p:nvPr/>
        </p:nvSpPr>
        <p:spPr>
          <a:xfrm>
            <a:off x="762725" y="1255200"/>
            <a:ext cx="10790400" cy="5171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rgbClr val="002060"/>
              </a:buClr>
              <a:buSzPts val="2800"/>
              <a:buChar char="●"/>
            </a:pPr>
            <a:r>
              <a:rPr lang="en-US" sz="1200">
                <a:solidFill>
                  <a:srgbClr val="202124"/>
                </a:solidFill>
                <a:highlight>
                  <a:srgbClr val="FFFFFF"/>
                </a:highlight>
              </a:rPr>
              <a:t> </a:t>
            </a:r>
            <a:r>
              <a:rPr lang="en-US" sz="2800">
                <a:solidFill>
                  <a:srgbClr val="002060"/>
                </a:solidFill>
                <a:highlight>
                  <a:srgbClr val="FFFFFF"/>
                </a:highlight>
                <a:latin typeface="Times New Roman"/>
                <a:ea typeface="Times New Roman"/>
                <a:cs typeface="Times New Roman"/>
                <a:sym typeface="Times New Roman"/>
              </a:rPr>
              <a:t>It is a variety of recurrent neural networks (RNNs) that are capable of learning long-term dependencies, especially in sequence prediction problems.</a:t>
            </a:r>
            <a:endParaRPr sz="2800">
              <a:solidFill>
                <a:srgbClr val="00206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800">
              <a:solidFill>
                <a:srgbClr val="002060"/>
              </a:solidFill>
              <a:latin typeface="Times New Roman"/>
              <a:ea typeface="Times New Roman"/>
              <a:cs typeface="Times New Roman"/>
              <a:sym typeface="Times New Roman"/>
            </a:endParaRPr>
          </a:p>
          <a:p>
            <a:pPr indent="-406400" lvl="0" marL="457200" rtl="0" algn="l">
              <a:spcBef>
                <a:spcPts val="0"/>
              </a:spcBef>
              <a:spcAft>
                <a:spcPts val="0"/>
              </a:spcAft>
              <a:buClr>
                <a:srgbClr val="002060"/>
              </a:buClr>
              <a:buSzPts val="2800"/>
              <a:buFont typeface="Times New Roman"/>
              <a:buChar char="●"/>
            </a:pPr>
            <a:r>
              <a:rPr lang="en-US" sz="2800">
                <a:solidFill>
                  <a:srgbClr val="002060"/>
                </a:solidFill>
                <a:latin typeface="Times New Roman"/>
                <a:ea typeface="Times New Roman"/>
                <a:cs typeface="Times New Roman"/>
                <a:sym typeface="Times New Roman"/>
              </a:rPr>
              <a:t>LSTM has a chain organization that contains four neural networks and different memory blocks called cells.</a:t>
            </a:r>
            <a:endParaRPr sz="2800">
              <a:solidFill>
                <a:srgbClr val="00206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800">
              <a:solidFill>
                <a:srgbClr val="002060"/>
              </a:solidFill>
              <a:latin typeface="Times New Roman"/>
              <a:ea typeface="Times New Roman"/>
              <a:cs typeface="Times New Roman"/>
              <a:sym typeface="Times New Roman"/>
            </a:endParaRPr>
          </a:p>
          <a:p>
            <a:pPr indent="-406400" lvl="0" marL="457200" rtl="0" algn="l">
              <a:spcBef>
                <a:spcPts val="0"/>
              </a:spcBef>
              <a:spcAft>
                <a:spcPts val="0"/>
              </a:spcAft>
              <a:buClr>
                <a:srgbClr val="002060"/>
              </a:buClr>
              <a:buSzPts val="2800"/>
              <a:buFont typeface="Times New Roman"/>
              <a:buChar char="●"/>
            </a:pPr>
            <a:r>
              <a:rPr lang="en-US" sz="2800">
                <a:solidFill>
                  <a:srgbClr val="002060"/>
                </a:solidFill>
                <a:latin typeface="Times New Roman"/>
                <a:ea typeface="Times New Roman"/>
                <a:cs typeface="Times New Roman"/>
                <a:sym typeface="Times New Roman"/>
              </a:rPr>
              <a:t>The memory cell makes the decisions about what information to store, and when to allow reading, writing and forgetting.</a:t>
            </a:r>
            <a:endParaRPr sz="2800">
              <a:solidFill>
                <a:srgbClr val="00206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800">
              <a:solidFill>
                <a:srgbClr val="002060"/>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783750" y="2834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Proposed Work</a:t>
            </a:r>
            <a:r>
              <a:rPr b="1" lang="en-US" sz="4800"/>
              <a:t> </a:t>
            </a:r>
            <a:endParaRPr sz="4800"/>
          </a:p>
        </p:txBody>
      </p:sp>
      <p:sp>
        <p:nvSpPr>
          <p:cNvPr id="153" name="Google Shape;153;p9"/>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154" name="Google Shape;154;p9"/>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55" name="Google Shape;155;p9"/>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6" name="Google Shape;156;p9"/>
          <p:cNvPicPr preferRelativeResize="0"/>
          <p:nvPr/>
        </p:nvPicPr>
        <p:blipFill>
          <a:blip r:embed="rId3">
            <a:alphaModFix/>
          </a:blip>
          <a:stretch>
            <a:fillRect/>
          </a:stretch>
        </p:blipFill>
        <p:spPr>
          <a:xfrm>
            <a:off x="3238500" y="1156600"/>
            <a:ext cx="5373475" cy="503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The dataset consists of the stock historical data from the National stock exchange (NSE) and captures the daily information of each stock from the National Stock Exchange</a:t>
            </a:r>
            <a:r>
              <a:rPr lang="en-US"/>
              <a:t>.</a:t>
            </a:r>
            <a:endParaRPr/>
          </a:p>
          <a:p>
            <a:pPr indent="0" lvl="0" marL="457200" rtl="0" algn="l">
              <a:lnSpc>
                <a:spcPct val="90000"/>
              </a:lnSpc>
              <a:spcBef>
                <a:spcPts val="1000"/>
              </a:spcBef>
              <a:spcAft>
                <a:spcPts val="0"/>
              </a:spcAft>
              <a:buNone/>
            </a:pPr>
            <a:r>
              <a:t/>
            </a:r>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We took the historical dataset of  AAPL from yahoo finance.</a:t>
            </a:r>
            <a:endParaRPr>
              <a:latin typeface="Times New Roman"/>
              <a:ea typeface="Times New Roman"/>
              <a:cs typeface="Times New Roman"/>
              <a:sym typeface="Times New Roman"/>
            </a:endParaRPr>
          </a:p>
        </p:txBody>
      </p:sp>
      <p:sp>
        <p:nvSpPr>
          <p:cNvPr id="162" name="Google Shape;16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4800">
                <a:latin typeface="Times New Roman"/>
                <a:ea typeface="Times New Roman"/>
                <a:cs typeface="Times New Roman"/>
                <a:sym typeface="Times New Roman"/>
              </a:rPr>
              <a:t>Data Set</a:t>
            </a:r>
            <a:endParaRPr>
              <a:latin typeface="Times New Roman"/>
              <a:ea typeface="Times New Roman"/>
              <a:cs typeface="Times New Roman"/>
              <a:sym typeface="Times New Roman"/>
            </a:endParaRPr>
          </a:p>
        </p:txBody>
      </p:sp>
      <p:sp>
        <p:nvSpPr>
          <p:cNvPr id="163" name="Google Shape;163;p10"/>
          <p:cNvSpPr txBox="1"/>
          <p:nvPr>
            <p:ph idx="10" type="dt"/>
          </p:nvPr>
        </p:nvSpPr>
        <p:spPr>
          <a:xfrm>
            <a:off x="266700" y="6557963"/>
            <a:ext cx="2209800" cy="3000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07-07-2022</a:t>
            </a:r>
            <a:endParaRPr/>
          </a:p>
        </p:txBody>
      </p:sp>
      <p:sp>
        <p:nvSpPr>
          <p:cNvPr id="164" name="Google Shape;164;p10"/>
          <p:cNvSpPr txBox="1"/>
          <p:nvPr>
            <p:ph idx="11" type="ftr"/>
          </p:nvPr>
        </p:nvSpPr>
        <p:spPr>
          <a:xfrm>
            <a:off x="2859088" y="6492875"/>
            <a:ext cx="659765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International Institute of Information Technology, Naya Raipur</a:t>
            </a:r>
            <a:endParaRPr/>
          </a:p>
        </p:txBody>
      </p:sp>
      <p:sp>
        <p:nvSpPr>
          <p:cNvPr id="165" name="Google Shape;165;p10"/>
          <p:cNvSpPr txBox="1"/>
          <p:nvPr>
            <p:ph idx="12" type="sldNum"/>
          </p:nvPr>
        </p:nvSpPr>
        <p:spPr>
          <a:xfrm>
            <a:off x="9629775" y="6492875"/>
            <a:ext cx="197961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2020-01-15T07:35:03Z</dcterms:created>
  <dc:creator>Amit Agrawal</dc:creator>
</cp:coreProperties>
</file>