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70" r:id="rId11"/>
    <p:sldId id="268" r:id="rId12"/>
    <p:sldId id="267" r:id="rId13"/>
    <p:sldId id="269" r:id="rId14"/>
    <p:sldId id="26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97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2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99336" y="3281601"/>
            <a:ext cx="9556277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Startups Success Prediction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/>
        </p:nvSpPr>
        <p:spPr>
          <a:xfrm>
            <a:off x="-851238" y="-37463"/>
            <a:ext cx="5301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Visualization</a:t>
            </a:r>
            <a:endParaRPr lang="en-US" sz="4374" dirty="0"/>
          </a:p>
        </p:txBody>
      </p:sp>
      <p:sp>
        <p:nvSpPr>
          <p:cNvPr id="5" name="AutoShape 4" descr="data:image/png;base64,iVBORw0KGgoAAAANSUhEUgAAA1oAAAMCCAYAAABwf7cEAAAAOXRFWHRTb2Z0d2FyZQBNYXRwbG90bGliIHZlcnNpb24zLjcuMCwgaHR0cHM6Ly9tYXRwbG90bGliLm9yZy88F64QAAAACXBIWXMAAA9hAAAPYQGoP6dpAAEAAElEQVR4nOzdd3hU1dbH8e/MJFNSSUIKJfTeBAERRIoFxIq9KxasV8VyvXbBq6JeC9fXqygqdrGCFRUBQaVKFUGk14RAID2Zet4/DgnEJJAykwK/z/PMQ+acM/usGXIys2bvvbbFMAwDERERERERCRprXQcgIiIiIiJypFGiJSIiIiIiEmRKtERERERERIJMiZaIiIiIiEiQKdESEREREREJMiVaIiIiIiIiQaZES0REREREJMiUaImIiIiIiASZEi0REREREZEgU6IlIg3eW2+9hcViKbmFhYXRvHlzrrnmGnbs2FHl9oYMGcKQIUOCHufYsWOxWCzVeuwHH3zAhAkTghvQfg899BAtWrQgLCyMRo0aHfLY77//nmHDhtG0aVMcDgdNmzZlyJAhPPXUU9U696hRo2jVqlW1HlsZ3377LWPHjg1J25X9PWnVqlWp38+Db3l5eSGJ7eWXX+att94KSdsiIlI5YXUdgIhIsEyePJlOnTpRWFjI3LlzGT9+PHPmzOH3338nMjKy0u28/PLLIYyyej744ANWrVrFmDFjgtruF198wRNPPMGDDz7IiBEjcDgcFR47ceJEbr75Zs4//3xeeukl4uPj2bZtG/PmzePTTz/lvvvuC2pswfDtt9/yv//9L2TJVmWdcMIJPPvss2W2R0REhOR8L7/8Mo0bN2bUqFEhaV9ERA5PiZaIHDG6detGnz59ABg6dCh+v59///vfTJs2jcsvv7zS7XTp0uWwx/j9fnw+3yETk4Zg1apVANx+++0kJSUd8tjx48czaNAgPv3001Lbr7zySgKBQMhiPBI0atSI448/vq7DqLGCgoKQJYciIkcaDR0UkSNW8QfbLVu2ADBu3Dj69etHfHw8MTExHHvssbzxxhsYhlHqcX8fErZ582YsFgvPPPMMjz/+OK1bt8bhcDB79mx++uknLBYL7733HnfddRcpKSm4XC4GDx7MsmXLDhtjIBDgmWeeoVOnTjgcDpKSkrjqqqvYvn17qXi++eYbtmzZUmrYWU3bbdWqFQ899BAAycnJWCyWQ/b8ZGZm0qRJk3L3Wa2l304Mw+Dll1+mZ8+euFwu4uLiuOCCC9i4cePhXpIqPfa7777j5JNPJjY2loiICDp37sz48eMBc1ji//73P4BSr9vmzZurdB7DMHjmmWdo2bIlTqeTY489lunTpx/2eVRFeno6N954I82bN8dut9O6dWvGjRuHz+crdVxlfodbtWrFH3/8wZw5c0qec/HwzOJhtsWvQbHi3+OffvqpZNuQIUPo1q0bc+fOZcCAAURERHDttdcCkJOTwz333EPr1q2x2+00a9aMMWPGkJ+fX6rdTz75hH79+pX8/7Rp06akDRGRI516tETkiLV+/XoAEhMTATNhuvHGG2nRogUACxYs4LbbbmPHjh088sgjh23vxRdfpEOHDjz77LPExMTQvn37kg+sDzzwAMceeyyvv/462dnZjB07liFDhrBs2TLatGlTYZs333wzr732Gv/4xz8488wz2bx5Mw8//DA//fQTS5cupXHjxrz88svccMMNbNiwgalTp1bquVem3alTp/K///2PN954g++++47Y2FiaN29eYZv9+/fns88+Y+zYsZx77rl069YNm81W7rE33ngjb731FrfffjtPP/00e/fu5bHHHmPAgAGsWLGC5OTkCs9T2ce+8cYbjB49msGDBzNx4kSSkpL466+/SnrpHn74YfLz8/n000+ZP39+SfvFyWJlzzNu3DjGjRvHddddxwUXXMC2bdsYPXo0fr+fjh07Vur/wzCMMkmT1WrFarWSnp7Occcdh9Vq5ZFHHqFt27bMnz+fxx9/nM2bNzN58uSSx1Tmd3jq1KlccMEFxMbGlgyDrW7Pa1paGldccQX33nsvTz75JFarlYKCAgYPHsz27dt54IEH6NGjB3/88QePPPIIv//+Oz/++CMWi4X58+dz8cUXc/HFFzN27FicTidbtmxh1qxZ1YpFRKTBMUREGrjJkycbgLFgwQLD6/Uaubm5xtdff20kJiYa0dHRRnp6epnH+P1+w+v1Go899piRkJBgBAKBkn2DBw82Bg8eXHJ/06ZNBmC0bdvW8Hg8pdqZPXu2ARjHHntsqTY2b95shIeHG9dff33JtkcffdQ4+M/umjVrDMC45ZZbSrW5cOFCAzAeeOCBkm1nnHGG0bJly0q9HlVptzim3bt3H7bd9evXG926dTMAAzBcLpdx8sknGy+99FKp12X+/PkGYDz33HOlHr9t2zbD5XIZ9957b8m2q6++utTzquxjc3NzjZiYGGPgwIGlXve/u/XWW43y3uoqe559+/YZTqfTOPfcc0sd9+uvvxpAqd+TirRs2bLkNTv49uCDDxqGYRg33nijERUVZWzZsqXU45599lkDMP74449y2z3U73DXrl3Lja34Wtm0aVOp7cW/x7Nnzy7ZNnjwYAMwZs6cWerY8ePHG1ar1Vi8eHGp7Z9++qkBGN9++22p+LOysg75+oiIHKk0dFBEjhjHH3884eHhREdHc+aZZ5KSksL06dNLeiZmzZrFKaecQmxsLDabjfDwcB555BEyMzPJyMg4bPtnn3024eHh5e677LLLSg3na9myJQMGDGD27NkVtle87+8FC4477jg6d+7MzJkzDxtTbbbbtm1bVqxYwZw5cxg3bhynnHIKixcv5h//+Af9+/enqKgIgK+//hqLxcIVV1yBz+cruaWkpHDMMceUGp72d5V97Lx588jJyeGWW26pViXHyp5n/vz5FBUVlZnjN2DAAFq2bFnp8w0cOJDFixeXut1yyy0lsQwdOpSmTZuWimXEiBEAzJkzp6Sdmv4OV1VcXBwnnXRSqW1ff/013bp1o2fPnqXiHT58eKnhh3379gXgoosu4uOPP65WBVARkYZMQwdF5Ijxzjvv0LlzZ8LCwkhOTi41n2jRokUMGzaMIUOGMGnSpJK5MNOmTeOJJ56gsLDwsO1XND8JICUlpdxtK1asqPAxmZmZFbbbtGnTkrllVRWqdsEc7jZo0CAGDRoEQH5+Ptdddx0fffQRb775Jrfccgu7du3CMIwKhwceaihlZR+7e/dugEMOdTyUyp6n+LWs6P+3smJjY0sKtZQXy1dffVVhEr9nzx4gOL/DVVXe79CuXbtYv379YeMdNGgQ06ZN48UXX+Sqq67C7XbTtWtXHnzwQS699NKgxyoiUt8o0RKRI0bnzp0r/DA7ZcoUwsPD+frrr3E6nSXbp02bVun2D9Vzkp6eXu62hISECh9TvC8tLa1MwrBz504aN25c6dhqo93yREZGcv/99/PRRx+VzI1q3LgxFouFn3/+udy5QYeaL1TZxxbPuzu4uEdVVPY8xa9lRf+/wVgDrHHjxvTo0YMnnnii3P1NmzYFgvM7XPw4t9tdantxcvR35f3ON27cGJfLxZtvvlnuYw7+/TrnnHM455xzcLvdLFiwgPHjx3PZZZfRqlUr+vfvX+m4RUQaIiVaInJUKF7I+ODiDYWFhbz77rtBaf/DDz/krrvuKvlgumXLFubNm8dVV11V4WOKh2S99957JcOsABYvXsyaNWt48MEHS7Y5HI5K91hUpd2qSEtLK7eHY82aNcCBhODMM8/kqaeeYseOHVx00UVVOkdlHztgwABiY2OZOHEil1xySYVJcHHCVFhYiMvlqvJ5jj/+eJxOJ++//z7nn39+yfZ58+axZcuWoCRaZ555Jt9++y1t27YlLi6uwuOq8jtc0e9LcbwrV64sVcjjyy+/rFK8Tz75JAkJCbRu3bpSj3E4HAwePJhGjRrx/fffs2zZMiVaInLEU6IlIkeFM844g+eff57LLruMG264gczMTJ599tmgrYOVkZHBueeey+jRo8nOzubRRx/F6XRy//33V/iYjh07csMNN/B///d/WK1WRowYUVIdMDU1lTvvvLPk2O7du/P555/zyiuv0Lt3b6xWa4W9d1Vptyq6du3KySefzIgRI2jbti1FRUUsXLiQ5557juTkZK677jrAXJz3hhtu4JprruG3335j0KBBREZGkpaWxi+//EL37t25+eabyz1HZR8bFRXFc889x/XXX88pp5zC6NGjSU5OZv369axYsYKXXnqp5HUDePrppxkxYgQ2m40ePXpU+jxxcXHcc889PP7441x//fVceOGFbNu2jbFjx1Zp6OChPPbYY8yYMYMBAwZw++2307FjR4qKiti8eTPffvstEydOpHnz5lX6He7evTtTpkzho48+ok2bNjidTrp3707fvn3p2LEj99xzDz6fj7i4OKZOncovv/xS6XjHjBnDZ599xqBBg7jzzjvp0aMHgUCArVu38sMPP3D33XfTr18/HnnkEbZv387JJ59M8+bNycrK4r///S/h4eEMHjw4KK+diEi9VsfFOEREaqy4ktrfq6D93Ztvvml07NjRcDgcRps2bYzx48cbb7zxRpkqbBVVHfzPf/5Tps3iam3vvvuucfvttxuJiYmGw+EwTjzxROO3334rdezfqw4ahlk57umnnzY6dOhghIeHG40bNzauuOIKY9u2baWO27t3r3HBBRcYjRo1MiwWS7mV9KrTblWqDr766qvGeeedZ7Rp08aIiIgw7Ha70bZtW+Omm24q065hmK93v379jMjISMPlchlt27Y1rrrqqlKvy9+rDlblsYZhGN9++60xePBgIzIy0oiIiDC6dOliPP300yX73W63cf311xuJiYklr9vB/9eVOU8gEDDGjx9vpKamGna73ejRo4fx1Vdflfk9qUjLli2NM84445DH7N6927j99tuN1q1bG+Hh4UZ8fLzRu3dv48EHHzTy8vJKxVuZ3+HNmzcbw4YNM6Kjow2g1Gv8119/GcOGDTNiYmKMxMRE47bbbjO++eabcqsOdu3atdx48/LyjIceesjo2LGjYbfbjdjYWKN79+7GnXfeWVLl8+uvvzZGjBhhNGvWzLDb7UZSUpJx+umnGz///PNhXzMRkSOBxTD+tlKniIhU2k8//cTQoUP55JNPuOCCC+o6HBEREaknVN5dREREREQkyJRoiYiIiIiIBJmGDoqIiIiIiASZerRERERERESCTImWiIiIiIhIkCnREhERERERCTIlWiIiIiIiIkGmREtERERERCTIlGiJiIiIiIgEmRItERERERGRIFOiJSIiIiIiEmRKtERERERERIJMiZaIiIiIiEiQKdESEREREREJMiVaIiIiIiIiQaZES0REREREJMiUaImIiIiIiATZUZVozZ07l7POOoumTZtisViYNm1aldv4+OOP6dmzJxEREbRs2ZL//Oc/wQ9UREREREQatKMq0crPz+eYY47hpZdeqtbjp0+fzuWXX85NN93EqlWrePnll3n++eer3Z6IiIiIiByZLIZhGHUdRF2wWCxMnTqVkSNHlmzzeDw89NBDvP/++2RlZdGtWzeefvpphgwZAsBll12G1+vlk08+KXnMhAkTeO6559i6dSsWi6WWn4WIiIiIiNRHR1WP1uFcc801/Prrr0yZMoWVK1dy4YUXctppp7Fu3ToA3G43Tqez1GNcLhfbt29ny5YtdRGyiIiIiIjUQ0q09tuwYQMffvghn3zyCSeeeCJt27blnnvuYeDAgUyePBmA4cOH8/nnnzNz5kwCgQB//fUXEyZMACAtLa0OoxcRERERkfokrK4DqC+WLl2KYRh06NCh1Ha3201CQgIAo0ePZsOGDZx55pl4vV5iYmK44447GDt2LDabrS7CFhERERGRekiJ1n6BQACbzcaSJUvKJE1RUVGAOa/r6aef5sknnyQ9PZ3ExERmzpwJQKtWrWo7ZBERERERqaeUaO3Xq1cv/H4/GRkZnHjiiYc81maz0axZMwA+/PBD+vfvT1JSUm2EKSIiIiIiDcBRlWjl5eWxfv36kvubNm1i+fLlxMfH06FDBy6//HKuuuoqnnvuOXr16sWePXuYNWsW3bt35/TTT2fPnj18+umnDBkyhKKiIiZPnswnn3zCnDlz6vBZiYiIiIhIfXNUlXf/6aefGDp0aJntV199NW+99RZer5fHH3+cd955hx07dpCQkED//v0ZN24c3bt3Z8+ePZx11ln8/vvvGIZB//79eeKJJ+jXr18dPBsREREREamvjqpES0REREREpDaovLuIiIiIiEiQKdESEREREREJsiM+0TIMg5ycHDRCUqTu6XoUqT90PYqIhNYRn2jl5uYSGxtLbm5uXYcictTT9ShSf+h6FBEJrSM+0RIREREREaltSrRERERERESCTImWiIiIiIhIkCnREhERERERCbKwug5ARORI5/H52ZPnwesP4LLbSIp21nVIIlJJhmGwK8eN2+cn3GYlKdpBmE3fU4vI4SnREhEJoV05RbzxyybeW7CFAo+fFvERPHB6J/q3TSDWZa/r8ETkEPbme5j1ZwbPfr+W9JwiYlxhXD+wDZccl6ovTETksPSVjIhIiGTmubnn4xW8NncjBR4/AFv3FnDTe0uZs3a31i8Sqce8/gBTl+3gnk9WkJ5TBEBOoY/nZ/zF+G/XkF3oreMIRaS+U6IlIhIi6TlF/Lx+T7n7nvh2Dbv2f3gTkfonI6eIF2b8Ve6+qct2sifPXcsRiUhDo0RLRCREft+RXeG+XTlu8ty+WoxGRKoiu9B7yGt0a2ZBLUYjIg2REq3KeGUgfH5jXUchIg1MYpSjwn1WC9jD9CdYpL5yhNsOuT/GpWnuInJoepevjF2/w8opdR2FiDQwHVOicVXwYW141xTiI1UMQ6S+io+w06dVXLn7EiLtNIl11XJEItLQKNESEQmR5Ggnb47qi+NvPVdtEyN56IzORDnC6ygyETmcuEg7z15wDE1jS1cXjHKEMXlUX1JiVHVQRA5N/d4iIiESHmalT8s4frxrML9t2cf2vQX0bhlH26QokvUhTaTea9U4ks9uGcBfu3JZuS2b1omR9ExtRJNYF1arpa7DE5F6TomWiEgIhYdZSY2PIDU+oq5DEZFqaBLrokmsi8Edkuo6FBFpYDR0UEREREREJMiUaImIiIiIiASZEi0REREREZEgU6IlIiIiIiISZEq0REREREREgkyJloiIiIiISJAp0RIREREREQkyJVoiIiIiIiJBpkRLREREREQkyJRoiYiIiIiIBJkSLRERERERkSBToiUiIiIiIhJkSrRERERERESCTImWiIiIiIhIkCnREhERERERCbJ6n2iNHTsWi8VS6paSklLXYYmIiIiIiFQorK4DqIyuXbvy448/lty32Wx1GI2IiIiIiMihNYhEKywsTL1YIiIiIiLSYDSIRGvdunU0bdoUh8NBv379ePLJJ2nTpk25x7rdbtxud8n9nJyc2gpTRP5G16NI/aHrUUSkdtX7OVr9+vXjnXfe4fvvv2fSpEmkp6czYMAAMjMzyz1+/PjxxMbGltxSU1NrOWIRKabrUaT+0PUoIlK7LIZhGHUdRFXk5+fTtm1b7r33Xu66664y+8v7xi41NZXs7GxiYmKqd9Kxsfv/za7e40WOUiG5HkWkWnQ9iojUrgYxdPBgkZGRdO/enXXr1pW73+Fw4HA4ajkqESmPrkeR+kPXo4hI7ar3Qwf/zu12s2bNGpo0aVLXoYiIiIiIiJSr3ida99xzD3PmzGHTpk0sXLiQCy64gJycHK6++uq6Dk1ERERERKRc9X7o4Pbt27n00kvZs2cPiYmJHH/88SxYsICWLVvWdWgiIiIiIiLlqveJ1pQpU+o6BBERERERkSqp90MHRUREREREGholWiIiIiIiIkGmREtERERERCTIlGiJiIiIiIgEmRItERERERGRIFOidTiGUdcRiIiIiIhIA6NE63CUaImIiIiISBUFbR2tL7/8stLHnn322cE6bS1QoiUiIiIiIlUTtERr5MiRpe5bLBaMg3qDLBZLyc9+vz9Ypw099WiJiIiIiEgVBW3oYCAQKLn98MMP9OzZk+nTp5OVlUV2djbffvstxx57LN99912wTllLlGiJiIiIiEjVBK1H62Bjxoxh4sSJDBw4sGTb8OHDiYiI4IYbbmDNmjWhOG1oqEdLRERERESqKCTFMDZs2EBsbGyZ7bGxsWzevDkUpwwhJVoiIiIiIlI1IUm0+vbty5gxY0hLSyvZlp6ezt13381xxx0XilOGjnq0RERERESkikKSaL355ptkZGTQsmVL2rVrR7t27WjRogVpaWm88cYboThlCCnREhERERGRqgnJHK127dqxcuVKZsyYwZ9//olhGHTp0oVTTjmlVPXBBkE9WiIiIiIiUkUhSbTALOc+bNgwhg0bBkBWVlbDS7IA9WiJiIiIiEhVhWTo4NNPP81HH31Ucv+iiy4iISGBZs2asWLFilCcMnTUoyUiIiIiIlUUkkTr1VdfJTU1FYAZM2YwY8YMpk+fzogRI/jnP/8ZilOGkBItERERERGpmpAMHUxLSytJtL7++msuuugihg0bRqtWrejXr18oThk66tESEREREZEqCkmPVlxcHNu2bQPgu+++45RTTgHAMAz8fn8oThlCSrRERERERKRqQtKjdd5553HZZZfRvn17MjMzGTFiBADLly+nXbt2oThl6KhHS0REREREqigkidYLL7xAq1at2LZtG8888wxRUVGAOaTwlltuCcUpRURERERE6o2QJFrh4eHcc889ZbaPGTMmFKcLMfVoiYiIiIhI1YQk0XrnnXcOuf+qq66qVrvjx4/ngQce4I477mDChAnVaqPKNHRQRERERESqKCSJ1h133FHqvtfrpaCgALvdTkRERLUSrcWLF/Paa6/Ro0ePYIUpIiIiIiISEiGpOrhv375St7y8PNauXcvAgQP58MMPq9xeXl4el19+OZMmTSIuLu6Qx7rdbnJyckrdauTgHi31bolUSdCvRxGpNl2PIiK1KySJVnnat2/PU089Vaa3qzJuvfVWzjjjjJIy8Ycyfvx4YmNjS27F63lVnxItkeoK/vUoItWl61FEpHbVWqIFYLPZ2LlzZ5UeM2XKFJYuXcr48eMrdfz9999PdnZ2ya14Pa/gUKIlUhWhvR5FpCp0PYqI1K6QzNH68ssvS903DIO0tDReeuklTjjhhEq3s23bNu644w5++OEHnE5npR7jcDhwOBxViveQNHRQpNqCfj2KSLXpehQRqV0hSbRGjhxZ6r7FYiExMZGTTjqJ5557rtLtLFmyhIyMDHr37l2yze/3M3fuXF566SXcbjc2my1YYVfAqOBnERERERGR8oUk0QoEAkFp5+STT+b3338vte2aa66hU6dO/Otf/6qFJAv1aImIiIiISJWFJNGqrJiYGJYvX06bNm3K3R8dHU23bt1KbYuMjCQhIaHM9tBRj5aIiIiIiFRNrRbD+DujIfQQqUdLRERERESqqE57tKrjp59+quUzqkdLRERERESqpk57tBoc9WiJiIiIiEglKNE6HEM9WiIiIiIiUjV1mmhZLJa6PH0laY6WiIiIiIhUjYphHE6pYhjBKVsvIiIiIiJHtjpNtKZPn06zZs3qMoRK0NBBERERERGpmqBVHbzrrrsqfezzzz8PwMCBA4N1+tBReXcREREREamioCVay5Ytq9RxDWNeVkWUaImIiIiIyOEFLdGaPXt2sJqqZ9SjJSIiIiIiVaPy7oej5EpERERERKooaD1af7d48WI++eQTtm7disfjKbXv888/D9VpQ0A9WiIiIiIiUjUh6dGaMmUKJ5xwAqtXr2bq1Kl4vV5Wr17NrFmziI2NDcUpQ0cLFouIiIiISBWFJNF68skneeGFF/j666+x2+3897//Zc2aNVx00UW0aNEiFKesHerREhERERGRSghJorVhwwbOOOMMABwOB/n5+VgsFu68805ee+21UJyylijREhERERGRwwtJohUfH09ubi4AzZo1Y9WqVQBkZWVRUFAQilOGjtbREhERERGRKgpJMYwTTzyRGTNm0L17dy666CLuuOMOZs2axYwZMzj55JNDccoQ0hwtERERERGpmpAkWi+99BJFRUUA3H///YSHh/PLL79w3nnn8fDDD4filKFTqkcrUHdxiIiIiIhIgxGSRCs+Pr7kZ6vVyr333su9994bilPVAg0dFBERERGRqgnJHC2bzUZGRkaZ7ZmZmdhstlCcMnRU3l1ERERERKooJImWUUHPj9vtxm63h+KUtUM9WiIiIiIiUglBHTr44osvAmCxWHj99deJiooq2ef3+5k7dy6dOnUK5ilrgXq0RERERESkaoKaaL3wwguA2aM1ceLEUsME7XY7rVq1YuLEicE8ZeipvLuIiIiIiFRRUBOtTZs2ATB06FA+//xz4uLigtl8HVGPloiIiIiIVE1Iqg7Onj275Ofi+VoWiyUUpwo99WiJiIiIiEgVhaQYBsA777xD9+7dcblcuFwuevTowbvvvlvldl555RV69OhBTEwMMTEx9O/fn+nTp4cg4opoHS0REREREamakPRoPf/88zz88MP84x//4IQTTsAwDH799Vduuukm9uzZw5133lnptpo3b85TTz1Fu3btAHj77bc555xzWLZsGV27dg1F+CIiIiIiIjViMSqqxV4DrVu3Zty4cVx11VWltr/99tuMHTu2ZC5XdcXHx/Of//yH6667rsw+t9uN2+0uuZ+Tk0NqairZ2dnExMRU/WRpK+HVE82f/7EEGrerbtgiR52gX48iUm26HkVEaldIhg6mpaUxYMCAMtsHDBhAWlpatdv1+/1MmTKF/Px8+vfvX+4x48ePJzY2tuSWmppa7fOZVAxDpLqCfz2KSHXpehQRqV0hSbTatWvHxx9/XGb7Rx99RPv27avc3u+//05UVBQOh4ObbrqJqVOn0qVLl3KPvf/++8nOzi65bdu2rcrnK0XFMESqLejXo4hUm65HEZHaFZI5WuPGjePiiy9m7ty5nHDCCVgsFn755RdmzpxZbgJ2OB07dmT58uVkZWXx2WefcfXVVzNnzpxyky2Hw4HD4QjG09hPPVoi1RX861FEqkvXo4hI7QpJonX++eezcOFCXnjhBaZNm4ZhGHTp0oVFixbRq1evKrdnt9tLimH06dOHxYsX89///pdXX3012KGXpR4tERERERGpopAkWgC9e/fmvffeC0nbhmGUmtBba1TeXUREREREKiEkiZbNZiMtLY2kpKRS2zMzM0lKSsLv91e6rQceeIARI0aQmppKbm4uU6ZM4aeffuK7774LdtgV0NBBERERERGpmpAkWhVVjHe73djt9iq1tWvXLq688krS0tKIjY2lR48efPfdd5x66qnBCPXwSuVZSrREREREROTwgppovfjiiwBYLBZef/11oqKiSvb5/X7mzp1Lp06dqtTmG2+8EcwQq0E9WiIiIiIiUjVBTbReeOEFwOzRmjhxIjabrWSf3W6nVatWTJw4MZinDD0VwxARERERkSoKaqK1adMmAIYOHcrnn39OXFxcMJuvIwcnWiqGISIiIiIihxeSBYtnz55dqSQrJiaGjRs3hiKEEFGPloiIiIiIHF5IEq3KqqhoRr2ioYMiIiIiIlJFdZpoNQwqhiEiIiIiIlWjROtw1KMlIiIiIiJVpETrsJRoiYiIiIhI1dRpomWxWOry9JVjaOigiIiIiIhUjYphVIXKu4uIiIiISCXUaaI1ffp0mjVrVpchVIKGDoqIiIiISNUEdcHiYnfddVe52y0WC06nk3bt2nHOOecwcODAUJw+uDR0UEREREREqigkidayZctYunQpfr+fjh07YhgG69atw2az0alTJ15++WXuvvtufvnlF7p06RKKEIJIPVoiIiIiIlI1IRk6eM4553DKKaewc+dOlixZwtKlS9mxYwennnoql156KTt27GDQoEHceeedoTh9cJUq7645WiIiIiIicnghSbT+85//8O9//5uYmJiSbTExMYwdO5ZnnnmGiIgIHnnkEZYsWRKK0weZhg6KiIiIiEjVhCTRys7OJiMjo8z23bt3k5OTA0CjRo3weDyhOH1wacFiERERERGpopANHbz22muZOnUq27dvZ8eOHUydOpXrrruOkSNHArBo0SI6dOgQitMHmYYOioiIiIhI1YSkGMarr77KnXfeySWXXILP5zNPFBbG1VdfzQsvvABAp06deP3110Nx+hBSj5aIiIiIiBxeSBKtqKgoJk2axAsvvMDGjRsxDIO2bdsSFRVVckzPnj1Dcerg09BBERERERGpopAkWsWioqLo0aNHKE9RC5RoiYiIiIhI1YQk0crPz+epp55i5syZZGRkEAiUntu0cePGUJw2NEoVHdQcLRERERERObyQJFrXX389c+bM4corr6RJkyZYLJZQnKaWGOw1onnTdxp3BgLY6jocERERERGp90KSaE2fPp1vvvmGE044IRTN1y7DYHagJy/5z+W8nABt6joeERERERGp90JS3j0uLo74+PigtDV+/Hj69u1LdHQ0SUlJjBw5krVr1wal7cox2G40BmBHnuZoiYiIiIjI4YUk0fr3v//NI488QkFBQY3bmjNnDrfeeisLFixgxowZ+Hw+hg0bRn5+fhAirQTDYJuRBMCOXCVaIiIiIiJyeCEZOvjcc8+xYcMGkpOTadWqFeHh4aX2L126tNJtfffdd6XuT548maSkJJYsWcKgQYOCEu+hGWwLJAKws5ZyOxERERERadhCkmiNHDkyFM0CkJ2dDVDh0ES3243b7S65n5OTU7MTHtSjtV1DB0WqJOjXo4hUm65HEZHaFZJE69FHHw1FsxiGwV133cXAgQPp1q1buceMHz+ecePGBe2c3oBBOvFYMNihHi2RKgn29Sgi1afrUUSkdlkMo+GswnvrrbfyzTff8Msvv9C8efNyjynvG7vU1FSys7OJiYmp8jm3LvqaQZ9baEUavsgUfnn4zGrHL3K0Cfb1KCLVp+tRRKR2Ba1HKz4+nr/++ovGjRsTFxd3yLWz9u7dW+X2b7vtNr788kvmzp1bYZIF4HA4cDgcVW6/ItvzzH87W7cwoyAFf8DAZm3I64KJ1J5gX48iUn26HkVEalfQEq0XXniB6OhoACZMmBCsZjEMg9tuu42pU6fy008/0bp166C1XRnZHgOw0NKyC1/Awt58D4nReqMSEREREZGKBS3Ruvrqq8v9uaZuvfVWPvjgA7744guio6NJT08HIDY2FpfLFbTzVCTPY/4bh9m1le/2KdESEREREZFDClqiVZXqRVUZC/7KK68AMGTIkFLbJ0+ezKhRoyrdTnXlew3C8RJJIQB5bl/IzykiIiIiIg1b0BKtRo0aHXJe1sH8fn+l263rWh35XnDhwWUxu7bylWiJiIiIiMhhBC3Rmj17dsnPmzdv5r777mPUqFH0798fgPnz5/P2228zfvz4YJ2yVuT7wIUbJ2alpnyPEi0RERERETm0oCVagwcPLvn5scce4/nnn+fSSy8t2Xb22WfTvXt3XnvttaDO4Qq1fC84LR6cmD1aee7K98aJiIiIiMjRyRqKRufPn0+fPn3KbO/Tpw+LFi0KxSlDJs8LTg4kWho6KCIiIiIihxOSRCs1NZWJEyeW2f7qq6+SmpoailOGTMH+RMtqAafNUKIlIiIiIiKHFbShgwd74YUXOP/88/n+++85/vjjAViwYAEbNmzgs88+C8UpQ6a4RwvAZTNUdVBERERERA4rJD1ap59+OuvWrePss89m7969ZGZmcs455/DXX39x+umnh+KUIVM60QqoR0tERERERA4rJD1aAM2bN+fJJ58MVfO1Js9nIWl/aXenzSDfo2IYIiIiIiJyaCFLtLKysli0aBEZGRkEAoFS+6666qpQnTboCvavowUWnFbN0RIRERERkcMLSaL11Vdfcfnll5Ofn090dHSphYwtFkuDSrTyfZhraFktODV0UEREREREKiEkc7Tuvvturr32WnJzc8nKymLfvn0lt71794bilCGT77OYc7QsNpy2ALlFSrREREREROTQQpJo7dixg9tvv52IiIhQNF9rPL4A3oAFp8UcOujS0EEREREREamEkCRaw4cP57fffgtF07WqOKly4QGrFafNr/LuIiIiIiJyWCGZo3XGGWfwz3/+k9WrV9O9e3fCw8NL7T/77LNDcdqgy/eYSZUTd8nQQVUdFBERERGRwwlJojV69GgAHnvssTL7LBYLfn/DSFby3Wac5hwtKy6LimGIiIiIiMjhhSTR+ns594aqeJigy+IBi1l1sMDjJxAwsFoth3m0iIiIiIgcrUIyR+tIUVAydNBMtFxW836Bt2H0yImIiIiISN0ISY9WeUMGD/bII4+E4rRBVzx00IEXcOC0mvcL3D6iHCFb61lERERERBq4kGQLU6dOLXXf6/WyadMmwsLCaNu2bYNJtAq9+3u0LF7AidOyP9FSQQwRERERETmEkCRay5YtK7MtJyeHUaNGce6554bilCFR4PFjxSAcP1itOPb3aBVXIxQRERERESlPrc3RiomJ4bHHHuPhhx+urVPWWIHbj8NmYLECWHAWz9FSj5aIiIiIiBxCrRbDyMrKIjs7uzZPWSMFHj8umwFYwWLFiZloqcS7iIiIiIgcSkiGDr744oul7huGQVpaGu+++y6nnXZaKE4ZEgVeHw6bAYbFLO+uHi0REREREamEoCVaK1eupFu3blitVl544YVS+6xWK4mJiVx99dXcf//9wTplyBW4/TisBvgBixWHxWtuV6IlIiIiIiKHELREq1evXqSlpZGUlATA4sWLady4cY3bnTt3Lv/5z39YsmQJaWlpTJ06lZEjR9a43coo8JhztIoTrTAChFktJetriYiIiIiIlCdoc7QaNWrEpk2bANi6dSuGYQSl3fz8fI455hheeumloLRXFYVen9mjhcW8Bfy47LaS9bVERERERETKE7QerfPPP5/BgwfTpEkTAPr06YPNZiv32I0bN1a63REjRjBixIigxFhVJUMHsYDVCkYAZ7hNPVoiIiIiInJIQUu0XnvtNc477zzWr1/P7bffzujRo4mOjg5W85Xmdrtxu90l93NycqrdVr5nfzEMC2CxguHHGWZVj5ZIJQXzehSRmtH1KCJSu4JadbC4ouCSJUu444476iTRGj9+POPGjQtKWwUeP7HWAFgsgBUCARzhVgq96tESqYxgXo8iUjO6HkVEaldI1tGaPHlynSRZAPfffz/Z2dklt23btlW7rQKPH4c1wIGhgz4cYZqjJVJZwbweRaRmdD2KiNSukKyjVZccDgcOhyMobRV4fDichtmjZdnfoxWmOVoilRXM61FEakbXo4hI7QpJj9aRolSPVvEcrXAreerREhERERGRQ6j3PVp5eXmsX7++5P6mTZtYvnw58fHxtGjRIqTnLvT4cVoD5h2LDQJ+nE4bu3Pdh36giIiIiIgc1ep9ovXbb78xdOjQkvt33XUXAFdffTVvvfVWyM7r8QXwBYzSPVoBH44wK4Ue9WiJiIiIiEjF6n2iNWTIkKAtflwVxcmU0xowkyyrDfxenOE28jVHS0REREREDkFztCpQsL+Eu6Nk6KAVAl6cYVYK1KMlIiIiIiKHoESrAgWlerQsZo9WwIczXFUHRURERETk0JRoVaBgf2VBh9UPFvYXw/DhCLfh9Rt4fIG6DVBEREREROotJVoVKO61MocO7p+jFTDLux+8X0RERERE5O+UaFWguOCF07p/PpbFLIYRYTfrh+QWKdESEREREZHyKdGqQHEiFVGcaNnCIOAjwm4DILvQW1ehiUh95PdBwT7wFtR1JCINn7fIvJ58nrqORESk2up9efe6klvkw2rZP3TQYt0/R8tbkmipR0tEAAj4IWsLLHkHNs+B6KYw4DZo3BEi4uo6OpGGxZ0LmRtg3v/Bvo3QtA/0Gw2NWkGYva6jExGpEiVaFcgt8hFhD8PC/jW89s/ROjB0UD1aIgJkrIY3h4Mnf/+GpfDn13Dyo3DcaHBE12l4Ig2GtwjWfAXTbj6wbcdSWDoZrvoSWg6ou9hERKpBQwcrkOcu7r0y9pd3DwO/Rz1aInJAwV74asxBSdZBZj0GeRm1HpJIg5W3C74eU3a732smX7nptR6SiEhNKNGqgNmjZQNjf6JlMXu0wm1W7DYrOerREpHCfbDjt/L3GQZsW1i78Yg0ZFlbwOcuf9++zeYXGyIiDYgSrQrkFvlw2W1gHFTe3QiYwwcdNvVoiQgUDy2ucLfW2xOptMDhrpfDXG8iIvWMEq0K5Bb5cIXv79ECc+ggQMBDpD1Mc7REBJxx0KRnxftTj6+1UEQavPjWYKug4EVsc3DF1248IiI1pESrArlFXjPRKpmjZc7NMtfSUo+WiACRCXDWBAhzlt038G6ISqz1kEQarKgkOG182e1WG5zzP4hpUvsxiYjUgKoOViCnyEuzRhHm0B+L9aAeLbOnS3O0RI4u2/cVMH9DJgs37qV9chTDu6bQtJETe1I3uOlXWPAybPkFolJg4J3Q5BhwxtZ12CINR7gLul8Iyd3h5+cgazM06QUn3AHxbeo6ugZnX76H7fsKmLpsB4VeP+cc04w2SZEkRZfzxZCIhIQSrQrkFRfDCOwfOmjZ/1L5vbjsNnIK1aMlcrRYtyuXi16dz74CL2FWC76AwbM/rGXyqL4c3yaBsMbt4LQnzeqDNic4Ius6ZJGGyRkLLfrBBW+CtxDsUWB31XVUDc7efA//nfkXb8/bUrLtw0XbGNA2nhcu7kVyjJItkdqgRKsCJcUwCvf3aNmKhw6a62tl5ldQGUlEjih7893867OVXHF8S3q1iCOvyEuEI4zNe/K5//PfmXJDf5rFudiZZ7Amzcfv23fQNimKXi0a0TTWhdVqqeunIFLvFXh87MnzkJFThCPMSuNoB8nRjY+a68cfMEjLLmTp1iw2ZuTRIzWWzk1iaBJbvSRz4+68UklWsXkb9vLj6l1cfnzLmoYsIpWgRKschmGQ597fo1UYACylimFE2G1s2qOhgyINijsPsrfDyo8hZzt0OhOa9YbYZod82L58LzcNbsv7C7fyf7PWl2zv2jSGJ87tzp68Itw+P5dOWsCunANfwEQ7wvhgdD+6NYvFYjk6PiyKVMfefDfvLdjK/81ah9dvjiJJjHLwyuU96enYRdiSSeaBx1wC8W2PuLmPgYDBqh3ZXP76QvLcB0bLNIl18sHofrRuHFWl9rz+AG/P21zh/jd/3czwrik0jnZUN2QRqSQVwyiH2xfAFzCIsIcdWEfLGm7u3L9oca5bQwdFGgx3Hqz6DF7uB788Bys/go+vhLdOh6yth3yo1QKfL9vBnL92l9r+x84cnvhmDZGOMO6YsrxUkgWQ6/Zx7du/kZ5TFPSnU668XZC9A/L31M75RIJk3oZMnp/xV0mSBbA7z83lbyxmR64Xlkw2b28Oh2/vPuIWAk/PKeK6txeXSrIA0rKLuPuTFezL91SpPX8gQM4hCnblub34DZXKF6kN6tEqR3GhC7O8e+BvVQfNoYN5qjoo0nDk7YKv7zB/jk6B5K5m8rV9McasJ7Cc+QLYI8gq8OD1B4hyhOGym38e/Qb88Ed6uc2u3ZVLvtvP6rSccvfvznWTllWExxfAEWYlOcZZ+d4tnxty0yFtublQa7PeENMUIhuXPi5/D2yYBT+NN5PGpC5wyjho3lvFOKR+MAwozIaivbBtEfg9kNoPopJJ9zh4YcZf5T7M7Qswc6ufa5v1hh1LzI2rv4AeF0OnM2rxCdSMYRjszfcQMCAuIpwwW+nvuNOzi9iTV34ytXRLFnvzPcRFVlD2vhzO8DDOOqZpyZdDFgtc2DuVU7sk4/UHiI+wc5SMyBSpc0q0ylGcREXYi9fROnjooFne3e0L4Pb5cYTZ6i5QEamUwPpZWJ2N2DXsFf70N2X2Fi9JCRZOHxqJsyiT7EwPRT4P63blMmXxNlo1juSmwW1pEe/C7fOX1MQpT0ZOEZF2W4XfIG/ak88Vbywk0hHGXad0YHi3FOIP+tC0Y18hCzdlsmjTXjokR3Ny5yQSnBYitv+M9ZMrzYSrWLtT4ZyXzGQRzGRx3v/BrxMOHJO+Et47F0a+At0vPjC/VKS2+TyQvc38nczaAj+OK7WId6DPdYT1vZstmQUVNvH7HgOi/1bWff5L0GoQ6e4w/tiZw49rdpEc4+TMHk1JiXUS5Tjoo42vCLxF5hIM4QcKQBS4faTlFPHDqnTSc90M7ZhIpyYxpAS5SER6dhHf/5HOewu24PUHOOuYplzcN5XmcRElxzjCrbx8+bGEWS2s2J7NBwu3sK/gwPSEfQXm3LWkKsQ2oG0CLeIj2LavgPHndWf51ixufm8Jvv1/zLo1i+GlS4+lVeOqFe7ZlVPEul25zP1rN4nRTk7unERKrNMcASQiZejKKEduqUSruEeruOqgh1iXOYxwT56HZo1UDUmkPsvMKyKmKIf0kZ9y/fQ89hXuIa/IR9dmMbRt0Yznf9jF2l2/AtC5STQPndGFPXluZqxOZ2jHJCLCrSWVBv+uVUIE7ZOjOLZFI37dkMm1J7TmlC7JFHn9RNptLN+WRVK0gwKPnyKvn5mrdzIg2UMjn4uAPZr1WXDppAWlPlQ9Nf1P3hp1LMf9/DxW39+K7qyfAb9NhkH/BFsY5O+GeS+W/8S/fwBaDzIXehWpbYEAbF8IU66AkS/DjEfLHGL97Q3iWg3i0yu74vYUsXiHhzeX7GVvvodjWzQiMcrBBT2T2GW7E7rfQOPV72Bb/Rn4PGzPt3DV5IVs3JNf0t6EH9fx1HndGdA2gawCDxaLBafNYN32XSREhNEisRERjnCMMBez1mZw9ycrKB5B9/a8zbRLjOL1q/uQEGXHHmbFbrPi9vkBKPL6KfQGCLNaSSxvblNRjpnUOWIg3MnOrEJyCr3889MV/L7jQI/3/81az8eLt/HJzQOwAH+m5zD2y9XsyCoEoF/reP57SS8emraKrXsLiHaEkZ5TxPMz1lapWmDTRi6mjO7Hxj35LNiYyZTF20rtX7UjhyveWMinNw0gJbZybe7MKuTatxbzZ3puybYnp6/hhYt6cmqXZCId+kgp8ne6KsqRVWh+6Il0hO3/9u2gdbT8XuKizW+jd+UUKdESqcey8t3kF7mJ6HohPuJ4/Woby7dn4bLbaBUfycY9+dx2cnvsNis5RV5enbORa99azMc3Hs+ctbuJdoQxtH0cF/dO4v3Fu0rabRkfwbMXHYMz3EpGrptzezXjkbO68spPG/h+VTqDOySyZEsWUc4wOjW28eddnbAHiqAoC+uyZ2H7b6Sf8xF3T9tZKskC8PgD3PT+cr698nmavzug9BNK6gyNUjEy/sCPDavVirVprwPDqgCcjcyiAU17gifP/MBr1XRcqWW56fDZ9XgHP4Dtz2+xxreBfjeZib9hgDcf/vwW27K36dnpDLy5u+l+7AVc1ysSS3gEBoDFwvacALd97yE9J8C5vf7FObdMwGGz8N+ZG0olWcXun/o7713XjyveWIhhQEqMk5cvPxaX3UpaoR+7J0CjSC9NYp08dV43Js7ZyM6sIkZ0a0KvFo34a1cOvcJjSMvyk5HrZunWLADaJ0UR6wrjqxVpnNCuMb1axFLkCxAGhBtuklZOJOzPLzBS++M7/hZem19Eu+Q4Nu0pwGoBi8XCVf1bcmL7RLM3LauQSEcYD0/7o9Q8zoWb9rJx9woeP7cbN767hJuGtOH3Hdm0TIhk4+780omWt9CcP24LY1++h8y8IvYWeLFYLKREOyie8vZWOdUHAbbvK2Tr3vwyiVZukZfs/Z+DYl3hRDvDcfv8vDJ7fakkC8z/yrs+Xs6su4fUSqKVXeihwO3HYrGQGGXHZtPfNqnflGiVI2P/H71GrvADPVq2gxKtiPBSx4lI/WQJeLGHhbHLl0C+x4fVEqBb01jCwyws2bwPj9/AHmYlLbuQtKxCXrm8F/keP79t3kfTRi5SYl0UBWxcP6gjVw7ogNvnJ9ZpI8IeRkaeh0KPH7vNSqcmMdhtVm4a3Jb0nEK27Suka7MYukflEPHj3dj+/AICfohNxX3yv8kZOI5N2Tb+2PlnuXHnFPnYRjLht64nYu8aojNX4G7UjjC7A9vXd2DJ2mr+8Y5NxXfWSxRFtyRq56/men/RSTD/f7D0HXDFQd/rocdF5pqAhXtg+xKITIDU4/evURRhzkHNTTeHWNnCzYVjI+LB7zPnt/n2/62z2Mxjo1PM4+rS3xPIUCeUgQDk7DCT2t1rzUQ2uWvZHkOf2/y/tkeU28xRo2A3Ged/jiOuKbEdh2PkZ2CZdjNk7q/cGZVM4IwXCDQ9FrctgrDsreRlbCY3pgNhPgtxm6cTs+h52sc0ZcrwseQ36s6Ts3ZwzeTfeOWK3nyxfCdgzqVOjXeR7/azI6sQw4DVO3OY+8+hWAG3P0DAMCjw+NmT56ZtYhTb9xWxbW8BCZFOXr2iNwlRDlbtyCbcZvZW7SsMsCvXTYwznFO7JPPl8h14/AF25bi59LgWxEWGsyvHw9Pf/cnizXuJdYVzZf8Lueiim0nZ8Bn7srK5/sQu7Mzx8MhZXYiLsJMYZefNXzdz3duLS3rR2iZG8cwFPXhg6u9s31dY8tLtznOzJ9fN3H8OwcCc6/nKT+v5euVO4iPDSHW4iUhbAEvfgsgk9pwwljSPk+wiHz/8kY4jzMoZPZry81+7aZsUVabIxsE2ZORzXOsEwJxLtnF3PuOnr2Hmn2bBkaEdE3nw9C5EOWx8vGR7uW0EDJjz1+4qD0OsiiKvn3W7cnni2zUs2mS+5tec0IqL+7ao0ppgxfNwY11mr6VIqDWIROvll1/mP//5D2lpaXTt2pUJEyZw4oknhux8GbluYpxh5oRVw2+uo1XSo+UmyhFGmM1SpsqYiNQf2QVu8rwW0nLc+z8Q7SMx2s7T5/cgNS6CDXvyeW/+VjLz3RzbIo77T2tP0p4F+HetIb7pQL7eZDD63fV0bRrDQ6d34Yo3FuILGNhtVh4+szPtk6J4+Is/WJeRB0CflnE8elYX5q7N4MxWBl1cWdg+uQ72HDTRP3sbjs2ziE9oTawl/pDx78px8/FvGfRr3ZLj2x9LE982bK+fCP6DesCytxH2wfl4r5rFjvh+NPNtgw8uOnCMtwBmjoONs+GEMfDeedDtfBh4J2T8ARl/QqMWkNQJPG5Y+xV4CqDruWaCteozWDQJirLMeTL9bzWTiIAXjh1V+2W2A35zzs/a6bB1PrQ9CVoMgPU/wrYFkNLDjD02FcIqXzzgsAzDnGf0ztlQlH1ge3QKXP01NG4PebshYzUsetXsaehxCbQaeNjlA45UeY5kEiMCkL2WgCMa6ztnm69LyQG7sH58OZZrZ2C4fSwoSuHh78LYuncVFguc2LY7j539Ka2+uRTr22cRdfb/8eTAfniHtmN1vh+rFR46rTPN4yL4Mz2HRhF2mse5eOOXTaTnFLF0yz4sFvjvzHVs3JNP64RIxpzSnmXbsrnnkxUlYZx3bDMu6pPKM9+v5Y+dOYRZLQzrmszFfVK56b0lDGzXmOtPbMN1by2mXXIUd53SgbTsIi55bUHJ3M19BV5enLmeBRv28q8RF+D1GzzxwQp+32H+rozolkJKrJMvV+ws9Rpt2J3Hvz5byb2ndeLOj5aX2rd48162ZxWycONezjqmCQ+e0YUxHy1nxH9/4eXz23KSNR9739Gw4GVyiOSZ71fz87oDFUcn/byJy45rwQntGuMKt1Ho9Zf7/9Sq8YEvBLbtK+DcV34lp/BAYjbrz938tvlXpt56Al5/oLwmAMjMC+3noTVpOVwwcT7+/S/6vgIvz89Yx6/rM3npsmPLH855kD15bpZs2cfEnzawr8DDie0bc+3ANqTGucoUJxEJpnr/2/XRRx8xZswYHnzwQZYtW8aJJ57IiBEj2Lr10CWZayIjp4i4iP1v0oH9PVrFyZbPHPcdH2Fnl3q0ROqtCKufHLefK95YyOLN+4hxhvHchT3ZmVXEuK9W88KMdezOcxMw4Lct+7jgtUWs9jcnbtVbpE45iauL3uM/I5qxakcOny/bwfCuZgEKe5iVFvERXPHGopIkC8w2Ln9jIRf0SaXbsrHYdv9ROskCM1GJaIxt0mDi89fRKKL8XiGLxRyyM3XZTu77fBUfzF9P2OKJpZOsYgEfrt8msi0ngDHnP+Ufs2mu+ferwwgYeBd8cSu8dz788KBZ5v7N08BfCJmboO0Q2DgL5jwNc/9jJlkAuWnww0Nm8rZ9Mcz/v9IfnGvDrlXwygnw3X2Q/jtEJcGkofD9/WY1uln/hpePN5OuQPkfLKslNw0+vLh0kgUlw+PI2m7OiXvnbPjzG7MK5NQb4N1zzJL7R6EIezhkbcGyaBLGH1+U/7tiGFgWTeRPfxNGvb+arXsLijczd/1eLvo4nZ3DJgJg+XEsll3LCZ83gdTIAK9d2YcfVu/ipveWMOHHdYz98g9ufX8pF/RuzjnHNGFdRh63T1nOht35GAZs3JPP7VOWs3F3Hqd3N6/lhEg7p3dvwuWvL+SPneY8Kl/A4Nvf03noi1U8eHpnPlmyncm/buKRs7rw09rdFPn8PP7NmnIL5CzavBerxcJ/vl9bkmQBnNG9CR/9bY5UsbRs83NE8dzvYi3iI1i2dR9Lt+5j3Fer+ccHy5hwcU8CBtz5xWYyHK3gm7vJPWsSP6/PLJVkFftg0VYy8z1c2b9FuedOiXGW9EL5/AE+Xry9VJJVLKfIx6dLtnPFIRY5Htg+dF+67Mv3MPbLP0qSrIMt3LSXbXsrLqZS/Pinp//Jje8uYdm2LDZnFvDugq2c8eLPbNhddvipSDDV+0Tr+eef57rrruP666+nc+fOTJgwgdTUVF555ZWQnXNXjvugD0AGJS+TLdwsSws0iggnI1c9WiL1VWYRvPHzJoq85rewVxzfkjd+2UTjKAe/rC/7ocQw4OEfd7Onz10ARKyYzIkRW2jWyMWXK3ZwWjfzw9nZxzTlw0Xbyi2OkVPo44vlO8kcOBbSVpbe6Yg2h+v98jwAyUte4OGTUsqN/YLezZm99sBaQY0dPmxpyyp8rs6M5bSNCWDZOq/iF2TDLDj5YZj9OKStKL2vIBOmXAYn3gmzx0OTY+CPqeW3s+BlOOYyWDjR7PWqLbm74NNrzXlnAMffDN8/eOB+Mb8HPr7KTI6Cdu5081ae7K2wbwP8/nHZfXvWwdK3wR/EpK+BsBTtw/LVbQTanIRt+6IKj8tK6sf4mTsob1mnjFw3i/dGmD2GBZkQ5sLy2+tEFaUzd91uFm3aW+p4ty/AfZ+txGUPY9LPG8s93xu/bOLcXmYv44V9mvPGL5vK/QC/bW8hews8tIiP4LOl22kWZ87HLvT4Wbk9u8zxxXx+gyVb9pV+LSwWCjwV/w5s31dAwkGVSK0WGNwxkYOjWp2Ww9x1u7l9aDsKvX62eaKgKIt9nnDeX1j+HCyAqcu2c1KnZM4+pikHryzRNjGS96/vR5NY83nlun2l/ub83Zy1u7n0uBaUtzpFz9RGtG4cuqGyeW4fKw7xms/569DrqqXlFPFJOcMeCzx+/v31anIKy/lySiRI6nWi5fF4WLJkCcOGDSu1fdiwYcybV/4HCrfbTU5OTqlbVe3KLaJRSY+Wn5K/LDZ7yVyFRurREjmsYFyP1VXgDbBwc2bJ/V4tGrEnz82qnRW/Ya/LyCMvpn3J/eSVr3BJj1iKvAGs+/8OtE+OYtm2fRU1wfJt2eyzxkN009I72g+D1dNK7tq2/MwpuVN5+6JWdEqJxmKBZo1cjDu7K92bxfLuggMfnrbnGnhjWlV4Tm9sK4r8FvNvVEUc0eb+v74vf3/+bjNxyt1ZcVIB4N4/Gd7nLtvDE0oFmQfm94C5ptje8j9MU7jv0M+hqty5Fe9rPQSWvFvx/mXvmq9tPVCr16M7G/asw9u8P+5GbSs8rDCpJyt3VPx7NHd7ABp3NO/sn4OXmVvIhwvLH9Xi9RvsyinC7St/mJvbF8DjM1OYzk1i+G3z3nKPA1iyZR+dm0Tj9RsliVLx8OGKFPnKJlQBwyhdcv5vWsRHsGf/0DtHmJUnzu3Ob5v20shV+nqetmwnQzsnAWbRHKxhBHzukkrJ5ckt8vHl8h0kRNl58+q+vHRZLz65qT9vX3scbZOiSo4Lt1lL5p+Xp1FEOMkxDj65sT/HNDfX54tyhHHT4DZMvKI3idHBLYt/MKvVguMQ86lKPq9V4Kc/K07Eflm/p6Twh0go1OtEa8+ePfj9fpKTk0ttT05OJj29/DfR8ePHExsbW3JLTU2t8nl35RQd+INj+A9MsD440XKFk56tREvkUIJxPVaXM8xK/EFvwF6/QaHHT9Qh1nuxWS3YLAd9QCvIJMEJHZOj2b7PHJ6SVeAl6RAfKpJiHBS53ZDcuXTi44w1k4WDxC58nsG/XMH7vf/i16vieeeqHmzJLOCRL/4o9Q3/1N/3svuYmyo8556et/Dminw8XS+q8BjaDDUXPjYqnmdBfoY5xNARU/ExcGD+U1gtVl0N/O3D0OGGBv69NH5NxDan3K/ywVyfyX+Ic/ncwCFe81pUq9ejzxz9Ee7Pp+iYq83h9+WwRcSRGFXx/JrUaMzEOakL7N1kNo2V/EP0EFkPsyh4uM3cn1fkOzBNoBzxkXZyi3xYLeAMN9ej8/j8nNGjSbnHWyzmY/5++i9X7OSS48p/rVPjXXRIjuYfJ7XnyXO78dJlvfj29zQsViub9pTurTX2/1EIs1poHR2AomwSdv3MCW0TKnwO/dsksGJ7NpN/3cw1by3ms6Xb8fj8ZeY0RTnCuGFQxQnxDYPaEB/poE+reCZfcxy//GsoM+4cxN3DOlS6PHx1JUTaS3oh/85igcEdDj1s8VBzsKwW0NrNEkr1OtEqZvnbXy3DMMpsK3b//feTnZ1dctu2rfxx0RUxDIPdue7SPVrFL1OYo2SceVykXUMHRQ6jptdjTSS6/Fw3sHXJfcMwv0TpkBKNzVr+34/TOscTv/HLkvuFzQeyKM3HLUPb8sEi8xv0L5bv4PoTW5f7eDAnvkcbefDrf+Gc/5kfxMGcX5Tar+wD9m4kYebdJK56k0i7lcnzNpU5JNftY86eGApGvGj+HSoW5qDotOd5d52DD5Zk4Ok/BuLblD3Hqf+GP78yqwkeKolKaG8mY74iiKzgw0vzvuawyNR+ENm44raCzRVvlq4vFvCbyWt5bOHBLUIRmQjHXl3+vma9oeflFT+2y7kQUfEH4dpUq9djRDxYw7BumIXHGc/eM14H+0FV6axhMPAuEtN/4aZ+5ReGsVrgrHZ2s8jIKWPN4aqA0+KjbWJUuY8BiHDYKlx6pWmsk8x8Mwn8auVOLuxTcbI5sF1jFm3ay7AuKSzcmElStIMW8ZFc3CeVNuVU2PvXaZ1YvTOHUzqX/nL4xzW7aJ8UzeXHtSDsoL893ZrF8MTI7lz/9m+8M38zL8xYx+h3lrAmLYdWCRH8tat0onVur2bMWJ3OmIHJJKx6E4DobXO4cVBrIu1lFyZvGutkeNcUs/DDCa145YpjOaFtY5rHReAIK3t8t6ax5c7DurxfC7o3O3CtxUfaaR4XQZNGLsJrYUF0Z7iN205qV+5rPv7c7iQfpjdtSMeKE7FTOicftkdMpCbqddXBxo0bY7PZyvReZWRklOnlKuZwOHA4Dl195lCyCrx4/cZBxTB8B76VtjnMilyY37BkF3rJc/sOOSRA5GhW0+uxJsKd0Rzbwsp5xzbj86U7mLZ8B1cPaMVHi7fy8JldGPdV6V6j5nEu7js+gshP3tnfQATZx1zPuZ5EfvprN1syzWt/c6Y5n+KKfi1476DhSzarhbtP7UBmTiH9sqaZBSgCfrjgDchJM5OXdqfA4tfL9GwR5iAw8E4CBfvo1yKGBVtKD+lyhFlpkpzEw0s6ct15M4nzpAEGUSnteH5eFpMXpXNqh0YU7VpP1EkPmedaP9NMhI65FHJ2gjsRNv8KA24352n9XcuBZuGLXlfALy/AWf+FqTeB+6BYYprB0Adg1uNw3iTzw3RtiW4Cpz0F0/b37C1921y4+YeHyh476N6KE8XqcMbA0AchrjX8OsHsYYlpCkMegI6nQ8ADzfrCjsWlHxeRAANuK50c16HavB4NVzz0vR7Lj48Q12UkWxN6svv8GcQUpYHfQ1LzdtiWv4vlmzGMOPs9lnRN4Is/DgzJDbdZePHcdjR1r4FzJ8LMxyB7OziiaZyYxH0jnIx+Z0mZ87ZNjCKrwMvzFx3DtW8tLtXzFWm38eyFx/D4N2sAWLBxLzcPacvK7Y1LFZOwWMyk6dvf0ziudTw3Dm7DZ0u28+yFx/DM939y20ntueOU9uS7/Szduo9YVzgjezZj6rLtPP/DX/z30p7YbVamr0ojYJg9JnP/yuCfwztyRb/mePKzcPlziQ1k8Wf+HgKGQVqWOUKmb8s4xpzagQen/l7qeXVIjmJwx0Q2b95Ir9x5RC56x7z+jrmUloWr+fTmATz7w1pm/5lBuM3KWT2acMvQdsz5K4NV27MxLOZcp5sHtyU1rvz5VPFRdu4Z1oHL+7Vg1ppdGMDJnZNJiXUesuevNjSLi+CD0f34Y2cOM1bvIjnGyVnHNCEl1nXY9buSYxzcPLgtr8zZUGp7XEQ4943oRJRTn+EkdCyGUd4U1PqjX79+9O7dm5dffrlkW5cuXTjnnHMYP378YR+fk5NDbGws2dnZxMQcZjgMsDY9l+ET5jLu7K50SI6Gb+4CezR0Px+WvWd+O33qY2zdW8C/PlvJlBuO5/g29ePbSpH6rqrXY015czPJ9LvYnefl53W76dWiEX+m5/Jnei6ndU1h/sZM9uV7GNoxkZ6uDJp+eTHkpmO0PAHfsKfIcLak0G8lz+3D5zfIL/LQzFFEtM1LIDKR3QUG8zfuJdxmpW1SJDkFHo5LjSRx3mNYV7xvDhuLTDQ/pMe3AVs4hsUKvzyPZd0PYBgYzfsSOO1pjF2rCVs6mV1Dn+PLHZG8vWA7OUVeBrVP5B9D2zFnbQYTZq6n0OunV4tY7j61Ixv35LN6RzbndY+jjecvGm/51uxdiW5ifggr/oCfvR32bjCHb8U0Myvj/fK8mTDYwqH7hWZC8P6FcMIdkL/HTMqOv8ksKpGbDs2PM5+Lr8gcShdXcQWykCnMhrTlMHOsWZp+4J1m4Y6fnoLdf0JcKxhyv1lWPRRJoN8PeelmwY0wp1nevXh0RU4arPkKFk8yX6POZ8Nxo82Y6qlQX49G1jZY9RmWvD3Q63J2p28hy56CYVhoFO4mMaExzHkGyx/T2Nf/Pna3GMHSvQ7Cwmy0ToikpauIuEXPYFsy2Wyv1SCM4U+yNywFj9/Hit3wxLdr2L6vkDCrhRHdUhhzagfW78qlRUIE4TYrv6zbw6qdOXRtGsNxreKZ9ecu+rZOwBVuI2AYLN68l0h7GE0buVi1I5toZxj92yaQ7/HjCrcRabfh9QdwhFkp9AbYm+8hOcZBntvP5F83kef2YbNY6NMyjqGdkvjm9zR+WL2LEd1SOKFdYwIBA6vVQqwrnKwCD4WeAF3jvLj2/YVt4f+wuOJI63kbWeEpFPgsxEXaCbdZmLkmg8+W7sDA4Pxjm3NSpyTi3DuI+ekRyFwHnc6EY68CZxxEmr/rmXnmfC2LxUwiYlx2PD4/e/M9GECsM5yIo/SL4X35HtZl5PLmL5vZk+fm5M7JnNmjCanxR/l6dxJy9T7R+uijj7jyyiuZOHEi/fv357XXXmPSpEn88ccftGx5+Df6qr6RfLMyjVs/WMorlx9rdid/dbv5rWTXc80qXPm74eyXCAQMrntnMXed2uGQ45pF5IDaTrSK+XN2UWh1ke+1YLVayfUYuH1+YpzhRDuseP0Bwrx5RPhzsBHAa4sgOyweu81GgddPRJiVKF8mVr8HN2EU2mKx2GwYWPB6vXgDFrBaibMUYPdmY7NHEPC5Cfg8WMMcWMIdGH4floCPQHgkPsNCmC8Pa8BHwB5NjrURXp8bV6CQsHAHhRYXRT4Di8WgUZgPh7+QfFsU+9xmHdSIcBtYIMxqpZErHJvNaiZ11jBzQeHDviD716Py5EF4BMSkmD32OTv3JxEu8BWaPfiOKPNvoNdtth1Zi71YFSnYaw7jDrObyd/f79cVwzDfI4yAOdQxmGt5hUBtXI9+Tz7W3HQzybdYzd+5gB8c0XjDorFgEObeBwEvRpgLnysBf8BgV1E4AcMgwVZAtD8bwzDw2mMIC/jA8JJljcdDOL5AgEJvgHCbFVe4FY8vgNVqIWAY+A2IttuwYuA3DArcPgIBH1F2G1a7i3CLQXaRH79hEOOwgcWC1WLB7fVT5DOTKwvmgrzOcBsefwCb1UJ8pAOb1UJ6diGFXj82ixVnuIVCT4BGEWHkFPmxWiAhMhy3z0y0Ctw+Apjzu13F80Q9+eZyDI7oMtetzx8wC2QY0DjaTljxEL2CTPP1c8XV/aLhDVCR14/XHyDSHoa1giHkIsFU77/auPjii8nMzOSxxx4jLS2Nbt268e2331YqyaqOJVv2kRzjPGiOlg8s+18mVxzs+gMw/3C2bhzJ8m1ZIYlDRILHFpNMFFA8q6P8j+IRgFnRy1HyEzQq2W/O+XHtv5UvquSRFU2AtQHmx6OkkvsJJS2bZys7EyGWWCA2usITV214ms0G8a3Kbm90iOIIoZ3vXjV/762qzSGMh2KxmGt7SQmbPRISyv8y8kAaal6RloO2tSqZgnXgmjo4FQnW7MDYshdbpaXElv+XIPagThLn/icU7SwnKbJXfPIwm7X89uvJfL+GyhluKylsIlIb6n2iBXDLLbdwyy231Mq5ftuyl/YHlTzF5wHb/pcpKsX8BipvF0Sl0Kbxocs8i4iIiIjI0alBVB2sLUVeP6t35tA++eBEy32ge75RC8AC6eYk1S5NY9iZVcTCjZllGxMRERERkaOWEq2DfLMyDV/AoFPKQWPVfYXm3AUAe4Q5CXz9TFj+Pj3tO2iVEMFT3/1Jkfcwa7rU76lwIiIiIiISRA1i6GBNFNf6yMnJOeRxOYVe7v5kBc0bOXEXFbJup7leltMTRWCfG3/YTgBs9nZY01ZBWjowgyGBlryVOYJOD3/HcYleWkcFSHYFaGQ3cIUZhFkNwjfPwbZvA54B/yQQV/H6OyKhZGBeD34D3L4ARV4/bl8AX8DAZrHgCLPiDLfiCLNis1pwhdsY2DaO8EMs9lgsOjq6wrXtSsVQyetRRKpP16NI/VHZ61GOTPW+6mBNbd++ndTUQ0zw3i88IZWm179SCxGJNBz75r5DzvyPD3tcZauWVfZ6FJHq0/UoUn/UdpVdqV+O+EQrEAiwc+fOan+jkJOTQ2pqKtu2bTtqL5Sj/TU42p8/HP41qOz1VdPrsSb0/1g+vS4Va6ivTX28Hhvqa1meI+m5gJ5PqKlH6+h2xA8dtFqtNG/evMbtxMTE1IsLti4d7a/B0f78oeavQbCux5rQ/2P59LpU7Eh9beriejySXssj6bmAno9IKKgYhoiIiIiISJAp0RIREREREQkyJVqH4XA4ePTRR3E4HHUdSp052l+Do/35w5HxGhwJzyEU9LpUTK9N8BxJr+WR9FxAz0cklI74YhgiIiIiIiK1TT1aIiIiIiIiQaZES0REREREJMiUaImIiIiIiASZEi0REREREZEgO+ITLcMwyMnJQTU/ROqerkeR+kPXo4hIaB3xiVZubi6xsbHk5ubWdSgiRz1djyL1h65HEZHQOuITLRERERERkdqmREtERERERCTIlGiJiIiIiIgEmRItERERERGRIAur6wDqtaJsyN8DhVngjIaIxhARX9dRiYiINCyGAblpkL8bAn6ITIToFLCF13VkIiIho0SrIjlp8N19sOYL8w0CoNWJMPIVaJRat7GJiIg0FD4PbF8En10HuenmNkcMnP4f6Hg6OGPqNj4RkRDR0MHyuHPhhwdh9bQDSRbA5p/hs+vNXi4RERE5vKyt8O7IA0kWgDsHpt4IGavrLCwRkVBTolWevAz4Y2r5+7YtMIc+iIiIyKEF/LDsXfB7y98/+wlzmL6IyBFIiVZ53LlgBCrer0RL5IiwJ89NZp67rsMQOXL5iiBtecX79/wF3oJaC0dEpDYp0SqPIxoslor3RzauvVhEJCQycos48enZnPHiLxR4fHUdjsiRKcwJKd0r3p/QDsJctRePiEgtUqJVnshE6HRW+fua9YaIxNqNR0SC7svlOyn0+knPKeLHNRl1HY7Ikclqg2OvBmsFtbeGPACuRrUakohIbVGiVR5nDIx4GjqcVnp7aj+48C2IUqIl0tDN25BJt2YxtEqIYO5fGg4sEjKxqXD5pxCRcGCbPRLOehFSutVdXCIiIaby7hWJaQrnTty/jtY+sxRtZCJEJhz+sSJS763emUO/NvEUePws2bKvrsMROXKFO6H1ILjx5/3raPkgKgmikiHMUdfRiYiEjBKtQ3HFmTcROaLkFHlJzymieVwEPn+AH1fvosDjI8KuP4kiIWG1QWwz8yYicpTQp4pD8eRD9nb4/RPYuwnanwotT9CCxSIN3OY9+QA0iXUCYADrduVxTGqjugtK5GiRtQ02/wLrf4T41tD9Qohtbg4nFBE5gijRqoi3EP76Hj679sCixas+hegUGPUtJLSt2/hEpNq27ysEICnaQbjNnKq6YbcSLZGQy9wAk0dA3q4D235+Fi6YbM6LDlcFQhE5cqgYRkXydsHUGw4kWcVy0+Hbf2qBRZEGbPu+AlzhNqIcYTjDbcRH2Et6uUQkRAqz4Ju7SydZYL7Pfj667HYRkQZOiVZFdiyteCX7jbOgYG/txiMiQbMzq4jGUXYs+9fLS451sClTi6aKhFThXtg4u/x9fi+krajdeEREQkyJVkXceRXvMwwIVJCEiUi9l5FbRKMIe8n9pGgnW/eqR0skpAKHWRi8KKd24hARqSVKtCrSvE/F+xLagiO29mIRkaDaleOmUUR4yf3GUY6SeVsiEiKOGIhvU/H+Q73viog0QEq0KhKdAt0vKrvdYoHTn4fo5NqPSUSCYldOEXEH9WglRjvIzPNQ6PHXYVQiR7joFDj9OfN99O96XAJRKbUfk4hICNVpojV+/Hj69u1LdHQ0SUlJjBw5krVr15Y6xjAMxo4dS9OmTXG5XAwZMoQ//vgj9MFFxMPwJ+CMF6BRSwhzQsuBcN2PkNo39OcXkZDZk+cm1nVwj5aZdKVlq1dLJKRa9INrZ5jvp2FO8/31jBdg2L8hQutWisiRpU7Lu8+ZM4dbb72Vvn374vP5ePDBBxk2bBirV68mMtJcT+OZZ57h+eef56233qJDhw48/vjjnHrqqaxdu5bo6OjQBhiVBH2vhU5nmGPL7RFawFikgSv0+CnyBoh2Hvjz1zjKAUBadhFtEqPqKjSRI5890vyy8pL3wFMA1jCNEBGRI1adJlrfffddqfuTJ08mKSmJJUuWMGjQIAzDYMKECTz44IOcd955ALz99tskJyfzwQcfcOONN9ZOoHoTEDliZOa7AYhxHujRio80e7R2ZqlHS6RWuOL0xaWIHPHq1YLF2dnm2lTx8fEAbNq0ifT0dIYNG1ZyjMPhYPDgwcybN6/cRMvtduN2u0vu5+SoipFIXamP1+PefA8AMQcNHQy3WWnkCictu6iuwhIJufp4PYqIHMnqTTEMwzC46667GDhwIN26dQMgPT0dgOTk0j1KycnJJfv+bvz48cTGxpbcUlNTQxu4iFSoPl6PmcWJlrP090xxkXbSc5RoyZGrPl6PIiJHsnqTaP3jH/9g5cqVfPjhh2X2Wf5WocgwjDLbit1///1kZ2eX3LZt2xaSeEXk8Orj9ZhdYK6BF/W3RKtRRDi7lGjJEaw+Xo8iIkeyejF08LbbbuPLL79k7ty5NG/evGR7SopZ6jU9PZ0mTZqUbM/IyCjTy1XM4XDgcDhCG7CIVEp9vB6zCjyE2yzYbaW/Z4qPsJOuoYNyBKuP16OIyJGsyj1afr+fOXPmsG/fvhqf3DAM/vGPf/D5558za9YsWrduXWp/69atSUlJYcaMGSXbPB4Pc+bMYcCAATU+v4gcffYVeIl2hpfpFW8UYVePloiIiARNlXu0bDYbw4cPZ82aNcTF1axi0K233soHH3zAF198QXR0dMm8q9jYWFwuFxaLhTFjxvDkk0/Svn172rdvz5NPPklERASXXXZZjc4tIken7EIvUY6yf/riIsLZm+/BHzCwWcsfmiwiIiJSWdUaOti9e3c2btxYpgeqql555RUAhgwZUmr75MmTGTVqFAD33nsvhYWF3HLLLezbt49+/frxww8/hH4NLRE5ImUVeIh02MpsbxRhJ2BAZp6bpBhnHUQmIiIiR5JqJVpPPPEE99xzD//+97/p3bt3yeLCxWJiYirVjmEYhz3GYrEwduxYxo4dW51QRURKyS70Emkv+6evUYRZ7j0jV4mWiIiI1Fy1Eq3TTjsNgLPPPrvUPIfiaoB+vz840YmIBFlOkY9Ie9kerbgIc9Hi3bnuMvtEREREqqpaidbs2bODHYeISK3IKfSSGF228lqMKwwLkJGrghgiIiJSc9VKtAYPHhzsOEREakVOkZeIcnq0wqxWYlzh6tESERGRoKjROloFBQVs3boVj8dTanuPHj1qFJSISKjkFPrKnaMF0MgVToYSLREREQmCaiVau3fv5pprrmH69Onl7tccLRGpj3z+AIVef7k9WgAxrnD25CnREhERkZqr8oLFAGPGjGHfvn0sWLAAl8vFd999x9tvv0379u358ssvgx2jiEhQ5Bb5AHBVkGjFauigiIiIBEm1erRmzZrFF198Qd++fbFarbRs2ZJTTz2VmJgYxo8fzxlnnBHsOEVEaizPbSZaERUMHYx1hbNqZ0FthiQiIiJHqGr1aOXn55OUlARAfHw8u3fvBsyFjJcuXRq86EREgqi4R6uioYOxrnAy8zzl7hMRERGpimolWh07dmTt2rUA9OzZk1dffZUdO3YwceJEmjRpEtQARUSCJbfIC4ArvOJEK8/to8ireaYiIiJSM9UaOjhmzBjS0tIAePTRRxk+fDjvv/8+drudt956K5jxiYgEzYGhgxUnWgB78tw0j4uotbhERETkyFOtROvyyy8v+blXr15s3ryZP//8kxYtWtC4ceOgBSciEkzFiVaFxTAiihMtjxItERERqZFqDR0s5vF4WLt2LXa7nWOPPVZJlojUazlFPqwWsNvK/9PXqLhHS5UHRUREpIaqlWgVFBRw3XXXERERQdeuXdm6dSsAt99+O0899VRQAxQRCZZ8tw+X3YbFYil3f7QzHAtoLS0RERGpsWolWvfffz8rVqzgp59+wul0lmw/5ZRT+Oijj4IWnIhIMOW7fRUWwgCwWS1EO8OUaImIiEiNVWuO1rRp0/joo484/vjjS30z3KVLFzZs2BC04EREginvMIkWmPO09qjEu4iIiNRQtRKt3bt3l6yjdbD8/PwKh+Q0WIXZ4C0AeyQ4Y+o6GhGpgXy3D+dhEq0YZ7h6tETqI3cuePIhzAmuRnUdjYjIYVVr6GDfvn355ptvSu4XJ1eTJk2if//+wYmsrhXlwJb58PGV8PpJ8PFVsG2RuV1EGqR8t//wiZYrnN0qhiFSf3jyYecy+Ox6mHQSfHgJbJgFBXvrOjIRkUOqVo/W+PHjOe2001i9ejU+n4///ve//PHHH8yfP585c+YEO8ba5/PA6mnw5W0HtuXshI2z4dzXoNt5YAuvs/BEpHry3D6c4Yf+finWFc76XXm1FJGIHJJhwOZf4MOLzZ8BcnbAu+fCyWOh3w3miBMRkXqoWj1aAwYM4Ndff6WgoIC2bdvyww8/kJyczPz58+ndu3ewY6x9eenw3X3l7/v2HshNr914RCQo8ioxdDDWpaGDIvVGbhp8dfuBJOtgsx+HvN21H5OISCVVq0cLoHv37rz99tvBjKX+yMswhyqUx50DBXugUWrtxiQiNZbv9hEfaT/kMbHOcLIKvXj9AcIrWG9LRGpJ4d6Kv9wM+GDvBohvVashiYhUVrU+RQwZMoR33nmHwsLCYMdTP1gPk39a9OFLpCHK91Si6uD+RYv35qvyoEhQFOWYyVJ15jhbDn29Yjv0FyciInWpWhlD7969uffee0lJSWH06NEsWLAg2HHVrcjGEBFf/r6oZIhMrN14RCQoKlMMIzbCTLQ0fFCkhopyzCJSn1wDb5xq/lvVolKueEhoW/6+8AiIaxmcWEVEQqBaidZzzz3Hjh07eOedd9i9ezeDBg2iS5cuPPvss+zatSvYMda+iMZw9v/K9mzZwuHslyBCiZZIQ1TgqVwxDEBraYnUhN8La781E6wNP0LWVvPfN06FtdPBX8nrKzoZzpsE4a7S2y0WGPkyRKUEP3YRkSCp9hg4m83GOeecw7Rp09ixYweXXXYZDz/8MKmpqYwcOZJZs2YFM87alZ8BKz6ES6dAn2uh9WDoe715f+nbkH8EJJMiRxl/wKDIG8AZdvh1tAD2qMS7SPXlppvFo8rz7T2QW4X30ZRj4OZ5MOhe8/24z/Vw83xoPwzCNHRQROqvahfDKLZo0SImT57Mhx9+SFJSEqNGjSItLY2zzjqLm2++mWeffTYYcdauvAxY86X5bVy7UyChnflt3AcXQcAPg/4Jsc3rOkoRqYJCrx/gsD1a9jArEXabhg6K1ET+bnOB4fK4c8z9lS0qZQuD+DYw5D7wFYHNYW4TEannqvWXKiMjg3fffZfJkyezbt06zjrrLKZMmcLw4cNLFi++6KKLGDlyZMNMtKz7v/EO+OCv78ru3/8cRaThKHD7AHAcZo4WQCNXOJkqhiFSfdbDDJipTlEpq01rZolIg1KtRKt58+a0bduWa6+9llGjRpGYWHbO0nHHHUffvn1rHGCdiEwEVxwU7iu7LypJxTBEGqB8T3GP1uETrRhXOLs1dFCk+iISISIBCjLL7otsrPdRETkqVGuO1syZM1mzZg3//Oc/y02yAGJiYnj88cdxuxvgh5WoFDj/9QM9W8WsYXDuJE2+FWmA8ot7tMIO/2dPiZZIDUWnwHmvly0qVfw+Gq33URE58lWrR+vEE0+s1HEjRoxg+fLltGnTpjqnqTu2MGh5gjnZdvEbsGsVpPSAvtdCbIvDD4kQkXqnoAo9WrGucLZmFoQ6JJEjl9UGLQeY76O/vQnpK8330T7XQqMWZb/IFBE5AoV0NqlhGKFsPrTCXZDYEYY/YU6+DXNp8q1IA1bgMXu0nJXo0WrkCmeJimGI1Ey4ExI7wLDHwVeo91EROeroL97h2MLNm4g0aIX7e7QqUwwj1hVOVoEHf8DAZlXxG5EasYWBLbquoxARqXUaAyciR4WSYhiV6NGKdYUTMGCvKg+KiIhINSnREpGjQqHHR5jVQpitEkMHI/YvWqzhgyIiIlJNIU20LFpvSkTqiQKPH8dhFisuFusyEy1VHhQREZHqCmmidbhiGHPnzuWss86iadOmWCwWpk2bVmr/qFGjsFgspW7HH398CCMWkSNVvsePM6xylc5iXXZAiZaIiIhUX0iLYeTm5h5yf35+PscccwzXXHMN559/frnHnHbaaUyePLnkvt1uD2qMInJ0KPT4Kt2jZQ+zEumwsVtDB0VERKSaqpVo9erVq9xhgRaLBafTSbt27Rg1ahRDhw49ZDsjRoxgxIgRhzzG4XCQklL5hQ3dbnepRZJzcnIq/VgRCa76dD0WVKFHC6CRy64eLTmi1KfrUUTkaFCtoYOnnXYaGzduJDIykqFDhzJkyBCioqLYsGEDffv2JS0tjVNOOYUvvviixgH+9NNPJCUl0aFDB0aPHk1GRsYhjx8/fjyxsbElt9TU1BrHICLVU5+ux8IqzNECsyBGhhItOYLUp+tRRORoYDGqsarw6NGjadGiBQ8//HCp7Y8//jhbtmxh0qRJPProo3zzzTf89ttvlQvEYmHq1KmMHDmyZNtHH31EVFQULVu2ZNOmTTz88MP4fD6WLFmCw+Eot53yvrFLTU0lOzubmJiYqj5VEamB+nQ93vTuEtJyCrnvtM6VOv7FWesIBAw+urF/iCMTqR316XoUETkaVGvo4Mcff8ySJUvKbL/kkkvo3bs3kyZN4tJLL+X555+vUXAXX3xxyc/dunWjT58+tGzZkm+++Ybzzjuv3Mc4HI4KkzARqV316Xos8PhwVGnoYDhr0w89z1SkIalP16OIyNGgWkMHnU4n8+bNK7N93rx5OJ1OAAKBQND/oDdp0oSWLVuybt26oLYrIke+Ao8fRyXW0CrWKEJztERERKT6qtWjddttt3HTTTexZMkS+vbti8ViYdGiRbz++us88MADAHz//ff06tUrqMFmZmaybds2mjRpEtR2ReTIV+DxlyxEXBmNXOHkun0Uef04wyvfEyYiIiIC1Uy0HnroIVq3bs1LL73Eu+++C0DHjh2ZNGkSl112GQA33XQTN9988yHbycvLY/369SX3N23axPLly4mPjyc+Pp6xY8dy/vnn06RJEzZv3swDDzxA48aNOffcc6sTtogcxao6dDAu0lxKIiPHTYuEiFCFJSIiIkeoaq+jdfnll3P55ZdXuN/lch22jd9++61UCfi77roLgKuvvppXXnmF33//nXfeeYesrCyaNGnC0KFD+eijj4iOjq5u2CJylCr0VrHqoMvs/crILVKiJSIiIlVWowWLPR4PGRkZBAKBUttbtGhRqccPGTKEQxU9/P7772sSnohIiQKPv1o9WrtyNE9LREREqq5aida6deu49tpryxTEMAwDi8WC3+8PSnAiIsFS5PXjDKt8j1ak3YbdZmVXTlEIoxIREZEjVbUSrVGjRhEWFsbXX39NkyZNsFgswY5LRCRofP4AXr9RpaGDFouF+Ei7Fi0WERHZb9SoUWRlZTFt2rQqPW7s2LFMmzaN5cuXhySu+qpaidby5ctZsmQJnTp1CnY8IiJBV+g1e9nttqpVD2wUEU6GerRERESkGqq1jlaXLl3Ys2dPsGMREQmJQo+ZaFWlRwvMRCstW4mWiIgcXT799FO6d++Oy+UiISGBU045hX/+85+8/fbbfPHFF1gsFiwWCz/99BMA//rXv+jQoQMRERG0adOGhx9+GK/XC8Bbb73FuHHjWLFiRcnj3nrrLTZv3ozFYinVy5WVlVWq3X379nH55ZeTmJiIy+Wiffv2TJ48uZZfjeqrVo/W008/zb333suTTz5J9+7dCQ8vvTZNTExMUIITEQmG4h4tRxXmaAHERdhZm54bipBERETqpbS0NC699FKeeeYZzj33XHJzc/n555+56qqr2Lp1Kzk5OSXJTnx8PADR0dG89dZbNG3alN9//53Ro0cTHR3Nvffey8UXX8yqVav47rvv+PHHHwGIjY1l165dh43l4YcfZvXq1UyfPp3GjRuzfv16CgsLQ/fkg6xaidYpp5wCwMknn1xqu4phiEh9VFDco1WFqoMA8ZF2FcMQEZGjSlpaGj6fj/POO4+WLVsC0L17d8BcvsntdpOSklLqMQ899FDJz61ateLuu+/mo48+4t5778XlchEVFUVYWFiZxx3O1q1b6dWrF3369ClpuyGpVqI1e/bsYMchIhIyNenRyvf4yXP7iHLUaDUMERGRBuGYY47h5JNPpnv37gwfPpxhw4ZxwQUXEBcXV+FjPv30UyZMmMD69evJy8vD5/MFZYTbzTffzPnnn8/SpUsZNmwYI0eOZMCAATVut7ZU65PD4MGDgx2HiEjIFM/Rslc10dq/llZ6dhHtkqKCHpeIiEh9Y7PZmDFjBvPmzeOHH37g//7v/3jwwQdZuHBhuccvWLCASy65hHHjxjF8+HBiY2OZMmUKzz333CHPY7Wa78kHr6lbPK+r2IgRI9iyZQvffPMNP/74IyeffDK33norzz77bA2fZe2odKK1cuVKunXrhtVqZeXKlYc8tkePHjUOTEQkWEqKYVQx0UooWbRYiZaIiBw9LBYLJ5xwAieccAKPPPIILVu2ZOrUqdjt9jJThH799VdatmzJgw8+WLJty5YtpY4p73GJiYmAOVSxV69eAOWWf09MTGTUqFGMGjWKE088kX/+859HXqLVs2dP0tPTSUpKomfPnlgsllIZaDHN0RKR+ubA0MGqzdGKizATLVUeFBGRo8XChQuZOXMmw4YNIykpiYULF7J79246d+5MUVER33//PWvXriUhIYHY2FjatWvH1q1bmTJlCn379uWbb75h6tSppdps1aoVmzZtYvny5TRv3pzo6GhcLhfHH388Tz31FK1atWLPnj2l5noBPPLII/Tu3ZuuXbvidrv5+uuv6dy5c22+HDVS6URr06ZNJZnnpk2bQhaQiEiwVbdHyx5mJcYZRnp2w6lwJCIiUhMxMTHMnTuXCRMmkJOTQ8uWLXnuuecYMWIEffr04aeffqJPnz7k5eUxe/ZszjnnHO68807+8Y9/4Ha7OeOMM3j44YcZO3ZsSZvnn38+n3/+OUOHDiUrK4vJkyczatQo3nzzTa699lr69OlDx44deeaZZxg2bFjJ4+x2O/fffz+bN2/G5XJx4oknMmXKlDp4VarHYpTXLXUEycnJITY2luzsbJWdF6ljdXU9vj1vM49/s5p3ru1X5cc+MPV3BrRN4Ilzu4cgMpG6o/dHEZHQqnSP1pdfflnpRs8+++xqBSMiEgoFHj/O8KoNGywWFxFOWpZ6tERERKRqKp1ojRw5stT9v8/RslgsJT9rjpaI1CeFXn+Vhw0Wi490sG1fQZAjEhERkSNdpT95BAKBktsPP/xAz549mT59OllZWWRnZ/Ptt99y7LHH8t1334UyXhGRKivy+qtc2r1YQqRdPVoiIiJSZdVaR2vMmDFMnDiRgQMHlmwbPnw4ERER3HDDDaxZsyZoAYqI1FSBx1flioPFEqLs5BT5KPD4iLBr0WIRERGpnGp9xbthwwZiY2PLbI+NjWXz5s01jUlEJKgKPYFq92g1jnIAsDNLJd5FRESk8qr1yaNv376MGTOGtLS0km3p6encfffdHHfccUELTkQkGAq9vmrP0WocZa6ltVPDB0VERKQKqvXJ48033yQjI4OWLVvSrl072rVrR4sWLUhLS+ONN94IdowiIjVS6PFjt1Uv0YqLtGNBiZaIiIhUTbUmHLRr146VK1cyY8YM/vzzTwzDoEuXLpxyyimlqg8eMYpywGIFR1RdRyIi1VDgqX7VwTCrlfhIuxItkWBw54IRAGfZ6QciIkeaas/stlgsDBs2rNTqzUec7B2w/kdY8QFYw6Hv9dDieIhOqevIRKQKCr1+EiId1X58QpSd7Uq0RKovdxdsXwSLXgOfG3peBu1OhdhmkLcbAj5wxoA9sq4jFREJmmonWjNnzmTmzJlkZGQQCARK7XvzzTdrHFidy9oK718Au9ce2Lb5Z2g1CM6fpGRLpAEp9PhxNKpejxZAQpSDHfuUaIlUS+4umHYzbJh5YNu2hZDQDi58Cz67Hgr3QqvBMOgeiG8LYeF1Fq6INDytWrVizJgxjBkzJuhtWywWpk6dWmZN4cqoVqI1btw4HnvsMfr06UOTJk2OvOGCPi+s/BhccXDeJAhzgtUKWdtgwSuwYwl0OqOuoxSRSqrJgsUAiVEOlmzZF8SIRI4S7jzI2wW9r4bjrof1M2HpO+D3QOZ6+P0TiEqG3X/Cqk/gzy/h+h8hpUddRy4iDcjixYuJjKx/PeLVSrQmTpzIW2+9xZVXXhnseOqHnO3gLYBuF8B390FBprm9cQcY8ZT5RtFmKNgj6jZOEamUmhTDALPEe3p2ET5/gLAatCNyVMlJgx/HmglUwA9WG3Q+B85/Az67zky2Vn8Jfa+DTXPMx/jcMP1+uOQ988tOEakSf8Bg0aa9ZOQWkRTt5LjW8disR1iHSDkSExMPud/r9RIeXvs95dX6xODxeBgwYECwY6k/Aj5o0hO+vedAkgWw5y/4bDR0PRcw6io6EamiIq+/2gsWAyRGO/AbBuk5WktLpFKKsmH6v2DlFDPJAvPfPz6HFR9CvxvNbfGtIaU7DH8SjrnUnKMVlQT5e2DPOsjeDn5/3T0PkQbku1VpDHx6FpdOWsAdU5Zz6aQFDHx6Ft+tSjv8g2ty3u++Y+DAgTRq1IiEhATOPPNMNmzYULJ/+/btXHLJJcTHxxMZGUmfPn1YuHBhyf6nnnqK5ORkoqOjue6667jvvvvo2bNnyf4hQ4aUGRI4cuRIRo0aVXK/VatWTJgwoeS+xWJh4sSJnHPOOURGRvL4448D8NVXX9G7d2+cTidt2rRh3Lhx+Hy+ksetW7eOQYMG4XQ66dKlCzNmzKjRa1OtROv666/ngw8+qNGJ6zVrOMz/X/n7PHmwbbEm7Io0EIZhUOQN4Aivfk9UUrRZSGO75mmJVE7+bnMYYHn+mg6tBsJZ/4XOZ8EPD5nvuX4PXDPdHDb46onwUh+YOBAWTTQTLxGp0Her0rj5vaWkZZf+QjA9u4ib31sa0mQrPz+fu+66i8WLFzNz5kysVivnnnsugUCAvLw8Bg8ezM6dO/nyyy9ZsWIF9957b0l9h48//phHH32UJ554gt9++40mTZrw8ssvByWuRx99lHPOOYfff/+da6+9lu+//54rrriC22+/ndWrV/Pqq6/y1ltv8cQTTwAQCAQ477zzsNlsLFiwgIkTJ/Kvf/2rRjFUa+hgUVERr732Gj/++CM9evQo0xX3/PPP1yioOmf4IWN1xft3LAa/D2zVriUiIrXE4w/gN4wazdFqHGUmWtv2FnB8m4RghSZy5CrMAqOCkR+GATYHrJsBf359YPuqz2Dtt3Dh2+aXmd5CKNwH3z8AngI44XYIq371UJEjlT9gMO6r1eWOtTIACzDuq9Wc2iUlJMMIzz///FL333jjDZKSkli9ejXz5s1j9+7dLF68mPj4eMBcJqrYhAkTuPbaa7n++usBePzxx/nxxx8pKqr5CJLLLruMa6+9tuT+lVdeyX333cfVV18NQJs2bfj3v//Nvffey6OPPsqPP/7ImjVr2Lx5M82bNwfgySefZMSIEdWOoVqfPFauXEnPnj2xWq2sWrWKZcuWldyWL19e7WDqjYAfGrWoeH9iJyVZIg1Ekcf81sxeg0TLHmYlPsKuHi2RyrIfZt1JV1zpJKuYtxDmvQjHXl16+y/Pm9ULRaSMRZv2lunJOpgBpGUXsWjT3pCcf8OGDVx22WW0adOGmJgYWrduDcDWrVtZvnw5vXr1Kkmy/m7NmjX079+/1La/36+uPn36lLq/ZMkSHnvsMaKiokpuo0ePJi0tjYKCAtasWUOLFi1KkqxgxFKtbGH27Nk1Omm9t3OZOTn36zvL7rOGQbfzy24XkXqp0GvO76hJjxaY87S27S0IRkgiR75wFzTvC9sXl92X2q/0/Oe/2/wLDLi99DZvAbizgxujyBEiI7dyvT+VPa6qzjrrLFJTU5k0aRJNmzYlEAjQrVs3PB4PLperxu1brVaMv/WQe73ewz7u71UIA4EA48aN47zzzitzrNPpLHMOoMaV1VU+qzx+tzlcof+tZpWkYo4YOPv/wOasu9hEpEoKPOYk15oUwwBoHO1gixItkcrxFcGZL0CTY0pvb3IMnDnBLC5VEasNIhPhovdKDxUMq/kHNpEjUVJ05T6XVva4qsjMzGTNmjU89NBDnHzyyXTu3Jl9+w4sh9KjRw+WL1/O3r3l96Z17tyZBQsWlNr29/uJiYmkpR2YY+b3+1m1alWVYz322GNZu3Yt7dq1K3OzWq106dKFrVu3snPnzpLHzJ8/v8rnOVi1erSGDh16yAxv1qxZ1Q6oXkjtBy8fD8dcApdOMSf1hjnBYoPNc81Fi0WkQSju0arJ0EGA5GgHv6zXhHyRyjFgyhXQ7wYYch/kZ0JkAuzdBB9fBRdOrvihHU6DZe/B3o1w9v/g8+uh9SDz8SJSxnGt42kS6yQ9u6jceVoWICXWLPUebHFxcSQkJPDaa6/RpEkTtm7dyn333Vey/9JLL+XJJ59k5MiRjB8/niZNmrBs2TKaNm1K//79ueOOO7j66qvp06cPAwcO5P333+ePP/6gTZs2JW2cdNJJ3HXXXXzzzTe0bduWF154gaysrCrH+sgjj3DmmWeSmprKhRdeiNVqZeXKlfz+++88/vjjnHLKKXTs2JGrrrqK5557jpycHB588MEavT7VSrQOLrkIZvfd8uXLWbVqVckEswbNYoWhD8Ksf8PyD8yx5gGfmWxdONn8pk5EGoSiIA0dTIpxkJHrpsjrxxles94xkSOeOw+yNpuFLCxW833UkweGOWcSixWG3A8/jS/9uKgk6Hs9fHSlefyA26BZbzj7Ja2rJVIBm9XCo2d14eb3lmKh9AJExd0ij57VJSSFMKxWK1OmTOH222+nW7dudOzYkRdffJEhQ4YAYLfb+eGHH7j77rs5/fTT8fl8dOnShf/9z6zuffHFF7Nhwwb+9a9/UVRUxPnnn8/NN9/M999/X3KOa6+9lhUrVnDVVVcRFhbGnXfeydChQ6sc6/Dhw/n666957LHHeOaZZwgPD6dTp04lhTisVitTp07luuuu47jjjqNVq1a8+OKLnHbaadV+fSxGeQMSq2ns2LHk5eXx7LPPBqvJGsvJySE2Npbs7GxiYmIq96B1M2DtdGh3MqyeBnkZ0PRYaDkAZjxirvfRcoCqH4lUUbWuxxr6ed1urnxjES9e0ovE6Opfs3+m5TDu69X8cOcgOiRHBzFCkboR0utxxzKYNKTi/aNnQ1xrcwjhwolQuBda9IemPWH6fbBvk3lczyvgtPHgrJ2/FyIN2Xer0hj31epShTGaxDp59KwunNatSR1GVjVjx45l2rRpR0SBvaDO0briiit48803K3383LlzOeuss2jatCkWi4Vp06aV2m8YBmPHjqVp06a4XC6GDBnCH3/8EcyQy2cLh9/egM+uN8u4x7eBbQvg/QvMsu8Bn1kZSUTqvUJPsHq0zLHtWzM1T0vksKISwdmo/H2uOLPnKiIOopPMUu5xrWH9DPjg4gNJFpjztZRkiVTKad2a8Mu/TuLD0cfz30t68uHo4/nlXyc1qCTrSBPURGv+/Pk4nZWfaJefn88xxxzDSy+9VO7+Z555hueff56XXnqJxYsXk5KSwqmnnkpubm6wQi5fo5YQHgGNO0DHEdDpTOh2AUQ2Nt8MwNwvIvVesOZoxUWE4wizsjkzPxhhiRzZolLgnJegeD63xWKOEhnxDFw5FZxx4MkHe6w5OmTJZNj+W9l2VOVXpEpsVgv92yZwTs9m9G+bEJLhglJ51Zqj9feyiIZhkJaWxm+//cbDDz9c6XZGjBhR4SJghmEwYcIEHnzwwZLzvf322yQnJ/PBBx9w4403Vif0yolpBtf/CNsWwtxnIG+3WSDj0o/MghjOWAizh+78IhI0xT1aNU20LBYLyTFOtqhHS+TwbGHQ9iS48WdY/AZ0HQkbZsOvE8Dnhk5nwDGXwl8/mP/ao+HXF0q30e18iGtZF9GLSB0aO3YsY8eOreswgqJaiVZsbGyp+1arlY4dO/LYY48xbNiwoAS2adMm0tPTS7XncDgYPHgw8+bNqzDRcrvduN3ukvs5OTlVP7knD+Y+B398dmDbuu9hw0zzm7jGHarepshRKCjXYw0Vev04wqxYa7gWBkByjEM9WtJg1fr1aI+ElO5w4t3w/vmwe+2BfUvfMRcsPv8NeHO4Off5gsnmsH17lDmKpMkxEJsa2hhFREKo0onWiy++yA033IDT6WTcuHE0b94cqzV0y3Clp6cDkJycXGp7cnIyW7ZsqfBx48ePZ9y4cTU7efa20klWsYDPrKB08fvgiCy7X0RKCcr1WEMFHn+N52cVS45xsnxbVlDaEqltdXY9bltQOskqVrAXVn9h9m59fz/cshDOeB6s4eCIMudxiYg0YJX+9HHXXXeVfPvVunVr9uypnfVk/r5el2EYh1zD6/777yc7O7vktm3btqqfdPMvFe9L/x3ctf+tvEhDFJTrsYaKvH4cQSrHnhLrZGdWIW6fPyjtidSmOrkevYWw4sOK96+bYQ7ND/ghbSUkdoSENpVLsgqzYc86s41tCyF7BwQCwYtdRKSGKt2j1bRpUz777DNOP/10DMNg+/btFBWVv55UixYtahxYSkoKYPZsNWlyoFpKRkZGmV6ugzkcDhyOGpZdP1ShC4uFA6sSiMihBOV6rKFCjx+7LTg9Wk1iXQQM2La3gHZJKvEuDUudXI8W26HfU8Nd4PeaP1dljcq8XfDjOFj+/oFtkY3NudRNe5nVCkVE6lilP3089NBDjBkzhjZt2mCxWOjbty+tW7cudWvVqhWtW7cOSmCtW7cmJSWFGTNmlGzzeDzMmTOHAQMGBOUcFWo5wFxMsTxtTwZrmFn2XUTqvQKvH2d4sBIts6rqht2apyVyWN4iyNoGPS6u+JjuF8Dab8yfU4+rXLt+Pyz7oHSSBZC/B945B7K3Vy9eEZEgq/SnjxtuuIE9e/awYsUKDMNgxowZLF26tNRt2bJlLF26tNInz8vLY/ny5SULkm3atInly5ezdetWLBYLY8aM4cknn2Tq/7N33+FRldkDx7/Taya9J4SEGnroRVAEOxZQBBVFxb62tbu69tW1i+vPhooi9oKKBREUkN57hwTSe8/0md8fNwRCEkpISALn8zx5IPfeufNO4E7m3Pe858yaxebNm7n++usxm81cffXVx/1Cj0tANJz/Yt3t1kgY+S9Y/jZU5DTvGIQQTcLh8p5wxcEDgkw6TDoNqQUSaAlxRD4f7F8Gbw+E4jTodlndY2L6QkQ3SF8Jg28/9jVZFTmwdGr9+1wVkLGysaMWQogmdVxVBwMCAujRowfTp09n2LBhR01B+OKLL7jkkkuwWOovHLF69WpGjhxZ8/19990HwOTJk/n444956KGHsNvt3HHHHRQXFzNo0CDmzp1LQEAzp+zozBCRrJR4X/eZkqLQbgh0GKnkgq/9BM64t3nHIIRoElVNGGipVCpigozsyatokvMJccoqz4bvb1KKSM17EkY9Cd0uge2/gtcJXS9W0vtWvgcTPod2g5TWKcfC5wZ7ccP783c2zWsQQpyQtLQ0EhMTWbduHX369Dktx9Co8u6TJ08+puNuvfVWBg0aRFJSUr37zzrrLPx+f4OPV6lULVNL316oVB6c9zSc9QjYYqBoD3x2BZTnKDNe2mNvzCyEaDl2txeDpunWa0QHmtglgZYQR1aVr6TygVLo4o8nwBQMSWeBIRDiBoDerPTaMocc37k1BqXse2kDxTxi+53Q0IUQoqk0KtA6VkcKolo1n1dZoKvRwc/31t0/7F6wNFyQQwjRelS5PBi1TRdoxQaZ+HVT9lEroApxWquv+p+9GLbMUv4+YIpSXbAxbNEw6gn4/uZ69sUovbuEOF35vLBvqZKNZY1U6g5IcZgW03yNsNoyUwhkbYCLpyopg10ugpGPKwHWOc9AwhBowjvkQojm05SpgwCxwSbKnR7yy51HP1iI05UlHAz1pPnrLWCLVfYfiasSKgsbrkTYcbSyltpgO7gtbgBM/hkCYxs/biHasq0/wRs94JMx8N0U5c83eijbm5HP5+PFF1+kY8eOGAwG2rVrx3/+8596j124cCEDBw7EYDAQHR3NI488gsdzsMDct99+S8+ePTGZTISGhjJ69GgqKw+ui54+fTrJyckYjUa6du3K22+/Xev8K1euJCUlBaPRSP/+/Vm3bl3zvOhj1KwzWm2Wzgj9JsO8p+CiV2D9F7DtR+UXw+DbwRzW0iMUQhwjexM2LAaICzIBsDO3ggibpBALUa+ASLjgZfjhNuX7pJHKLJarUgm2fG5wViiNiQ/lKIOCnbB4KpSkKgUzBt8BIYmgPWRduDlEOV/Xi8BRoqTzm0OPPw1RiFPF1p/g6+uAw7LJyrKV7VfOUNZJNoNHH32UadOm8frrr3PGGWeQnZ3N9u3b6xyXmZnJhRdeyPXXX8+MGTPYvn07N998M0ajkaeeeors7GyuuuoqXnrpJcaOHUt5eTl///13TYbctGnTePLJJ3nrrbdISUlh3bp13HzzzVgsFiZPnkxlZSVjxozh7LPPZubMmaSmpnLPPfc0y2s+VhJoNSQkEYbfDx+ep1QxOmDPnzD0Lhj+AJiCWmx4QohjY2/ChsUAkTYjeo2anbnlnNFJbroIUS+NXgmCpvwBe/6CgCj4/hZwVyn71Vqlim+/Gw4GR267klo4++6D58nZpJRxv/YHSBx+2HPoICgeiD8Zr0iI1svnhTkPUyfIguptKpjziHJNNnEaYXl5OVOnTuWtt96qqeHQoUMHzjjjDNLS0mod+/bbbxMfH89bb72FSqWia9euZGVl8fDDD/PEE0+QnZ2Nx+Nh3LhxJCQkANCz58FU4GeffZZXX32VcePGAUorqK1bt/Lee+8xefJkPvvsM7xeLx999BFms5nu3buTkZHB7bff3qSv+XhI6mBDKvOV/5Sueha9L/0flGWe/DEJIY5bU89oqdUq4oJN7Mgpb7JzCnFKMtqU3ljJF8PP9xwMskCpRjj/Gcg6pCVMRS789mDd8/g88OMdSiVDIURd+5ZCWdYRDvArn1v3LW3yp962bRtOp5NRo0Yd07FDhgyptb552LBhVFRUkJGRQe/evRk1ahQ9e/Zk/PjxTJs2jeJipcJofn4+6enpTJkyBavVWvP13HPPsWfPnprz9+7dG7P5YJP0IUOGNPErPj7NOqOVkJCATqdrzqdoPlVFsG9Jw/tTF0Fk95M3HiFEo9jdXgxNWAwDIC7YxLbssiY9pxCnJK8X1kyHhopjLfivUiXQFAzF+8DTwNrHkv3K7+WA6KM8n1upDlyZr9y5t4Qrj5HCNeJUVpHbtMcdB5PJdMzH1ldE6kBaoEqlQqPR8Mcff7B06VLmzp3L//73Px577DFWrFhREzxNmzaNQYMG1TqHprpuQmsswteo27xJSUkUFhbW2V5SUlKrlPvmzZuJj2+jU/pH+7dyO2DzLKURo9dzlIOFEC3B6/Pj9Pgw6Jp28j4h1MLO3HK8vtb3pi5Eq+J1QsGuhveXpivBVXkueF0n9lyOMtj8HbwzFKaNhPdGwPtnQdpi8JzguYVozazHWAn7WI87Dp06dcJkMjF//vyjHtutWzeWLl1aKyBaunQpAQEBxMYqRWxUKhXDhg3j6aefZt26dej1embNmkVkZCSxsbHs3buXjh071vpKTEysOf+GDRuw2+0151++fHkTv+Lj06hPH2lpaXi93jrbnU4nmZmnSEqdVg8JwxreH9kNvp+ivKFnr2/4bp0QosXY3cr7VFOmDgIkhJpxeHykFkg/LSGOSGuEdoMb3h/ZW5mFylqvFLM4tODFoYLaHb3QRd5WmHUrOA+Zba7IhZljlRkxIU5VCUOV1gY0NHOrUqp9Jgxt8qc2Go08/PDDPPTQQ8yYMYM9e/awfPlyPvzwwzrH3nHHHaSnp3PXXXexfft2fvzxR5588knuu+8+1Go1K1as4Pnnn2f16tXs37+f77//nvz8fJKTkwF46qmneOGFF5g6dSo7d+5k06ZNTJ8+nddeew2Aq6++GrVazZQpU9i6dSu//vorr7zySpO/5uNxXKmDP/10sDzk77//TmDgwS7uXq+X+fPn0759+yYbXIvxesFRqhTDyN5Qd53WoNtg71/K4kNXJXw1CW7+s/o/uRCitahyKbPNTZ06mBBqAWBzZhkdI+opYS2EUKjV0GsCLJlae40WKOl8I+5T0vzm/gvCOsNZ/4J5Tx52Di1c9vaR0wYdpfDX8/Xv87ph3adK7y3pJyRORWqN0u7g6+tQgq1Db/5XB1/n/7fZ/v//+9//RqvV8sQTT5CVlUV0dDS33XZbneNiY2P59ddfefDBB+nduzchISFMmTKFxx9/HACbzcaiRYt44403KCsrIyEhgVdffZULLrgAgJtuugmz2czLL7/MQw89hMVioWfPntx7770AWK1WZs+ezW233UZKSgrdunXjxRdf5PLLL2+W130sVP7jSGhUq5W7wiqVqk4epE6no3379rz66quMGTOmaUd5AsrKyggMDKS0tBSbzXb0B4DSu+PHO5Q879FPwrafIWOlkuvd60qI6Abvn1l7FuvWRRDdu3lehBCniEZdjydgX2ElZ768gMcuTKZHbGDdA7xOZXGwSqPcddfoj/nc//xqPRf2jOaJi7s14YiFOHlO2vXo9UDORmW2qWCnsi0gGs77D0SnwLK3YHX13e/+UyDpLNjwhZJWGN0bhtxVt7z74cqzlTTB8pz69yeNhImfKaXlhThVbf1JqT54aGEMW6wSZDVTaXdxZMc1o+Wr7vSemJjIqlWrCAs7RUsbu8ph11yqek2mwB2Ip9s/sPW+DYO7lIC/HoeOoyC8K+RtO/gYdwNNFYUQLabKpaQOGutbo+V1wm8PH1w/Ep4M5/8HNEf4MHeIxHAL69OLm2qoQpy6NFqI7QtXfw25m/HprHhtsajSV6F221Fv/u7gsas/hM3fQrfL8HY8l7K4kex32PBnVhBu8xJhM6LT1HM9a80Q2qnhQCuyh5LGKMSprNslSgn3fUuVtFlrpJIuKDO5LaZRVQdTU1PrbCspKSEoKOhEx9M6+H0UnvsmH+Yn8/6MXDw+5Y07JtDI+5e9QbeyxagPvfOt0SnNGYUQrcrBNVr1/JJZPV0pZjP4DiUNeM1HsPxdGHZszQ07R1j5YmU6Tk/TVzUU4pTkdZFf6eGd/QHc2NOBKiAZo0dPqOewG5WOUirdPhZ4+/PIuzsodyopwAEGLf++uBtBJh1dogKIDjKir642hikQznoUPv677vOqtdDvOjx+FT6PD331ms0Kp5uiShcujw+rQUukzVinIpoQbY5aU7fnnGgxjVoh/uKLL/LVV1/VfD9+/HhCQkKIjY1lw4YNTTa4luI3BDLXncLbS3Px+Pz0igvk0bMiubZPIE/+VUxm+3FQtPfgA864X0krFEK0KnZXA8Uw7EWwcw50OFtpeBrSHrpcBLvmQuERKqQdonNkAC6vj82ZpU08aiFOTW5TOHsNyfSMNKA327j+51Kmry/H3/n82gfqraR1u4M7f9xfE2QBlDs9PPzdRtRqFZe9tYQ1aSV4vL6Dj4vsARe/WTs90ByK9+pv2O4I5p6v1nPHZ2v4c1seaQWVPPD1Rs56eQGjX1vEZf+3lF82ZVNmdzfzT0EIcTppVKD13nvv1ZRt/+OPP5g3bx5z5szhggsu4MEH62k22MZku4xMXZxLkFnHD9e25+Oem7l1/4PcnvEQ7/fajtFbhqv/7RCcCOOmwcBbJO9biFaosvpDmkF32IzT1h+Vu37xh1RDixugpFmsnXlM504ItWDSaVi+t6iphivEqas8G/WeeQxaeRdjN99JcOrPvHFBJH+nVeEa8SjorTWH2pPH8+6a8nqL+fr98N2aDEZ3i+TWT1eTW35I3y1TIPSeCHcsh5vmwy0Lcd+0kDf2RHH+Wyv5ZWM287blUWx3ccPHq5izJYcDHRpyyhzc+fk6VqbJ9SyEaDqNSh3Mzs6uCbR+/vlnrrzySs4991zat29fp4lYW2T3+Mkpc/DjtYn0XnA95O+o2ReauQZfdAruKz7FPeBGdEFHaZ4ohGgx9ZZ39/tgz1/KInzdIWs21GpIHAGbvoHSDAiMO+K5NWoVydEBLN5VwD9GdmyO4QtxaijPge9uQpO2uGaTLns93YPbM+3y75i+3c8V1y8maP17aDd/jT28F3v2N9z3Kq2wklHJkZQ5PGQWVxEbdEjDVK1BKQUf1A6AVbsL+N9fG2t2h1n1+P1+Ugsq6z33f37ZRq+4QCICZD2XEOLENWpGKzg4mPT0dADmzJnD6NGjAaUjc339tdoar8/PXWd1oFvpwlpB1gHq7HWo9y/Fb4logdEJIY7VgWIY+kMDrfztUFUIUT3rPiCqFxgCYPvPx3T+nrGBrEorosIpTcuFaFDWeqVp8OGK0wjd9S0hZh2vLCvn15g72XrVClIjRtExwoJFr2HSoHa8dXUKb12dwqRB7bDoNXQIt5JVojQkLXc0fO25PD5mLEurtS0h1MLWrLL6HwCkFlTicPsa3C+EEMejUYHWuHHjuPrqqznnnHMoLCysqW+/fv16OnZs+3d2zTo1E3pa0G1oOIVIt/5j9N7674gJIVqHKpcXo06N+tAF7mlLwGiD4IS6D9BoISZFmfHyHn2tRkq7YDw+P4t25jfhqIU4hXicSqGZBmg2fI7eWcSXq9K5+8sN3PX1Vsr9Jq4e2I53JvUjr9zJPV+u554v15NX7uSdSf24ZlA7ftuUg0oFMYfOZh3G5/fXCZpK7e4jzlZZDVq06uMriOH0eMkormJvfgW5pY467W+EEKevRgVar7/+OnfddRfdunXjjz/+wGpVcquzs7O54447mnSALcHj87NQPjgJ0ebZXR6Mh1cEzFwDYV1A1cDbX0xfpUl55qqjnj/SZiQxzMJPG7KOeqwQ4uj25Ffw04Ysgix67v5yHXO35uL1+fH6/MzdmsvdX65Dp1Hj8Hi5sn88Pl/DQY1Rp+GKfrVTgHfnVdA5KqBugZxq1w1JIDzg2Fo8AOSU2nnu522MenUhZ7+6kMveXsJP67MoqWo49VEIcfo47kDL7XZzyy23MHbsWKZOnUpKSkrNvnvvvZebbrqpSQfYEtKL7Xy3rYrirhMbPMbb93olxUgI0WpVurwYDu2hVVWoNEENPcLMe0Cksj5rz1/H9BxndAxj3tZc8g9dlC+EUKjU0Pf6BneXJV/JrJ21r51fNmZTandTUlV3Vrmkys2czTm8c01fesTasJl1R3z6/u1D6BJlrbVt2qK9vDK+d53+eiM6hTF5aPv6+3TVo6BCmW37dPk+nB5l5iy71ME9X61n/ra8IwaBQojTw3EHWjqdjlmzZjXHWFqNMrubtftL2R9R3Zj4MP6YvmiskfhXToPSzBYYoRDiWNhdh/W4yq5eFB+SdOQHRvWEjFXgth/1OUZ0DkenUfPh4rr9BYU4rVXkweLXwVkGCWfU3R+cSFb7cSzaXbvSn9Pjo/IIa6+W7ikkwKjFpNMSbj3y7FNUoJGPbxjIQ+d1IS7YRESAga7RAfRNCGLefWfyweT+vHh5T365+wxen9CHSNuxF8HIKXWwIrX+KoX/nbOd3HJHvfuEEKePRlUdHDt2LD/88AP33XdfU4+nVegYodz9mvxdBtPHfURC0RJCdnwBKjVF3a5D32kk1u+uQZWzEVa+C9f9dNQKZUKIk6/K5amdIpS9AQKiwWBt+EGg9OPZ8ZsSbCWOOOKhVoOW83tE8dHiVC7vG0unSJnpFgJnJSx6SUnVvfBVGHIndLsYNn8PXheeHleyPfgsbvgmq04Z9x6xNoqOkHoXaNKRFGalT1wQRp0Gl8dLdqmDBTvySS+qYnCHULrH2IgOVNZvRQeauPXMDlzRLw4/EGzWoa++ARMXbG70S9yc1XAPvfxyZ017CSHE6atRgVbHjh159tlnWbp0Kf369cNiqd1D6u67726SwbWUYL2PK/rGEmDSUagJoypmHLFJF5JebKfYY2aAyoQ1b6tycOEepRz00LuVvjxCiFaj0uXFeGgPrfyt9RfBOJw5BALjYd/iowZaAJf2iWF1WhHXT1/FR9cPoEuUBFviNFeZB0EJENEdcrfAT3dCWGfofB7orZR3uJinv0slv6J22qBaBU+NjqGchlMCrx/Wno8Wp9I+zELv+CDyyp2oVTC4nZXBoXZ2F2bz8NI0nhvbk3YhSiClUauIOGy2qrDCSVGlC4fHR7BZR0SAoSYAOxYRR1jLpVGrjutcQohTU6MCrQ8++ICgoCDWrFnDmjVrau1TqVRtPtAKdWZx96hOvPDbdm6esRq/H1QqOK9bFA+eF42tdBNYI6CsegH8upnQ5xplmxCi1bA7D5nRcpYpqb7thh3bgyO6QdpC8LpAoz/ioQathofP78pLv2/nojf/5roh7fnnOZ0IMB55/YgQpyyPA8qzwVEKldXFpQp2Kl/xgwh2V/LWWecxc08En6wposzhoW+7QP59Zihd1z9H5vAXuLhXNLM3Ztc67aV9YsgsttMpKoAluwt4/MfNNTNiYVY9H46L4/x9LzO49+X8vcNKcErneq/DPXkV3PXFOrZmK6XeTToNd4/qyMQB8QRbjq0YRufIACx6DZWuum1tLuwRRajlyO8bQohTX6MCrdTUU3stQpkxkmd+2sq8bXk12/x+mLMlB7fXx9MXdcXiqjrkEX7qbWEvhGhRFS4vhgMzWgW7lD+rG5keVWQ32PU7ZK+HuIFHPTzUauDZS3vy66ZsPl+5j/nbc5k5ZRDxIY1PTRKizVKpYOU06HVl3X3OcjDYiPzmYu7pcC7XXHYDXq0NS/46gub8HzhKKO72TzpGWJlx40CW7SkEFZyTHMHfuwr4c0cuveOC+XF97WqfBRUurv5yH79fdQ9xX53DiAveo9KRWCfQyiqxM3Ha8loFbOxuLy/O2UGo1cD4fnGoVLVLvOeWOXB6fOg0KiICjGjUKqJsRj6+cSCTP1pZ07MPoGtUAI9emIzF0KiPWEKIU4i8C9SjwKmrFWQdav72PO4Z1ZG4gChwlCgb+0wCS9jJG6AQ4phUOj1EHUgXyt8GeouSFngsLOHKdb1/+TEFWqA0Rr4sJZYhHUJ54bdt3PDxKn6+64za6YtCnA4cZcpscOoiGH4/7Pz94L68rRD9NKhUaHfPIWr3nFoPrUq5ic822/lhUzovjOtJTqmdW4Yn8duWbJbsKeKGoe3594+b633aSpeXtYU64kKSCFnyNJUdhgG1b3ZsySptsEroa3N3MqJzeM37RnGli0W78nn59x1kFNsJNuu4ZUQSV/SLJzzAQEp8EHP/OYJNGaVkltjpHR9EQqj5iL26hBCnj2MOtO677z6effZZLBbLUYtgvPbaayc8sJZUeoRqRwDFdrdSAjp/u1K9rNeVsj5LiFao6tA1Wvk7laI1qmNsRqpSQXgypK8Ev6/hvlv1iLQZeeDcLvxr1ib+9+cuHjyvbvVSIU5puurgpmQ/Pms0tBuG2lEMnc9XGoOnLYExU+Hne8B3cDbIG9WH1C438/OMvSSEmhkYZ+FsWyYurZsOEQFUunzEBJkorqf0+wE7y/XsG/MlLkcVgRixHLZ/c2bDRSxyyhy4qpscu70+Zm/I4omfttTsL65y8+KcHezNr+TfY7phM+mICzY3uqhGUaWLnFI7q/cVE2DQ0jchmIgAAya93AcX4lRwzFfyunXrcLuVN7a1a9fWmVY/oKHtbYn1CNP94VYDEQFGivr/E2uH8/F0vgizVBwUolWqcnmqe+X4oXA3xPY7vhNEdIW0v5W0w/Aux/XQuGAzF/WM4YO/U5k8tL3c4RanF0sYBLeH0gzSAgcQcv6bBGb9jWrdDPC48CVfiid+CLmTlhGcsxiDs4DyhPPY749g3u5yrh/anuv6htBu9ljSzn6bqz7aQHapUi49KcxCTKCRrFIHBq2a6EAjlU5vTWGNuNAAJn61i+xSBx0jynj9yj4kRwegre6P1TGi4WI1IRY9Do+X4ioXVS4vL/++o97jvlmTwe1ndcBmavw6zLxyB0/8sIU5W3JqtmnUKl4b35tzukViltRDIdq8Y76Kp06dis1mA2DBggXNNZ5WwWbQMCgxpFZ/jAHtg7l5eBJldjcb0kvoGt0Hl7EnMVozsgJDiNapylk9o1VVpCzKt8Uc3wmC2oPeDOkrjjvQAhjTK5rft+Tw8ZI0HjpfZrXEaSQgCq7+Bq/Hib+yAOtfd6PKWFazW527Gf36Twm++icWWM8nqb2Vedvy+H3LHiwGLTcMiceUtZTiLhO5/4+SmiAL4KvV6dw8IhG7y0fHCCt78isINOkJs+r5enU6VqO25vjdeRVc+d4y5tw7nIRQZW4rpV0QAQYt5fWUX79mUDue/GkLvWIDGd8/vt5jDthXWEVS+FFaRTTA7/fz84bsWkEWgNfn596v1/PHP8+saTUjhGi7jjkXJiUlhYKCAgCSkpIoLCxstkG1tDBVMa+NDiAlXgksh3QIZdLgBO75cj0PfLuRR77fxGX/t5T/W7AXddufwBPilOT3+6lyeZWqg4V7lI222OM7iVqtlKROX9GoMVgMWs7sEs4XK/fj9NStTCbEKcvvh6pC3NvmEFGxHe0hQVaNkv34186kfbCRydNX8dofO9mSVcbK1CJu/3wDT2yLp7jbNazZXzvVb3NmKX3ig1meWsQtn67hxTk7+NesTdzz5XomDU7g9821gxe728sP6zJxub043F5iAk18cctgIm0HqwuqVXBFvzhigkws21PIe4v2UuFwYzrC+soA4/HPOHm9PsrsbnLKHEz7e2+9x/j98NNhhT6EEG3TMQdaQUFBNdUG09LS8Pl8zTaolqZylhH7zYV80Gsnv9/clafGJPPgNxuxu2t/UFq4M58vV6bj9p66Pwsh2iqnx4fX71dmtAr3KIUwjIHHf6LwZChOg4rcRo1jdHIkxVVu5m2tv8COEKek8mxY/DqG7hcRsPnTBg8L2P4NrrJ88sudBJl1nNExjH+M7MD/XZXCxX3icHlVjE4Or/WYkV0j+GlDFot25tfabnd7ufXTNVyWUveGyqq0Yr5YtZ/bPl3Dr5uziQzQ882tQ5h2XT9en9CHDycPwKzX8K9Zm2oe8+OGLK4eFF/vuEMsemKCTMf84/D6/OwrrOS1ebu4fvpKdudVUFBRf0EOgPTiqgb3CSHajmO+HXP55Zdz5plnEh0djUqlon///mg09d/p2bu3/rs0bYXT7UPnLMNvCqYUCzvSSnA1EEx9vDSNiQPbHdcbrhCi+VVWp/yYdBoo2gMB0cdeCONQYZ2Vma2MVdB1zHE/PDbIRKdIK9+sSeeiXtHH//xCtEWOMuh7LaqV7x+5kIxKRW65k2cv7YHNpGVTZikalQqLUcuvm3J4bNYmbhqexKCkMP7zyzYAxvSK4Ykf6q866PT42JVbQccIK7vzKmq2xwSZWLqnkAU781mwM59u0QG8M6kfd3+xDp9fedzhyh1uHjyvCz9vzCa37GBQZNZr+HBy/4MVTY/BztxyrnhnaU3PrWV7CklpF8zKQ5YoHOrsrtKXU4hTwTEHWu+//z7jxo1j9+7d3H333dx8880EBDS8oLQtK8aCetgjZIcNI1rjYEFJZYPHljk8eHzSQ0uI1qbSqXygMeo0UJwKoR0bdyKdEYKTlPTBRgRaAGd0DGPG0n0UVjgJtR5bM1Qh2jQV8NtDSpB15sOwc069h/l7XEHPDu24+5utrN1fUmvfI+d34eWLk4jQVREeYCBqXAce/20/eo36iGuncssdBB1SpEKlgvO6R3L7zLU127Zml7Mnv4KRXSP4dVNOfafh0j6xRNpMzLpjGNuyy1ifXkKHcCv9EoKJDjSiPsa1A0WVLh79fmOtxsbfrM7gubE9WJVWVKcNZ3SgkX4Jwcd0biFE63ZcCcbnn38+AGvWrOGee+45aqCVkZFBTEwMavWxl0VuFSwRqPtOosva99Fv/YHBw6bzdgOHJoVZjpjDLYRoGZUu5YOYUeWB8hxoP7zxJ4tIhh2/gatSSUE8ToMTQ/lkaRq/bs7h2sEJjR+HEG2Fyw5l1euM/D5ofwakLa59TEgSvk7nMWvV3jpBVnKUhTExFcSsfA71nnkAXNRhNClXPc6aSi+JYRZSC+q/Cdo9xsbPG7IBMOrUPHZhN35cn1UnM+XlOTuYelUKC3bk12o4DNAnPogukcpnnJggEzFBJkYlRzbmJ0Gp3cX69NrrzPIrnPywLpOpE/owdf5u9uRXoFYpqcaPXZQsWTJCnCIaVTt0+vTpx3Rct27dWL9+PUlJSY15GgCeeuopnn766VrbIiMjycmp/w5UU4ikCO2cB1BX34HrrM0lIdTMvsK6OdP/uiiZ8AC5Qy1Ea3MgddBor36vsEY1/mQRybBtNmStUz4wHiebSUevuEB+Wp8pgZY4PfgO6XP128Nw0Sv4+t6Ies2H4HVCp/MgIpn8wgI+WVu7RLpaBW9fFE7cdxco1UIPbN/9B3EZKwm9aTHG87tw6yEzVAe0DzWTEh/M/ed2JjrQiE6j5p2Fe/h7V0GdY0vtboLMOmbfeQZv/rmLv3bkYdFruW5Ie8amxBJxHKmBR3L4jNUBv23OYUdOOa+O70WQRY9GrSbErMfaiCIbQojWqVmnmvwNvbscp+7du5OdnV3ztWnTpqM/6AToHIU1QRZA1B938NllIZzTJbSmymCUzcjUiX1kel+IVupAmo6pIl1JX7KGH+URR2AKhoAY2L+80acYnBTGqrRiskrsjR+HEG2FKQi01YGKxwE/3oknshdE94aEYbDzN/hqEn6NgTJ77TTAszuHErbrq1pBVg1HKZo1H1HldPPcZT1qKgcemA2afsMAPvh7Dy/8tp1v12ZQWOmqN8gCGNM7hmCzjg4RVl4Y25O5947gh38M49YRSUQFNl3fu0CTjm7Rtnr37S2oJNCsJzHMSrsQswRZQpxi2sQVrdVqiYo6gbvRxytva+3vK/KI+/YiXu99I4WDxlBhbU+ZW03nMAPBZv3JG5cQ4pgdmNEyVOwHSzhoGt9YFIDIZCXQ8robda4B7YP5cLGKnzdmccuIDic2FiFaO68bht0NC1+q2aSxF8Dy2on4luxlDEk8m4W7i2u2DY7REpD6V4On1qfOo5Ax/LzbyX3ndCE2yEhEgJEdueVMnbeLlHbBXDc0kV82ZtEzNpBu0QFszS6vdY5wq4FrByegqy7qZTZoMRu0FFW62FtQQYXTU9ObK8B4Yu8dgSYdz43twVXvL69TdOMfZ3UkvDHrNh2l4KoA1GCNVAr2CCFanTYRaO3atYuYmBgMBgODBg3i+eefbzAd0el04nQerA5UVlZ23M/nN4VSZ4mrsxzryqlYV73JrgmLiNXrCPIYgVOzIIg4tbk9PvIqnOSWOvD4fEQHmggLMDT5esOmuB4bq+JA6mDpXuWDyImK6A6750PORojtd9wPN+u19G0XzPdrMyXQEi3ipF+Pfh9c/CasfA8Kd6NRa2D4A+AshbQlkLcV2/oPePjSy1maWoLbq2TBFDvBZwppMOXGZwyhxKVifXoJoVY9IzqFc+1HK2tS9H5Yn0WYVc+nUwZx/9fruWd0ZzZnljJ7QxYuj4+Le8cwaXAC8SHmWufNKK7ini/Xs2afEvSpVHBZnxgePK8rVS4v+eUOAs16wq2GmiUDTreX7FIHf27PY39RFcM6hNIjLpDoQGWNVVaJnc9W7Gd3bjkfTO7PD+syWbe/hAibgX+c1ZEesYEEmI4jkHM7oHAnzHtaWfNmCoZBt0PvCUqTaCFEq9LqA61BgwYxY8YMOnfuTG5uLs899xxDhw5ly5YthIaG1jn+hRdeqLOm63h5Qzuj1lur7xbV5uswmsDQKKxbPkcTGg+hiSf0XEKcbHa3l6W7C7j3y/U1lbsMWjWPXNCVsSmxBDXhLG1TXI+NVen0YNCq0ZakQrshJ37CgCgwh8L+ZY0KtADO6BTGq3N3sjWrjG4x9acSCdFcTub16NaYUWdvRrNlFqRMhsThSnGM7HXKbFefq5UG4r/cR8cVj/PjlDfYllNGYoAfNBoc3IE5dUG9587rdSvfzikB4OqB7bht5po666AKKlw8M3srN4/owK2frmFgYggTB7ajQ7iFge1DCDzsfa6g3Mmtn65hS9bB4FOvUXNhz2ge+nYDi3cX1mzvHGll2nX9iQ40smRPIbfMWF1TffjjpWnEBikNkXUaFZM+WMHe6qIdC3bmc36PKCYOjOeCHtF1Ar1jkrcFPjwXfNXpluXZMO8J2PMnXP7BiaVICyGaXLPONasa07PmMBdccAGXX345PXv2ZPTo0fzyyy8AfPLJJ/Ue/+ijj1JaWlrzlZ6eftzPqVLr8I+ffjC//IDgRFRnPoy9opSSmOH4XeX1n0CIViyjuIqbZ6yuVR7Z6fHx9OyttT5kNIWmuB4bq8LhwaRVKTdMAppgRkulgsjusG8J+LxHP74efeKDCDLp+GrV/hMfjxDH6WRej7m+ILakPIU7rDvozfDnc/DVNcqscOoimPs4LPwvXP4h9r5TSNIWMHb34/T9/gz6/jAagxr8/afUOW9l7xtZVB5DTpmD6EAj6cX2mpmwwy3bW0hcsDKztDK1iP/+tp3bZq4lv55GwXnlzjrvfxMGxPPd2sxaQRbAztwKbvx4NdmlDm6fuaZOi5fMEjvvL9zN8r2FNUEWKO+zP67P4vlft/Ph4lRc9fTuOqKqIqWwiK+e0vapC6Bk3/GdTwjR7Jp1RqupimEcymKx0LNnT3bt2lXvfoPBgMFwYlUA1T47qg1fwa0LYedc5Y5RZHfQ6FB9dTUJeiuOK7/EYelPRblTqg6KNsPr9fH5iv001Ppt6vyd9IgNJPB4UlmOoCmux8aqcHkwaXzg5cQqDh4qqqfyITF3E0T3Oe6Ha9VqRnQO57u1mTx0flcshlafVCBOISfzeiyw+5jweRofXPUMZ+h2odozv+5B+Ttw5WzDH3cGxk/OAa9L2e6qQPPVBPyjn8F/8wJ8e/7C5fXh73gun25x8eIcpWy8XqvG7mq4nxZQJwjy+vwUVbrqHOf3+3n7mr5o1CrW7Cvmy1X7Gd4pjFs/XVPveffkV5BX7sTbwJup2wc/rlPGqVZB58gAtBoVu3IrcHp8zNmcw+1ndSDyeCobOsuVxukN2fUHxPU/9vMJIZrdCf2W3717N3v27GHEiBGYTCb8fn+tWaytW7cSExNzwoM8lNPpZNu2bQwffgI9cY7Cn7MFht4Jf/4H8reDOQQ2fwcVudVH5KHPXc9KXX8+XbCF5y7rQbBFimKI1s/l9bMzt+GZ2H2FVTjc3iYLtFpShcODSeVSCleYmqg6qC1WSR9MXdSoQAvgnG6R/Lwxi69Xp3PDMEk9Fqcmg1bNK2PiGWLNg6UNt4TReyrQLfnPwSDrAL8f1R//xjfxS742XsHXq9I502Mks8JfkyaYWWynS1TDKbjtQ814qntndY0K4OyuEeg0akIO+X1d5fSwel8x//5xM/sKq1CpYFiHMP43MQWfnwZvSgHklTmwGLSU2t119rm9Psx6DRMGxHN+9yg2ZpTg8vq5Z1QntmSV8fOGbNTHm/WjUoNGX/dndYAp6PjOJ4Rodo0KtAoLC5kwYQJ//vknKpWKXbt2kZSUxE033URQUBCvvvoqAPHx8Sc8wAceeICLL76Ydu3akZeXx3PPPUdZWRmTJ08+4XM3KCASynOVD1OOknoPUW+fzc+6rvyyKZu7R3WUQEu0CXqtmj7xQSw5LBXmgK5RNsz6U6MBd4XTg9FXBdaIpqvIpVJBVC9lEfqg25QPPccpzGpgaIcw3lu4l6sGtsMoDc/FKSjW7KWTZScac09UvrqBCADhXaDrGFR/v9rgeVTbfmKpPZJ16SWszyjh3tGd+XByfwornPj8EBNoZHzfGL5Zm1X7cSp4+uJuTF+SxhsT+pBb5uCXTdm4PD4MWjUmvRazTsXOvEomTz9YSMPvh8W7C9iZW84nNw5Ep1E1mJoYH2KuKbpzuJ055fz38p78uimHGz6uPQt1QY8oXrqiF2HW43z/sIRCj/Gw4bP693ccfXznE0I0u0Z9+vjnP/+JVqtl//79mM0HF3NOmDCBOXPmHOGRxy8jI4OrrrqKLl26MG7cOPR6PcuXLychofmafqrNYWCLBmPDd8r85lCCrcqU/7rDOtoL0Vpp1Cqu6BePQVv/pf/PczqdcCnj1qLS6cHorWiaioOHiukDrkrIrNss9ViNTYklr9zBp8tkTYU4NZl9VWh1RlRfToTO59c9IKoXjH4Kcjcf8XctxkCig5R1VhqVilCLnpwyB9+uzeTT5fv4Y0sOd46I53/ju9M+1IxZr2FIUgjf39iLPq61jE2JYcayNF74bTsbM0rZnlPOS7/v4Mp3l5FZ4uTlOTvqbSicV+5ke3YZr0/ow/h+ccRWj+GAPvGBhFkNjE6OqHfY/zynMx4vvL1gT519v23OYV9R5fGvY9eZYeQjEFzPTPiFr0jVQSFaoUbNaM2dO5fff/+duLi4Wts7derEvn1N+8Hhyy+/bNLzHQs/PlQL/gu9roRFr9R7jLfPZNyblZQE2ymQZiVOH3FBJj67aRD3frWejGKleW6IRc9/LutBx4hTp11BucODyVOqzGg1JWsEBMbC7nnQbnCjThETZOLsrpFMnb+LS1NiiAhouuaoQrQGar8TfroTqgpBb4GYFHxaCwVdJuBX6wiPikf95USIHwi9JsCy/6v/RF0uIHNZFQAPnd+VP7fn8ef2vJrdW7LK+GS5nvcm9WPykPZE2AwEmnS4NVAU3h9voYe19dwMzSyx8+umbGymuh+DjDo1/7msJ3HBJpxeH5emxDCubxzZpXb+NWsTAxNDefnyXnh8Pv4xsiM3D09iXXoJ7y3cQ0SAkccuSqZ3XCBPzd5a59wHvL9oLyM6hRN6vD20gtrBDb9AxhrY9pPSSL33RAiMA8Op8/4txKmiUYFWZWVlrZmsAwoKClps4XtT8hfvhx2/Km/+8YMgfUXt/cMfYEGemTM6hBJg1NI92lZnfZoQrZVOq6Z/+xC+u30oxVUuvD4/wWY9kTYjGvWp83+4rLKKWH9V089oAcT0Vd4j7MWNXv81oX88q9KKeOqnLbx9TePKxQvRWqnsxUqQFdkDvG5yxn3PDxuy+XxJHpE2A9N16Vid5UpZ8v43wr6lkLWu9kmG349fpcZi1GIzaYkJNNYKsg4oqHAxc8V+kqMC8Pnh8R82k1ZYxfj+cRRWNLCeCfhpQxa3n9mBP7fn19r+5sQUAoxaps7fzZI9BYCybusfIzvw691nYNBq+XlTNq/N3UGlS6lA2jsukC9uHkyYVU+wxYDd7SG3zNHgcxdVuuoU6gAod7hxuH1Y9BrMDRXLscVCt1jodkmD5xdCtA6NSh0cMWIEM2bMqPlepVLh8/l4+eWXGTlyZJMNrqX4iqpn5X64TZnVGjcN+k6GQbfCVV/g7TWRB37eR3SQkR/WZXHTjNVMX5JGdqm97sn8fnBWgKfhN3shWkKkzUjXKBvdYwKJCTKdUkEWQHmVAzPOpqs4eKjoPoBK+ZDYSFajlmsHJ/Drphz+2Jp79AcI0Zb4fXD2v6HvdeQYO3DDzI3894809hdV4feDL39H9XF++P5W6HcDjH0X+l4Hg2+Hm5QqhX5rFFOGJXJ53zgW7spv8OnmbM7hjE7h3PvVetIKq6rPrazVaohKBe1Ca9807hRhJSbIxC0z1rB4dwF+/8F1W7fMWEOVy8eW7FKe/XlrTZAFsCGjlGs+WIHDrWS6mHRaRic3fJNncFIoAYcEUqV2N8v3FHL7zDVc/s5SHvh2A1uzyo5aVVEI0bo1KtB6+eWXee+997jgggtwuVw89NBD9OjRg0WLFvHiiy829RhPOk1kV+Uvbjv8cj/MeQTKMiBvG/x0L6nFHi7pE0NhpZt2oWZ25VXwzM9bue7DlbWDrZL9sPxt+GIizLoN0ldCVXHLvCghTjMVTi8mtQeMgU1/cr1ZKfW+/RfwN66nFsDQDqGkxAfxxI+bqZIPVOJUYo1SypGvfJ/VJRa25RzsJ5VZYsce1uvgsa4KmH03/PGE0tS4LBsq8/ElX8KOCjP/+HwtwzqGoT3CzSCVSqkCeGi59SW7CzinW8PBzvndo/H6fJzX/eAxNw5L5Lu1GbX6DB5Q7vTw3ZoM7M76r/m8cidbsg/24hqVHEFoPYWy9Bo1d47sWDNjZXd5+H5tBhOnLWfx7kL2F1Xx66Ycxvzvb1amFjVLqxwhxMnRqECrW7dubNy4kYEDB3LOOedQWVnJuHHjWLduHR06dGjqMZ58gbEQknTw+6rCmiaLZX1v4eVlpZzbLYrlewtICrPWHLYrr4LFu5Q0Awr3wLSR8Pu/IO1v2PIdfHgOrHwP7KUn+QUJcXrx+/1UuFWYDfoj39I+Ee2GKC0fMurvs3MsVCoVk4e2p6DCyXsL9zbh4IRoWSqfB1a8g6PdmXy7vXZGR3apgwxjx7ppvRV5sHse/o6j8UX1plgfi0tjZndeJfd9vZ5hHcMafL6LekXz547aM8NZpQ58PhiSFFrn+PahZs7qEs5NM9bQJSqADyb358HzutAnPpCVqUUNPs+K1CJMR6jMuiG9pObvccFmvr19CKOTIzgQI6a0C+K724eQEHZwJi2/wsXzv26rcy6fHx7+btMRUxCFEK1bo/toRUVF8fTTTzflWFoNf1k2hWO/xLrjO/Ijh+JWmTC5CglwZLNINYAle7K471wDe/Ir0Gtqv+F+uSqd87oGY5v7b6gsqHvyBS9A97Fgaoa77EIIABxuHx7UmE1115I2mcA4CIyHLd8rC/obKdJm5LzuUUz7ey/XD20vrSLEqaEyHzxO1F4XBm3dmx33/pbH52O/Jf7PuyB7vbJRb6F88IMURI4mr1C5DkKtWu47pxN7CyopKHcyOjmCedtqr9MKtxq4dnACT/+0pc7zPD17C89c2oOxKbF8vy4Dl8fHyK4RdIkMQK9VoVGpeHP+bkw6NfeO7kxEgIEgc8MFroItOmICjcQGmcgsqbtcoFOEtdb3iWFWXp/Qh5IqNz6/H5tRV+ca319Y2WAJ+ZwyB8VVbqICTfXuF0K0bo0KtDZu3FjvdpVKhdFopF27dm26KIbPWUl5UDI/GCYQ6TOh0ajQGRMIDtVTklXGFf1U/Lg+i6sGtuOWGbXvZmvVKlQeB+z8reEn2D1f6R8ihGgW5VXKHWCz2dJ8T6JSQeKZsH6m0tg8vGujT3Vxrxj+2JrLx0vT+Oc5nZtwkEK0EK3yGUC/dy7Xnn0Lvx9WgC+9yM64r/P4cPxHhKnK8WkMeCxRFDn8OB0+0goqeXfRHiqdHu4ZmcjDwwIxq70MT2zP2V0j+HF9FpUuD8M7hjE2JY4Pl6Ryeb841hxWYdDp8fHwdxv57KZB9IgJRKVS8cfWXF6du5Px/eL45e4zKHN4CLPoCbMaMBu03Dw8qcFeg9cPbc/jP27mhXE9efT7TbWCLYteQ0pC3eI4AUbdEdtmHG197Cm2fFaI00qjAq0+ffrUVNg7kDt8aMU9nU7HhAkTeO+99zAa217Z4tKwvvy+qRCLUcfjP26mpEppthhpM/D82J6MSg5nzpZcNmeWUeaoncd97ZAEAlQOZSFwQxrq6i6EaBJleUpBG1NAM88cRyYr6U/rPoNzn230aWwmHWd2Dmfm8n3cMbIDBq00MRZtnNGmlCIv2U9X52YuTG7Pr9tqr1EOtxrIdluYn+UlwKjl9T9W1BSYSAg18/hF3Xhj3k7+PXsHlSNjuLH4TSLjh9En5nyyE0O4uHc0WSV2PlmWxujkCBJDLdx0RiIfLkmt6Y2l06j414XJ/LA+k29WZ9R6/kW78rl3dCeSwqzklTvIKrWjVqnoHmNj8pAEPjmsz901g9qRUWxnfXopj/2wiX+M7Mi/Zm0CIMyq58PJA4hpxMxTfIgZo05dU0jjUAmhZoLNMsstRFul8jdileWPP/7Iww8/zIMPPsjAgQPx+/2sWrWKV199lSeffBKPx8MjjzzChAkTeOWV+vtQnSxlZWUEBgZSWlqKzXaEpoiH2JldQmqRg1s/rbv2QqdR8ctdZ6BRq7jnq/Vszjy48HVQYghvXpVCpM4OX14D+5bU/wS3LVYW0gtxmmnM9dgYaxf9zLhfVbw42Eu78GbuLZOzGdZ/Buc/D1G9G32azGI7D3y7gf9dlcLFvWOacIBC1K9Zr8fsjUoRqe9vAbedgnPeZKehJ59uceLwwOjkCMwGLdMX7+X2kR25fWbdBuAWvYY3r0phyierseg1/H6llbhvL6Jq8lx2a7vwweJUNmaU8M9zOhNuNZBVYkevVRNg1LG3QEntjw024fX6mL0xm582ZNU6f6cIKzOnDKSgwsV7i/ayeHcBZr2Gy/vGMq5vHFUuD/O25eH3Q9+EYBbvyufdQ9ZSfn/7UKqcHixGLVGBRiIDjKgbMf3k8niZszmHe75aX6t5skGr5vObB9EvIeS4zymEaB0aNaP1n//8h6lTp3LeeefVbOvVqxdxcXH8+9//ZuXKlVgsFu6///4WD7Qao9zh5YsV++vd5/b6+XJVOlf0i+PZS3rw0twdqFVw7eD2pLQLItJmBIxwwUvwwSjwHLaItddEpQeGEKLZlOXvBxKwWJoxdfCAyO7KnfsV78PFb4K6cbNRscEmukQF8M3qdAm0RNvn98GC/8LlH0DeNsJylxAW76bvRecyb5+LV+btJa2wiqkT+jB13q56T1Hp8rIlq4zuMTa2ZJVRhnI9G5f/j/zuz9YETvd8uZ6esTZuHdGBO79Yh0oFMYEm3F4feeVOVCr44Lr+zNmcg8t7cNbolhFJFFe5ufK9ZTUzaUWVMHX+bhbtLOCV8b2YV9164a0/d9d6LEBRlYvuMTZUQJjV0KggC0Cv1TAqOZJf7x7O9CWp7M2vpG+7IK4a1I7YYFmbJURb1qhAa9OmTSQkJNTZnpCQwKZNyjR6nz59yM7OPrHRtRCTXs3u/IoG92/NLsOgVZNT6uD1y5OxWSx1GwuGd1VmrpZMhdSFYAqBYfdA++FglrtTQjSn0oIcIAGL/iQsblCpIPliWPY2bPtJKXbTSMM7hvHRklTyyh1EBLS9tGshamiN4PPA5xOUmxG2GIjqhXH79wyP6E+38YlkOIzEhlrZndfw79vdeRXEBZvYklWGsfoehroklejD4o8RnSP4aEkqoPS9OnTtlN8Pv2/JZWTXcH7fogROwzqGMjAxhBfnbK/VD+uAdeklZBTbKahwkllSf9U/g1bNsP/+idWoZfKQ9lwzKIGowMZdtxaDluRoG89d1hOnx4tJp0GraVRhaCFEK9Koq7hr167897//xeU6uNbI7Xbz3//+l65dlQXhmZmZREY23L+iNQs0amgX0nC1sk4RVtxePyEWPe6qMtzOKoornRRVOg/2u9BoIawTXPgyTPkDJn0PPcaBNfwkvQohTl9lxfmo8WE4WUudAuMgYQis/QRK0xt9mkGJoahVKn7d2DZvUglRQ2OAc55VZntLM6DvZNj7F6z+kMDZU0ja/CaDbQVoVMo6pIa0DzOTW+ZkUPsgQrIWAOCM6ktkeCjnd48iyKzDpNMQbtXXWwXwgKwSOxf0iGLSoHa8dVUKF/SIBp+H+YdVMDzU7A1ZDRanGZQYwsaMUnx+KLN7+N+fu7nz87Xkl59YKfYDqY9NGWQVVbooqHDi9R5h7bgQolk0akbr//7v/7jkkkuIi4ujV69eqFQqNm7ciNfr5eeffwZg79693HHHHU062JNFj4c7RyaxdE/dqkNqFYxLicHu8lLicPHQr3sJNOm4vG8cOo2aKpeHc7pFHizFqjMpX0KIk8PtoKyiCqvWV6tIT7PrfB4U7lbSpS56Vbmjf5ysRi09YwP5ZVM21w9LbIZBCnGS+FyQuRbOehSieytrtXI31+x2VRSyTx3H7uxybhqexKPfb6pzCoNWTUp8MLPWZfLZ2HCCvp8Kai2lvW9mW66dib0CeWWUFXVZJmpTAQPHxXH3rznszqusc66UdkFszSojrbCKtftLeP9CG1qnD6NOg9NTfwBi1as4v3sUe/IqmL40DYfbh0at4rxukYztG8fdX6yrdfzqfcXsK6wivJXMRueWOpi/PZdPl+/D5fFzae8YLu8XS2xwM7a9EELU0qhiGAAVFRXMnDmTnTt34vf76dq1K1dffTUBAc288Pw4NWaxb1ZxFVqfg3m7ynj2l+3Y3Upagc2k5ZXLe2Ez6YgKNDL27aUUV1ckBBjTK5pOkQH8viWHjyYPaHQKgRCnqpNSDCN7A8+/9S6z9efz2ujmK7hRr/JcWP42xA+AMx8B1fHflV6wI4/3F+1lxWOjJH1QNKtmvR6z1oNGi7+yEFVpBvxY+8brvlt3c8uXW8kscfD1rYP5YX0W05ek1vSTCrcaeO3KXtioILJqJ1Hz7wGtkbyzX2OFPY7uUWaiV7+MadMMaipIWCPJGfMJN811szmrvOa5TDoNM28axLRFe5izJZdZ17Qj5fdxuC//hJfX63h/hTKrZTNpuemMJLrH2HB6fHQINRITYsWg1ZBb5qDC6UGnUfHx0n18szq93gDtnlGdWkWLhtwyB7fNXMO6w8rdR9mMfHv7EOIk2BLipGh0w2Kr1cqIESNo3759TQrhX3/9BcAll1zSNKNrIT6vB0dVGV0jrbw7qW/Nm6nH50OnVRNpM7Bid16tIAvg543ZvHdtDO8u2MOK1EIu7SNFL4Q46XK3UIoF6+HrJk+GgEjodaVS7t38AQy8GTi+WbV+CcGoVPDH1lyuGVR3LawQbYIlDIr3oVLrlabeh4ofTHqZlx25ytqsR7/fxDOXdmdU1wgKKpwYdBrCzBqSjJXYclbjt4biuPIrFmereH9JJa9dqCc89VsMGz+pfd6KXKJmjee1cb9z7nQl0OoYYeXh87vw47pMLusZyrBYLQnqAqjIQ5e+lOt7X8C8PRaKqlxMndCHN//czWt/7ASU5Zdjekbz+JhuxFcvJ0gvqmowyAIINOnIL3c0z6yW2wFVBUqhEb31iOu9N2aU1AmyQGmA/MXKdO4d3QmdrAETotk16pPI3r17GTt2LJs2bUKlUuH3+2ul6Hi9dReWtiVWXwl5LhfjP1qJ1+dHrQI/B2+azbp9MPklZfU+dsXeQnrGBfLlqnRGJ0dgMTTcpFAI0Qxyt1CsCcOib6EPEZHdodulsPUHZZ1Kv+s4nmArwKijW7SNOZtzJNASbZfHCXMfg4G34Ncaal8Bcf1ZmXowNX9DRikT31/BzEndGGDIxm5W+mPNTaugQ0gyccU7CcqYhSv2H7w8Sk2MJwP1iv/V/7zOcuKrtvDJjWfh8vgItxr416zNnNctlHOz30edsRyf8XKY+AX8/TIxoR357LxA8q29eHT2DrZkHfzd7vfD7I3ZGHQanrm0O2a9Fq1axUW9ovl+bWadp1aplBTFh7/dyFOX9jjiWu/jVpIOf78KGz5Xfrbxg+CCFyE8GXRGCiucZBTbmbs1F4NWTd+EYKackciHi1PrnOqHdZlcNyShukqyEKI5NeqTyD333ENiYiK5ubmYzWY2b97MwoUL6d+/PwsWLGjiIZ58Brx8sr4Sr0+JrHx+avW2eGdhKnqTtd7HHgg8NSrVyV0fIoRQZG+gWBOCRdeC11+7QdDlQtj0Naz5BOVWzbHr3z6EZXsKKXO4j36wEK2Rsxyy1kH+Trz9pijbLOG4el6Nq/1IogNq3+d1e33EqAspUdm4YsZOrvpsNw/8lsPYz/YzaXEYuT1u4vzIMhK+Go3HGAxVdddQA6C3YFdbcHv9lDk8WIwarhvSjrM6R1AU3BOK01DPfQx+/xf+s5+AtL+JrtyB1l1WK8g61Kx1meSXOwHw+Pxc0juGDuG1PwOoVPDYhcnszC2n1OHh6dlbKG+q67csCz69DNZMV4IsgPQV8MFoKNhJXrmDR7/fxKX/t4T/+0uZkZv0wQo8Pj//GNmxzunU6uOdZxdCNFajAq1ly5bxzDPPEB4ejlqtRqPRcMYZZ/DCCy9w9913N/UYTzqn2822vKoG9+/KqyDYUn+n9sFJSiWi64YkYNa3QOqSEKczvx9yNlKCDevJKO1+JInDoctFsOkbWPUhxxNs9U8IxuPz89f2hiuiCdGqVfeQ9JmCSNO0J3/8jywd9T33VE3htmWB9GofifaQvlMWgxaXMZTrv8uqCWoO2JFbwb8WOahQB1A06hVSyzX19qP0RfRk7/h5PLE5kjtmruXJH7fwydJ9RAeauGnmeq5dEUfG2B/AFAzFqfhzt5HT9z4yEi4j21P/zVMAr89PpdNTM85pf+/ljpEdePHyXkwYEM+tI5L4aPIANmWWYjFo2ZlTzp/b8yiudDV4zuOStU4ptFPnBXtg9XQW7chjbnW/r0N9sjSN5KgAYgKNBJkPZtdM7B9PqNXQNGMTQhxRoyIBr9eL1aq8KYWFhZGVlUWXLl1ISEhgx44dTTrAlqCxhtEh3M7aevKbARJDLXSMqFv0Y1zfWDZklNI/IZg+8UHNO0ghRF2l6eAopdRvwtIasnYTz1BuH2+ZpXw/YArHci851GqgY7iF3zbnyFpP0TaZQ0ClwmmvQmuy8fRSCz9vPtj6wOfz89IVvXj4u424vX5cHh8FHjNZpfWXR1+0q5CCMV35KNPOpjWFfDz4IYLn3nPwAI2e/ee8x6Uz0ymvDopcXh8zl+9n4c58vp6SwqzVadz/ZwXvDPkXfo2ejYYBvD87nVK7i8cu6tbgS9GoVViq13yGWPQ8cG4Xrnh3GeFWA12iAtiTV8G0v/fSt10w+eVOdFo1AWptnQbHjbb95wZ3FQYmM+3vNDqEW7luSAIRNgNqlYpduRXszC0jLMDAYxclU2r3EB1oZMXeQsb2jUPTyObKQojj06hAq0ePHmzcuJGkpCQGDRrESy+9hF6v5/333ycpKampx3jSFbt1XNInhu/WZhAXbObSPjEEmnTszqvgpw1ZXD24HRFmNfePSmLejkKCTDrG9YvD5/Nj0mu5dnACEZL7LMTJl7MJvx+K3RpsLT2jdUDCUOXPLbOUku8pk47pYQPahzBrXSZVLo/Mjou2xxoNPcajjehCerGdnzfXnp1dsDMfn9/P17cOYX16CVVOD0VVniOestzlZ3TPeHzqXH539eHCEU9iW/4KuCpx9ruFLVU27hndid15FczekFXTiDi9yM7qHfu5S/M9o4ZPojR4HB8sTeezVWk1596ZW05ydADbssvrPO+lfWIIO2QGKDnaxg93DOOF37axeHcBwWYdNw9PYlTXCOxuLw+c2xmDToNGrcLp9lJqd1NU6cLn9xNs1hNmNZBf4SS9qIoSu5uO4VZCrXqCzPVnymCNavBn4jGG0jPOxpmdI3h17g7SCpVsnF5xgTx5cXeemb2ZDRlKSqRGreKuszti0p2sBoNCiEb99n788ceprFT6VDz33HOMGTOG4cOHExoayldffdWkA2wJXmBXbgXf3jaEHbkVfLlyP3nlTnrFBTFzyiCKKp2EqEq4tX8g1w7roFTu8QMqau56CSFaQPZGKoyRuJ0qAlpLoAVKsOV1w4YvwBQEXccc9SGDkkL5YlU6f27PY0yvmOYfoxBNyRgA5z6Lq7KCmXPrprUBLNpVwP6iKu47tzO/b8lhWKewhk+nU2PWa9Fr1Vw9KJ69+ZXssl1DbMcxeLUWNhWqeH/h3prf1f93TV8+WpzKol0FAMze7WJMuJNu659n+4g3+WxVVq3zvzl/F1MnpvDaHztZn14CKOuuzkmO5J+jO9f63W7UaegZF8hrV/ZhV245GSV2dBoVc7fl8tHiVKqXd2PQqvnvuJ44PF70Wg1atYrCCifJ0YHcNnMNpfaDa7gu7h3NE2O61V+tsNeVsPi1en8ugTYbl/eNZ9KHK2rWlQNszCjl+o9W8r+rU7h++ipASYF8Y94uescFMbJrRIM/ayFE02lUVHDeeefV/D0pKYmtW7dSVFREcHDwKVEAwuOFoR1C+HTZfj5bub9me3ZpDvO35TLzpkEUqaxofS4iG7oDJYQ4+bLWUmzrDqW0nhmtA5LOBFc5rHgPLBEQP/CIh0fajHQMt/DjuiwJtETbFBCFmhKcnqIGD3F5fPSxVaLuaUGjVjOiU1hNcHSoawcnkFvmwGbSEWzSocLHYz/tYFiHUKrchXyx8mBa4oHf1VMnprCvqIp9hVXYDCo07kp0lZn8vTO/zvmLq9zc/eU6bhmexH/G9mBfYRVhVj25pQ6enr2F167sg81UOx85KtCIWgVphZVo1Ro++Lt2hT+nx8d932zgi5sG868fNuFy+3jlyt7cMH1VTX/OA2ZvyKZTRAD/OKsDmsPLrtti4cJX4df7a29PGIo3ph8f/7i3VpB1QLnTw/K9hQxOCmH53oP/Bm/O30VKu6CGZ9CEEE2myeofh4SEnBJBFoDFoMHt9VNhr+K7q+P5dVIMH10eR++4QDw+P0/8uJm/dxdR4tYqi1GFEC3P74fMNRQFdAJoXTNaB3S5ECKSYdGLULL/qIcP6xjGXzvyKKxwHvVYIVqdwj2YFr/EFb3rn6kKtxqYeVUS8WY3F7X3k2ws5MkxXblzZEcMWuXjSYBBy+1ndiA+xMykD1fy+A+bcXh8hAWYeOvqvlzRP75WkHWAx+fnjXk7uXaw0iLhup5G9Lt/U3b66y9MU1Ll5uW5O/D7/dzx2VpmrctkX5Gd+dvzKGygsEWEzchFvWL4fEX91/PILhFo1CruHNmRW89MwqTTMDal/nWXHyxWZuQ8Xh9ZJXY2ZpSwMaOETIcOT6+JcOdqOOdZOON+uPF3GP8JFZjZkF5a7/kANmeW1amQmFFib7APmBCiaUmeW338fqI1Jbxg+w7z7E/BXUU3Wwx9hjzGt5268vxfuQSadaQX2zHrtcSHyI9RiBZXmg5VhRSalHWiAa2xqJZKDT3Hw4p34c9nYczrSuPRBgztGMbnK/fz/dpMbh7R9te/itNISTr89iDsnk//KTfRNTKA7bkH1z91jrDy87Wx6BY9j2rrLPC60YYkkTT6aa7q3osxvYdRUukir9zJD+uzeGfhHkBJiVuyp4CEEDM3fbKK64a0b3AIu/IqiA02MWlQPEneVLAXQ84mzjw/lJf+OFjFL9isY3z/eHrHBWHWa8gvd2LWa7hqYDsKK1x8cF1/9BrYV1CJRq0iNtiESqUir9xBpVOZmeqbEMTW7LJaAczYlFh6xQVyzQcragpjqFRw3ZD2PHReF176vXbxsDK7B4/fz/zteTz47QbK7MqNXJtJy0uX92JEp0TMw2pXdtZXuoi0Gcgpq7+ISKTNQNFhQWLPGBsWWfcpxEkhbcHrEeIrJHjuPzGveQ/c1WXey7II+f0fjLesZ3BiMAatmpxSB4//uKnOm5gQogVkrgWgQKek2bW61MEDtAboM0n50LfkTY5U9t1m1DEwMYQZy9LqTQ0SotVylsHu+QBEOXYz/UITj5wVRbsQM1E2Iz9cE4f+m0moNn2trF8EKNqL6utria7Yyqtzd7Ixs4wFO/P587A2Bz+uyyLYrOe2MzvUKlten7ggM+EBRsqtHUCloWrEE+h0ej6+YQDTruvPK+N78eZVKWzOLOXOL9Zy5+drmb8tj9l3ncF3azK447O13Pn5Ol6Zu5P04ioe+X4TS3YVMG9rLuPfXcbIVxZw7usLyS938u6kfjXjMWjVjOkVzdOzt9aqPuj3K2XXg8x64kNMAJh0GnrE2hjVNYKSKje3zVxTE2SBEoDd/tla0gor67y+YIueu86u2yvrgPN7RPPXjoM/P5UK/nlOF6xGCbSEOBkk0KqH3p6PJvXPevcFL3uBx0cEkRhqoXuMjSW7CiXQEqI1yFwDljAKvGZsemr16Gl1LKHQ/XLYtwS2NVy6GeCCHtGkF9v5bXP2SRqcEE3AUZ3OFtMXsjcS/cVobsl+km+HZfDzRU5Mpbshb1u9D1XPf4qnRgTw/K/bGNMrps617PX7sRp15JY5CLHoGyxV3rddMAt25vH6vF18u91B3qT5vFI6kov+t5jrp6/i5hmrmbFsH34/7MmvwO+HSpeXmSv28+zsrVyWEsvrE/rw+oQ+9IoL4rU/dnLX2R3JrXBy04zV7Kuu8Of2+vlpQzb/+XUbj12YDMBZXSKYsyWnwR/PV6v2c3nfWB45vyuvT+jDiE7hnNUlAofLywU96lYZ9PvhvYV7sbvrLlfomxDMrSOSOHT1hk6j4oVxPVm3vxiHWwn0omxGPpw8gA4RlgbH1Zo53F7Si6rYmFHC9pyyOv3WhGiN5JZGffK31/7eGAReJ7jtUFlAB5ufs6Yt5+Hzu3Je96iaRoZCiBa0fzmEJ5Nv9xNoaMVB1gFR3ZVqhKs/hMhkCKn/rnSHcCu94gJ57Y+dnNc9SqlyKkRrZ7Apf7YfptxQANT7/iZi39/Q74aD++uTv4NgvRIc/L0rnwGJISzbU1iz+5bhiaxILeT1ebsY0yua+87pzMuHpeHZjFruPLsj//p+E0FmHRpjAJ/thY+W1m78uzGjlMd/2MwD53bhwW83AjCkQygTBsbzwDcb2JOvzCJ1CLfwwHldUKngnQV76h327rwKdBo1oRY9oRY96cVVtfZ3CLdy9aB4omwm/H4/XaICePaXrfx3zsHPHGoVPHphMgathlnrMms9fmdeOXaXF5Ou9ke3EIuBO8/uyPj+8WzOLMWgVZMcYyMywECly8vYlFi8fj/BJj0RNkObXE9fVOni02VpvL1gT016ZodwK+9M6kvnyLp9TYVoLSTQqofXEoFapaJs4L0UJo0jrcyHRa8hTl1I5LJnUOuMRAeauP+bDXw0ecBRUxeEEM3M7YDs9dDvevIzfG0j0ALofAGU7IMFL8LFU0FnrvewiQPa8disTXy8JE3Waom2QR8A5z0P8YOgvHpmR2uA2H5gCgVr+BEea8HjV24oFFe6CDgkza1DuIVuMcq6J4CfN2YTZNIx7bp+/LIxh9xyB4MTQ7ioVwwuj5dXxvdmf1ElXaNsbMkqI9iso7jKXevp9hdVodeqsRm1ONw+bhuRxM0z1tRK+duTX8k9X6znxzuHsTuvosGh784rZ8aNA1CpVMzflsvf1RUUJw1OoHdcIO8u3MOe/EoCDFquGtSOCf3bsWJvUU3w4PPDf37ZxkfXD2D2hiw8h6QMd4kMwKSv2wPL7fGxv7CKp2ZvIbPYjs/vp1dcEP+6MJn2YZZaPcDaIr/fz+9bcnh93q5a2/fkVzDx/eXMvmsYsUH1v3ceKq/cQVGFC4fHR4hFR7jVgEnWqolmJv/D6uEM7EDpxZ/wxu4oPvs4vaZAUaBJx7TxHxDmsXLfOTZu+mQ1a/cXMzgppGUHLMTpLns9eF0Q0Y2cHX6CjW0k0NJooddEWPYWLH8bht8P1B17YpiF83pE8crcHYzoHE6XKLmDK1o5lUq5cbDqI6UATECUMoOb+jc4S/D3uhKVuv7Kvf4+1/D5dmX7sI5hdAi3YNSq6Rlr44JEHQ6vh+zSg8UfZq7Yz3drMxmVHEGHMAtRgQZUwP3fbKjVgDg5OoCpE1O4+8t1lBwWbKUX2QmzGkiOtvHzxuxaQdYBLq+PokoXZr2GKpe3zn6AqEATf+8qoLjKzUW9oil3elm2p5Bu0QE1M2aglF5/f9FehnUM5d7RnXhxTu0Zub935TO0QyjL9hbi9vpRqeDmEUl1ZrMA9hVVMe6dpbUKceRszWXt/mK+umUIX69Ox+H2clGvaBLDrIS3ykpBDcstc/LGvJ317iuqdLEpo/SogdbOnHJu/2xNzQylXqPmlhGJ3DAskdA2HoiK1k1yUOpRqg3n56ruzFxbUKsKbKndzbWf78CpMjJrXSYX9IyiqNIlqTxCtLT9y0BrguBEcip9bSfQArCEQbdLYc9fsHteg4ddNaAdkTYjt85cXavRqRCtktcJcx8DrU4JuHwe+OIq5YbCqg9Qrf4Q//iPQVM7I8QfN4CKvrfzyp/7iAs2ER9iJqfMyZ0jOzIu0Ufcp0PRucsIseg5v0cU707qx/9d3Zc3r1LWUf2xLZd2IRYeOCzIAtiWXc7rf+zk5uF1Z4VjgowUVrpoH2ZhS1ZZgy9r/rZcJvSPr3efVq2iR4yNDZmlzN+ex6X/twStWsWTF3fjf3/urvcxS3YX0jHCWlPO/oCSKjd3j+rEa1f24YPr+vP+tf0xauvOZtndHt7+a3e95doLKlzM3pjFytQiPlm2jyvfW859X60nr4EKha2Vy+sjt6zh9VibMxv+9wLILLYzcdrymiDrwDnf+msPv2zKxieFhkQzkhmterj9Kt5emFbvPqfHx+Jd+RRXuRjaIYwwq57CCieRgaaTO0ghxEF7F0FkN/wqNXlVbWhG64CYFChKhWVvK2u1QhLrHKLXqrl3dCf+/eNm7vlyHR9OHtBgEQAhWpyjBFyVULxPCbqWv1N7/8r3UPm8+G9djD9jNVTk4W83mDRPKFe8t5vzukVyz+jOTPt7L9+vVdYqnd89kgfG/0Hcnm94c+J1LN1TyL1frasp9pAcHcDLV/TGatCyLr2k3mGtSy/hzsOq9EXZjGhUKsIDDPj9fqKDjGzNrv/De0axnVtGJLEho5S1+4trtus1al67sjcatYru0TZ6xATSLdrGL5uyMWjVtWbgDrcjp4KYIBOpBQcDgT7xQTzwzQbSCqsw6TQ8ckFXcsvsxAabMOoOBlxldg9LD1m/drjVacUkR9vYllPGRT2j6RQRwJ78CiJsxgYf09roNSrCrQbyG+gn2DX6yDP8W7JKGyxa9r/5uzm3WyRR8hlONBOZiqmHzw95R6hmk1ZQRXywCY0aBkRpCCneABV5DR4vhGhGbgfsXwrRfSh0+HH7ILStBVoAyWOU2a2/ngNXeb2HRAeauGtkJxbuyOetBu6QC9EqaPTKn5YwWP95/ces/gDVt9fzu6cvj+SNZpM6mR12G8+N7cltZ3Zg8kcr+WZ1Bl6fH6/Pzy+bchj7RQaFSZeQUVTJ2wv21ARZoMxY3f/1BiobSOs74NDHJIVZ+Oj6/nSIsDK+XxxJYRZuqWfG64Drh7bnjXk7ubh3NG9f05c7z+7Iv8ck8+3tQ0gtqOTit5bwytydvPz7Dm78ZBWxQSZ8fqXIRUOCzLpaRbXigk2EWQ2kVVc1tLu9PPnTFqIDTdhdtVMtdRoVIRZ9g+cOseiJshl5b1I/XB4fn6/cz6tzdzJ/Wy5FlW2jal9EgJF/NFDC3mbSkhIfdMTHH2mGMr/CKc2bRbOSGa16OD0+OoRbak0zHyqlXRA6rZrYIBM7snOJX3kfWKPgsreVPHQhxMmTsRI8DojuQ2a5kgISZmqD95A0euh9Nax4Gxa8BKOfAnXdVKHe8UGM7RvL1Pk7GdE5jJR2wSd/rEIcjTkMrBFK2mBpesPH2UvoE2NCbTaRW+7kjs/WMqJTGJ0iA+qdBSqpcpPqDOCN+VvqPV1+hROzToNKRa3U/wNUKmgfZuZ/V6Vg1GkIs+r5aEka367JqDlmyhntefSCrrz8+46aYhRatYr7zulMpM3I9cMSuemT1Vj0GhJCLdUl5tW8+kftdUR+P0ydv4vRyRGMSo7gj611b8gadWrahZjJK3eiUas4t1skVw1sx4Pfbqhz7Der0+mfUPt6D7EYuPXMJO75cn29P4+xKbG4vb5axT32F1Ux5ZPV3DoiiX+M7IjNdHwFvfLKHFQ4PTUVFs2G5v0oqVaruLhXNJnFVXy05GBPwbhgE+9f24+YoCPPRiUfYcYrzKpHr22Dvy9EmyGBVj22ZpVx0/AkHv1+U519oRY9PeMCMeu13PHZGsocHnoNv5uIObcq/XAGTIE2WDpViDZr93wwBUNwApmpyp3sMHMbvQYtodD7Klg9HVa8A0P+QX3FMcalxLEhvYRHvtvEL3efgVbWiYrWJiAaJn6pFKnJXg976u9N6UoczZtL8/libT4zbhyorHOKDWThzvwGT233qMg5wjqj/UVVnNc9ijmb6/axOrdbJEt2F7Atu5xom4EAk45v12TQPtRM7/ggpYJfkZ12wWbm3XcmS/coa7X7tw+muMrFxswSVqYW8ebEPvyyKRuTTsuZncP4YHFqredRqWBQYgjRgSaW7SnkzpGd2JVbUTNLBUq64bQrkuhWtYoFk0IhMJafdtq5beaaeott7CuqwltP9Di0QxiX9Ynhh/VZtbbfdqYyM/faHzvrLe7x3qK9TBgQX2+gdWDdkvqQqbhyh5sVqUU8PXsL6UV2tGoVF/WK5qHzuhAbfPSqfyci1Grgn6M7M2lwAgUVzuog2UDkMaRA9owNJMisq1MABeAfIzsSGdB20ihF29Mmfju//fbbJCYmYjQa6devH3///XezPl+QWcfe/EoeuaArgYe8AfWMDeT1CX0w6TR8ujyVKWcksa+wCpe1emHs8v+DSkkhFOKk2v4LxPYHlZr0Mh8mLVjbcseF0I7QfSzs+A3WfVbvIRq1ihuHJbIzt5wvVu4/yQMU4hio1fgBPrscguLBFlv3GL2F3F638v1GZY3R92szuWl4Ig63F5ux4YvY4/MTeoR0ucJKJxP6x3NFv7iaZsdatYrL+8by8Pld8Xr9VDo92N0+esUF8tlNg7hhWCIOtw+zQcukQe0wG7T8tCGLjhEBrEwtZGduBRPfX4FBq+Gv7flYDFpGdAqnyuXBatRRcMj6oUGJIUy/fgC94oKocHooqnIDfh4f042Pr+/HnWdE89/zo5l3XRSD1j9K6A9X0f678wnyl7G/yN5gRcPkKBuVTi8Od+394QEGnri4O7/cfQaPnN+VJy/uxu/3jkCFCofHy/ac+lORgVrrzADyyx0s2V3APV+u4+4v17F4dwH55UpQu3ZfMTd9spr0InvNv8OP67O47qNV5J6EAhtmg5aEUAv9EkLoHhN4TEEWQEyQiS9vHky7kIPBoFat4pbhiVzSO6ZWMClEU2v1M1pfffUV9957L2+//TbDhg3jvffe44ILLmDr1q20a9euWZ4zMczCo99vomOElWcv7Y5Wo0anUbEjp4IVqYV0jLCAX7l4Qy16tM7qNypHKfiOnBsuhGhCBbugcJdSIh1IK/MRZVG1yYactcT1B3cVbPhC+T7lGg6f2UoKtzK8UxhvzN/F5f3iMEs/GNGK+MuyUH1znVIQ49eH4JL/Kf+ft/4IPje+TueR3f8R7ppTXLNG5of1mdwzqhO944PoHhPIsr31F3kI1Xm49cwknv91e519NqOWAe1D0KhVxAebePuavnh8fgxaNREBBia+v7xmDbZaBcM7h/OfX7ayJ/9gb6xv12RwzaB2BJp03PjxKj65YQBvVPdwKnd4ePXK3jz4zQayqlMbgy16+rYL5rfNOXSNCmDy0Pbc+umamtf1B7lMX5LKq1f2pmdMAH3CotFv/gLzd68oP5+oXuQNe5o3lpUzpk8Ss9Zl1qTHHaBRq7h+WHsufHMRUyekcEanMPSHVCEMsegJsejpHhNYs+2awe3IKLYf8d9Jqz54vz2v3MFD325kwY6Ds4k/b8zmrC7hPHdZD575eVu959iTX8HuvIpjDnxONpVKRddoG9/eNoTCShcOt5dQi54wq6HZ0x6FaPUzWq+99hpTpkzhpptuIjk5mTfeeIP4+Hjeeeedoz+4kXxeD+9O6kdmiZ27v1zPHZ+t5ZZP17Alq5QukQHszK1gyhmJlNrd3D44jIgN1WPpMAqMgUc+uRCi6WybrTRBjekNQGqJjwhzq39bOzaJI6DL+cqH02Vvgbdu2ssV/eIoqXIzc/m+FhigEEdQngul1eueyjLhy6uVNYdj34Wrv2ZF7+e54Is81mfUnm2ZOn8X//llG73jAxmbUncW7IpeIcRpCukYbmV8/7haRSaibEZen9AHg1bN5I9W8vq8Xdzy6Rru+Gwta/YV89wv22oVuhqVHMmf2/NqBVkHfLZiP73jg/D6/Dzy/SbO6qo0WM4rs/Plyv01QRbA7A1ZTBwQj16jZsoZiTz105Y6BRacHh/PzN6K16+i/2vr+NR3IWkTF7Dh8kV82XUq436Fz9cVMnP5Pl4Z35uIQ3pdRQQYeOmKXmxIL6F/Qih3fbGO/CMU7DogLthMxwhrg8Ui1CqluuEBq9OKawVZByzYkc/afcX461v0Vm15A0FxaxJhM5IcbSOlXTDtQi0SZImTolX/L3O5XKxZs4ZHHnmk1vZzzz2XpUuX1vsYp9OJ03nwDais7Mj9Feqj1Wp59rsN3DI8iQibgUqnl0CTjqV7Crnv6w1c3DuGrud3IaeolMtC01EvWQxaI4x4EPSW434+IU5VTXE9NsjvV4KQ+MHK9QfsLvExPK5uAYk2K/FM0Flg6w9QtA/OfEApvFMtPMDImZ3DeW/hXq4b0r5W2WchDtes1+PhPI6632/4UvkK70JG/y8os9dtVgxKwQudq5T7Bxq5oX8v5mzJA/xc2NFITN4iqvxncOvMNUwY0I4PJw+g1O7GrNdQYnfz/K/buLJ/POEBRnIO6b3UJz6ItxfsqfU853SL5D+/1D9LA7BwRz6DkkJYsCOf+Oo1SEnhAUydX7viZ5XLy7uL9vLW1SnoNOoGqxbnlTvJL3fi8fkJtlm49NNtdXrizduWR3apg1ev7I3P58fu9lHhdPPR4lT8fjg7OYK/duSRXmw/pnVRYVYDL1zekyveWUaFs/bP+7GLkgmvbtZb7nAzfUlqfacA4JNl+7igRxT/d9jP8IDYoxSkEOJ01aoDrYKCArxeL5GRkbW2R0ZGkpNTd5ErwAsvvMDTTz99Qs+rVavYW1DJYz9sBpQFq4cuJLW7vfj9cGnV99j+fAl/h1Gozn0OQhouCSvE6agprscGZa6Fgp3Q5xoAShx+Cux+4gNOkRmtA+L6gyUcNn4FP/4D+kyCrhfVlM++pHcMC3bk8eXK/Vw/rG7/LSEOaNbr8TB+YxAqrbFuwAVQvI9B7YPq/G494Ip+cZhcRUTMGE6czkyv2H7KjllrwF1Fyc07cXvTmbl8HzOX70OvUeP2+WqqDB6oiHeo+opI6DTqOuudDmV3e9FXnyfSZuSb24YQaNLVVCI81LI9hewrqOT1CX0aPB+Au/r1Hum5t2SV8f3aTCqdHuZuza3ZPrRDKFXVwZLzCOM+XOeIAH65+wxmrc1kyZ4CYgJN3HhGIu3DzFiMysdAr9dfq+z94RxuLz3jgurdp9OoGNIh9JjHI8TppE18Ijl8vYXf729wDcajjz5KaWlpzVd6+hHKyjbAqlcxOjmi5vvDfxGMTo5ArVKh7jMR1z/WoRo/HSK7gaZVx61CnHRNcT02aPVHSgAS3QeArYXKB494W5t4Wzs+wQkw9G6ITlFe9/c3K2tdXMq6iKEdwnhv0V5c0g9GHEGzXo+H8eqs1VUz6zHiQaJ8eUy/MgGjrvb1OqRDKIOSQvh2u4vS4U8ogVra38qXx0Hp8H+TUeqi3yFlzl1eX61S7md1CWdfYe32LLllTpLCamecrEkr4szO4Q2+hmEdQ1mXXkKYVY9KBePfXcbPG7NqPfehskodhJjUmBqYWTbpNERUV7g7ludef1jT5Uv7xPLrphw0ahXtw449e0atVpEQauGuUZ346PoBvDS+F73jgwg0HSwoYjPpuLh3dIPnuKR3DP3bBzMkKaTWdr1GzbTr+hPVStdnCdHSWnVkEBYWhkajqTN7lZeXV2eW6wCDwYDBYKh337Gyeku4/awO/LE1lzJH7an2btE2+rYLJkBVRaEmjPhQ6wk9lxCnsqa4HutVnqPM8KRMquk1tTHfi1EDMdY2XgijITojdLsE2g2GvX/Bqg9gzcfQbhCXhA3lod16vl+bwcSBzVMkSLR9zXY91scShrf9SDS2GFjxLhTuVipqjngIyrPRV2QwIGcJ8665iE2uaPYWOugUYWVvQSX3frkep8eHdtQobrzlfDw5Wyh1eKkI6cHHGyr5ffkOnh/Xkztmrq1zI3Rkl3BirWruPLsjT8/eWrP902Vp3Du6E/d+tZ4DE1Kz1mXyzqR+LN5dUKfSX++4QNxeP/nlTl67sjefr1Cqe36xMp0XjvDcKvzcPaojL87ZUedHct+5ncmvcDKiU9gRn7tPXCAen79WCuJlfWIptbvJKXNw19kdCbUe/7+jRq0ioIFqjmq1iot6xfDxkrRa688AogONjOkVTZjVwP+u7ktWiZ21+4sJsxroHRdEpM1QqzCHEOIglf9IqxtbgUGDBtGvXz/efvvtmm3dunXj0ksv5YUXXjjq48vKyggMDKS0tBSbzXbMz1tVXkyWXcs7C/Ywf3seJp2GsSmxjO8fR6BehdMH4QEm6V8jxHFo7PVYx2+PwNpP4IrpNesib55TRVaFj8eHniZ3Vh1lkLUOcjdBaSZTvZezXxXLX0PWY4jvB9G9lQ+2MtMuGtBk12MDHOWFaAp2onOXQ2gHKNoLlQUQkgh/vwq9JkDJPjyFqWSn3MdbK4qYs60Iq0HLdf1CuDSuisjVL1N5zsvsdgTzwu872ZZdRmywiccuTCbIrOd/f+5i2d5Cgs16rh2cwPndI4he9iz5ydex1RXG1Hm7SC2oJDHMwuMXdcOPn7f+2s369BLCrUbuPLsDHcKtTFu0l0W7CrAatIzrG0vP2EA+Xb6P287sQJBZxzOzt9Y8972jOhEeYOSdhbtZkVpEsFnPdUMSGJ0cyUd/p2Iz6+gQbmH6krSa5757VCeSwiw898s2Lu0TQ0axEqxcP6w9X6/MYOGufOV1D0lgTK9oKpwe5m7Jxevzk5IQzIb0YuZszuGuUZ0YlBhCiKV5AuaM4ipmLNvHrLWZ+PEzNiWWyUPbE9fMfbKEOFW1+kDrq6++4tprr+Xdd99lyJAhvP/++0ybNo0tW7aQkJBw1Mef6C+Ssko7BVXK3SabUYtF6weNDpOUUhbiuDXJB7uCXfD2YOhzNfS8ElD6ufT9pJxz2mu5okvD/XVOWfZSMjP38dC2Djxu/YkbPV8p29U6CG6vfAVEKo2ddRZQa8HvVdKyXFXgrgS3XalsqFKDzqw0Tw5KgMjuSnqmXj5onWqaO9A6wFGaD14HOlMgmqo85f+lWgNuB+hMePxqPB4PDn0gxU4VGrWKWF05alclfq2BYr8Nr88HWh1VLj96rQo9Xrw+LxqtngqXH7UKQqwG8itchBj8WF0FoDWQ6wvC6fVh1KrxoTTiNWg1Neuv/H4/To8Ps0GDw+1Do1ah16iwu30YtEprF69PWbvt8vrQqdX4VcqaJo0aKl1eNCoVcdU9mpweL8WVLjRqFV6fcm69Rk10dbGIcoebSqcXo1ZZV+b1gUGnwulWXkOY1VCnr1NplatmvCGNmMk6Xm6vl6JKN34/hFh0MlslxAlo9dHChAkTKCws5JlnniE7O5sePXrw66+/HlOQ1RRsFhM2KSQoROvgdcOsW5W1Wd0uq9m8KsdLmQv6RJymHwhMgcR27MXIShev51zKxWMvI9yRCiX7ldLaFfnK312VSnDl94JKAxqdUh5fa1KKa6g1gF85xlEKFblKb0C1DuIHQpcLoftlEBjX0q9YtCHGwEPWIpnqBnTa6i8jEFSzVUnLVwFHK7MQdsjfrcYDN1oCAIg5vqEet7DDvjdoNUQFNlyBL8CoazB9ryGBZj0ns3GMTqMh0naavpcK0cRa/YzWiTpZd+yEEEd3Qtej3w8/3wvrPoXzX4LwLjW7HlxgZ2G6h9fPNqJu682KT0C5y8+DC+z0j9TwwfnmE2/c7PMoAVreVqXKY/Z68LogYRj0vkoJugwBTTF00QLk96MQQjQvWWAkhGj9XFXww21K8YfBd9YKstLLfPywy82oBO1pHWQBBOhV3NxLz/z9Xl5a6Txig9FjotYqbSu6joFRT8CVM2HYP5WZsZ/ugpc7wrdTYMdvShqYEEIIIWq0+tRBIcRprKoItsxSFs5X5sPw+yFpZM3uUqefO+dVEWRQcW57eTsD6BelZVI3P++sd5FV4eOxIUYizE10T01vho6jlK+KPEhdAHsXweZvlXVdSWdC++EQN1BpedGUDdy9brAXg70EnGXgqlCCO191w1e1VkmD1FvBYANTkLImTduEa1q8bnCWK8/tqgKvE7weJRUTlNRLjQF0JuXnYbAq4znNbwAIIcTp6pRPHSwtLSUoKIj09HRJjRCimQQEBBxTmtqxXo/qwp1YPxlVa5uryyX4rbX7vPw3NYnpWfGcHVJAe2NV4wZ/ilpWGsy2yoNpfWa1h94B5TzbcSfxxqadfVKXZaDJWo26MrfBY/wqDeit+LUGZT2Yqjr48/uUAMbrQuVxoPLYm3RsR+JXa5W1agB+Lyqf58gPaOrnV2lAZ8KvNSoBmlqLX6NTxqTWKH+qAFR4I3vhOOMRMB59tU5TX49CiMY71utRnJpO+UArIyOD+Pj4lh6GEKe0Y13jcazX4/B2GhbdcPTZkP/zXMLLnonHNEaheFr7MZO1c1t6GKIRLvisijm7jx4MNvX1KIRoPFkDeXo75QMtn89HVlZWo+8olJWVER8ff1rf8Tvdfwan++uHo/8MjvX6OtHr8UTIv2P95OfSsLb6s2mN12Nb/VnW51R6LSCvp7nJjNbp7ZRf1KBWq4mLO/FSxDabrVVcsC3pdP8ZnO6vH078Z9BU1+OJkH/H+snPpWGn6s+mJa7HU+lneSq9FpDXI0RzkKqDQgghhBBCCNHEJNASQgghhBBCiCYmgdZRGAwGnnzySQyGJiwR3Mac7j+D0/31w6nxMzgVXkNzkJ9Lw+Rn03ROpZ/lqfRaQF6PEM3plC+GIYQQQgghhBAnm8xoCSGEEEIIIUQTk0BLCCGEEEIIIZqYBFpCCCGEEEII0cQk0BJCCCGEEEKIJnbKB1p+v5+ysjKk5ocQLU+uRyFaD7kehRCieZ3ygVZ5eTmBgYGUl5e39FCEOO3J9ShE6yHXoxBCNK9TPtASQgghhBBCiJNNAi0hhBBCCCGEaGISaAkhhBBCCCFEE5NASwghhBBCCCGamLalB9Ca5ZU52FdYxfr0EmKDjPSMDyLaZkSrkfhUiLbM4faSV+Zg1b5iiitdDEwMISbIRJjV0NJDE0IIIcQpQgKtBmQW25nyySq25xysxmTSaZgxZSAp8UESbAnRRtndXhbsyOOuz9fh8R0sa31GxzBevbI3kTZjC45OCCGEEKcKiRbqUen08MJv22oFWaB8QLv+o5XklDlaaGRCiBOVU+rgH5+trRVkASzeXcAXK/bj8fpaaGRCCCGEOJVIoFWPwkoXv23OqXdfpcvLzlzpOSJEWzV/Wy6+BvqzfrQ0lfwK58kdkBBCCCFOSRJo1cPl8eJt6JMYkF8uH8SEaKsyS+wN7iuze/DJhJYQrcLiXQXszqto6WEIIUSjSaBVD4tBS3hAw4viu8cEnsTRCCGa0ojO4Q3u6xFrw6SXt0UhWlpqQSWTP1rJea8vYk4DGSZCCNHaySeKekQGGHnk/K717hucFEJUoCyWF6KtSo4KIDHMUu++J8Z0I8QilQeFaGlvzNtJkFlHp0grHy1ObenhCCFEo0igVQ+1WsWo5AjenNiHmOqgyqhTc92QBN6YkCIloIVow6ICTXw6ZSCX9olBq1YB0CHcwqdTBspstRCtgMvjY87mHM7tFsnILhGsTCs6YsqvEEK0VlLevQFBZj2X9IllYFIodpcXvUZFWIABg1bT0kMTQpyguGAzL4ztyQPndsHj82M9SrqwEOLk2Z5ThtPjIznaRlywmQ8Xp/LbpmxuGp7U0kMTQojjIoHWUURJTx0hTklmgxazQd4ChWht1u0vQatR0T7Mgk6jpkO4hTX7irlpeEuPTAghjk+Lpw5mZmYyadIkQkNDMZvN9OnThzVr1tTs9/v9PPXUU8TExGAymTjrrLPYsmVLC45YCCGEEM1l3f5iEkOVIAugQ4SVdeklLTsoIYRohBYNtIqLixk2bBg6nY7ffvuNrVu38uqrrxIUFFRzzEsvvcRrr73GW2+9xapVq4iKiuKcc86hvFx6WQkhhBBtlt8PWeuUPw+xLr2EDuHWmu87hlvJKXWQV+Y42SMUQogT0qKB1osvvkh8fDzTp09n4MCBtG/fnlGjRtGhQwdAmc164403eOyxxxg3bhw9evTgk08+oaqqis8//7wlhy6EEEKIE7F2Brx/Fix4oWaT2+sjo8hObLCpZlvHCCXoklktIURb06KB1k8//UT//v0ZP348ERERpKSkMG3atJr9qamp5OTkcO6559ZsMxgMnHnmmSxdurTeczqdTsrKymp9CSFahlyPQrQere56XFX9+37tjJpZrcxiO16/v9b66BCLniCzji1Z8v4hhGhbWjTQ2rt3L++88w6dOnXi999/57bbbuPuu+9mxowZAOTkKE0KIyMjaz0uMjKyZt/hXnjhBQIDA2u+4uPjm/dFCCEaJNejEK1Hq7oe3XbI3QrthkB5NuTvAGBfURUAkbaDVUBVKhVxQSZ258mSASFE29KigZbP56Nv3748//zzpKSkcOutt3LzzTfzzjvv1DpOpVLV+t7v99fZdsCjjz5KaWlpzVd6enqzjV8IcWRyPQrRerSq6zFnE/i90PWig98D+wor0apVhB7WODwmyMTOnIqTPUohhDghLVrbODo6mm7dutXalpyczHfffQdAVFQUoMxsRUdH1xyTl5dXZ5brAIPBgMEg/XCEaA3kehSi9WhV12PBTuXPiG5gCYP8bQDsK6wiwmZAra59MzUu2MSf2/NweXzotS1eMFkIIY5Ji75bDRs2jB07dtTatnPnThISEgBITEwkKiqKP/74o2a/y+Vi4cKFDB069KSOVQghhBBNpHgfmMNAo4fAdpB3INCqJCKgbv/K2GAzHp+ffYWVJ3ukQgjRaC06o/XPf/6ToUOH8vzzz3PllVeycuVK3n//fd5//31ASRm89957ef755+nUqROdOnXi+eefx2w2c/XVV5+0ceaXO6lyeZR0BqsBo05z0p5bCNG8CiqcVDo9aNQqQq16TDppYixEsyvZD9YI5e+2GCjcBUBaQRVJ4ZY6h8cFKVUId+VV0Cky4KQNUwghTkSLfqIYMGAAs2bN4tFHH+WZZ54hMTGRN954g2uuuabmmIceegi73c4dd9xBcXExgwYNYu7cuQQENP8bbYXDzdr9JTw9ewt78isxaNVc3jeOu87uSHSQ6egnEEK0WlUuDxszSnnyxy3syC1Hp1FxSe8Y7ju3C7FyfQvRvIrTDgZa1gjY8yf4/eSUORiUFFLncJtJh82oZXeerNMSQrQdLX7rdsyYMYwZM6bB/SqViqeeeoqnnnrq5A2q2rr0Eq77aGXN906Pj89X7md9ejEf3zCQCFvd9AYhRNuwLauMq6Ytr+mV6vb6+W5tJuv2l/D5zYOJCpTrW4hmU5ahVBwEsEaCu4rKknwqnB6Czfp6HxIVaCRNUgeFEG2IrChtQEG5k6dnb61339bsclIL5M1eiLaqqNLFs79sqwmyDrW3oJLtOdKvR4hm4/dDRR6YqmeurEpxq9zMNACCzbp6HxYRYCRNfvcKIdoQCbQaUOnyHDFFYfnewpM4GiFEU7K7vaxPL2lw/4Id+SdvMEKcbhyl4HWBKUj53hIOQG6e0h8z2HKEGS0JtIQQbYgEWg3QatQYdQ3/eCIlbVCINkutApup4cxpSRsUohlVVt/IMAYrfxpsoNaSW1QK0HDqoM1IUZWbMof7ZIxSCCFOmARaDQi3Gpg4IL7efVq1iqEdQk/yiIQQTSXcauD6oYn17lOp4Lzu9ffpE0I0gYpc5U9TdaClUoE5lNySSsx6TYOVfQ/cANlXUHUyRimEECdMAq0G6LVqbjuzA33ig2pt16pVvDupnxTCEKIN02rUXDOoHYMPq26mVsHUCX1kxlqI5lQTaAUd3GYOIbfCTUgDaYOgzGgBpEpBDCFEG9HiVQdbs6hAE9Ou68/+oipW7C0kPMDAoMQQImxG6aUlRBsXaTPy1lV9ySiuYumeQkIseoZ0CCUiwIBJL2+NQjSbykJQa0FnPrjNFEJuCQQF1F8IA8Bi0GIzakkvkhktIUTbIJ8mjiI8wEB4gIF+CcEtPRQhRBMLCzAQFmCgTzu5voU4aexFyroslergNnMIOQ4twRENz2gBRNgM7JMZLSFEGyGpg0IIIYQ4eaqqA61DGYPJ85gbrDh4QLjVyL5CmdESQrQNEmgJIYQQ4uSxF4EhoPY2UxCFPis2w5E/lkTYDOyX1EEhRBshgZYQQgghTh57MRistTfpgqnCiE3rOeJDIwKM5JQ6cHl8zTlCIYRoEhJoCSGEEOLkqSqsM6NVqFLWSdpU9iM+NCLAgB/ILDnycUII0RpIoCWEEEKIk6eqbupgEYEA2DhyoYtImwFA0geFEG2CBFpCCCGEOHnsxaA/bEbLr6QSBvrLjvjQEIsBjVolgZYQok2QQEsIIYQQJ4fPB87yOmu0Cp1Kb8oAX8kRH65RqwizGsiQQEsI0QZIoCWEEEKIk8NVAfhBb6m1udDux4IDnav0qKcID9CTXiyBlhCi9ZNASwghhBAnh6M6kNKZa20ucvixaZwH9x+B9NISQrQVEmgJIYQQ4uQ4EEjpa6cOFtj92DTuYwq0IgIMpEvqoBCiDZBASwghhBAnR02gVTt1sMjuI0DrObZAy2agzOGhzOFujhEKIUSTkUBLCCGEECeHs7qq4GGBVr7dj03nO+YZLUBmtYQQrV6LBlpPPfUUKpWq1ldUVFTNfr/fz1NPPUVMTAwmk4mzzjqLLVu2tOCIhRBCCNFoDc1oOfzY9CqlIuFRhAcYAUgvkqbFQojWrcVntLp37052dnbN16ZNm2r2vfTSS7z22mu89dZbrFq1iqioKM455xzKy4/+RiyEEEKIVsZRChq98nWIUqcfq14FrkrweY54CptRi1GnlhktIUSr1+KBllarJSoqquYrPDwcUGaz3njjDR577DHGjRtHjx49+OSTT6iqquLzzz9v4VELIYQQ4rg5yupUHHR5/VS6wWrQKhuOMqulUqmICDBKiXchRKvX4oHWrl27iImJITExkYkTJ7J3714AUlNTycnJ4dxzz6051mAwcOaZZ7J06dIGz+d0OikrK6v1JYRoGXI9CtF6tIrr0VVeJ22wxOkHwGrQKRucRx9XeICB/VLiXQjRyrVooDVo0CBmzJjB77//zrRp08jJyWHo0KEUFhaSk5MDQGRkZK3HREZG1uyrzwsvvEBgYGDNV3x8fLO+BiFEw+R6FKL1aBXXo7O8zoxWiUMJtAJMSpELHEcPtCICDOyT1EEhRCvXooHWBRdcwOWXX07Pnj0ZPXo0v/zyCwCffPJJzTEqlarWY/x+f51th3r00UcpLS2t+UpPT2+ewQshjkquRyFaj1ZxPTrLQWeqtam4OtCymo3VxxxboJVZbMfn8zf5EIUQoqloW3oAh7JYLPTs2ZNdu3Zx2WWXAZCTk0N0dHTNMXl5eXVmuQ5lMBgwGAzNPVQhxDGQ61GI1qNVXI/1BVoHUgdNBlCpj7HEuxGX10deuZOoQGOzDFUIIU5Ui6/ROpTT6WTbtm1ER0eTmJhIVFQUf/zxR81+l8vFwoULGTp0aAuOUgghhBCN4iirE2iVVgdaFr1a2XdMJd6VgHG/pA8KIVqxFg20HnjgARYuXEhqaiorVqzgiiuuoKysjMmTJ6NSqbj33nt5/vnnmTVrFps3b+b666/HbDZz9dVXt+SwhRBCCNEYrrprtIodfiw60KhVSqGMY1mjZZNASwjR+rVo6mBGRgZXXXUVBQUFhIeHM3jwYJYvX05CQgIADz30EHa7nTvuuIPi4mIGDRrE3LlzCQgIaMlhCyGEEKIx6imGUezwE6CvXnutMyvB2FEYtBqCzTr2F1Y2xyiFEKJJtGig9eWXXx5xv0ql4qmnnuKpp546OQMSQgghRPOpr+qg049VVx1oaU3HNKMFEGEzSuVBIUSr1qrWaAkhhBDiFNZA1UFLAJMXgAAAo7ZJREFUdQst9OZjqjoI1SXepZeWEKIVk0BLCCGEEM3P6wavq97UQeuB1MFjXKMFEGkzSuqgEKJVk0BLCCGEEM3PVaH8qatdjr3k0EBLZzrmGa1Im5GiKjcVTk9TjlIIIZqMBFpCCCGEaH7O6kBLWzt1UFmjVf2NzgyuKvB7j3q6yOoS7/tkVksI0Uq1qobFrV1xlYviShdOj48gk44Im1EpRyuEaPUKyp0UV7nw+f0EmfRESpNTIU4uV3VAdNgarTKXH8uBYhg6C+BXgjJj4BFPF2lTruH9hVV0jznysUII0RIk0DpGe/MrePDbjazZVwxAiEXPYxcmM7pbBIEmfQuPTgjREK/Pz7bsMu7/egM7cpWy0TGBRl4Y15MBiSGY9fI2KMRJUZM6eDDQcnj8OL0crDqor97nLD9qoBVg1GLWa0iTghhCiFZKUgePQVaJnQnvL68JsgCKKl3c/80GVqcVH+GRQoiWllFcxZXvLasJsgCySh3c8PEq9uZLypEQJ82BQEt7cDa5zOkHwHJoHy04pnVaKpWK6EAjaQVyHQshWicJtI7BhvQS8sud9e57/tftFFTUv08I0bJ8Pj8/rc+iylV3vYfPD2/M20mF090CIxPiNOSsO6NVciDQqlmjZak+9uhNi0HppZUqgZYQopWSQOsYrEwranDfnvwKnO6jL9oVQpx8To+PFakNX78bM0qpdMr1K8RJUc8ardLqQKsmdVB3SOrgMYiyGUmVYhhCiFaqSQItr9fL+vXrKS4+NdPoOoRbG9wXZtWjVUu8KkRrpNeoSAyzNLg/NsiEQSvXrxAnhasc1BpQ62o2ldbMaFUHWhotaA3HXOI9ymYkv9xJlUtKvAshWp9GfcK49957+fDDDwElyDrzzDPp27cv8fHxLFiwoCnH1yqM6BTW4Iex28/qQHh1iVkhROui0aiZNDgBVQPFQe8e1YkgsxSzEeKkcFUqpd0PuSBLXYelDoKyTstxjDNa1dVD0wqkIIYQovVpVKD17bff0rt3bwBmz55Namoq27dv59577+Wxxx5r0gG2BlFBRj65cSABhtrVya7sF8elvWNRS4l3IVqt+GATb05MqXWzRK2Ce0d3ok98UMsNTIjTjbOiTmn3EocfgwZ0mkN+j+rN4DrGGa0DgZakDwohWqFG1TUuKCggKioKgF9//ZXx48fTuXNnpkyZwptvvtmkA2wN9BoN/ROCmfPPEewvrKLM4aZjhJUwq4FAk+7oJxBCtBizQcu53SKZd/+ZpOZX4vL46BRpJdRqwGqQ0u5CnDSuyjqBVqnTf3B91gHHMaMVYNBiNWilIIYQolVq1KeMyMhItm7dSnR0NHPmzOH/2bvv8Ciq9YHj39leks2md0KA0HtvAhYQ7CI2FLH3ws97r/d6vVexYsVy7RUsYBexgKDSpPfeCaT3ssluts/vj4GEJRtIQkICnM/z5AmZmZ05uzqz8845533ffvttABwOB2q1ukkb2BpUOD1UOr2oJRjQNhyNWszpEITTiU+W0agkOsaGEG7WodecedcpQWj1PPaA1O4ANjeYjx29qzHVe46WJEkkWA3sL6xsokYKgiA0nUYFWrfccgvXXHMN8fHxSJLE6NGjAVi9ejWdO3du0ga2JLfXx/5COy/M28Vf+4oINWiYNDiFiYPaEBdmPPEOBEFoUbIsc7DYwWu/72H+tjw0KonxfRO5a2R7ksJNLd08QTi7uGsHWuUuGbPmmB4tnREqcuu921iLCLQEQWidGhVoTZ06le7du5OZmcnVV1+NXq8kg1Cr1fzrX/9q0ga2pH0FlVzx1grcPj8ApQ4Pb/y5j6V7i3h/Uj9iLIYT7EEQhJaUWeLgireWU16l1MpyAZ+tyuCPnQV8c/dQEsPFAxNBOGXcdiWj4FHKnH5Mxw4d1JnBWb8eLYCEMCObMsuQZRmprsw3giAILaDRExQmTJhQa9nkyZNPqjGtia3Kw3O/7qoOso62KbOMfQWVItAShFbM7fXx6cpD1UHW0XLKnfy5K59JQ9qe+oYJwtkqSI9WmUvGog8yR8tdCcjAiQOneKuBCqeXErubyBCRBVgQhNaj0ZON/vjjDy655BLat29Phw4duOSSS/j999+bsm0tqtLlZfn+ojrX/7Y97xS2RhCEhiqv8rBwZ36d63/Zmkulq3YQJghCM3FXBhk6CKZjhw5qTeDzgNdZr90mHB7Kf0AkxBAEoZVpVKD15ptvMnbsWEJDQ3nooYd48MEHsVgsXHTRRbz55ptN3cYWIUlg0tY9YT5M1N4RhFZNrZKOm1UwRK9BI0ozCMKp464E7bHJMGTMuiCBFtQ782CsxYBKgv0FYp6WIAitS6MCrWnTpvHqq68ye/ZsHnzwQR588EFmzZrFq6++ynPPPdfUbWwRkWYd1w9qU+f6S3rGn8LWCILQUBFmPbcOS61z/S3DUjFoRXp3QThl3I7aWQddcmCxYlDqaEG9Mw/qNCpiQg3sE4GWIAitTKMCLZvNxtixY2stHzNmDDZb/SewHm3atGlIksSUKVOql8myzNSpU0lISMBoNDJq1Ci2b9/eqP03lE6j5rZhqXSKC6m17rGLuhAn5mcJQqt3TloUozpF11p+7YBkOseFtkCLBOEs5raDpiYBjdMr4/YTJOugWfldz0ALIMEqAi1BEFqfRj3Oveyyy/jhhx/4xz/+EbD8xx9/5NJLL23w/tauXcv7779Pz549A5a/+OKLTJ8+nRkzZtCxY0eeeeYZRo8eze7duwkNbf6bpHirkZm3DGJnro1523KJDNFzRe8EEsKMhIpCxYLQ6sVYDLw8oRcHiuzM2ZiNVqPiqj6JJEWYiKhVvEcQhGblsQcMHbS5ZYAgQwcPB2Ou+g0dBEiwGtmYUXayLRQEQWhSjQq0unTpwrPPPsvixYsZMmQIAKtWrWL58uX87W9/44033qje9sEHHzzuviorK7nhhhv44IMPeOaZZ6qXy7LMa6+9xmOPPcb48eMBmDlzJrGxscyaNYu77rqrMU1vsLgwA3FhBs7tHHNKjicIQtOKCtUTFapnYGpESzdFEM5efh94XQFDB20uJdAyHXsnotaDSt2gFO+JViO/bMmlyu3DqBMFyQVBaB0aFWh99NFHhIeHs2PHDnbs2FG93Gq18tFHH1X/LUnSCQOt++67j4svvpgLLrggINBKT08nLy+PMWPGVC/T6/WMHDmSFStW1BlouVwuXC5X9d+NHcooCMLJE+ejILQeLXo+ug9nBDyqjlb54UDLfGwdLUlShg82sEdLBvYXVtI9MexkWysIgtAkGhVopaenN8nBv/zySzZs2MDatWtrrcvLU9Knx8bGBiyPjY3l0KFDde5z2rRpPPnkk03SPkEQTo44HwWh9WjR89HjUH4fNUereuhgsJH4WlOD5mglWpX9ikBLEITWpNF1tE5WZmYmDz30EJ9//jkGQ92JJY6t8n6iyu+PPvoo5eXl1T+ZmZlN1uYjvH4/fr/c5PsVhDPNqTgfG8MTpBC5IJzpWvR8rO7ROnrooPLbdGyPFoDW3KChg2a9hgizjj359e8FEwRBaG717tF6+OGHefrppzGbzTz88MPH3Xb69Okn3N/69espKCigX79+1ct8Ph9Lly7lzTffZPfu3YDSsxUfX5NKvaCgoFYv19H0ej16ffNUhs8rd7I5q4zvN2QRotcwcVAKqVEmIsyiEr0gBNOc52NDub0+ssuqmLMxh+055fROtnJpzwQSw41o1C32zEkQTpkWPR+re7QChw5qJNAHm1KlMzaoRwsgyWpkT77IPCgIQutR70Br48aNeDye6n/X5Xi9TUc7//zz2bp1a8CyW265hc6dO/PPf/6Tdu3aERcXx8KFC+nTpw8AbrebJUuW8MILL9S32U0mt7yKW2esZWduzdOy7zZkc8OgNvxtTCeRwUwQWjGfX2b9oVJu+ngNHp/SG/37zgL+9+c+Zt8xmL4p4S3cQkE4wwXr0XLLmHV13DdozWAvbNAhEsON7MgR80AFQWg96h1oLVq0KOi/Gys0NJTu3bsHLDObzURGRlYvnzJlCs899xxpaWmkpaXx3HPPYTKZmDhx4kkfvyF8Pj/frMsKCLKO+GJ1BhP6JYlASxBasQKbk/tmbawOso5wef08MHsj3987lFhRG08Qms+RQEsbmHWwViKMIxo4RwsgKdzEb9vzcHp8GLQi86AgCC2vUckwTpVHHnmEqqoq7r33XkpLSxk0aBALFiw4JTW0ANw+H/nlTqrcfr5YXXcCji9WHWJPfgX7C+1c2iuBRKtBDCcUhFakqNJFid0ddF12WRX5NidhRi0GrRqvz09uuZOlewrZkWujd7KVIe0i0aolVh0oYc3BEjrEhHBe5xjirQZ0anFDJwgnVD10sCbQKnfLtYsVH9HArIMASeFG/LKSEKNbgkiIIQhCy2tUoGW323n++ef5448/KCgowO8PnFh+4MCBRjVm8eLFAX9LksTUqVOZOnVqo/Z3Mrw+PxszynC6fZQ6PDg9dU+er3T7WL6vmLmbc3h/6QFuGNSGh0d3JDJEBFuC0Boc25N1rOzSKvJtLkakRbIjt4KJH6ymyuMDlF5ri0HDG9f34aUFu8kqrQJg2q+7mHnrQAa0DRdzvAThRNy152jZXDLGYBkHQenR8rrA6wwIzo4nKVzJPLgnv0IEWoIgtAqNCrRuv/12lixZwqRJk4iPj6/3vKzTSX6Fi7mbsql0+dCoJEZ2jGbu5pyg245Ii+btxfuq//5idQaX9IxniAi0BKFViA7Vo9eocHlrPzAJ1Wvwy3DfFxtY8H8juPOz9dVB1hE2p5enftrB7ee0Y+rc7QC4fX7u/HQd86ecQ2K46ZS8D0E4bXnsgKQUIz6s7HhDB3Vm5bfTBiH1C7RMOg3RIXp25YnMg4IgtA6NCrTmzZvHL7/8wrBhw5q6Pa1GdqmDIe2jePirzUgSfHBTfxbvLsDm9AZs1y3Bgl6rqn7KfcRHf6XTp40Vg7ZVj84UhLNCdKief1zYiWd+2Vlr3QPnp/Hl2gzcPj8FFS4KK1xB9gAHiuwkhAXe8FW4vGSWVolASxBOxO1Q5mcd9WDW5pKJC6mjN1h3+Jxy24CYeh8mKcLI7iDzqQVBEFpCo6KA8PBwIiIimrotrYrd5UNCwn243s6zv+zkzYl9+X5DNkv2FGDUqpnQP4mBbSO45/MNtV5vc3rx+oC6hkUIgnDKGLRqJvRLIjXKzOt/7OVgsZ0O0aHcNCSFTZllLNtbhFol1erJOlawIYh2lzfIloIgBPA4ag0BtLll2tf1HXmkR6uqvEGHSQ43seZgSSMaKAiC0PQaNbHg6aef5vHHH8fhcDR1e1qNtlFmMkrsdEuwEG7S4vL6eOjLjahU8I8LO3HnyPac2zGaez7fQEWQG62LesRjDlocRBCElmA16eiVZOWyXgk8Oq4LQztE8sqC3SzaXUCsRY/PL5MQZkCjUp64R4XoaBtpQq9RLpMmnRq1KnCYkyRBu2jzKX8vgnDacdtrBVrlx806ePi8amBCjDYRJvLKnZRXeRrTSkEQhCZV7x6tPn36BMzF2rdvH7GxsbRt2xatNvCR1IYNtXt4TjdRZh3xFj3Tr+nF1uxyCmwu2kaZKa508/z8XXSNt3Bup2ikIKFqrEXP6C6xZ+TcNUE4nUWF6mkXHcIdn67j3lHtmXpZN/bmV2LWa+gYG0KYUcsTl3YlxmKgxO6m1O6mQ0wI6UV2JEki1qLn6n5JfLM+C4AbBrYRSW8EoT6OCbT8skylB0x13YWotcqPs6Ep3msSYgxoe2aPvBEEofWrd6B1xRVXNGMzWh+TTk3b6FCu/2B1QFrorvEWPr9tEJFmHfFhRn68dxivLNzD/G15qFUSV/RO4P7z0kg8fLEXBKF1GZgawW9TzmH6gj3878+aJDY6tYoZtwygQ0wIt81ch8NdM4xwaPtIHhnbiQnvruSO4e34+5iOWE06xnaPw2IQ44MF4YQ8VQGBlt0DfhnMujoeSEoS6ELA1bChg4lWI2qVxK5cmwi0BEFocfUOtJ544onmbEerk1laxe0z19aqvbMj18Ybf+zlnpHtibEYSI0O4YWrevLvi7ogAeFmnSiUKAitmFmnZsW+Yn7dlhew3O3z43D7uG/WhlrZCVfsL+abdVlc0CWWd5bs58s7BzMoNUL0WgtCfXnsAandy13KfMc662iBkhCjgT1aGrWKRKuRnSLzoCAIrUCj5mhlZmaSlZVV/feaNWuYMmUK77//fpM1rKVlljooqgxe4PTPXQXoterq7GRmvYYEq5F4q1EEWYLQyhVUuHh3yf5ay1MiTRwqsQdNAQ/ww8ZsLu4RD8AHyw6cMHGGIAhHcTsCa2i5lUDLdLwOYa0ZnA3r0QJlntbO3IYFaIIgCM2hUYHWxIkTWbRoEQB5eXlccMEFrFmzhn//+9889dRTTdrAllJgc9a5zi+Dy+vD6z9+EVRBEFofv18mP0gK93CTjgJb8NTuAA63rzoZRl65E9dxipgLgnCMY+Zo2Y70aNWVDAMO92g1LtDalVuBX3xHC4LQwhoVaG3bto2BAwcC8PXXX9OjRw9WrFjBrFmzmDFjRlO2r8V0iAmtc12oXoNBo8agbdTHJwhCCzJo1fRKDqu1/FCxnU5xdZ/3SeHG6qHEg9tFEGIQvdeCUG91DR08XqClNYOzrMGHahNhosrjI7P0zM2MLAjC6aFRkYLH40GvVy6Yv//+O5dddhkAnTt3Jjc3t+la14KiQ/UMSg0+kfbOke1QSRATWr9q9YIgtB7hZh3/Htel1vJShweVJNG+jnTtd41oz+w1GRi0Km4c3BatugGBltsBpYcgcy3kbgZbDsjiabtwFnHbGz50UBfS4DlaoAwDBtiRI4YPCoLQshoVaHXr1o13332XZcuWsXDhQsaOHQtATk4OkZGRTdrAlpJgNfLyhJ5c1TcRnVr5mKwmLf8c24mx3eJIDDe1cAsFQWisLnEWPrl5AMkRNdlBz0mLom8bKzNvHci47nEcKZkVE6rniUu7cqjEDsA3dw0huSFZRe3FsOpteLM/fHQBvDcCPjwfsteDTxQ7Fs4SxxQstrlk9Gqq69YFpTMpdbTkhs2HtJp0WE1aMU9LEIQWV++sg0d74YUXuPLKK3nppZeYPHkyvXr1AmDu3LnVQwpPe44SkuffyROdr+XeERfg9EkYNBLhrizCNzyLNOqfQHhLt1IQhEYwGzSc2zmGbxOGUuH0oFGriDDpsBiVx+svTejJoxd1xu31o9OoUAFun8y9o9oTYW5g3az0xfDn04HLbDnw6WVwzwoIb9sUb0kQWjf3MYGWWybkeMMGAXRmQAZnBRitDTpcSoSJ7SLQEgShhTUq0Bo1ahRFRUXYbDbCw2uCjTvvvBOT6Qzp6bEXQmg8FrMJS8lSUOsgYxWs/UAZAjHgNjCKQEsQTmexFgOxltpDgEMMWkKO1MeqKgV7EXgd4A4DbSzo6tmjVZkPi54Nvs5th31/KNcSQTjTeQPraJW7TjBsEJShg6DU0mpooBVpZs3Bkoa1URAEoYk1KtACUKvVAUEWQNu2bU+2Pa2HJIHfC1/fpPwGaH8+TPgEvru9UePGBUE4zZQdgjn3wsG/lL/VOhh4Fwx7EEJiTvx6nweKa6eSr5azsWnaKQitmd9/uGBx4Bwt0wl7tA4HWo3IPJgSaWLu5hxK7W7CzboGv14QBKEpNGqOVn5+PpMmTSIhIQGNRoNarQ74Oe15HLD6Pdg0qybIAtj/Byx9EUb8Awy1s5YJgnAGqciHL66pCbIAfG5Y+T9Y8wF4g9fZC6DWQVRa3euT+p98OwWhtfNWKb+PmaNlPmGP1uHENFVlDT5kSqTy2h1i+KAgCC2oUT1aN998MxkZGfz3v/8lPj4eSTrBU6nTTUUBbJgJKjXObtdR2PlGHLIes+Qieuen6ON6QEh0S7dSEIR6KqhwUn44q6DVrCWyPvOsyjOhcFfwdavegr6TwNrm+PsIiYHz/qv0jB9LHwrtzj1xOwThdOc+nGb9mPTuJs0J7h00elBrG9WjFW8xoNeo2J5TzrAOUQ1+vSAIQlNoVKD1119/sWzZMnr37t3EzWklXDaQZQqu/Ia39lj4cnYRLq8fvUbFpH63c5c5nmjRoyUIrZ7L42NTZhn//G4LB4uVm72u8RZemtCTTnGhaNTH6dQ/3pA/t135qY+258CYZ2HRM8rwKVASYFw9E8KS6rcPQTideQ6fKwFztGTahp1gUI0kHU7x3vBAS6WSSIk0sV2keBcEoQU1KtBKTk5GPpNrwOhCqBg4hee2mJmztaB6scvr58PV+VT4NPz3kpiayfKCILRKB4sd3PDharz+muvVjlwbV7+3knkPnVM9vCgoa3Ld69Q60NYzIYYpAgbcAV0uA0chqPVgjoLQuHq+C0E4zVX3aB2bdbAer9U1rmgxQNtIM1uzGh6kCYIgNJVGBVqvvfYa//rXv3jvvffOrAQYR4TEUNRpIp0Oyiy4oBtenx+tWsWBokr+/s0WvlmfzZ0jOmDWa868YZOCcIZwuL28tWgfGrXEhH5JjOgYjSyDX/Yjy5BX7sQvy2jVKgwaNUadmhK7G69fJkSvITqyA1gSwZZde+e9bwRzbP0bo9VDeBvlRxDONkd6co9OhuGSMZ8oGQYogVYj5miBEmgt3JGPw+3FpGt07i9BEIRGa1QyjGuvvZbFixfTvn17QkNDiYiICPipr3feeYeePXtisViwWCwMGTKEefPmVa+XZZmpU6eSkJCA0Whk1KhRbN++vTFNbhh9CKrQWEIMGm74YDUXvfEXl725nBX7ivnp/uHEWvTsLahg7qYcyhz1mBAvCMIpZ3f5OFBUyXs39qPC6eXB2RvZklVGqcPDtHm7uPb9VYx9bRlv/LGXsio3//lhK6NeXsy5Ly/muvdXsixXwn7TQohoF7jjThfDqH/WP8W7IJztjhk66PHJOLycOOsgnFygFWVGBlG4WBCEFtPoHq2mkJSUxPPPP0+HDh0AmDlzJpdffjkbN26kW7duvPjii0yfPp0ZM2bQsWNHnnnmGUaPHs3u3bsJDQ1tkjYEY3d5+G1HPs/9WjMRvsrjY+bKQ2SUOPho8kByyqu4+/MNTL+mF1f2SRQ9W4LQyug1Kqacn8ZTP+9kf2ElfduEE2sx8PiPNQ9rXF4/X6/LYn+hnYt6xPHDphwA9hfamfTRGr6+azADb/0NKnKVelqhCUoiHFFDTxDq75ihgza3MpT3hFkHQZmjZctp1GGTw41o1BJbs8rpl1L/h8CCIAhNpVGB1uTJk5vk4JdeemnA388++yzvvPMOq1atomvXrrz22ms89thjjB8/HlACsdjYWGbNmsVdd93VJG0IJt/m4s0/9wVdt2h3IVMu6EhhuZPJQ9ti1ms4VOwgOlSPWS+GJghCa2ExalFJEvsLKwG4fmAyL/22O+i26w+VcueIdhi0Kpwef/XyZ37ZyYxbBhIRX4+aWSjZDd1eP1qVihiLXjyAEQSo1aNVE2jVp0crpNFztDRqFSkRJrZmix4tQRBaRqMjA5/Px5w5c9i5cyeSJNG1a1cuu+yyRtfR8vl8fPPNN9jtdoYMGUJ6ejp5eXmMGTOmehu9Xs/IkSNZsWJFnYGWy+XC5XJV/22zNfwCW+nyYnN661y/J7+CoR2iWLirgHtWHkSSJMZ1j+PvYzrRNuo4k+sF4SzTFOfjyVh7sLT63yadhoIKV53b7s2vJCHMyIGimmyCW7LKcXp8JzxOqd3N8v1FvDh/NxklyoOX+8/twMU944kKqUcqeUE4BVrsfDxmjlb54SbUO9DyOMHrDEimUV9tI81sySpr8OsEQRCaQqPmaO3bt48uXbpw00038f333/Ptt99y44030q1bN/bvP05K5CC2bt1KSEgIer2eu+++mx9++IGuXbuSl5cHQGxs4ITz2NjY6nXBTJs2jbCwsOqf5OTjZA6rg0Fz/GAxKkTHf3/cxp+7CvDL4PPL/Lwll/HvrCCrxNHg4wnCmaopzseTkRheM49KrZJQq+q+sYsw66g45gFL2OFesePx+Hz8uDmb+2dtJOPw+V9Y4eKJudv53x97qXB6TuIdCELTabHz0e0AlRZUynerzdWAoYP6EOV3I3u12kWHsL+wEoe77oengiAIzaVRgdaDDz5I+/btyczMZMOGDWzcuJGMjAxSU1N58MEHG7SvTp06sWnTJlatWsU999zD5MmT2bFjR/X6Y4feyLJ83OE4jz76KOXl5dU/mZmZDXtzQJhJw/AOkQAMbhfB05d35/XrevP6db15c2IfUiLNAemijyixu5m7OQdfkHWCcDZqivPxZJyTFoVJp+bKPolYDBrGdQ9Mqa5Tq7isVwKvXN2LnolhDEyNQKuuub7cNrwt0SG64x6jwObm5d/2BF332apDFFfWL2GOzy+TX+4kt7xKBGdCs2ix89FjB21gDS2obzKMw4FWIxNipEaZ8csiIYYgCC2jUUMHlyxZwqpVqwIyDEZGRvL8888zbNiwBu1Lp9NVJ8Po378/a9eu5fXXX+ef//wnAHl5ecTHx1dvX1BQUKuX62h6vR69/uSG6sRajDx9eXf2F9nZcKiUZXsKuGFwCp+tOsSK/cWE6DWM75vITUPa8vDXm3C4a4YWLdiRzw2DUwgzihpbgtAU5+PJiLMY+P6eoby75AAPfbmRV67pzf7CSnbmVpAcYeTZK3owd3MOT/6sJMgY2y2eD2/qz6Pfb6V9dAjXDWiD+nhFjYGyKjeVruBPy/0yZJU6TjikON/m5PsN2cxYkY6tyss5aVH8bUxHUqPM6E7Qwy4I9dVi56PbEVis2C2jksBYnzsQ/eHEV40MtJIjjGjVEpszRUIMQRBOvUYFWnq9noqKilrLKysr0emO//T3RGRZxuVykZqaSlxcHAsXLqRPnz4AuN1ulixZwgsvvHBSx6hXO4APlx1gV14F06/pzZ2frcflVSbJO9w+3l1ygN7JVv5zcRf+/cO26tdZTdqAJ+KCILSc/AoX13+wilKH0kN0/+wN/GtsF6wmDcnhZm6duZbCo+Ztfb0uk6V7Cvni9kFYTVoi6zG/SneCQOxESXIKK5zcP2tDwHyyBTvyWby7kDn3DaNrguWEbRCEVs0TGGjZXEqx4noli9GaQFJBVUmjDq1RqWgbZWazmKclCEILaNTQwUsuuYQ777yT1atXI8sysiyzatUq7r77bi677LJ67+ff//43y5Yt4+DBg2zdupXHHnuMxYsXc8MNNyBJElOmTOG5557jhx9+YNu2bdx8882YTCYmTpzYmGbXW7nDzd78ClYdKGFCvyQ+WZ5eHWQdbVNmGUadhkhzTXB5+zntRGFEQWgFPD4fX6w6VB1kAdiqvPz7h63M35rHHzvzAoKsI/JsTv7cVYCMkuTiRCLMOrrVEQxFmnXEWY4/gf9AoT0gyDrC7fMzbd5ObFViGKFwmjsm0Cp3yfUbNgigUinztBrZowXQLiqETZmNf70gCEJjNSrQeuONN2jfvj1DhgzBYDBgMBgYNmwYHTp04PXXX6/3fvLz85k0aRKdOnXi/PPPZ/Xq1cyfP5/Ro0cD8MgjjzBlyhTuvfde+vfvT3Z2NgsWLGjWGlqg3OCsTleenvVOtrJ8X1Gd2646UEz3xDAAbhycQtc48fRZEFqDMoeH+dtrJ865uEs4/xgRzW878ut87c9bcpi9JoPJn6zht+15FFfWna0wMkTP69f1DnjgAmDUqvlwcn9iTxBoLTxOO5btLapzWKIgnDbcjuqMg6Ckd69XxsEj9KFKHbtGah9t5lCxg3KHeGghCMKp1aiuF6vVyo8//sjevXvZtWsXsizTtWvX6rlW9fXRRx8dd70kSUydOpWpU6c2ppmNplZJRJqUeREen4xBqw6Yh3W0MIOW/m2s/HNsZxKsBqymkxs6KQhC01CrVJiP6V3uEBPC1L4OdDtnY9QOr/O1Jp2GErubLVnl3PXZem4emsL/je5U59zLDjGhzH1gOJsyStmYWUbH2FCGtIskPsyA6jiZDgFCDXVfhg1aFWIgsnDa89hBXfPdaHPJmBty96ELOclAS0mosTmrjBEdoxu9H0EQhIY6qTFuaWlppKWlNVVbWg2Lr5QL28BLwILtedxxTipOjx+1SmLVgRI2ZNRc8K/ql0gn0YslCK1OmEHDNQOSmDq3Jovp34eGEb3oFpBU3NZvDGa9mp5JVpweH79tzyOrVKn3c0nPeN5ZUlOqYsaKQ9w4uO1xk9wkWo0kWo1c3DOhQe0c2z2OV3/fG3TdNf2T6zVPTBBaNbcjIOtgmUvG2JAeLV0IVBU3+vBxYQbMejWbMkWgJQjCqVXvQOvhhx/m6aefxmw28/DDDx932+nTp590w1qS2lVO7M6PeWL0RMIjonF5/Xy1NgOPT+b8LjHcM6odj36/lesGJBMfZjzxDgVBOOVKHG7iLAYGt4tg1QFlKHD7EA+UHIDI9nRLTaBbWTGLdxcQotdw76j2eHwyS/cUIkN10HXE+kOldIgJabL2FVe62Jpdzp78Su4/twNvLtoXsD41ysxdI9uj0zRqhLcgtB5uO+hM1X+Wu2RiTQ34/1pvgbJDjT68SpLoEB3CxozG94oJgiA0Rr0DrY0bN+LxeKr/fUaT1IRueI8xkyYxZcEh1h6quThvzS4nJdLErNsHszvfhkWkcReEVkklSbz55z6uHdCGa/ons2RPIaEmDWiNHBz7KVd9uJnio5JdrE4v4dKe8dw5oh03fLi61v702qYLeMocbl5ZsJtZa5Q6RjcPbcsHN/Vj8e5CbFUeLumVQK8kK3Fhx5/fJQinBY8dTDWp1ctdMu2sDXi9PgSc5Sj5gBs3mLZ9TAh/7iw4YS1OQRCEplTvQGvRokVB/30mkkwR0OkSthX6A4KsIw4VO5i7OYfLezdsiJAgCKeO1ajlsl4J/PfHbUSH6OnXNpy9FVosQ/7OG2vtAUHWET9tyWVC/2SGto9k6d6aJDgqCfokWxvcBrfXj9fnx6hTI0kSDrcXjUpFTrmzOsgCmLHiILPXZDCkfSSDUsMZ3iHqhGnhBeG0cWwdLVdDk2FYwOcBV4Xy70ZIiwnh+w3ZHCo+cV07QRCEptKoR7S33npr0DpadrudW2+99aQb1eJMEVRe8DyzdtSdaeznLTmoVeD2Bk+SIQhCyyqt8tA+JoRuCRYKK13M35bHI79mU9hlMj9vr7smz8IdeVzSK4FPbh5QPVTwiUu7Ed2AuVLlVR42Z5bxz2+3cNun6/hg6QG2Z5fz+JxtvPHHHhZsq50N0eX1s3h3IS/9todSx4nTygvCacNdWZ110C/LVLhpeNZBAEfjamkBdIhW9rExUwwfFATh1GnUI9OZM2fy/PPP10qzXlVVxaeffsrHH3/cJI1rKT6/TIkUDuTWuY0kSSzcUUCvZCuDUiPEUARBaIVe+30vtw1PpcrtY8GOfNQqiSqOnxnU74efN+ewJbuc9yf1R6NShg3Wd65UhdPD7NWHeH7+7uplK/cXE27S8tq1vfnor4N0imveEhWC0Kp4qqp7tCrcygDAkIaMuq8OtIohvG2jmhBi0JAUbmT9oVKu7JPUqH0IgiA0VIN6tGw2G+Xl5ciyTEVFBTabrfqntLSUX3/9lZiYmOZq6ymTb3Pi9suM7hpb5zYXdotl8Z5CHvpyI/m2unu+BEFoGREmHRf3iOfhrzfz584C7hnZjkfHdsbh9jGuR1ydrxvWIYoNGWWUOTy8/vselu8rJqO4ioIgxY2DKaxwBQRZR5Q6PHz4Vzpd40MZmBpe5+vP7xKD1SjKRAhnkKMKFpc5ZQDMukb0aJ1EindQhg+uC1IcXBAEobk0qEfLarUiSRKSJNGxY8da6yVJ4sknn2yyxrWUEruLwgoXg1IjGJASXmueVttIE/3bRvDukgPV24tJ64LQuqhUEpf3TmBoh0gKK1zMXpOJVqNifJ8E7h7Znr/2FtWapzW2exwHi+3VRYKX7y9m0pC2yMjk25wkWE+cZXTl/rrTUP+1r4gbBqWwKbOc8X0T+X5DdsB6i1HDv8Z2IeQ4tbUE4bTidYPfWx1olbuVQCukIUMH1VrQmZUerZOQFhvKkj2FVDg9hBpEIitBEJpfg77NFy1ahCzLnHfeeXz33XdERNRkEdLpdKSkpJCQcPoniFBLkBJpZvaaDK4f1IZxPeL5eUsuXr+fMV1jGd01lkkf1WQl8/nlFmytIAh18ckyz/6yk9XpNXM7vl2fxU1DUph560B+3pLDsr1FWAxaLuudgNvr56mfdwTswy/L+P1yvc9zt89f5zpZBhmZtxfv419jO/PWxD7MXpNBqcPDeZ1juLp/MsnhomSEcAbx2JXfh+doVfdoNTTO0VtOao4WQMfYUPwybMos45w0UU9LEITm16BAa+TIkQCkp6eTnJyMSnVm1ncJN+nYX+Tgg2XpgDLc4NzOMagliT92FlBU6aZbgpWC3QVYjBpRUFQQWqlFuwoCgqwjPl15iIFtI7CatLw0oSffrs/irUX7atXO6pEYRmaJg/bRIfXutR7SLrLOdb2TrezNr0SWYdq8Xcy9fxjvTuqPx+sn1KBBoz4zr6nCWcztUH4f6dFyHe7RasjQQVCGD55kj1ZCmAGLQcPa9BIRaAmCcEo0anxKSkoKAA6Hg4yMDNzuwOE3PXv2PPmWtSBZkpi3rSYRxt6CSvYWVFb/fbDYzj/HdWbR7gKeuqw7MaEi0BKE1ianrIrZR6VQP9Z3G7L5+4VpFNvdXNQjnl15FQGBlk6t4l/jOmM1aal0eeuddTA2zMC1A5L5am3gsfUaFfed257/ztkOwHmdY0iwGgnRa0BcQoQzledwoKU9PEfLJaOSwKBu4H70lpMOtCRJolNcaNCHL4IgCM2hUYFWYWEht9xyC/PmzQu63uc7vVOeaySoctf9HhxuH9Ehet65sS89k8LEU2hBaIV8fhmH21vn+iqPl6/WZlHm8NA72cptw1NJCjfy194i+rQJ55r+Sby5aB9r00t4b1I/6ptYNNyk4x8XdmJEWjTvLtlPcaUy3/OGISl8vCwdq0nL38d0ZETHaKJEb7hwpnMfGTqoBFo2l0yIloZn6jVYoOTASTenY2wo363Pwu311zuTqCAIQmM16iozZcoUSktLWbVqFUajkfnz5zNz5kzS0tKYO3duU7fxlPP6lMxjdTm3czRen8wvm3OxiAm1gtAqRYXqOL9z3VlQz0mLZkNGKXM35xBi0PDMLzuYNCSFW4enYtKrufvzDazcX4zXL3PvFxsalF00KkTPxT3jmXnrAObcN4znrupBj8Qwpl7ejS9uH8SE/snEWEQCHeEscEygVeaSGz5sEMAQBs4y8J/cg9zOcRacXj9bs8tPaj+CIAj10agerT///JMff/yRAQMGoFKpSElJYfTo0VgsFqZNm8bFF1/c1O08pcqdHnx+mW4JFrbn2ALWGbVq7j83jRV7C7n//A4ic5EgtFJOt5/R3eL4YVMOJcdkF0yOMNIhJoRt2cr5PWdjNiM7xrAzt4I3F+2jzOEJ2N7l9bP2YAlbssrokRhGtMWAUXvisU8RZqXHKre8ir35lezOq6B9jJnOcZZ6ZTAEpS5XYYWLVQeKcfv8DG0XRYxFj9UkUsALpwFP7TlaDSpWfITBArIfnKVgqvtB6Im0jTJh0KpYnV5Mv5S6yywIgiA0hUYFWna7vbpeVkREBIWFhXTs2JEePXqwYcOGJm1gS3B5/Tz50w6mX9OLtQdL+XFTNnaXl+Fp0dwwqA1Ftipu7eZHDg9p6aYKglAHr1/mjT/28tbEPszdlM0vW/NQqyQu7hHPBV1j+ce3W6q3La/yYNKpsVV5MGrVlOGptb/ssirmbMzmYLGD16/rzXmdYzDpTnwJPVBYycQPVpNnc1YvizTrmHXH4BMWLi5zuJm9OoMXfgusyzVxYDJ/G9NJJOIRWj/34fnNWuXBQplLbnjGQQB9mPLbXnxSgZZGpaJTbCirD5Rw76hG70YQBKFeGjV0sFOnTuzerXzx9+7dm/fee4/s7Gzeffdd4uPjm7SBLSHUoEGrlrjr8/XszLXx0PlpPH9VTxLDDdz9+XrirEY0s65B68hv6aYKglCHMKOWDjEhhHpK+G/yFt67sTePjO1MQYWL22auo/CoAsRD20dyqNhOj8SwWr1fR3SOC6XU4SE+zMAzP2+nqB4FjIsqXdw/a2NAkAVQbHdzx6fryD9m+bHSi+y1giyAWWsyWXdIFF4VTgPHZB0sa3SP1pFAq/Ckm9Q53sLagyV4j1OKQRAEoSk0qkdrypQp5OYqWfmeeOIJLrzwQr744gt0Oh0zZsxoyva1CK1K4h8XduKJudsZkBpBbJiBg0V2usRZ+Ghyf+VpnC0b7AVgOf0DS0E4E+k0Km4dlorFU0iB1JNwo5a7522mvCqwt2pEWiTXDkjmYLGD7LIq3r6hL1uzy3lr0T48PiUV9fi+iVhNOl6+uifhJh2ldjer00uwu33EhhqICFGG8RVXusizOdlXUElMqJ5YiwGvP/jNXEaJg+JKF7F1zNVyeX18vDy9zvf37uL9DEqNEEMIhdbNbQe1DlTKUNtSp0xqWCOe8WqNSuFiR9FJN6lrvIWv1mayNbucPm3E8EFBEJpPowKtG264ofrfffr04eDBg+zatYs2bdoQFdX4Lv3WosThpl9KOHPuHcZLv+3m1YV7qteF6DW8P6kf8Z2vQOO0HWcvgiC0NINWxcz1Dt5YnEX76DL+d30fPl91iD92FQBw94h2DGofyeVvLsd+VKbR8zrF8PLVvXjix+3cMaId56RF8dL83dw0NIWbP1kbEKwNax/JK9f0RkbmodmbWHOwJnV0uEnLS1f34uXfdrMrr6JW+xzHyW7q9vopOE4CjiK7C494Ii+0dh57dW8WKAWLQxtTwkqSwGgF+8kHWu2izRi0KlYeKBaBliAIzapJcpuaTCb69u17RgRZABajjs9WHuL7jdks3hM4TKHS5eWWGWvJHP4s/tCEFmqhIAj1sS3bxuuL0pFl2FdQyT2frycmVM8b1/Xh5weGc16XGO6YuS4gyAL4c3cB6YV23r+pH2kxIdz7xQYmDm7D376u3SO2fH8x//tzL7/vzA8IsgBKHR7+/s1m7j+3Q622qSSIOk4NPrNOw6hOdWdNHNIuUqnBJQitmdtePT9LluXGZx0EZZ6WveCkm6RRqegcZ2Hl/pOryyUIgnAi9f6Wfvjhh+u90+nTp9dru2nTpvH999+za9cujEYjQ4cO5YUXXqBTp07V28iyzJNPPsn7779PaWkpgwYN4q233qJbt271bk9DOVxe+rWN4PE524Kud3n9rMt2EdkhAkuztUIQhJNRWOHivaX7A5bZ3T4+X53B56szuPOcdsSG6XF5g/cKfbwinYt6xFNi9+Dy+im1e7A5g9fl+nZ9Fq9e2zvoujKHB4fHR4RZFzD/6/oBbYg01z3sT6WSuKRnPO8u2V8ruNNrVNw1oj3GeiTjEIQW5baDRnmg4PCCxw+hjZmjBco8rSaYowXQLcEi6mkJgtDs6v0tvXHjxnpt15AihEuWLOG+++5jwIABeL1eHnvsMcaMGcOOHTswm80AvPjii0yfPp0ZM2bQsWNHnnnmGUaPHs3u3bsJDT1+xq7Gsjk96DUqKlx1FzvNKHFgkyNFoCUIrZTT46uVhOJoLp+fvPK619uqvOi1KlSSMgSwoOI4+/L6keW62+JweUkON1Jid2MxarhjeDuuG9jmhOUhksKNfHfPUJ78aTvL9ipDpvq0sfL05d1pE2E67msFoVVw20Gj9GiVOpWTpNE9WkZrkxQtBuiWEMYXqzPYkFHK4HaRTbJPQRCEY9U70Fq0aFGTH3z+/PkBf3/yySfExMSwfv16RowYgSzLvPbaazz22GOMHz8egJkzZxIbG8usWbO46667mrxNABFmHXsLKkmOMJJZUhV0mz7JVhr5VSEIwilgMWjonWSt8xy2GjWkRJrrfH3bSBNGnZrUKDM5ZU46RNddziEqRHfc+VK9k61c2C0Op9ePXqMiJlSPRn3ip+iSJNEhJoS3Jval1OE+/L60hB+nJ0wQWhV3zRytsupAq5H7MlihqhR8biXBxklIiTQRqtewYl+RCLQEQWg2J9Vfvm/fPn777TeqqpQbGfl4j3TrobxcqdQeEREBQHp6Onl5eYwZM6Z6G71ez8iRI1mxYkXQfbhcLmw2W8BPQ1kMWnJKq7hrRPug69tEmEiJNJEYLp4oC6cnv18mt7yK7dnlbMkqI7u0qlkSKzTF+dhYKpXE9QPboFHVfiRi0qkZmBqJWiWRFB68cPCjF3UhJtRAVKieAW0jsDm9dIoN7EW/sFss703qxxvX9yE5wshzV/agXVRg8NY9wUJ0qJ4KpxdblQePz1/ncMVSh5t9BZVsyiwjvdCO7fCQQYtRS0qkmZRIswiyhEZrkfPR4wCN8v9smUu5Rwg9mR4taJLhgypJoluihaV7Tz65hiAIQl0aNcC/uLiYa665hkWLFiFJEnv37qVdu3bcfvvtWK1WXnnllQbvU5ZlHn74YYYPH0737t0ByMvLAyA2NjZg29jYWA4dOhR0P9OmTePJJ59s8PGPZtKpuWFwChszSvnPxV14d8l+iirdSBKMTIvm8Uu7oqvH02hBaI3cXh/rD5Xx4OyNFFYqWe1C9BqeurwbF3SNxXKC4WwN0RTnY2M5PX7Siyv5aHJ/pv60g/QiO6DMzfj7mE4YNCp+257Hc1f24P2lB1i+vwhZVnqn/jamEz0Slbo94SYdz1/Vg3cW7+fRizrz+apD/LmrgPvPUxJcPPTlRpweJXBKCjfy5GXdeP2PvWzLLmdstzgeGduZ//tqE2sOKnWv1CqJiQOSefCCjkQflQwju6yKv329iVUHlIQakgTjusfx+CXdiAsLngJeEBqiRc5HV2V1j1b10MFGz9E6nCHQXgiWxJNuWvfEMD7+Kx2b09Ok1z1BEIQjJLkR3VA33XQTBQUFfPjhh3Tp0oXNmzfTrl07FixYwP/93/+xffv2Bjfkvvvu45dffuGvv/4iKSkJgBUrVjBs2DBycnICCiHfcccdZGZm1hp6CMoTO5erJiWyzWYjOTmZ8vJyLJb6zagqsFWRWVrF/G15XNozAYNWjdPrQ6tWsSWrjIxiB9GhesZ2jxc3QMJp50BhJRe+trS6RtTRvr17CP3bRjTZsZrifGwsu8vLmoMlPPPzDh44rwOpUSGU2N2E6DVUuJSeouRwE1mlDsKMOtQqiaJKF2UOD7PWZHDvqPac36XmIY/D7aW40o3PLyNJSkbD+2ZtqHVcs07Nj/cPR6uW0GtU3PjRavYV2Gttd/+5HXjw/A7oNGqKK13c/uk6NmaU1drusl4JPDe+OyF6cSMonJwWOR/fPxfMUTD0QT7b7mbqciefXWxs0Hzuaj4vLHwchj0AaReedNMKK5w8+OUm3r2xH2O7x530/gRBEI7VqB6tBQsW8Ntvv1UHREekpaXV2dN0PA888ABz585l6dKlAfuMi1MufHl5eQGBVkFBQa1eriP0ej16fd0pk+uj3Okl3+bis1WHkGW4sFsckqQMNUiLCWVrVhkX90zgYJFdBFrCacXnl/lqbWbQIAvg1YV7eOfGfliMTXNT3xTnY2PJyHy28hD7C+1YDFqe+WUHaw/3KgGMSIviit6JhBo0uLw+zHoNkWYdTo8fCfjfn/voEm8hwaoMLTTpNJgilEtmYYWLV3/fE3A8jUrizhHtuLBbHLYqD2a9Br8sY64jBfsny9O5fmAyieEmiipdQYMsgJ+35PDw6I4i0BJOWoucj+4KCEsGlB6tUF3DkmYFUGvAYIHKk0/xDhAdaiA+zMCyvYUi0BIEoVk0KtCy2+2YTLXnJxUVFTXoIi7LMg888AA//PADixcvJjU1NWB9amoqcXFxLFy4kD59+gDgdrtZsmQJL7zwQmOaXu92OVxe3r6hL1+vzeLa91fil0GnVnFl30Qu6xWPQatiY0Ylg9uLSbTC6cPl9bE1u7zO9fsKK6ny+Jos0GpJDrePPflKkeBws479hTW9SiF6DY9f2pV5W/N4d8n+6jpaA9qG89D5Hbl2QDI7cm2465hL5fX5OVBYWf23RiXx0eT+/LI1l6veWYHXL6NWSYztFse08T15e9E+ft6SG7APu9tHlUc5blGlm7r4ZaV+nyCclo6qo1XqPIkaWkcYw6EivwkapuiRGMaSPYXIstz4AFAQBKEOjZpoNGLECD799NPqvyVJwu/389JLL3HuuefWez/33Xcfn3/+ObNmzSI0NJS8vDzy8vKqk2tIksSUKVN47rnn+OGHH9i2bRs333wzJpOJiRMnNqbp9WLQqOmeFMb7Sw8wf3se/sMP/90+P1+tzeTHTbmsPlBC72Rrs7VBEJqDXqOmW0LdQ4TaR4dg1KpPYYuaj0mroX20kpiizOEh9agkFU9f0Y2le4p4ZeGegGLFaw+W8q/vt6BRqxjYNgJDHZ+FVq0K2N+Ng1OYszmHr9dl4T18wfD5ZX7ZmsuL83dx54h2tYoLm3Tq6s866jhp2FQSojCxcPpy20F7OOugS278/KwjjOFQkdcEDVP0TLKSVVrFwWJHk+1TEAThiEZ9e7/88suMHDmSdevW4Xa7eeSRR9i+fTslJSUsX7683vt55513ABg1alTA8k8++YSbb74ZgEceeYSqqiruvffe6oLFCxYsaLYaWgBqCXw+mezSKt6a2IfkCBOyrAxFmrU6kx82ZnFBlxgMujPjhlQ4e6hVEtcNbMMnyw9WBwRHm3JBxzOiNwuUZBKTh7bF45OJMGt54tKu5JY7yS6roleSlWvfXxX0dVmlVfgPD7HsmRSG3eVFkqC40o3L68Ok0xAbqudvoztx7+E5Whd2i+WGD1cH3d/i3YXcM7I9l/aKZ/aazOrlk4e2rU6GERWip1dyGJsza/c2juseT1RIywy/FISTIsvH1NHyn3ygZYqA7NpzIxurW4IFjUpi6Z7CgIcngiAITaHBgZbH4+Hee+9l7ty5zJs3D7Vajd1uZ/z48dx3330Bc6lOpD55OCRJYurUqUydOrWhTW00p9dPpdPDa9f1Yerc7dVDrTrGhvCfi7sysmMUXr+Mwy2G8winnySrkRm3DODBLzdRYleGrJl0ap64tCud45rvAcap5nD78Hr9PHBeB/7+zRb2FihD/XomhdEn2UpMqJ7CClfQ1+4rqKTC5WXtoVISwox8tTaDuZtz8PhkrCYtD56fxrjucTxyYSde/2MvHp9MkLi1WrHdTdvDNbtUElzeO5Gr+iZWvyYyRM9bE/vy0JebWH+oZh7ZBV1i+O8lXQgxiB4t4TTkc4PfWz10sMQpE2Fogh6tqlLwOquzGZ4Mg1ZN57hQFu8uYPLQtie9P0EQhKM1+Ntbq9Wybds2IiMjWyxtc3PTaVREhuq57M3lOI4aVrQnv5LbZq5l9p2DUUsSJp24+RFOP3qtmiHto/jlgeEU2d34/H6iQwxEh+rQac6cXlqDVkW81cj4d1YEJP/YklXOjR+u5p0b+zH5kzUEe96TYDWiU6uIDdXz/LxdbMioCX7KHB6e+mkHsgw3D2vLpb0STjiHKsyoJaFdBG9N7ItBq2LJnkIueuMvfrxvGF3ilaGcSeEmPripH8V2NxVOL2FGLVEhOsKMom6WcJpyH54XeTggKqmSaRt2kqVRjIezolbmgzXl5PZ1WM8kK99vyMLp8dU5XFgQBKExGhUp3HTTTXz00Uc8//zzTd2eVkGnVjFrdSZhRi33jupA+xjlSfTyfcX8sCGLz1Ye4v5zO6AXtbSE05RaJRFvNRJvDV6s90wgyzLvLz2A1ajjuoHJdD08N23dwVK+WZ/JygPFDGsfxV/7AguWWgwaEqwGrhuYhFGnCQiyjvb6H3s4t2MUKhVEmLSM6hjF4j21i592S7BgNWr5Zn0ms9dkBhQrfv33vbxyTS+MWjUFFU5cXj9mnYZ2kWbU4voinO7chxPGHNWj1ehixUeYDiegsuU2WaDVO9nKrDUZrEkvYUTH6CbZpyAIAjQy0HK73Xz44YcsXLiQ/v37YzYHjmuePn16kzSupdjdXqrcPp68rBtvLtrHlgXlqFUS53eO4Z0b+/HWon34ZZnKw7V4BEFofcqrvLh9Pl6YoGT9+9+f+5AkGJEWzZvX9+W7DVlc3CMuINCKDtHz8tU9MerUmHQq1h4sqXP/tiovu/IreXD2Ri7qHscTl3aDn3aweE9h9TYdY0OYNr4Hf+zKp8zh5b1J/Xjoy02UVynXjvUZpZRXuflxUyGv/r6XwgoXYUYtd57TjmsGJAcUNBaE046rJtByemUcXrCcbKClDwW1FiqbLiFGUriRyBAdi3YXiEBLEIQm1ahAa9u2bfTt2xeAPXsCa8mcCelRQ/UaLuwey6SP1gRkEFuwI58tWeW8dHVP9Bo1Hl/w1M+CILQ8vVbFLcPacfMna3B6lHNVlmHJnkI2Z5XxwU39yS6t4ucHhrM9pxyzXoPb6+fpX3ZyoLCSjyYPIPo4SSjUKgmNSsLrl5m7JZcNmWV8fttAKlw+sksdRJp1mHQaPlt1iC/XKkkwtueU85+Lu/CPb7cAcEXvBL7bkM0rC2quo+VVHl5asJvMEgePXdKFUMOZkZxEOAsdNXSwxKl8l550oCVJYIqC8uyTbNzRu5TonWTlz10FygMTQRCEJtKoQGvRokVN3Y5Wxen18+Ff6UGzsuXZnGSWOEiNNOPzBXmxIAitglGrPjzvovYDkTKHh1UHilmbXkKV28eITtH8b8523Ec9PPlw2QGevqI7EWZdddKQo13QJZalR/VeZZVWsepACaO7xvLi/J1szbJRVhXY6723oBKVJBEVoqOo0s2VfRIZ/86KgG3UKonzOscwsF0ERZVu/LJca56W0+Oj1OFGliHMqMEsihkLrZFbqWOH1khJlfJ92iSdtKZIsOU0wY5q9E628seuAtKL7CL7oCAITUZMAgjC6fGzNr3uIUNL9hRyoKgSu8eHQwwfFIRWqczhYeWB4jrX/7W3iNToENZllJIaaQ4IskCpqXWgsJKXJ/Qk3BQYyHRPtHDtgGS+3ZAVsHzF/mI8Pj/L9hbXCrKO2JxVRoeYEG4bnorHJwcEgqF6De9N6kecxcDjP27nvFcWc/dn69meXY7rcHHjzBIHU+duZ9RLiznnxUU8/PUW9hdU4j9e2kNBaAnVQwdNTdejBUqgVdF0PVoA3RPD0KolFu0qaNL9CoJwdhNp84LQqiXCzTpszuCZxKLMelSSxB2fruO9Sf1F4WJBaIV0aolIs57Mkqqg660mHZVOD+EmHZVBSjWEm7Xk2Vx8tvIQT13eHZ9fxun2EB5iILfcyUOzN9bqLYsPM5BX7sSsUwcUQj5aYriRO0a0I8ygJd/mDFj3n0u6Mn3BHnbk2qqXrTxQwuVvLWfOfcOINGu55r2V5JbXvO637Xks31fEzw8Mp614Ei+0Jq6jerQOB1onnQwDwBwF6UVK+nh102TlNGjVdImz8OeuAm4dntok+xQEQRA9WkFo1Squ6Zdc5/oJ/ZNwen3k21w89fN2Sh21hxUJgtCyzHo1NwxqU+f6S3vGs3BnPjcPbYvX5+f5q3rw9zGdaHc4WLm6fzJzN+ewO7+CB2ZvZOpP2+kVpyU7L4+pc7dTESSl+yW9EnhvyQGu7JsU9JgqCcZ0jSM53ITFqCUyREf3RCUbYnSIHo1KCgiyjvD6ZZ79ZQcHix0BQdYRlS4vHy1Px+UV45mFVsRdqQRCKg3FVX70ajBomiLQigbkph8+2MbK6vRi7Cco1yAIglBfItAKIqfcSUK4gdFdYgOWSxL85+IuhOjV/LolF4ANh8rERVkQWqHCSjcGrZoJ/WoHPfef2570Yjv3jGjPwLYRzN2cy3O/7OSXrTncOjyVl6/uSafYUNYcNYS4zOHhq02lXJKqYlSHsID9SRI8dVk38surWLAznxFpUfQ5pqdbrZJ44/o+xIXVFFmNMOv53/V9iLXo6ZpgOW6Ww5UHSgLqgR1r0a6C6myGgtAquCpAawKU1O5NMmwQlB4tgPKs42/XQH3bhOPxySzbW7tMgyAIQmOIoYNB6NQqXF4/F3SN4er+SWzMKMOgU9MzMYzftucypH0k56RF8/3GHAxaFeozINOiIJxpNCol6URqlIkPburPxoxSNGqJ3snhbMooZWz3OHbk2Ljug1XVr7HlVvCfOdu4Z1R7yoIkwDDpNUQYfbxyYRTZo5JZfrASi0nPoA6xWI1a/tpfjM8v89CXm/jXuM7cdk4qW7PKsZq0dI63kBYTgvGYgqipUSHMuXcYeTYnv+/Mr/P9hOg1yMGqKx8WatCIa5HQurgqampoVTVhoKUzKz9NHGjFWgwkhRv5c1c+Y7vHNem+BUE4O4lAK4gIkw6DRsWUrzZj0KroGBuKx+fntd/3IMvKk+1HxnZGJcG1/ZOJPE4KaEEQWkZ0qIFPV2bwwbID6DXKeeyXZd5atB+fXyYuzMAvh3umj/X+0gN8eFN/Zh9Oy37Exd1j0Xw3lsiqIiKjOtHTGI5/xCOoYkIprnTRKymM8zpFs3x/MesPldIzKYy4MAOLdhewJaucl6/uVetYJXYXGrVEtwQLIXoNby3aH7RNNw5qQ4yl7mvNbcNSxbVIaF3clQE9WiFNM51KYY6G8swTb9dAR7IP+v0yKpV4cCEIwskRQweDCDOqWblfGcLj9PjZklXOztwKjjxM/mNXAZUuL8PTIrlrZHt0GvExCkJrU1jhYuEOpaipy+tna3Y523Ns+A5n5/tpcy7tY0KCvtbnlymocGEx1DyLevLSziQXLcV/+ZtgjIBDy3GEtmWPnMzMFenc8OFqbpuxjpEdY/j+3qFo1RKfrjzE3E05jO0Wz6PjumDW1+yvsMLJnI3Z3PTxGia8u5Jp83ah16iYelntOj7dEizcPCyV6FADk4ek1Fp/XucYRnQShVaFVuaoHq2iKhmLvgkDF3M0lGU03f4O69cmnOJKN5uzypp834IgnH1Ej1YQst+L2aCuc71Rq0aSJF4Y34t4q/EUtkwQhPpSqyQM2rrPY4NWddyi4zGhei7tlYBRp2ZY+yjS9CVYZt4ExnD8k+aQa/OQq2vD0z/sYHNWOaAktEiKMHLVOyuqMxJmlDjYmFnGtQOSeXRcZ6wmHcWVLh77YRsLdtQMFfxk+UG+XZfFTw8OY+H/jeDXrbmU2N2M7hpHWmwIsRYDO3LKCTNp+eCmfizbW4TXJzO0fSQGrRqdWjzwEVoZVyVolTmJhQ4/PWPqPh8bzBwDuZtB9oPUdP/vp8WGEmrQ8PvOfPq0CW+y/QqCcHYS38xBFFe4qhNhDGkfyZ0j2jFpcAqxh4ftXNYrAYtBg/c4N2mCILSsaLOOq/sHz/4HcOPgFNpGmrhrRDtGdYzm6FFCZp2aUL2a0e3NDEu1Ul7pIOrAXGVlVSmsepdvDurZXeCsDrIArhuYzDuL9wctkvzV2kxyyqoorXRxqMQREGQdUeHy8sK83SRYjTx0QUeevLw7w9OiiLUYKHO4eXzudt74Yx8PzN7IvoJKMksd/HvOVm7/dF2tVPGC0OJcFaBRhg4WVclYm7JHKyRGSe9eWfe8xsZQqyR6J1tZGOT8FARBaCgRaAWx7mARB4rs/HDvUHolhbEmvYSDxXb+PqYTz4/vwY2DU/hhYxZ2p0jrLgitVX6Fi9QoMwPbRtRaN/2aXqhVEmvSS1l1oJjUaDMzbhlI13iLkh3w2h703Pcuo1bfxuD0NxkcaWe59RLyrv4JjOGods5hbEcri3YHFjftEm9h3aHSOts0f3se327MZu6mutNSL9iRHzR7oK3Kw7qDyr6dHj8r9hezbG8Rtiol6+lfIlOa0Nq4bKA1YvfIOLw0caB1OCtwcwwfTAlnT34lh4rtTb5vQRDOLmLoYBB6vZ4e8eHc+OFqio/KPLZsbxHX9k9mSPtIluwu4qrecSDLSm5nQRBaFUmCBKuRGwenMKF/Eot2FaBRSdw4OIVFuwt4d8mB6m03Z5Xz7bosPrllAJE6DwmL/45uj9KDZczegHHTx8hXzeFvy3S8fOkXxP94LX5Arar9rEqS4DjJATlQUIn2OPM61ZJEsCuKJEnH3bdGDB0UWhuXDSLaUeRQ/qcNa8pAy2BR5n+VHYLkQU23X6BXkhWtWmLhjnxuP6ddk+5bEISzi/hmDqJ/ajRvL9oXEGQd8dW6TPJtLu4d1Z55W7JxVdZd90YQhJYTE6Jj0a4CHvxyI9MX7EF7OBCp8vgCgqwjKlxeXlmwm7CiTehL9ygLE/vi7HMrvg4XEv/X41yapmderhnn+JnsLvZz89AUrumfTNd4pejw+kOljOgQVWeb+iSHM3dLDsODbJNoNXJV30SmXtYVq0lba73VpGVkWt0JL0Z2jAavW/kRhNbAaQOtiaIqZShtmKEJAy1JUnq1Sg423T4PM2jV9Ey0Mn9bXpPvWxCEs4sItIJwenzM3173BXbetlx6t7GyLstOSZXvFLZMEIT6yq1w8d2GbADybE7mbs5hT35lwJyqY608UMIOY18WDPqEg3ft47P2r3JX8fU8yv1sGzqdgakRfLmlnM263lhDTXy9LosCm5NLe8Uz67aBXNA1limjOwYNlG4bnsqfuwqwu3xszS6vLqRs1Kp54aqe3H9eB8qrPCzeXciagyUUVgTOuQo1aPnvJbWDMKNWzaK7OtOmaCl8cxN8ewvs+6PJ564IQoO5bKAzUXi4R6tJhw4ChMZBae2HJk2hX9tw1h8qpbDC1Sz7FwTh7CCGDgYhSRL+4wz9kWXYnFHGpMFtT1mbBEFoIJlaBX6VoXfHObkBh9uHwRLN1R9tprCy5ibr643w77EdmXJ+Got2BQ493FtQSecrunP/Z2uJCzPy2rW9WX2ghPUZpUSYtIzvm8TmrHI++isdgDcX7eMfYzrx1sQ+hOg1vPnnPtYeNbdrwY58RnWM5sUJPYmxGKqXt4s289P9w/l5cw6L9hQSHaJj2phoQn+6EyljZc2b2PUzdBgDl/9PuRkVhFPN61KSVWjNFFbJqCUw137+cHJC4iBzjXIcdVMW6VLmaX0owYIdedwwqHZJBUEQhPoQPVpBmHXq6qyDwVzYLZYt2eXYnB4ijE2YrlYQhCYTF2bgsl4JAcv2FVTSIzGsztf0SwnHoFWx8kAxfdpYSY4ILN8w7bc9tIsO4b2lgU/RJw9ty/PzdmF3+9hfWMnNn6xlY2YpXeMtWE1adBoV7y7Zx6TBbXhkbCfO7RTDi7/tJtSopbDSFRBkHbF4TyEbM8sClkmSRHKEibtGtuejyf159ZreWLKWBgZZ1W92AWSvP8GnJAjNxFWh/NaZKHT4seolVE09nzk0Tknv3gwJMSwGLV3jLczbKoYPCoLQeC0aaC1dupRLL72UhIQEJElizpw5AetlWWbq1KkkJCRgNBoZNWoU27dvb/Z25dmcTLkgDYuxdoffJT3jCTNq6d82gi9WZ+DVBC94KghCy1LZcri8VzxtIkzVy7x+mTXpJUwe2rbW9katmn+O7URMqAGnx4dJp+HOc9rzxnW9iQpRnpbLMizbW0jHmNCA16ZEmtidXxGwbNWBEmasOMiXa7Ow6CTmPziccLOePfkVnNc5mt+mnEOS1cinKw/V+R5mLD9IYeZecrIPkVtWVfPeVBKhBi06Txms+aDuD2H1e0otI0E41ZyHh+ge7tFq8mGDAKHxgAQl+5t+38CA1AhW7i+mNMh8bUEQhPpo0aGDdrudXr16ccstt3DVVVfVWv/iiy8yffp0ZsyYQceOHXnmmWcYPXo0u3fvJjQ0NMgem4ZaArfXx+w7BvPV2kxW7i/GYtRyRe9E9BoVDrcPnUaFy+vHFzQ/mCAILc9H2z/v5dNb3+HXbXn8tDkHtUri4p7x7Mq18eKEnvywIZuiShd9U8K5cVAb0ovsXPPequo9zNmUTUqkiVeu7sWdn63H5fVT5fGjUQee977jjDUe3C6CQoeXqz9YW73dnI05RJp1fH77IEy6unvFXV4fuh3fEJa3ng19nsYntyUpvCZwRJbBd5w5JF4nyGIeqdACXDbl9+E5WofLUDYtjU6pp1WS3gw7h4FtI5i54iDzt+dx/cA2zXIMQRDObC3aozVu3DieeeYZxo8fX2udLMu89tprPPbYY4wfP57u3bszc+ZMHA4Hs2bNatZ2mQ1aShwexr+9HL9f5tbhqYxIi+KDZQeYufIgv23Px6hVcUXvRCzGph50LghCU5BC4vBFdiS2fDN3Wtbx/JXdeOKSrizfV8irv+9l8a4ChneI5JJeCWgkqHR5efDLTbX2c6jYwXcbsrmkZzwAI9KiKLAFBjcVTi9xR82lOtotw1KZ8uXmWsFYsd3NYz9s5a4R7YkPMzAoNYJ2Uebq9Z3jQrl7cDRhhevQpf9Oh8r1zFqdQZXHW7MTYzh0n1D3h9DrejDUPVRSEJqN83CgpTWTZ/djbcqMg0cLjYOivc2ya6tJR7eEMH7aXHfdO0EQhONptckw0tPTycvLY8yYMdXL9Ho9I0eOZMWKFdx1111BX+dyuXC5am6CbDZbg49td3lxeXy8c2N/duXa2J1XQd82Vt6b1I9lewrJtTmpcHoZ3iGy4W9MEM4iTXE+NlZOpY+InjfgRE+WlMrvu4qINOs4t1Ms8WEmNmWWYdCpGdIukqJKFxszyurc1/xteUy/thder5ckxw7mj9eyriKG//slB4fbx6crD/LkZd24+4v1AXWuwoxaPD4/VZ7gvUoFFS7aRJh46Pw0duVVcEFXI90TLKhUEusPlbIp34Wp61TSut5O7JZ3iE7qSkmlm8Tww5dulRp6XgvrPgZbduDOI9pBWs31k4p8JUPbvj/BFAEdRis3qXox/PlscUrPx6N6tPLsMp0imum5riUR9v0Ofp9yPjSxwe0i+eivAxTYnAGJaQRBEOqj1QZaeXnKBNTY2MCkFLGxsRw6VPechmnTpvHkk0+e1LH1GhUqlcTdn63H7VPqf8xYAW0jTTx5WTde/2Mvnyw/SLcECx9O7k98mPEEexSEs1NTnI+N5fNDkSqG6Qv38OPmXCLMOl67tjeTP1lD/lE9Ukatmjcn9kGlqvuJu9vnJ8Wq4z8dM4j6+nbw+xidOIAfJr3NTV9n0CEmhOQII+9P6s9nKw+yI9dGgtXIrcNScdYRZEWadTx3ZQ8mfriqVntevbY3P2/OZUeujbeBDtEmZl7xHCFZHnzHjlK0JsOt82HdJ7DlK5BU0GcS9LkBwhKVbWy58O3NkFEzLBLpUbj0f9DtShFsnSVO6fl4eI6WR2OiuKqKCEMzBVphSUrWwbIMiEht8t0PTI1gxop05m7OEcWLBUFosFafdVA6JkuRLMu1lh3t0Ucfpby8vPonMzOzwcdUqVQ8MHtjdZB1xMFiB5+tOsRVh+vfbM+x8d6S/bi9/mC7EYSzXlOcj40Vb9Gy/lAZP27OBeCmISm89vvegKAGlALGf/tmM+ccp9Bwr6QwkvJ+J/rnW5Qn54Aqey3t0r/g/Rt7cfPQtqgkiSd+3EaHmBAePD+Nq/om8c26TCLNwSenKO3ZE7Q9j36/hbtG1tzU7St08PIaFzpLNCH6IE/trW3g3H/DHX/C7X/AOX9XbkABfF6lx+voIAuU+V1z7webGBZ1tjil52NVGWiNFDrVyEBEcw0dtCQoDxeK9zTL7kP0Gvq0Cefb9VnNsn9BEM5srTbQiotTar8c6dk6oqCgoFYv19H0ej0WiyXgp6F25Vbg9AQPnv7cVcDQ9jU3ZF+uzaSoUhQ0FIRgmuJ8bKziChczVh6s/rtbgoUNGbXTqAOUOTwUVbo4J612sKVWSUw9N5Lwv56qtU67/iOqSvPYkWtjT14FEweloFGrSLQaqXB6GdExmjCjhqcu61rrtV0TLGyoY7hiqcODWpIwaGsu0T9vK6BLgpWIOgI31FplKGBoLKiPCsbsBbDm/eCvAdjxY93rhDPKKT0fnWWgCyW3UvkujTA2U6Cl0UNILBTubp79AyPSotmVV8G27LqLnQuCIATTagOt1NRU4uLiWLhwYfUyt9vNkiVLGDp0aLMeu8Red+DklwMzjDk9/uNmHBMEoWV4ZJkyh6fm71pj7gJll1UxaXAK94xsT3SIHq1aYlj7SObc1p0uG5+uPQcKwFWBSSvx0+YcdubZ6JUUhq3Kw20z1/Hygt1Mm7eLCe+uxC/LfHZrf5LCjWhUEj2TwrCajl9g1eb0otfUBEwen4zmOMMb6yT7wXWcG8RKUSdIaAZVZaAPId+hnHfN1qMFSu9t4a5m233vZCvhJi1frT11PfKCIJwZWjTQqqysZNOmTWzatAlQEmBs2rSJjIwMJEliypQpPPfcc/zwww9s27aNm2++GZPJxMSJE5u1XT2TrHWuSwgzYHPW3Lx1S7AcNz2zIAgtw2rUMfyo4YA+v4zFUPe01PgwI3d9vp5NWWX83+iOzHtoBI9e1JlOUiaGfb8EfY0/aQAuyaAkzEmJIL3YzpfH3Iz5ZZj60078soq7RrRj+jW9OL9zDCWVrhO0J/Ba0zbShFbdiEu21gzJg+te33Fsw/cpCCfiLAOdmdxKP3o1mJszQa+1DZRmgLt5asapVRIjO0YzZ2M2Drf3xC8QBEE4rEUDrXXr1tGnTx/69OkDwMMPP0yfPn14/PHHAXjkkUeYMmUK9957L/379yc7O5sFCxY0aw0tAKtJyzl1ZBS879wOzFqtVKGXJHj8kq5EhjRHgRBBEE6Kt4rJQ1OqH4R8vS6Tu0a2D7rpxT3iWXmgGFmGlfuL2XCohN15Nt5efICq8I74o2sP/UNSUTj0Cao0FkodHiLMWr5eV/cT7zmbsll1oIQHv9zEq7/v5YvVGdw5Inh7LukZz4r9xQEZDO87twNOj4/s0ip25JSz6kAxP2/JYUtWGYUVxxm+bAqHC59V5rEcK6oTxHav+7Wng8oCyN0EO+ZC1jqoED10rUJVGWjN5NtlIgzScedWnzRrCiA36/DB8zrHYnd7+X5DkJ5tQRCEOrRooDVq1ChkWa71M2PGDEBJhDF16lRyc3NxOp0sWbKE7t2b/6bAXuXmufE9uGtEO0L1yhPn9tEh/O/6PuwrqGRrdjndEix8cdsgeiSKGjWC0Bq5PT70ahWf3TaQYR0i+WtfEU6Pj2nje5AcoWQKDTdp+b/RaYzrEcdHf6UTadbx9zEdmTy0LVO+2kSBzUmJ18juCz6mqtctoDmc3jmhD/kT5vDcehVqlYq2kSaMWs1xA57CChdhR9XdW7q3CJfXxzNXdCcpvKY9fxvTkYkD2/DVWuWBTsfYEKZf04s1B0vILq0ivbiSe7/YwHXvr+L+WRu57M3lTP54DVmljro/jJiucOsCSOir/K0xQP9bYdL3YIk/iU+5hZVlwOcT4L2R8PUk+PB8+GQcFO9v6ZYJVaWgCyHP4Se8OYcNApijQBcCBTua7RDRoXr6p0Tw8fJ0/GK6gCAI9STJsnxGXzFsNhthYWGUl5fXe+KvsziD9BI3Ln0EIQblxkitUmHUSBwsqaLE7qbC6WFkx2jiRGp3Qai3xpyPjVXlcLA2s4KHvtrMNf2T6ZVsRQLSi+1YjVr6J4cQWrCemLItZKdeiUdrAbWeL9dmMXvtIZxemclD2nJ1vySu/2AV56WFcX03EzqVzI4iH/9bVUqVx8us2wfjk2V+3JTNoeIqftsevEflvnM7sPpAMesOKQk5VJLyMOnLOwazp6CCcJMOh9vLnI3ZmHQaLu4ZT3yYkbzyKl79fS8Hi+38eN8w/vb1ZvYWVAbsw+eXGdIugndu7Hf8uV/2YmV4lUoNpijQnsZ1gapK4eubIH1p7XVRHWHyz0piEKFOzXo+/q8fxHbjquyJGDVwX99mHvmx6Qslk+a4F5vtELvzKpj603ben9SPMd3imu04giCcOVptHa2W5LeXsKnIwoSOFWicJcjOMqSQWDzqMDIlA/k2J13iQjG7iyAjC0ITICQGtCLoEoTWwuby8fbiA5Q6PKw+UMj5iR7aGKro3iGBMr+RHJuX5LA0Koq20uazIWCMIOuGpVzaO4ERHaOJCtFj0qvZmFHM3SPa8cJvu4kzxzChs5ERqSaGd0kmTLZhcO4EZB7sF0O2L5Y/dubjPeaJd5hRyzkdonhr0T4Gplj45zAr8epyNPjQ6kqYubuQn3eUBLxmwY58LEYNT1zajQFtI3jhqh5UOr38/cJOqCUJrVqi0uVDRkajUjFr9SGK7e7jB1rmSOXnTGAvCh5kARTtUbItikCr5VSVgi6UzAo/wxNPwTzm8FTYMx+8zpqe5ybWKS6ULvGhvPnnPkZ3jW3e4ZCCIJwRRKAVhGywcG17F6rZk6BoL0cupdrOl9BvzLN8taaMoe2jcO+fD/PvU9LLnvcE9JkIxvAWbbsgCAqn1092eRXnpVl5YYCd6KW3cfDCT7jrm3R251dUbze601CeufpnKkzJ3PXFTvYX1kyoH901lkcu7MSAFDWjkiTabHmDcu8Efs+xcpFxHaF//K16Ar5WZyblwpf57d5zuf+7vezMVY4xuF0E94xsj9fv5+mL2nNR6F4if71RSRYAoDHwzDlPkBYxgFf/Kgh4D7YqLx1jQtieXc71H6yuznAaE6rn2Su68/7S/WzOKsekU/P3MZ3wn9kDFAK57cdfXxU8lb9wCvj9UFWKSxdGgUMm2nQKZilEtAefB/K3Q2K/ZjvM+D5JPPvrTn7bns/Y7qJXSxCE42u16d1bkk6tQjXrGijaG7Bc2vUz0l/TefrCBO79YgPOxMNp5r0uWPBvyF7fAq0VBCEYi0FL76QwnjgnlOgfJ1Iw6FFu/bEoIMgCWLi7hBc2afluW3lAkAWwcEc+7y87gFeWSc39BVmj4387jJwb6yBi/t2BWc7cdgw/3UOcJ5PXru3Nuzf2471J/ejbJpz/+3ozd362jovaeIj8aXJNkAXgdWJd9CjXtSkjJjRweNWYrjFszS7n4+UHA8pIFFS4eOirTTx4fhoADrePp37eQUWVh7OGIQxUx3lWGCpugluMqxxkP9l+pfc02nQKen5CYsBgURKjNKPuiWH0TArj+fk7cXuD19sUBEE4QgRaQahtGcoka4AeV8N1X8A1n8L1s5Gi0tB7K6hweijwhihFQo9Y9Cw4jhr+43FC6SHI2QgFO6Gy8NS+EUE4i2lkDw+dn0bkgTmARJ4xjQNFwXtB5m7OZUDb2r3RQ9pHMqpjNCV2N3tSJ1E+6O88PCya2G0fgKSmcsADHLxuEVsmLOPAdUspG/44unUfIHmqWJ1ezF2freftxfspsbsZ3j4C09bPwO8L2oaY9a9yz+DAgsn3j2zL//7cF3R7h9vHnvwKOsaGVC97b8l+XFUOJdV1zkbI36Fk5Wuo0+HaFRID/W4Jvq7jODBFn9r2CDUOfw9m+qwAxJyKQEuSIDINspr/gefEgW3IKHbwwbIDzX4sQRBOb2LoYDClh5Tf416AknT45hbwuZVlcT2R2p9HnzZW8mwu0IfWBFelB5Xx4aDMH1j7Ifz1as2y2G4wYQZEdzyV70YQzkpOj5dIrUxI6U4wWMirrLv+jdcvYzVpaRtp4mCxkr3vhkFt6BATwqM/bMVWpbw20WrkuxtS0JQdIP/Kr3lxawg/zMzlSGfTOe2H8ML5YzHgolNcKHeNaMenKw9R5fHR1qrBWFp3+mmpNJ2Lx1j5aF0JlS4v/xoZS5hkJ7fcWedrDhU7iLUY2JOv9Kxd1tGIdu27sOxF8FQpG0V3hqtnQEyX+n1w9iJY9zEse6Xm2hXTVdlHdKf67eNU0JlhxD+UodtrP1TaqtJAz2vhvP8qae2FluEoBiDLHYpKauZixUeL7qSMLKnMh5Dmm5+XEmnmoh7xvPHHXkZ3jaVjbPOWnBEE4fQlerSC8Ed2hNSRyhj/1e/WBFkAeVuQvpjAU+dGkBRuAqetZl1UZyUhht+v1HRZPK3mRgWUseMzL4byrFP3ZgThLGXUabB68pUAw1lOYljdWc90ahUlDg//uLAzoKRyHtIukid/2lEdZAFkl1Xx6soS7H3vYvr2UL7bUsTReS+W7S/lvnmlSEYrPRPDsJp0vHJNL96a2JdL+qTijetTZxt8kZ2Zs6OMD27qz4+39+Lq9P9iLNtHmwhTna9Jiw0hu1QJqHomhTFS2ojqzydrgiyAwl0w42Ioq7vGVzVZhl0/K73zR1+7CnbAzEta37UrNFYJqu5bA/csh/vXwUUvnd4p688ER3q0nEaijBJq1SkKtCLTlIyaGaub/VBX90smOlTPA7M2UuUO3kstCIIgAq0g7MZ4pcZM+jLyL57J7gmL2HfNIorGvAnhbcGWQ4TjAGEmHbvGL+DAtYsoG/EUjH5SSYZRmQdLng++88oCyNt2St+PIJyNTLIDfn9SeWii0hKhdtAtoXYKa0mC/17SBbNOTXSono9v7s8Tl3Rl9trggcmcLUUUJF7AjkIX08b34J0b+/LepH785+IuJIUb2ZhZTqHdR2G5nRs6wZjYCsbFFNNVdRB17+tAHTwroG3wP3hnZQHZpVVofXbUtkz8sd2ZckFa0O3DjFqSw03VwyHvHxBCyIo6rjuO4hPPIS3PVoYJxnSF2/+AvjcHrq8sgNwtx99HS9AaIDxFKbwckar0dAkt63CPVqZDS7TxFGbm0xogsj1kLG/2Q+k0Kh44L42DxXb+/s1mUVtLEISgRKAVxMp8Lbbo3vzV52Wu+tPChZ/ncsGnuVy/qg1bRn+JN3EQqoLt5FW4GPt5HufNzOWO3f1JNxwemuN1KUMX6pLXCm9WBOEMI3nsOEOS2eJJpOiq79BU5jD9mt4MbhdRvY1GLTHj5gFklDi4ZcZarnlvJXd8up552/K4fXgqJl3ttNQur59Kj4qbh6Xyvz/2cs/nG7jrs/V8vS6TqZd1o1dSGOVVLkaE5mFxZqP59f9QvTsMzYfnIv0+Ffn6LyEsqWaHxnBKL36fLe44bh2eysbMUhy6SLZdPp8bPt9FRomDh85PC2hL++gQ3ri+Ny/9pgxFjArRMTjJcPwep5yNwZe77VCwC36eAu8OhY9Gw6eXK71CV74XuG1rDLSE1sdeCLoQ0m0yseZTnAI9tgfkbQdHUbMfqk2EiXtHdeDXrbk8+dN2zvCypIIgNIKYoxVErEVPulPHTV9tDxgWtLegkmtnVzHvpumk+DKwu2qGC6w9VMZ1H6zmh3uHkaDWgSkiMDHG0aI7N/M7EARB1pg42O0+rvx4F20jTbxyeR9KyxyckxbN7ee0w+31E2cx8POWHD5efrD6dT6/zC9bcymsdHH/uR148bfAeVUWowaPH/7+zWaOvq/ak1/Jg7M38s4NfYk2qZDKDsLvT9Qk1gHYMw+p7CCeqz6lqMqPx+sl3xvCK6vKWZW+k3+N60yn2BDu+WITj17Uhf2Fdl77XZkH8so1vZD9kBBu4GCRHQl49Yr2SFUlRHjyCC3bpcxLqeshT2y34Mtt2fD97ZC3tWaZu1IZ+nz+45A2GvYuVJbXd56XcHazF+I3hHOgxE/fWO2Jt29Ksd1h51zYvxh6TGj2ww1MjeC2c1L5cFk6Xr/MU5d3P3VDJQVBaPVEoBVEfKiGJ37ZQ7CRAFUeH9/ucvHQwA5U5gWOy863udiWXU5ClzgY9n+w8L+1d2AMh4S652kIgtA0ylRW3lq9E59fpsTuZumhKi7qYWV3fiW3z1wHwLs39uOL1RmkxZh5ZVw8HcO8IMvkuXQ8sqCIjnGhqFVSQGr18X0SeXvxPoI9vHa4fazYX8xdA61QqQ0Mso4o2In2+5vZOvgz7pxTANQ8kPnor3Q+njyAvQWVbM8p5/6RKZyX6Mes8uE3eyn2Gqio8hJm0hHqK6P7jxcpvQcAbQbDwDvgz2dqH1NvUdYfy1WpJPw5OsgC6HCBklRCY4C0MaA1QfoyiOumvEYfUntfgnBEZT552iScXogPOcUDZ7QG5aHC3t+gx1VA8wc953eORSVJfLjsALnlTl6/rjehhlMcYAqC0CqJoYNBSN4qtufY6ly/LteNK28XBnXtO611h0qVybi9rlNueqSjPuKwZJj8U+CwIUEQmoXN6WNzdjnto828fl0fVu4v4YLpSwnVa7huQDIqCfyyzLlpkcy71kqP5fdheH8ohg+G0XbhHcwepyLR5CfKXDOnymrSMqFvEluzy+s87vYcG8aSPXBoRd2NK8sgPshUosIKF/kVShKKHTk27o/ZRt/fr8esg7f+ymHyJ2uZ9PEa/vPDNrJdRiq6XFfz4oxVYLAqKc9VRw15tCQo1x1LkOuOpwoKj8mEeNHLEN8bfv0HfD0JPr5Q6Sm7+Rf49lb48f76JdYQzl6VBeyXUgBIDGmB3p2kgWDLgewNp+yQ53aK4R8XdmLVgWIue3M5u/LqvocQBOHsIXq0gjBoVCSEGcgqrQq6PsWqQ+V3kRJZ+4lVu6jDd08hMXD+VBh8L1TkKxO0Q6IhVGTDEoRTQadRkRhm5I4R7Xjoy42UOpRivv/5cRvXD2jDh5MHEGcx8MaFYWg+Pi+w+HDuJtSfXUbnOxbxxW0DKbK70aolovRefGoVCWFG8m2uoMdNDdei3fMNRLatu3EGK5Xe2s+5TDp1dQaztAgthm2zyB/1EpN/Kmd/YU0NsOyyKu7/cgsfTbie86MXKpkFAX79O/SdDNfNVlKdG63KNSc0Xsn6cSy1FsISa/7uMQGK98Lqo+Zmue2w5n1lSGLqCFjxP8jfCpN/Ftn9hOAq89kv90OjOkXFio8V3lZ5oLn1W0jsd8oO2zs5nKcv787rf+zl8jeX85+Lu3Dj4BSkYOeeIAhnBdGjFYTFmc2DA+uui3HzoERUcT0IqTwQMEFdr1ExtH1kzYb6EIhoBylDIL6nCLIE4RSK0vt59IIktmWXVwdZoGQwn7Umg1tnrKXK6UKz5fPAIOsIrwtWvonKY+OZX3Yy4b1VnP+/9WzOtnHD4DZBjylJcGM3PZpNn0JE+zoz4FX2uZMPNtYunjy+bxK/bM1FrZK4ooMKCnayj6SAIOtozy4upLDvQ4ELN8yE7+8ESQ0RHZQerWNv9Px+5Ym/swziekD7C5Tl3a6E9TOCHosdPyqBFkDxvprg7mzi9ymfW+lBqMht6da0XvZCDnijSAiRULVEkCFJ0G6Ukngqd9MpPXSC1cjTl3dnRMdo/vvjdiZ/vIacsuAPbQVBOPOJQCuYnI10L/2Df4yMC5jUqteoePXSZJL0duzqMHR5m0iwGgGwGDR8dttA4sOMLdVqQRCO4nWUkeJJZ1Nm3cP8XJWlqDLqHuInZa0lyeBmW44NWVYKG78wbzdd4izccU47jp7zrteoeG1CF5K3va0EaUtfUrL2GQML5/q7XoncdxKbswODuws6xzCkXQR/7S3ivYk9SFj3IkSksibHTV0OFNmpiu4ZuNAcBVd9qBRGN4bVflFlIax5D94bAa/3UjIMdrkYxr2oBBLe4D11gJLgR2NQ/p2xsu7tzkSVBbDqHXh3uPK5fXgBbJoN9uKWblnr4nWBo5jdrgjizS14ixHTVenZWv0e+Dwn3Lwp6TQqbh2Wyj/HdmJbjo3R05fwxepDIgW8IJyFxNDBYELjsP48hZt7TubSybeytxw0Kol2ZjfRG19C1/FxqioKiIhJ5h+jO2DQa+kQE0psqB6NWsSugtAqaHSEZv5JouXyOjcp9aiRQ+Lqni4fEossSVhNWsoO94rl2Zzc/uk6nr+qB1f0SeBAoR2DVkWsxUCsYy+mbZ8rr81erwRbF70Msh+c5fiSh+CpKMD87Q38dNkTZNGGUoeX1HANUZ5cikPjmXnrABJ8ORj2/AjRnUgMrfuaYtap8VuScN+xDHXJPiSjFVVI7OFhg+G1X+CqhL+mw6q3a5bZcuDn/4Nz/630AhyPPgR8hwOxsOTjb3smcdpg8fOw7qOaZeVZMOduGP0MDLoLNMHro511KnKRZdhRaeaiuBb8PpQk6HIZrHoTNs2CfpNPeRN6J4fz4lWhfLE6g8d+2Mb3G7KZNr4HHWPrHjEjCMKZRQRawUR2AGM45i0zMe/4ijZ9J0PKYHC7kdsOxKMLJdLsA2t3fpyXx38u6lrdsyUIQutg0mqRY7szMUnL52sD18WHGbhrQDgD4tTIEfcg7fo56D7kQXfjcPu5ZWhbXv19b/Xy3HInkz9ei0mn5rt7hjLpo1UUVXqYd3MqscZwqCo9vOFm+O420Jnxd7kST+poDJunQ8E2En64igSdWcnop9ZDnxswxbSlwucjp8pAfFgyFO5mcJyETq3C7fOj16i4skckl3c0AjKFXjMvLdzP/O35xFnCmHV1Im2KtiN5XaDRKtkGzVE1b8heoPRmhSVD35uU4q6OYtg8G5ZNh+4TIGkAZB3zgQFYUyA0Ec5/Qtk+9ZyT/C90GrEXwvqPg69bMg26XQ7WNuB1K/WbZBkMYWdndsbybDLlGCq8atqGtfCDR0s8dBgNW79WenjbDDnlTTDrNdw5oh3DO0Ty0V/pjHt9GXec044Hz++ASSduwQThTCe6X4Lw6sKQr5+tpGG/frbyxTnnXvjlYSjah8ZtQ+11Iv35FK+NthATKp5kCkKrU1WC5Con2bmXaeOSqocBT+obwZxLVdyU/g9iPuqLqqoIedS/a81jkgfdQ565CwPe2k3XhDDO7RQdsF6nVvHqNb34eUsOxXYPT1/enW02M0VXfKncZB+9r/BUVN2vxPDZODCFw/VfKj1ObrvSizT2Odj/J4b3BhP95Ti6lv6Of9IcCI0nbuVTfDQhhfbRZuZPTuEJzacMmXchQ369kIuzXuGRQQbaRpj418gY4tWl4HHA0hfhzf7KsMA9C6CqTGlIZT70vhEumAq758H3dyjJLTpfCmOfB5cNxn8A4amBn2VIDFz6Onx3C2z9Bs77L+jOoqfytmyC5vMH5b+hs1zp4frjSXh7MLzRW/nOKNwDPu8pbWqLs+WwTW4L0PKBFijzCuO6w5IXapcxOIW6JoTx/FU9Gd8nkY/+OsAFryxh4Y46at4JgnDGkOQzvJS5zWYjLCyM8vJyLBZLvV4jlxyk3OnFopNRfTymduHh0HiYNAfeHqTcUN25BCJSg+5LEIQajTkfG630EHxzM4x7EYeso1AVyYFSH4NV2zB+MzFw23EvIrcdjpS5GtnnwZ8ynPWFEtfNSscvK0HVlAvS6JcSzp7cUsLNerrFhxBm28PT67VYzXoqnF6+XZ9Ft4QQnjsvglhnOprKbEzJvTA6C5B+ekhJPgFK4d/h/wd/vQbDHoQf7q7VfLnzpUjDHoSiPbhlFVKbwWhnjK1dkNgcjfvmBTi8EuYtn6Bd+Xrtz+Ky/0GviUrNrEPLlKGCx+p5DYz4J0R1AFsulByAgh1KkOXzwOLnoHh/zfaXvAZ9blQyF57psjfAB+fWvf6B9TDrWiVJyNF0ZuX7ISqtedvXSM1yPv71Ki8t2Mds1cW8NbqVjPTweZQkMeXZMPpJpahxC8q3OZmx4iCbMssY3SWWJy/vJkbFCMIZqhU8bmqFnGVkVcrY13xWO8gCqMjFv3u+UgDUWQ6r3z3+BHJBEE49c5RSyy57Labf/kbKnpmcG1mKccE/a2877xGkd4dBbHcK40bS591Mrvkivbpoudvn58XfdnPHp+u4oFMkl2y+n9T304j4dgI3ddczIi2a7zZkAbA9p5LLP8/g0vkmrtvQlYu+c5HnMdYEWQAFO8HtgGEPweIXgjZf2vWTMqzvj6fRHVqKduPM2kEWgL0Q98bZODw+tKvfDP5ZLPgP2LJApVKe7Aez5Wvwe5VyFH6vMoS600VQsl9pe8dxYDoqq+rCx6EiL/i+mltVuRIMBrs+N4eQOKWWWDCdL4aczbWDLFB6u5a+rPQyni1KD7KZjrQNa0UpzdVa6HOTUspg4eOnPBPhsWItBh65sBNTzk9j3aESLpi+hM9WHhTJMgThDHRaBFpvv/02qampGAwG+vXrx7Jly5r3gGWHqHR6CE2fX+cmqt0/Q2J/5Y/d82rmZAiC0DrYciC6M/iBi16A/G3K8K7yOortyjJkrKLYKWFz+oLv0uklv7gU0hcrT8ldNtoVLaLS6a41sqyw0sW+gkoOljgo10TV3ln6UqX8Q2l63e+hYAfozRAaB+lL6twsZP+vREoVStbAYJzlSnBXvPf4wVHORvjqBvjoAqUAcs4G2PkTLJ6mDLu69HXodb2yrcsGVaco0DnCVQEZq+HrG+G94fDFBNj3e/MHXJZ4mPgV6I8ZLhkSA+Negu3f1f3avb/VDN08C3iKD7Hek0KnCPWJNz6VNDqlxpw1BX6fGnwe4ikkSRKD2kXy8tW9GNIukv/+uJ0bPlwtUsELwhmm1QdaX331FVOmTOGxxx5j48aNnHPOOYwbN46MjIzmO6harxQY1NU9kVnWh4LXqfyhD1GyfAmC0HqoNLDkZUjoCR+Ngd2/Aid4YqwPQS35j7uJ1hfYOxG260sijMd/eq9V114vG63IekvwQsJH6ELA4wRP1XGvR+hD0GpOcA2SfUpP1Ym2Kd4HqSMhZz18daMybM5epAR6X92o9OQnHX7IpDqFwwb9PiWo+niMEqTai5TMjp9fBRs/V3oIm4skQVwvuHu5kjp/xD+UotB3LFKGkhuCZHg8Qh+q1DQ7S2zNd1Mla+ka2QpvL9Ra6DMJItPgz6eP+/DiVDHpNNx+Tjv+fVEX9uRXMPb1pfy2vYV6igVBaHKt8EoYaPr06dx2223cfvvtdOnShddee43k5GTeeeed5jtoRDuiTWoKe9xR9zZ9Jx++cQMG3h2Y2UsQhBbnC01CHnY/zP9XTYCRvR7a1pEtT6OHkFgs5btJrGO+RJzFQGTVMT1Qg+4mhTzMuuA30z2TwogoWF1ruZR2IVLWemhXx9wftU7JZGfLVq41PSYE3w5gyP2oQqLAFBF8fXRnZc5a3lYlq2AwWpMy57SqFLpfBSvfCr7domdhwO3KvCNzZPBtmkNFrpKQKJg/n1YyAzYnlQrCU6DH1XDef6DzRRCWpCzvf2vdrxtwJ5ij615/JvG6WFMRgUHlax2JMIJRa6D3DRDfC5a8CFu/5YQPYE6BHolhPD++J51iQ7nrs/VMm7cTnxhKKAinvVZ6JVS43W7Wr1/PmDFjApaPGTOGFSuCFxl1uVzYbLaAnwbzuoiiHHtMP9ztL6y12t/jOqTwtsrQpLbnQOrwhh9DEM4CTXI+NpK7sgjJGB6YaWz9DBg+pfZ8G5VaqXe15gPiVj3N25fFYTomcDJq1bx7RSKxK58+amE4xHYndtl/eOfKZDSqwN6pCLOOV8bFEr721YDl8rCH4NByWPBvGHK/0ityNEmF/7I3Ye2Hyt9lGeBzQ+dLar/RLpdB8iAwx8A1nysB49EMVhj9lFJsd+1HMPKftR8MqTRw8SvKNvpQJdNqXb1flQVKxsEJn9Q9b6k5OErqHiLoc9c9JPRUiEiFoQ/WXp48WAmQVa3jq7bZz8eivSzzdadTmLfWudCqqFRKKYN258L6T2D5G6e8qHEwIQYN/3dBR24clMIHSw9w8ydrKK9q+XYJgtB4rXq8W1FRET6fj9jYwC/z2NhY8vKCd61PmzaNJ5988uQOXLIPi1+GuHiqRr9I1cAHMO/6Dkmthm5XoTJa8HucSNd+gWTLhrrLnQrCWa1JzsdGkiSVkjBBkmpSc1eVws8PK0FFWYYShIW3hU7jlOF54W0hoh3dTWX8dt8AFu8pYlOOnZ5xBkZ2jidaVY6/942oCrYjJQ8ASwJUFqDNWsFg3VR+n/wffkv3sqcMhiSoGBzjJcloh9FPw4FFyEYrdL8aqWg3zLlHadNPD8G4F5Weq5yNEBqHu/u1ONQWQiM7oI5sr8zxUeth1KPK0Ke9C5TX9rpWmed1pMckeSDcu0qZN5q3TRniZ0lQ5qQcCUTmPaLMtSpJh/ztEN0JkgbB8ulK8Kc1Kr1px2Ntc+ozt6lOMPyuJbMfmiJg+MNKb9fmL5W5ZD0mKJ9taFzLtesYzX0+lmXuZJXclcnxp8FQSUmCjmOUhw7bf1CSwJz37+MP0T0lzZK4uGc8bSJNvPHHXq58ezmf3DyAlEhzi7ZLEITGadXp3XNyckhMTGTFihUMGVJTaPDZZ5/ls88+Y9euXbVe43K5cLlqMgDabDaSk5Mblt69aC/SO0MAFYx5WqmnZS+CnXPBlo08+hmy9akkzT5PyUZ17edgtJ7s2xWEM05TnI8nw7NvCdoVr8KBRbVXRnWC8e/Bn8+CWg0aIyDBsAfg0yuUBBKdLoLz/ws+H2yepay3xCuBmaNEqVM16G7IWgMH/1Ju3pIGKIFP8X4l+cT1X8LcByCxn1Ls15aj7PubyYHtieyg3Ji3O1dJWNFmMHw1SQmedGYlKBz3PCx+EW76ITADYF0q8uHdYcGH1aUMU65dpgil7TMurll3zWdKIOiuDPK5pcHkXyE05sTHb0oVefDx2ODJQwxhyvwpa/KpbdNpprnPx+8+fYO/72jHW6NNhBtOoweQJQeUeX6WBLjw2VZTIy63rIqXFuymyuPj3Rv7MbjdKRyqKwhCk2gd4xnqEBUVhVqtrtV7VVBQUKuX6wi9Xo/FYgn4aShZZ0G+5HXwuZSnvx+Nhi+vh93zkEc+AqZIDLnrldTLF08XQZYg1KEpzseTIUelIZ/zt+BzKHteo8xD2rcQds9XnmrHdlOWOcuVbTwOUBuULHyr3oZVbymp0rd8A1nrYOw02PCpUhPLFKH0nGWugV2/QOEupbDvptlKkND+fHy2HOyOSijaAz2vDWxP8T4o2qv0Fvm8sGc+eKuUCfu7f4UOF0DOJhj3AhjrmIt1LHO0MsTv2N4etQ7O/bcy9BGUAK/ndTXr17ynvDfpmK8InVkpaHyqgyxQeoau+lDpcTuaSg3jP6w9/FKopbnPxx8PauioKzm9gixQeoUH3KGcpwsfV867ViDeauSpy7qTZDVyw4ermbE8nVb8bFwQhCBadY8WwKBBg+jXrx9vv/129bKuXbty+eWXM23atBO+vrEFGf22HCR7IayfiVSegZw4ALpcCoYwisvKiMpdpjztDm/TqPclCGejU1qw+DB3eT6aqiJUe3+DjBXIIfEw4DYkYwTsmacEWqEJ0O9mZa7P8teVAKPX9UrgFRoPpQdh0+dKivSYbtBjPKj0SopzvwcOLoe2w5Tg69BfyJZk6DkBKXsDFO1D7nsTPoOVeQe8+Hx+xiVWoavMQlKpYNv3Ss9Rp4uUGz5DmBIAHVoB275T/u4+XslcF9lBCcQaMkzO61aGSW6aBXmblR76XtcrvT9HDxG0F0LhHmVemMehJHgIjVOGwhXtgTZDlCQZYclKQoGW4PNCeYaSwCBztVL4ue9NENYGtIaWadNprCnPxwP5ZZz36nLuSUxnRN9uTdTCU6w8G9Z+APG94bzHWk22SK/fz6zVGczblscFXWJ49soexFrE/++CcDpo9YHWV199xaRJk3j33XcZMmQI77//Ph988AHbt28nJSXlhK8/2S8Sn8eN5KkErRk/ajRqSZkkfuyEc0EQTqglAq0jvB43kt+DWmsInO/jdSk3VH4voAK/Swm0dMfMifD7wecESaPU5PG6le0klNTjsqxcF9z2w9cHCb+7ClmlQS0Bah1uWUIlgcbrUOZc4Vfa4vcBktIOdR1t0+iPnwr+RGRZ2d+J9uPzguwH5MNlKyQlAD3Z4zelI+9FrWs1iSZOR015Pj726UJ+3lHC/4a70YYnNVELW0DhLtjwGXS7Avrf1tKtCbDuYAkf/pWO2+vnpqEpXN0vmfbRZqUcDeD3y2SXVbEnv4KDxQ4KK1x4fH7Meg1tIkz0TrYGbC8IQvNr1ckwAK699lqKi4t56qmnyM3NpXv37vz666/1CrKaglqrA60yTKf66/xEk7IFQWh1NFodECTJw5GHJtW9NHUkglCpQGU66nVHbXd0HT19zWR6lTFwrkf1K9THTLivqw5frbadBEmqX69PsGOpWtnT8/q+F+GU2JVn48sdLq7TbURrHd3SzTk50Z2V3uVt3yvp+9NqZx5uKf3bRtAl3sLczTl8vvIQ7y05QJhRS1SIDrfXT77Nhdun1AHUa1SEm3Ro1BIOt48SuxuARKuRS3rGc1W/JDrGto65aIJwJmv1PVonqyWfoAuCEEicj4LQejTF+Vjl9nHVO39RlpfBC+02o+l68Ylf1NrJspL8KnMNnPuYkpimlXF7/WzPKedgsYNKpweNWkW4SUtcmJGkcCORZl1Az5XD7WVPfgXrD5WyOr2ECqeXnolhTOifxEU94okKEaN0BKE5iEBLEIRTRpyPgtB6nOz5WOH0cO8XG1izv4AnVR+Rcs5ECDlDijP7/bBltjIvc8j9kDbmxK9pVjIU7ob0Zcpcy4o8ZehyaLwy7zJ1hDLHsx68Pj8bMspYsqeATZllAPRMsjK4XSRdEyy0jTQRE2rAYtRg0KhRteaaaILQyolASxCEU0acj4LQejT2fCyocDJ/Wx5vLdpHpcPJFGk23VPioEuQgtqnM78fdv6o9Gwl9oOulysZOjVGcJUryTOK90HJfijPAqdNmVpgjFCS1kSkgjUFzJHKfEJ3JdjyoPSAkmCnPEdZptaAMbLmNWHJSjZj2acEVPnblIQ7FXlgsEBkGoTEALJSwqFojzI3NKIdtBul1M8LS66dNTQIm9PD+kOlbMkqY29+JcWHhxgeTauW0KpV6DUq9Fo1Zp2aUIOWCJOWqFA9sRYDsRYD8WEG4sIMxFkMhJt0Jx2g+fwypQ43xZVuSuxuyqvcVDi9uLx+fH4ZlQRatQqDVo1Bq8aoU6PXqKqLZXv9Mi6vnyq3D6fHR5XHh8fnR5ZBpZIwaFSEGjRYjFoizXoizDoizDrUIrAUmtAZH2iVl5djtVrJzMwUN3aC0ExCQ0PrNcFanI+C0Pya+nzcnGVj0qebg67rKqUTQxmyMaL1JEtpYpKz7HDCmham0SHrQlAy8BxNRnLaDif0qYNKhTe+L+iPf921u3wU2d2UV3lxuH14/Wf0LWKj9U228MaErliMJ84AW9/zUTgznfGBVlZWFsnJooilIDSn+j4RF+ejIDS/pj4fDW17E3vtMwHLPGW5aFzldAhXnanxVS1GraRkED3MJ4PTS521rVSShF5DwGvcPnD76r7tOvY1Hh+4jrN9sNeb6rj331Xkp9zVTLd8kgq1ORx1aCRSPXrSGsrnsOF3VuB3Vx0TUEpIGi2SRo+k1SOpdUiHM7fKfh+y14PscSJ7XcheD3DU+1dpUOmMqAyhqE0Ne/Dnqywl99Mp+CqKT7itGMFxdjvjAy2/309OTk6jnyjYbDaSk5PP6ifwZ/tncLa/fzjxZ1Df8+tkz8eTIf47Bic+l7qdrp9NazwfT9fPMpgz6b2AeD/NTfRond1afXr3k6VSqUhKOvmaHhaLpVWcsC3pbP8Mzvb3Dyf/GTTV+XgyxH/H4MTnUrcz9bNpifPxTPosz6T3AuL9CEJzEJUeBUEQBEEQBEEQmpgItARBEARBEARBEJqYCLROQK/X88QTT6DXn73F/M72z+Bsf/9wZnwGZ8J7aA7ic6mb+Gyazpn0WZ5J7wXE+xGE5nTGJ8MQBEEQBEEQBEE41USPliAIgiAIgiAIQhMTgZYgCIIgCIIgCEITE4GWIAiCIAiCIAhCExOBliAIgiAIgiAIQhMTgdYJvP3226SmpmIwGOjXrx/Lli1r6SadEtOmTWPAgAGEhoYSExPDFVdcwe7du1u6WS1q2rRpSJLElClTWropp0x2djY33ngjkZGRmEwmevfuzfr161u6WQ12tp7HR1u6dCmXXnopCQkJSJLEnDlzAtbLsszUqVNJSEjAaDQyatQotm/f3jKNPYXqc607Wz+bpnI6nn9n+v8Xwb7PTrf3c6Lvp9Pt/QhnJhFoHcdXX33FlClTeOyxx9i4cSPnnHMO48aNIyMjo6Wb1uyWLFnCfffdx6pVq1i4cCFer5cxY8Zgt9tbumktYu3atbz//vv07NmzpZtyypSWljJs2DC0Wi3z5s1jx44dvPLKK1it1pZuWoOczefx0ex2O7169eLNN98Muv7FF19k+vTpvPnmm6xdu5a4uDhGjx5NRUXFKW7pqVWfa93Z+tk0hdP1/DuT/7+o6/vsdHo/9fl+Op3ej3AGk4U6DRw4UL777rsDlnXu3Fn+17/+1UItajkFBQUyIC9ZsqSlm3LKVVRUyGlpafLChQvlkSNHyg899FBLN+mU+Oc//ykPHz68pZtx0sR5XBsg//DDD9V/+/1+OS4uTn7++eerlzmdTjksLEx+9913W6CF/9/encfVnO9/AH8dpX0TWlQ6okVDih6WQlmSZYiZh1zLkN29Upax3TuUlGFCruW6uBQlRhg3boiIpNFEEdJJSjPUuGFs/Wai3r8/evS9ndZTquPU+/l49Hj03d/fz/ks38/5fr+fIz+V6zpOm4/TUspfS8kXNbVninY+dbVPinY+rOXiO1o1KC4uxs2bNzFixAip+SNGjMD169flFJX8vHr1CgCgr68v50ia38KFCzFmzBgMHz5c3qE0q+joaDg6OmLixIkwMDCAg4MD9u3bJ++w6oXLsWxycnJQUFAglU6qqqpwcXFpdelUua7jtGm4llT+Wkq+qKk9U7Tzqat9UrTzYS0Xd7RqUFhYiJKSEhgaGkrNNzQ0REFBgZyikg8iwtKlSzFw4ED06NFD3uE0q6NHj+LWrVv49ttv5R1Ks3v06BF2794NS0tLnD9/HgsWLICPjw8OHTok79BkxuVYNuVp0drTqbq6jtOm4VpK+Wsp+aK29kzRzqeu9knRzoe1XMryDuBTJxKJpKaJqMq8ls7b2xt37tzBtWvX5B1Ks/r555/h6+uL2NhYqKmpyTucZldaWgpHR0ds2LABAODg4IB79+5h9+7dmD59upyjqx8ux7Jp7elUW13X2tPmYyh62rWEfCFre6Yo5yNr+6Qo58NaLr6jVYMOHTpASUmpyjcfz549q/INSUu2aNEiREdH4/LlyzA1NZV3OM3q5s2bePbsGfr06QNlZWUoKyvjypUr2L59O5SVlVFSUiLvEJuUsbExbG1tpeZ17979k3+JvSIux7IxMjICgFadTjXVdZw2DdcSyl9LyRd1tWflMSvK+dTVPina58NaLu5o1UBFRQV9+vTBhQsXpOZfuHABTk5Ocoqq+RARvL29cfLkSVy6dAldunSRd0jNbtiwYUhPT0daWprw5+joiKlTpyItLQ1KSkryDrFJOTs7VxnOWCKRwNzcXE4R1V9rL8ey6tKlC4yMjKTSqbi4GFeuXGnx6VRXXdea0+ZjKXL5a2n5oq72zMLCQqHOp672SdE+H9aCyWMEDkVx9OhRatu2Le3fv5/u379PixcvJk1NTcrNzZV3aE3uz3/+M+nq6lJ8fDzl5+cLf0VFRfIOTa5a06iDycnJpKysTEFBQZSVlUWHDx8mDQ0NioiIkHdo9dKay3FFb968odTUVEpNTSUAtHXrVkpNTaXHjx8TEdHGjRtJV1eXTp48Senp6TR58mQyNjam169fyznypiVLXdda06YxKGr5aw35onJ7pkjnI0v7pEjnw1ou7mjVYdeuXWRubk4qKirUu3fvVjO8OYBq/0JDQ+Udmly1po4WEdHp06epR48epKqqSjY2NrR37155h9QgrbUcV3T58uVqy/SMGTOIqGw4ZD8/PzIyMiJVVVUaPHgwpaenyzfoZiBLXdda06axKGL5aw35onJ7pmjnU1f7pGjnw1omERFR890/Y4wxxhhjjLGWj9/RYowxxhhjjLFGxh0txhhjjDHGGGtk3NFijDHGGGOMsUbGHS3GGGOMMcYYa2Tc0WKMMcYYY4yxRsYdLcYYY4wxxhhrZNzRYowxxhhjjLFGxh0txlq4q1evYuzYsejUqRNEIhFOnTpV730cO3YM9vb20NDQgLm5OYKDgxs/UMYYUxCurq5YvHjxJ7MfWfn7+8Pe3r7WdZo7JsZaMu5oKQAiwrx586Cvrw+RSIS0tLQmOU58fDxEIhF+++03AEBYWBj09PSa5FifCnk3KA3t+NTHu3fv0KtXL+zcubNB2589exZTp07FggULcPfuXfzjH//A1q1bG7y/1qy6siyvPLh3716YmZmhTZs22LZtW5Meq2I+z83NbdJ6jLFPUeX2tdzJkyexfv16+QRVg08xJsYUFXe0FMC5c+cQFhaGM2fOID8/Hz169GiW406aNAkSiaRZjlVOLBY36KKvodu1BqNGjUJgYCC++OKLapcXFxdjxYoVMDExgaamJvr164f4+HhheXh4OMaPH48FCxbAwsICY8aMwcqVK7Fp0yYQUTOdRctQXVlujIua+nbYX79+DW9vb6xcuRJPnjzBvHnzPur49WFmZtas9Rhj9VVcXNxsx9LX14e2tnazHU8Wn2JMjCkq7mgpgOzsbBgbG8PJyQlGRkZQVlZuluOqq6vDwMCgWY7F5GfmzJlITEzE0aNHcefOHUycOBEjR45EVlYWAOCPP/6Ampqa1Dbq6ur45Zdf8PjxY3mErLCqK8t1XdQ0xUVfXl4e3r9/jzFjxsDY2BgaGhqNfoyaKCkpNWs9Ji9EhA8fPsg7DCYDV1dXeHt7Y+nSpejQoQPc3Nxw//59jB49GlpaWjA0NMRXX32FwsLCGvcREREBR0dHaGtrw8jICFOmTMGzZ88AlN3FHTJkCACgXbt2EIlE8PLyEo5d8Y72y5cvMX36dLRr1w4aGhoYNWqUUBcD/3vS5Pz58+jevTu0tLQwcuRI5OfnC+vEx8ejb9++0NTUhJ6eHpydnavU1eHh4RCLxdDV1cWf/vQnvHnzRio9KsYkFouxfv16TJkyBVpaWujUqRN27NghtT9/f3907twZqqqq6NSpE3x8fGRLfMZaOO5ofeK8vLywaNEi5OXlQSQSQSwWV3v3xt7eHv7+/sK0SCTCv/71L0yYMAEaGhqwtLREdHS01DYxMTGwsrKCuro6hgwZgtzcXKnllR8dLH+2u7YK+s2bN5g6dSo0NTVhbGyMkJAQmR+NcnV1xePHj7FkyRKIRCKIRCJh2YkTJ/DZZ59BVVUVYrEYW7ZsqXO758+fY/LkyTA1NYWGhgZ69uyJI0eO1BlHTaq7a6Cnp4ewsDAAZRfE3t7eMDY2hpqaGsRiMb799lth3aysLAwePBhqamqwtbXFhQsXGhxLY8nOzsaRI0cQFRWFQYMGoWvXrvj6668xcOBAhIaGAgDc3d1x8uRJxMXFobS0FBKJRMh/FRt3RXDu3DkMHDgQenp6aN++PT7//HNkZ2cLy69fvw57e3uoqanB0dERp06dqvKYW30vwMpVV5aB6i9qAgMD4eXlBV1dXcydO7fWvFW+nwkTJkjttyZhYWHo2bMnAMDCwgIikQi5ubnw8vLC+PHjpdZdvHgxXF1dhWlXV1f4+PhgxYoV0NfXh5GRkVS9A9Sdzys/Olj+SFVcXBwcHR2hoaEBJycnZGZmSm0XGBgIAwMDaGtrY86cOVi1alWd75oAZe8otm3bFgUFBVLzly1bhsGDBwvT169fx+DBg6Gurg4zMzP4+Pjg3bt3wvLaLqQrnsf58+fh6OgIVVVVJCQk1Bkf+zQcPHgQysrKSExMxMaNG+Hi4gJ7e3ukpKTg3Llz+PXXX+Hp6Vnj9sXFxVi/fj1u376NU6dOIScnR+hMmZmZ4cSJEwCAzMxM5Ofn4+9//3u1+/Hy8kJKSgqio6ORlJQEIsLo0aPx/v17YZ2ioiJs3rwZ4eHhuHr1KvLy8vD1118DAD58+IDx48fDxcUFd+7cQVJSEubNmyfVnmZnZ+PUqVM4c+YMzpw5gytXrmDjxo21pk9wcDDs7Oxw69YtrF69GkuWLBHK9vHjxxESEoI9e/YgKysLp06dEuoYxlo9Yp+03377jQICAsjU1JTy8/Pp2bNnZG5uTiEhIVLr9erVi/z8/IRpAGRqakqRkZGUlZVFPj4+pKWlRc+fPyciory8PFJVVSVfX1968OABRUREkKGhIQGgly9fEhFRaGgo6erqCvv08/MjLS0t+uKLLyg9PZ2uXr1KRkZG9Ne//lVYZ86cOWRubk4XL16k9PR0mjBhAmlra5Ovr2+d5/r8+XMyNTWlgIAAys/Pp/z8fCIiSklJoTZt2lBAQABlZmZSaGgoqaurU2hoaK3b/fLLLxQcHEypqamUnZ1N27dvJyUlJfrxxx+FY7q4uMgUW3ma/vDDD1LzdHV1hTiCg4PJzMyMrl69Srm5uZSQkECRkZFERFRSUkI9evQgV1dXSk1NpStXrpCDg0O1+2xKlY937NgxAkCamppSf8rKyuTp6UlERKWlpbRixQpSU1MjJSUlateuHfn7+xMAunHjRrPF3hiOHz9OJ06cIIlEQqmpqTR27Fjq2bMnlZSU0OvXr0lfX5+mTZtG9+7do5iYGLKysiIAlJqaSkRET58+pQ4dOtDq1aspIyODbt26RW5ubjRkyJA6j11dWSaqmgfNzc1JR0eHgoODKSsri7KysmrNW8+ePSMAFBoaKrXfmhQVFdHFixcJACUnJ1N+fj59+PCBZsyYQR4eHlLr+vr6kouLizDt4uJCOjo65O/vTxKJhA4ePEgikYhiY2OJSLZ8npOTI5Wmly9fJgDUr18/io+Pp3v37tGgQYPIyclJOG5ERASpqanRgQMHKDMzk9atW0c6OjrUq1evOtOdiMjKyoq+++47Yfr9+/dkYGBABw4cICKiO3fukJaWFoWEhJBEIqHExERycHAgLy8vYZv9+/dTTEwMZWdnU1JSEvXv359GjRolLC8/Dzs7O4qNjaWHDx9SYWGhTPEx+XJxcSF7e3thes2aNTRixAipdX7++WcCQJmZmcI2tbUdycnJBIDevHlDRP/LH+Xta8Vjl+9HIpEQAEpMTBSWFxYWkrq6Oh07doyIytplAPTw4UNhnV27dpGhoSERlbWHACg+Pr7auPz8/EhDQ4Nev34tzFu+fDn169ev2piIyuqkkSNHSu1n0qRJQv7fsmULWVlZUXFxcY3pwVhr1bKf3WgBdHV1oa2tLTxuUx9eXl6YPHkyAGDDhg3YsWMHkpOTMXLkSOzevRsWFhYICQmBSCSCtbU10tPTsWnTplr3WVpairCwMOFRp6+++gpxcXEICgrCmzdvcPDgQURGRmLYsGEAgNDQUHTq1EmmePX19aGkpCR8Y1xu69atGDZsGNasWQMAsLKywv379xEcHAwvL68atzMxMRG+5QOARYsW4dy5c4iKikK/fv1kiqk+8vLyYGlpiYEDB0IkEsHc3FxYdvHiRWRkZCA3NxempqYAyj6TUaNGNXoc9VFaWgolJSXcvHkTSkpKUsu0tLQAlN3J27RpEzZs2ICCggJ07NgRcXFxAFDn3ZNPzZdffik1vX//fhgYGOD+/fu4du0aRCIR9u3bJ9yNefLkCebOnSusv3v3bvTu3RsbNmwQ5h04cABmZmaQSCSwsrKq8dj1KctDhw6Vyru15a2OHTsCKLu7Kksdoa6ujvbt2wvb1rdesbOzg5+fHwDA0tISO3fuRFxcHNzc3D4qnwcFBcHFxQUAsGrVKowZMwa///471NTUsGPHDsyePRszZ84EAKxduxaxsbF4+/atTDHPnj0boaGhWL58OQDgP//5D4qKioQ7FMHBwZgyZYpwZ9HS0hLbt2+Hi4sLdu/eDTU1NcyaNUvYn4WFBbZv346+ffvi7du3QlkBgICAALi5uckUF/t0ODo6Cv/fvHkTly9flvpcy2VnZ1dbzlNTU+Hv74+0tDS8ePECpaWlAMrKrq2trUwxZGRkQFlZWap9at++PaytrZGRkSHM09DQQNeuXYVpY2Nj4e6qvr4+vLy84O7uDjc3NwwfPhyenp4wNjYW1heLxVKPK1fcviYDBgyoMl3+ZMPEiROxbds2WFhYYOTIkRg9ejTGjh3b4h8PZkwW/OhgC2ZnZyf8r6mpCW1tbaEyzcjIQP/+/aUeJ6hckVantgr60aNHeP/+Pfr27Sss19XVhbW19UedR0ZGBpydnaXmOTs7IysrCyUlJTVuV1JSgqCgINjZ2aF9+/bQ0tJCbGws8vLyPiqemnh5eSEtLQ3W1tbw8fFBbGys1Dl07txZuPgEZEvvpubg4ICSkhI8e/YM3bp1k/qrfAGupKQEExMTqKio4MiRIxgwYIDCvcOXnZ2NKVOmwMLCAjo6OujSpQuAsouhzMxM2NnZSb2PVjEvA9IXYOV/NjY2wr4bS8WLPqD2vNXcKtYrgHQd8DH5vOJ+yy8Ky/ebmZlZ5bOoPF0bLy8vPHz4ED/++COAss6xp6cnNDU1AZR9rmFhYVKfq7u7O0pLS5GTkwOg7ELaw8MD5ubm0NbWFh6prFyfVP7smGIozwtA2RdQY8eORVpamtRf+WOxlb179w4jRoyAlpYWIiIi8NNPP+GHH34AUL93LKmGwYWISKqtbtu2rdRykUgktW1oaCiSkpLg5OSE77//HlZWVkLer2n78o5hfZTHZGZmhszMTOzatQvq6ur4y1/+gsGDB0s97shYa8VfNyigNm3aVKmQq6vQaqtMa6rQ6yLLPis2CB9zrIrbN2SfW7ZsQUhICLZt24aePXtCU1MTixcvbvDgApUbM0A63Xv37o2cnBycPXsWFy9ehKenJ4YPH47jx49XG2/lc2oqb9++xcOHD4XpnJwcpKWlQV9fH1ZWVpg6dSqmT5+OLVu2wMHBAYWFhbh06RJ69uyJ0aNHo7CwEMePH4erqyt+//13hIaGIioqCleuXGmW+BvT2LFjYWZmhn379qFTp04oLS1Fjx49UFxcLFM+K78Aq+7Ob8VvjD9WxYs+oPa81Viaql6RNZ9X3G/5NhUv/j6mXjEwMMDYsWMRGhoKCwsLxMTESI2sWVpaivnz51f7An/nzp2FC+kRI0YgIiICHTt2RF5eHtzd3avUJ5U/O6Z4evfujRMnTkAsFst0V+bBgwcoLCzExo0bYWZmBgBISUmRWkdFRQUAav1y0NbWFh8+fMCNGzfg5OQEoOxdY4lEgu7du9frHBwcHODg4IDVq1djwIABiIyMRP/+/eu1j4oqdtTKp8u/ZALK7pSPGzcO48aNw8KFC2FjY4P09HT07t27wcdkrCXgO1oKqGPHjlKDELx+/Vr41lVWtra21VacH6Nr165o27YtkpOTpWKrOGJSXVRUVKo0RLa2trh27ZrUvOvXr8PKykp43K267RISEuDh4YFp06ahV69esLCwqFcslVVO96ysLBQVFUmto6Ojg0mTJmHfvn34/vvvceLECbx48QK2trbIy8vD06dPhXWTkpIaHEt9pKSkCI0uACxduhQODg5Yu3YtgLJvP6dPn45ly5bB2toa48aNw40bN4QLBqDsRXFHR0c4Ozvj3r17wqhWiuT58+fIyMjAN998g2HDhqF79+54+fKlsNzGxgZ37tzBH3/8IcyrfLHUu3dv3Lt3D2KxuModwKa+wK4pbwFlnZTaLuBkUTl/A6j3b101VT63traWqleAqp9NXebMmYOjR49iz5496Nq1q9Rd8vLPtfJn2q1bN6ioqEhdSA8aNAg2NjZ1PmrFFNfChQvx4sULTJ48GcnJyXj06BFiY2Mxa9asastZ586doaKigh07duDRo0eIjo6u8pMN5ubmEIlEOHPmDP773/9W+9irpaUlPDw8MHfuXFy7dg23b9/GtGnTYGJiAg8PD5liz8nJwerVq5GUlITHjx8jNja2QR21yhITE/Hdd99BIpFg165diIqKgq+vL4CyAXb279+Pu3fv4tGjRwgPD4e6urrUI86MtVbc0VJAQ4cORXh4OBISEnD37l3MmDGjyvs1dVmwYAGys7OxdOlSZGZmIjIyUhg9r6G0tbUxY8YMLF++HJcvX8a9e/cwa9YstGnTRuZvtcViMa5evYonT54II7ktW7YMcXFxWL9+PSQSCQ4ePIidO3dKvcNS3XbdunXDhQsXcP36dWRkZGD+/PlVRh6rj6FDh2Lnzp24desWUlJSsGDBAqlv4UNCQnD06FE8ePAAEokEUVFRMDIygp6eHoYPHw5ra2tMnz4dt2/fRkJCAv72t781OJb6cHV1BRFV+Sv/vNu2bYt169YhJycHxcXFyM/Px8mTJ4VRozp06ICkpCS8ffsW7969w8WLF5vkHbem1q5dO7Rv3x579+7Fw4cPcenSJSxdulRYPmXKFJSWlmLevHnIyMjA+fPnsXnzZgD/u5tS3wuwxlJb3gLK8n9cXBwKCgqkOo/1MXToUKSkpODQoUPIysqCn58f7t69W699NFU+X7RoEfbv34+DBw8iKysLgYGBuHPnTr3uCru7u0NXVxeBgYHCu17lVq5ciaSkJCxcuFB4RCw6OhqLFi0CINuFNGs5OnXqhMTERJSUlMDd3R09evSAr68vdHV10aZN1cumjh07IiwsDFFRUbC1tcXGjRuFuqOciYkJ1q1bh1WrVsHQ0BDe3t7VHjs0NBR9+vTB559/jgEDBoCIEBMTU+VOck00NDTw4MEDfPnll7CyssK8efPg7e2N+fPn1z8hKli2bBlu3rwJBwcHrF+/Hlu2bIG7uzuAsvdD9+3bB2dnZ9jZ2SEuLg6nT58W3gVlrFVrzpE3WMOEhISQubm5MP3q1Svy9PQkHR0dMjMzo7CwsGpHHaxthDwiotOnT1O3bt1IVVWVBg0aRAcOHKhz1MHKo3xVju3169c0ZcoU0tDQICMjI9q6dSv17duXVq1aJdO5JiUlkZ2dHamqqlLF7Hn8+HGytbWltm3bUufOnSk4OLjO7Z4/f04eHh6kpaVFBgYG9M0339D06dOlRlarz6iDT548oREjRpCmpiZZWlpSTEyMVJru3buX7O3tSVNTk3R0dGjYsGF069YtYfvMzEwaOHAgqaiokJWVFZ07d67ZRx1s7S5cuEDdu3cnVVVVsrOzo/j4eKnPIDExkezs7EhFRYX69OlDkZGRBIAePHgg7EMikdCECRNIT0+P1NXVycbGhhYvXkylpaV1Hr9yeSGqfoSvyqOK1pW3oqOjqVu3bqSsrFxl/9VJTU0lAJSTkyM1f+3atWRoaEi6urq0ZMkS8vb2rjLqYOXy4uHhQTNmzBCm68rnNY06WHE0turiCwgIoA4dOpCWlhbNmjWLfHx8qH///nWea0Vr1qwhJSUlevr0aZVlycnJ5ObmRlpaWqSpqUl2dnYUFBQkLI+MjCSxWEyqqqo0YMAAio6OrvM8GGsJqquTGGOyERF95As0jNXi3bt3MDExwZYtWzB79mx5h8NYvRw+fBgzZ87Eq1evoK6uLu9wWAVubm4wMjJCeHi4zNvMnTsXv/76a5XfFGSM1UwsFmPx4sUy/R4mY0waD4bBGlVqaioePHiAvn374tWrVwgICAAAmZ8vZ0yeDh06BAsLC5iYmOD27dtYuXIlPD09uZMlZ0VFRfjnP/8Jd3d3KCkp4ciRI7h48aLMP/r96tUr/PTTTzh8+DD+/e9/N3G0jDHGWBnuaLFGt3nzZmRmZkJFRQV9+vRBQkICOnTogISEhFp/T0fW38RpCp9ybKz5FBQUYO3atSgoKICxsTEmTpyIoKAgmbat6/dy7t+/j86dOzdWqLX67LPP8Pjx42qX7dmzB1OnTm2WOBqLSCRCTEwMAgMD8ccff8Da2honTpzA8OHDAaDa3zsqd/bsWaxZswbJycmYP38+/8YVY/WUm5sr7xAYU1j86CBrNv/3f/+HJ0+e1Li8W7duzRiNtE85NqYYPnz4UOsFiaxDRTeGx48f1/gbNoaGhlK/hdcSVPz5gspMTEz4jiRjjDG54I4WY4wxxhhjjDUyHt6dMcYYY4wxxhoZd7QYY4wxxhhjrJFxR4sxxhhjjDHGGhl3tBhjjDHGGGOskXFHizHGGGOMMcYaGXe0GGOMMcYYY6yRcUeLMcYYY4wxxhrZ/wP4TvRCoBxeJ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68" y="160338"/>
            <a:ext cx="9496016" cy="79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795030" y="733078"/>
            <a:ext cx="65201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Algorithms Used</a:t>
            </a:r>
            <a:endParaRPr lang="en-US" sz="4374" b="1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9D8F2827-7E51-EBAC-60E3-8A8D0E820F95}"/>
              </a:ext>
            </a:extLst>
          </p:cNvPr>
          <p:cNvSpPr txBox="1">
            <a:spLocks/>
          </p:cNvSpPr>
          <p:nvPr/>
        </p:nvSpPr>
        <p:spPr>
          <a:xfrm>
            <a:off x="1020163" y="2902298"/>
            <a:ext cx="7438037" cy="36128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K-Nearest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Neighbors (KNN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I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</a:t>
            </a:r>
            <a:r>
              <a:rPr lang="en-IN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Machines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</a:t>
            </a: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297014" y="4302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Result</a:t>
            </a:r>
            <a:endParaRPr lang="en-US" sz="4374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5E73742-B8E9-ED9E-D875-6BDF49E3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00943"/>
              </p:ext>
            </p:extLst>
          </p:nvPr>
        </p:nvGraphicFramePr>
        <p:xfrm>
          <a:off x="1191725" y="2002869"/>
          <a:ext cx="11326095" cy="5183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219">
                  <a:extLst>
                    <a:ext uri="{9D8B030D-6E8A-4147-A177-3AD203B41FA5}">
                      <a16:colId xmlns="" xmlns:a16="http://schemas.microsoft.com/office/drawing/2014/main" val="239845282"/>
                    </a:ext>
                  </a:extLst>
                </a:gridCol>
                <a:gridCol w="2265219">
                  <a:extLst>
                    <a:ext uri="{9D8B030D-6E8A-4147-A177-3AD203B41FA5}">
                      <a16:colId xmlns="" xmlns:a16="http://schemas.microsoft.com/office/drawing/2014/main" val="4182092485"/>
                    </a:ext>
                  </a:extLst>
                </a:gridCol>
                <a:gridCol w="2265219">
                  <a:extLst>
                    <a:ext uri="{9D8B030D-6E8A-4147-A177-3AD203B41FA5}">
                      <a16:colId xmlns="" xmlns:a16="http://schemas.microsoft.com/office/drawing/2014/main" val="1045958313"/>
                    </a:ext>
                  </a:extLst>
                </a:gridCol>
                <a:gridCol w="2265219">
                  <a:extLst>
                    <a:ext uri="{9D8B030D-6E8A-4147-A177-3AD203B41FA5}">
                      <a16:colId xmlns="" xmlns:a16="http://schemas.microsoft.com/office/drawing/2014/main" val="4085620213"/>
                    </a:ext>
                  </a:extLst>
                </a:gridCol>
                <a:gridCol w="2265219">
                  <a:extLst>
                    <a:ext uri="{9D8B030D-6E8A-4147-A177-3AD203B41FA5}">
                      <a16:colId xmlns="" xmlns:a16="http://schemas.microsoft.com/office/drawing/2014/main" val="698698435"/>
                    </a:ext>
                  </a:extLst>
                </a:gridCol>
              </a:tblGrid>
              <a:tr h="770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5864753"/>
                  </a:ext>
                </a:extLst>
              </a:tr>
              <a:tr h="894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smtClean="0"/>
                        <a:t>0.80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091071"/>
                  </a:ext>
                </a:extLst>
              </a:tr>
              <a:tr h="904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Neighbors 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7381185"/>
                  </a:ext>
                </a:extLst>
              </a:tr>
              <a:tr h="904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Support Vector Machine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821931"/>
                  </a:ext>
                </a:extLst>
              </a:tr>
              <a:tr h="8797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 Classification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6324595"/>
                  </a:ext>
                </a:extLst>
              </a:tr>
              <a:tr h="7845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Classification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0.993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385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30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618893" y="7695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800" b="1" dirty="0"/>
          </a:p>
        </p:txBody>
      </p:sp>
      <p:sp>
        <p:nvSpPr>
          <p:cNvPr id="5" name="Text 3"/>
          <p:cNvSpPr/>
          <p:nvPr/>
        </p:nvSpPr>
        <p:spPr>
          <a:xfrm>
            <a:off x="1618892" y="2233374"/>
            <a:ext cx="12039957" cy="54056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b="1" dirty="0"/>
              <a:t>Logistic Regression</a:t>
            </a:r>
            <a:r>
              <a:rPr lang="en-US" sz="2800" b="1" dirty="0" smtClean="0"/>
              <a:t>:</a:t>
            </a:r>
            <a:endParaRPr lang="en-US" sz="2800" dirty="0"/>
          </a:p>
          <a:p>
            <a:pPr lvl="1"/>
            <a:r>
              <a:rPr lang="en-US" sz="2800" dirty="0" smtClean="0"/>
              <a:t>Good if we need to understand how the model makes predictions. It's not the most accurate here, but it's easier to interpret.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K-Nearest </a:t>
            </a:r>
            <a:r>
              <a:rPr lang="en-US" sz="2800" b="1" dirty="0"/>
              <a:t>Neighbors (KNN</a:t>
            </a:r>
            <a:r>
              <a:rPr lang="en-US" sz="2800" b="1" dirty="0" smtClean="0"/>
              <a:t>):</a:t>
            </a:r>
            <a:endParaRPr lang="en-US" sz="2800" dirty="0"/>
          </a:p>
          <a:p>
            <a:pPr lvl="1"/>
            <a:r>
              <a:rPr lang="en-US" sz="2800" dirty="0"/>
              <a:t>A decent choice that works well in a variety of </a:t>
            </a:r>
            <a:r>
              <a:rPr lang="en-US" sz="2800" dirty="0" smtClean="0"/>
              <a:t>situations. Here it is the best model.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Support Vector Machine (SVM):</a:t>
            </a:r>
            <a:endParaRPr lang="en-US" sz="2800" dirty="0" smtClean="0"/>
          </a:p>
          <a:p>
            <a:pPr lvl="1"/>
            <a:r>
              <a:rPr lang="en-US" sz="2800" dirty="0" smtClean="0"/>
              <a:t>Great at finding the positive cases, but it might include some false positives. Choose it when catching all the important cases is crucial, even if it means making a few mistakes.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268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Thanks</a:t>
            </a:r>
            <a:endParaRPr lang="en-US" sz="960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2650" y="51625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27793" y="1261837"/>
            <a:ext cx="3455021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Startup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792598" y="3014951"/>
            <a:ext cx="11567567" cy="2518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Startups are young companies </a:t>
            </a:r>
            <a:r>
              <a:rPr lang="en-US" sz="3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founded by entrepreneurs to develop and innovate new products or services</a:t>
            </a:r>
            <a:r>
              <a:rPr lang="en-US" sz="3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 </a:t>
            </a:r>
          </a:p>
          <a:p>
            <a:pPr>
              <a:lnSpc>
                <a:spcPts val="2799"/>
              </a:lnSpc>
            </a:pPr>
            <a:endParaRPr lang="en-US" sz="32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3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They </a:t>
            </a:r>
            <a:r>
              <a:rPr lang="en-US" sz="3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play a vital role in driving economic growth and fostering innovation.</a:t>
            </a:r>
            <a:endParaRPr lang="en-US" sz="3200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1828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99234" y="887492"/>
            <a:ext cx="7208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Components of a Startup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194375" y="26722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394757" y="271397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991262" y="2748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Innovative Idea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💡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908275" y="371213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successful startup begins with a unique and disruptive idea that solves a problem or meets a need in the market.</a:t>
            </a:r>
            <a:endParaRPr lang="en-US" sz="175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29510" y="2708467"/>
            <a:ext cx="499943" cy="499943"/>
            <a:chOff x="5630228" y="2671150"/>
            <a:chExt cx="499943" cy="499943"/>
          </a:xfrm>
        </p:grpSpPr>
        <p:sp>
          <p:nvSpPr>
            <p:cNvPr id="11" name="Shape 8"/>
            <p:cNvSpPr/>
            <p:nvPr/>
          </p:nvSpPr>
          <p:spPr>
            <a:xfrm>
              <a:off x="5630228" y="2671150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DFECE9"/>
            </a:solidFill>
            <a:ln w="13811">
              <a:solidFill>
                <a:srgbClr val="BFD9D3"/>
              </a:solidFill>
              <a:prstDash val="solid"/>
            </a:ln>
          </p:spPr>
        </p:sp>
        <p:sp>
          <p:nvSpPr>
            <p:cNvPr id="12" name="Text 9"/>
            <p:cNvSpPr/>
            <p:nvPr/>
          </p:nvSpPr>
          <p:spPr>
            <a:xfrm>
              <a:off x="5796380" y="2687631"/>
              <a:ext cx="16764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2C3249"/>
                  </a:solidFill>
                  <a:latin typeface="Kanit" pitchFamily="34" charset="0"/>
                  <a:ea typeface="Kanit" pitchFamily="34" charset="-122"/>
                  <a:cs typeface="Kanit" pitchFamily="34" charset="-120"/>
                </a:rPr>
                <a:t>2</a:t>
              </a:r>
              <a:endParaRPr lang="en-US" sz="2624" dirty="0"/>
            </a:p>
          </p:txBody>
        </p:sp>
      </p:grpSp>
      <p:sp>
        <p:nvSpPr>
          <p:cNvPr id="13" name="Text 10"/>
          <p:cNvSpPr/>
          <p:nvPr/>
        </p:nvSpPr>
        <p:spPr>
          <a:xfrm>
            <a:off x="5791735" y="2687631"/>
            <a:ext cx="3430608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Market Analysis and Product Validation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📈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5791616" y="3712130"/>
            <a:ext cx="286202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Thoroughly analyzing the market and validating the product ensures product-market fit and increases the chances of success.</a:t>
            </a:r>
            <a:endParaRPr lang="en-US" sz="175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22462" y="2687631"/>
            <a:ext cx="499943" cy="499943"/>
            <a:chOff x="9222462" y="2845951"/>
            <a:chExt cx="499943" cy="499943"/>
          </a:xfrm>
        </p:grpSpPr>
        <p:sp>
          <p:nvSpPr>
            <p:cNvPr id="15" name="Shape 12"/>
            <p:cNvSpPr/>
            <p:nvPr/>
          </p:nvSpPr>
          <p:spPr>
            <a:xfrm>
              <a:off x="9222462" y="2845951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DFECE9"/>
            </a:solidFill>
            <a:ln w="13811">
              <a:solidFill>
                <a:srgbClr val="BFD9D3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9384744" y="2887623"/>
              <a:ext cx="17526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2C3249"/>
                  </a:solidFill>
                  <a:latin typeface="Kanit" pitchFamily="34" charset="0"/>
                  <a:ea typeface="Kanit" pitchFamily="34" charset="-122"/>
                  <a:cs typeface="Kanit" pitchFamily="34" charset="-120"/>
                </a:rPr>
                <a:t>3</a:t>
              </a:r>
              <a:endParaRPr lang="en-US" sz="2624" dirty="0"/>
            </a:p>
          </p:txBody>
        </p:sp>
      </p:grpSp>
      <p:sp>
        <p:nvSpPr>
          <p:cNvPr id="17" name="Text 14"/>
          <p:cNvSpPr/>
          <p:nvPr/>
        </p:nvSpPr>
        <p:spPr>
          <a:xfrm>
            <a:off x="9884687" y="2672298"/>
            <a:ext cx="3375184" cy="789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Funding and Investment Opportunities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💰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0933" y="3729190"/>
            <a:ext cx="3188100" cy="2037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Securing funding is crucial for the growth and sustainability of startups. Investment opportunities can fuel innovation and expansion.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60562" y="858781"/>
            <a:ext cx="91555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 Faced by Startups</a:t>
            </a:r>
            <a:endParaRPr lang="en-US" sz="4374" dirty="0"/>
          </a:p>
        </p:txBody>
      </p:sp>
      <p:grpSp>
        <p:nvGrpSpPr>
          <p:cNvPr id="21" name="Group 20"/>
          <p:cNvGrpSpPr/>
          <p:nvPr/>
        </p:nvGrpSpPr>
        <p:grpSpPr>
          <a:xfrm>
            <a:off x="1315079" y="2831244"/>
            <a:ext cx="499943" cy="499943"/>
            <a:chOff x="2037993" y="3197185"/>
            <a:chExt cx="499943" cy="499943"/>
          </a:xfrm>
        </p:grpSpPr>
        <p:sp>
          <p:nvSpPr>
            <p:cNvPr id="7" name="Shape 4"/>
            <p:cNvSpPr/>
            <p:nvPr/>
          </p:nvSpPr>
          <p:spPr>
            <a:xfrm>
              <a:off x="2037993" y="3197185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DFECE9"/>
            </a:solidFill>
            <a:ln w="13811">
              <a:solidFill>
                <a:srgbClr val="BFD9D3"/>
              </a:solidFill>
              <a:prstDash val="solid"/>
            </a:ln>
          </p:spPr>
        </p:sp>
        <p:sp>
          <p:nvSpPr>
            <p:cNvPr id="8" name="Text 5"/>
            <p:cNvSpPr/>
            <p:nvPr/>
          </p:nvSpPr>
          <p:spPr>
            <a:xfrm>
              <a:off x="2238375" y="3238857"/>
              <a:ext cx="9906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2C3249"/>
                  </a:solidFill>
                  <a:latin typeface="Kanit" pitchFamily="34" charset="0"/>
                  <a:ea typeface="Kanit" pitchFamily="34" charset="-122"/>
                  <a:cs typeface="Kanit" pitchFamily="34" charset="-120"/>
                </a:rPr>
                <a:t>1</a:t>
              </a:r>
              <a:endParaRPr lang="en-US" sz="2624" dirty="0"/>
            </a:p>
          </p:txBody>
        </p:sp>
      </p:grpSp>
      <p:sp>
        <p:nvSpPr>
          <p:cNvPr id="9" name="Text 6"/>
          <p:cNvSpPr/>
          <p:nvPr/>
        </p:nvSpPr>
        <p:spPr>
          <a:xfrm>
            <a:off x="2239447" y="2733743"/>
            <a:ext cx="29001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Limited Resources and Budgets </a:t>
            </a:r>
            <a:r>
              <a:rPr lang="en-US" sz="2400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📉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2239446" y="3831022"/>
            <a:ext cx="3168611" cy="2402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Startups often face resource constraints and limited budgets, which require efficient allocation and creative solutions.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630228" y="2831244"/>
            <a:ext cx="499943" cy="499943"/>
            <a:chOff x="5630228" y="3197185"/>
            <a:chExt cx="499943" cy="499943"/>
          </a:xfrm>
        </p:grpSpPr>
        <p:sp>
          <p:nvSpPr>
            <p:cNvPr id="11" name="Shape 8"/>
            <p:cNvSpPr/>
            <p:nvPr/>
          </p:nvSpPr>
          <p:spPr>
            <a:xfrm>
              <a:off x="5630228" y="3197185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DFECE9"/>
            </a:solidFill>
            <a:ln w="13811">
              <a:solidFill>
                <a:srgbClr val="BFD9D3"/>
              </a:solidFill>
              <a:prstDash val="solid"/>
            </a:ln>
          </p:spPr>
        </p:sp>
        <p:sp>
          <p:nvSpPr>
            <p:cNvPr id="12" name="Text 9"/>
            <p:cNvSpPr/>
            <p:nvPr/>
          </p:nvSpPr>
          <p:spPr>
            <a:xfrm>
              <a:off x="5796320" y="3238857"/>
              <a:ext cx="16764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2C3249"/>
                  </a:solidFill>
                  <a:latin typeface="Kanit" pitchFamily="34" charset="0"/>
                  <a:ea typeface="Kanit" pitchFamily="34" charset="-122"/>
                  <a:cs typeface="Kanit" pitchFamily="34" charset="-120"/>
                </a:rPr>
                <a:t>2</a:t>
              </a:r>
              <a:endParaRPr lang="en-US" sz="2624" dirty="0"/>
            </a:p>
          </p:txBody>
        </p:sp>
      </p:grpSp>
      <p:sp>
        <p:nvSpPr>
          <p:cNvPr id="13" name="Text 10"/>
          <p:cNvSpPr/>
          <p:nvPr/>
        </p:nvSpPr>
        <p:spPr>
          <a:xfrm>
            <a:off x="6352342" y="2733743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Competition in the Market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🏢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134359" y="3825172"/>
            <a:ext cx="30881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competitive landscape is fierce, and startups must differentiate themselves to gain market share and attract customers.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222462" y="2789454"/>
            <a:ext cx="499943" cy="499943"/>
            <a:chOff x="9222462" y="3197185"/>
            <a:chExt cx="499943" cy="499943"/>
          </a:xfrm>
        </p:grpSpPr>
        <p:sp>
          <p:nvSpPr>
            <p:cNvPr id="15" name="Shape 12"/>
            <p:cNvSpPr/>
            <p:nvPr/>
          </p:nvSpPr>
          <p:spPr>
            <a:xfrm>
              <a:off x="9222462" y="3197185"/>
              <a:ext cx="499943" cy="499943"/>
            </a:xfrm>
            <a:prstGeom prst="roundRect">
              <a:avLst>
                <a:gd name="adj" fmla="val 20000"/>
              </a:avLst>
            </a:prstGeom>
            <a:solidFill>
              <a:srgbClr val="DFECE9"/>
            </a:solidFill>
            <a:ln w="13811">
              <a:solidFill>
                <a:srgbClr val="BFD9D3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9384744" y="3238857"/>
              <a:ext cx="17526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>
                  <a:solidFill>
                    <a:srgbClr val="2C3249"/>
                  </a:solidFill>
                  <a:latin typeface="Kanit" pitchFamily="34" charset="0"/>
                  <a:ea typeface="Kanit" pitchFamily="34" charset="-122"/>
                  <a:cs typeface="Kanit" pitchFamily="34" charset="-120"/>
                </a:rPr>
                <a:t>3</a:t>
              </a:r>
              <a:endParaRPr lang="en-US" sz="2624" dirty="0"/>
            </a:p>
          </p:txBody>
        </p:sp>
      </p:grpSp>
      <p:sp>
        <p:nvSpPr>
          <p:cNvPr id="17" name="Text 14"/>
          <p:cNvSpPr/>
          <p:nvPr/>
        </p:nvSpPr>
        <p:spPr>
          <a:xfrm>
            <a:off x="9881512" y="276796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Scaling and Growth Challenges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📈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1095" y="3864626"/>
            <a:ext cx="326692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 startups grow, they encounter various challenges such as scaling operations, managing teams, and maintaining profitability.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2930433" y="591908"/>
            <a:ext cx="7932008" cy="10551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Strategies for Startup Success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560787" y="2510869"/>
            <a:ext cx="3633554" cy="1372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Building a Strong Team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👥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1560788" y="3883089"/>
            <a:ext cx="3633553" cy="26705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Assembling a talented and diverse team is crucial for a startup's success. Each team member should bring unique skills and align with the company's vision.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06718"/>
            <a:ext cx="3156347" cy="930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Effective Marketing and Branding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📣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73154" y="387211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Creating a compelling brand story and implementing effective marketing strategies helps startups to attract customers and gain market traction.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28699" y="2510869"/>
            <a:ext cx="3335963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Continuous Learning and Adaptation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📚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708315" y="388308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Startups must embrace a culture of learning, adapt quickly to market changes, and iterate their products based on customer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4063662" y="558343"/>
            <a:ext cx="5301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Successful </a:t>
            </a: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Startups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49" y="289167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8962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Airbnb</a:t>
            </a:r>
            <a:endParaRPr lang="en-US" sz="218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05" y="289167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00443" y="58647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Uber</a:t>
            </a:r>
            <a:endParaRPr lang="en-US" sz="218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474" y="289167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1195537" y="58962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Tesla</a:t>
            </a:r>
            <a:endParaRPr lang="en-US" sz="218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2014145" y="2184785"/>
            <a:ext cx="5301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Aim</a:t>
            </a:r>
          </a:p>
          <a:p>
            <a:pPr marL="0" indent="0">
              <a:lnSpc>
                <a:spcPts val="5468"/>
              </a:lnSpc>
              <a:buNone/>
            </a:pPr>
            <a:endParaRPr lang="en-US" sz="5400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787EE186-D471-9823-91CB-5C14C26874E7}"/>
              </a:ext>
            </a:extLst>
          </p:cNvPr>
          <p:cNvSpPr txBox="1">
            <a:spLocks/>
          </p:cNvSpPr>
          <p:nvPr/>
        </p:nvSpPr>
        <p:spPr>
          <a:xfrm>
            <a:off x="2014145" y="3799329"/>
            <a:ext cx="10629800" cy="6309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a machine learning model for predicting startup success.</a:t>
            </a:r>
          </a:p>
          <a:p>
            <a:pPr marL="0" indent="0">
              <a:buNone/>
            </a:pP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063662" y="400687"/>
            <a:ext cx="53010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Methodology</a:t>
            </a: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CFD4D1-CAEE-7D97-BCB3-34EF62F84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745" y1="14325" x2="17560" y2="7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410" t="24674" r="30000" b="41860"/>
          <a:stretch/>
        </p:blipFill>
        <p:spPr>
          <a:xfrm>
            <a:off x="3606647" y="5957559"/>
            <a:ext cx="2024900" cy="156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DCFD4D1-CAEE-7D97-BCB3-34EF62F8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7745" y1="14325" x2="17560" y2="7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0" y="1675783"/>
            <a:ext cx="7950878" cy="46840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31547" y="6357851"/>
            <a:ext cx="2414662" cy="116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sz="2400" dirty="0" smtClean="0"/>
              <a:t>Collection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54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060531" y="970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 smtClean="0">
                <a:solidFill>
                  <a:srgbClr val="272D45"/>
                </a:solidFill>
                <a:latin typeface="Kanit" pitchFamily="34" charset="0"/>
                <a:ea typeface="Kanit" pitchFamily="34" charset="-122"/>
              </a:rPr>
              <a:t>About data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1060531" y="1138249"/>
            <a:ext cx="10554414" cy="7116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sz="2000" b="1" dirty="0"/>
              <a:t>The data contains industry trends, investment insights and individual company information. There are 48 columns/features. Some of the features are</a:t>
            </a:r>
            <a:r>
              <a:rPr lang="en-US" sz="2000" b="1" dirty="0" smtClean="0"/>
              <a:t>: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err="1"/>
              <a:t>age_first_funding_year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 err="1"/>
              <a:t>age_last_funding_year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/>
              <a:t>relationships – quantitative</a:t>
            </a:r>
          </a:p>
          <a:p>
            <a:pPr fontAlgn="base"/>
            <a:r>
              <a:rPr lang="en-US" sz="2000" dirty="0" err="1"/>
              <a:t>funding_rounds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 err="1"/>
              <a:t>funding_total_usd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/>
              <a:t>milestones – quantitative</a:t>
            </a:r>
          </a:p>
          <a:p>
            <a:pPr fontAlgn="base"/>
            <a:r>
              <a:rPr lang="en-US" sz="2000" dirty="0" err="1"/>
              <a:t>age_first_milestone_year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 err="1"/>
              <a:t>age_last_milestone_year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/>
              <a:t>state – categorical</a:t>
            </a:r>
          </a:p>
          <a:p>
            <a:pPr fontAlgn="base"/>
            <a:r>
              <a:rPr lang="en-US" sz="2000" dirty="0" err="1"/>
              <a:t>industry_type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has_VC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has_angel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has_roundA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has_roundB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has_roundC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has_roundD</a:t>
            </a:r>
            <a:r>
              <a:rPr lang="en-US" sz="2000" dirty="0"/>
              <a:t> – categorical</a:t>
            </a:r>
          </a:p>
          <a:p>
            <a:pPr fontAlgn="base"/>
            <a:r>
              <a:rPr lang="en-US" sz="2000" dirty="0" err="1"/>
              <a:t>avg_participants</a:t>
            </a:r>
            <a:r>
              <a:rPr lang="en-US" sz="2000" dirty="0"/>
              <a:t> – quantitative</a:t>
            </a:r>
          </a:p>
          <a:p>
            <a:pPr fontAlgn="base"/>
            <a:r>
              <a:rPr lang="en-US" sz="2000" dirty="0"/>
              <a:t>is_top500 – categorical</a:t>
            </a:r>
          </a:p>
          <a:p>
            <a:pPr fontAlgn="base"/>
            <a:r>
              <a:rPr lang="en-US" sz="2000" dirty="0"/>
              <a:t>status(acquired/closed) – categorical (the target variable, if a startup is ‘acquired’ by some other organization, means the startup succeed)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484</Words>
  <Application>Microsoft Office PowerPoint</Application>
  <PresentationFormat>Custom</PresentationFormat>
  <Paragraphs>124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Kanit</vt:lpstr>
      <vt:lpstr>Martel 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28</cp:revision>
  <dcterms:created xsi:type="dcterms:W3CDTF">2024-01-04T19:22:38Z</dcterms:created>
  <dcterms:modified xsi:type="dcterms:W3CDTF">2024-02-08T18:09:37Z</dcterms:modified>
</cp:coreProperties>
</file>