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handoutMasterIdLst>
    <p:handoutMasterId r:id="rId39"/>
  </p:handoutMasterIdLst>
  <p:sldIdLst>
    <p:sldId id="258" r:id="rId2"/>
    <p:sldId id="257" r:id="rId3"/>
    <p:sldId id="259" r:id="rId4"/>
    <p:sldId id="260" r:id="rId5"/>
    <p:sldId id="261" r:id="rId6"/>
    <p:sldId id="267" r:id="rId7"/>
    <p:sldId id="262" r:id="rId8"/>
    <p:sldId id="263" r:id="rId9"/>
    <p:sldId id="264" r:id="rId10"/>
    <p:sldId id="265" r:id="rId11"/>
    <p:sldId id="266" r:id="rId12"/>
    <p:sldId id="268" r:id="rId13"/>
    <p:sldId id="269" r:id="rId14"/>
    <p:sldId id="270" r:id="rId15"/>
    <p:sldId id="271" r:id="rId16"/>
    <p:sldId id="274" r:id="rId17"/>
    <p:sldId id="272" r:id="rId18"/>
    <p:sldId id="273" r:id="rId19"/>
    <p:sldId id="275" r:id="rId20"/>
    <p:sldId id="280" r:id="rId21"/>
    <p:sldId id="276" r:id="rId22"/>
    <p:sldId id="281" r:id="rId23"/>
    <p:sldId id="277" r:id="rId24"/>
    <p:sldId id="282" r:id="rId25"/>
    <p:sldId id="278" r:id="rId26"/>
    <p:sldId id="283" r:id="rId27"/>
    <p:sldId id="279" r:id="rId28"/>
    <p:sldId id="284" r:id="rId29"/>
    <p:sldId id="287" r:id="rId30"/>
    <p:sldId id="285" r:id="rId31"/>
    <p:sldId id="288" r:id="rId32"/>
    <p:sldId id="286" r:id="rId33"/>
    <p:sldId id="289" r:id="rId34"/>
    <p:sldId id="291" r:id="rId35"/>
    <p:sldId id="290"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4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2F369E-3573-5421-C458-A008BFD1ED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DA29E0-A9E2-E7C8-7655-480CC24986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85B7F-1F63-4A12-95FB-73C89E4C466B}" type="datetimeFigureOut">
              <a:rPr lang="en-US" smtClean="0"/>
              <a:t>10/3/2023</a:t>
            </a:fld>
            <a:endParaRPr lang="en-US"/>
          </a:p>
        </p:txBody>
      </p:sp>
      <p:sp>
        <p:nvSpPr>
          <p:cNvPr id="4" name="Footer Placeholder 3">
            <a:extLst>
              <a:ext uri="{FF2B5EF4-FFF2-40B4-BE49-F238E27FC236}">
                <a16:creationId xmlns:a16="http://schemas.microsoft.com/office/drawing/2014/main" id="{B3F61141-61FD-C970-E98F-E74FDB7CDF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40EB11-195F-8787-6E91-550A35B0DB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578E46-F494-462C-862D-229B215B2535}" type="slidenum">
              <a:rPr lang="en-US" smtClean="0"/>
              <a:t>‹#›</a:t>
            </a:fld>
            <a:endParaRPr lang="en-US"/>
          </a:p>
        </p:txBody>
      </p:sp>
    </p:spTree>
    <p:extLst>
      <p:ext uri="{BB962C8B-B14F-4D97-AF65-F5344CB8AC3E}">
        <p14:creationId xmlns:p14="http://schemas.microsoft.com/office/powerpoint/2010/main" val="12647565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EA9A5-D2CA-40F9-99C4-D879E6BFD26C}"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2F765-4FBB-4CA4-91DF-EB8C9B6CD1F4}" type="slidenum">
              <a:rPr lang="en-US" smtClean="0"/>
              <a:t>‹#›</a:t>
            </a:fld>
            <a:endParaRPr lang="en-US"/>
          </a:p>
        </p:txBody>
      </p:sp>
    </p:spTree>
    <p:extLst>
      <p:ext uri="{BB962C8B-B14F-4D97-AF65-F5344CB8AC3E}">
        <p14:creationId xmlns:p14="http://schemas.microsoft.com/office/powerpoint/2010/main" val="17496842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007871-8E80-49F2-BEDB-A48DBAC2A2CA}"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D80CC9D4-EDFA-4F51-BAF8-A51BE2A28A3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6534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07871-8E80-49F2-BEDB-A48DBAC2A2CA}"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CC9D4-EDFA-4F51-BAF8-A51BE2A28A30}" type="slidenum">
              <a:rPr lang="en-US" smtClean="0"/>
              <a:t>‹#›</a:t>
            </a:fld>
            <a:endParaRPr lang="en-US"/>
          </a:p>
        </p:txBody>
      </p:sp>
    </p:spTree>
    <p:extLst>
      <p:ext uri="{BB962C8B-B14F-4D97-AF65-F5344CB8AC3E}">
        <p14:creationId xmlns:p14="http://schemas.microsoft.com/office/powerpoint/2010/main" val="416661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07871-8E80-49F2-BEDB-A48DBAC2A2CA}"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CC9D4-EDFA-4F51-BAF8-A51BE2A28A30}" type="slidenum">
              <a:rPr lang="en-US" smtClean="0"/>
              <a:t>‹#›</a:t>
            </a:fld>
            <a:endParaRPr lang="en-US"/>
          </a:p>
        </p:txBody>
      </p:sp>
    </p:spTree>
    <p:extLst>
      <p:ext uri="{BB962C8B-B14F-4D97-AF65-F5344CB8AC3E}">
        <p14:creationId xmlns:p14="http://schemas.microsoft.com/office/powerpoint/2010/main" val="265665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07871-8E80-49F2-BEDB-A48DBAC2A2CA}"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CC9D4-EDFA-4F51-BAF8-A51BE2A28A3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4248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07871-8E80-49F2-BEDB-A48DBAC2A2CA}"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CC9D4-EDFA-4F51-BAF8-A51BE2A28A30}" type="slidenum">
              <a:rPr lang="en-US" smtClean="0"/>
              <a:t>‹#›</a:t>
            </a:fld>
            <a:endParaRPr lang="en-US"/>
          </a:p>
        </p:txBody>
      </p:sp>
    </p:spTree>
    <p:extLst>
      <p:ext uri="{BB962C8B-B14F-4D97-AF65-F5344CB8AC3E}">
        <p14:creationId xmlns:p14="http://schemas.microsoft.com/office/powerpoint/2010/main" val="124128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07871-8E80-49F2-BEDB-A48DBAC2A2CA}"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CC9D4-EDFA-4F51-BAF8-A51BE2A28A3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7488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07871-8E80-49F2-BEDB-A48DBAC2A2CA}"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CC9D4-EDFA-4F51-BAF8-A51BE2A28A30}" type="slidenum">
              <a:rPr lang="en-US" smtClean="0"/>
              <a:t>‹#›</a:t>
            </a:fld>
            <a:endParaRPr lang="en-US"/>
          </a:p>
        </p:txBody>
      </p:sp>
    </p:spTree>
    <p:extLst>
      <p:ext uri="{BB962C8B-B14F-4D97-AF65-F5344CB8AC3E}">
        <p14:creationId xmlns:p14="http://schemas.microsoft.com/office/powerpoint/2010/main" val="167090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07871-8E80-49F2-BEDB-A48DBAC2A2CA}"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CC9D4-EDFA-4F51-BAF8-A51BE2A28A3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4355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7007871-8E80-49F2-BEDB-A48DBAC2A2CA}"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CC9D4-EDFA-4F51-BAF8-A51BE2A28A30}" type="slidenum">
              <a:rPr lang="en-US" smtClean="0"/>
              <a:t>‹#›</a:t>
            </a:fld>
            <a:endParaRPr lang="en-US"/>
          </a:p>
        </p:txBody>
      </p:sp>
    </p:spTree>
    <p:extLst>
      <p:ext uri="{BB962C8B-B14F-4D97-AF65-F5344CB8AC3E}">
        <p14:creationId xmlns:p14="http://schemas.microsoft.com/office/powerpoint/2010/main" val="118996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007871-8E80-49F2-BEDB-A48DBAC2A2CA}"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CC9D4-EDFA-4F51-BAF8-A51BE2A28A30}" type="slidenum">
              <a:rPr lang="en-US" smtClean="0"/>
              <a:t>‹#›</a:t>
            </a:fld>
            <a:endParaRPr lang="en-US"/>
          </a:p>
        </p:txBody>
      </p:sp>
    </p:spTree>
    <p:extLst>
      <p:ext uri="{BB962C8B-B14F-4D97-AF65-F5344CB8AC3E}">
        <p14:creationId xmlns:p14="http://schemas.microsoft.com/office/powerpoint/2010/main" val="171563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007871-8E80-49F2-BEDB-A48DBAC2A2CA}"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CC9D4-EDFA-4F51-BAF8-A51BE2A28A30}" type="slidenum">
              <a:rPr lang="en-US" smtClean="0"/>
              <a:t>‹#›</a:t>
            </a:fld>
            <a:endParaRPr lang="en-US"/>
          </a:p>
        </p:txBody>
      </p:sp>
    </p:spTree>
    <p:extLst>
      <p:ext uri="{BB962C8B-B14F-4D97-AF65-F5344CB8AC3E}">
        <p14:creationId xmlns:p14="http://schemas.microsoft.com/office/powerpoint/2010/main" val="45550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7007871-8E80-49F2-BEDB-A48DBAC2A2CA}" type="datetimeFigureOut">
              <a:rPr lang="en-US" smtClean="0"/>
              <a:t>10/3/2023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80CC9D4-EDFA-4F51-BAF8-A51BE2A28A3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08470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AB26E6-0C5E-30CC-EB86-CFE396F75CEA}"/>
              </a:ext>
            </a:extLst>
          </p:cNvPr>
          <p:cNvSpPr>
            <a:spLocks noChangeArrowheads="1"/>
          </p:cNvSpPr>
          <p:nvPr/>
        </p:nvSpPr>
        <p:spPr bwMode="auto">
          <a:xfrm>
            <a:off x="1129554" y="1513361"/>
            <a:ext cx="9621574" cy="1938992"/>
          </a:xfrm>
          <a:prstGeom prst="rect">
            <a:avLst/>
          </a:prstGeom>
          <a:noFill/>
        </p:spPr>
        <p:txBody>
          <a:bodyPr wrap="square" lIns="91440" tIns="45720" rIns="91440" bIns="45720">
            <a:spAutoFit/>
          </a:bodyPr>
          <a:lstStyle/>
          <a:p>
            <a:pPr algn="just"/>
            <a:r>
              <a:rPr lang="en-US" sz="2400" b="0" i="0" dirty="0">
                <a:effectLst/>
                <a:latin typeface="Söhne"/>
              </a:rPr>
              <a:t>Machine learning is a subset of artificial intelligence that focuses on developing algorithms and models that enable computers to learn from and make predictions or decisions based on data without being explicitly programmed. In short, it's about teaching computers to learn from data and make intelligent choices.</a:t>
            </a:r>
            <a:endParaRPr lang="en-US" altLang="en-US" sz="24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41E39158-61EB-65B4-F490-650B4E7DE962}"/>
              </a:ext>
            </a:extLst>
          </p:cNvPr>
          <p:cNvSpPr>
            <a:spLocks noChangeArrowheads="1"/>
          </p:cNvSpPr>
          <p:nvPr/>
        </p:nvSpPr>
        <p:spPr bwMode="auto">
          <a:xfrm>
            <a:off x="1292547" y="3603812"/>
            <a:ext cx="9606905" cy="461665"/>
          </a:xfrm>
          <a:prstGeom prst="rect">
            <a:avLst/>
          </a:prstGeom>
          <a:noFill/>
        </p:spPr>
        <p:txBody>
          <a:bodyPr wrap="square" lIns="91440" tIns="45720" rIns="91440" bIns="45720">
            <a:spAutoFit/>
          </a:bodyPr>
          <a:lstStyle/>
          <a:p>
            <a:pPr algn="just"/>
            <a:r>
              <a:rPr lang="en-US" sz="2400" b="1" i="0" u="sng" dirty="0">
                <a:solidFill>
                  <a:schemeClr val="accent6"/>
                </a:solidFill>
                <a:effectLst/>
                <a:latin typeface="Söhne"/>
              </a:rPr>
              <a:t>Some popular machine learning algorithms used in data science include:</a:t>
            </a:r>
            <a:endParaRPr lang="en-US" altLang="en-US" sz="2400" b="1" u="sng" dirty="0">
              <a:ln w="0"/>
              <a:solidFill>
                <a:schemeClr val="accent6"/>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B93EC911-7F7B-E002-DB7C-34C99D2750C0}"/>
              </a:ext>
            </a:extLst>
          </p:cNvPr>
          <p:cNvSpPr>
            <a:spLocks noChangeArrowheads="1"/>
          </p:cNvSpPr>
          <p:nvPr/>
        </p:nvSpPr>
        <p:spPr bwMode="auto">
          <a:xfrm>
            <a:off x="6200725" y="4230278"/>
            <a:ext cx="5883699" cy="2308324"/>
          </a:xfrm>
          <a:prstGeom prst="rect">
            <a:avLst/>
          </a:prstGeom>
          <a:noFill/>
        </p:spPr>
        <p:txBody>
          <a:bodyPr wrap="square" lIns="91440" tIns="45720" rIns="91440" bIns="45720">
            <a:spAutoFit/>
          </a:bodyPr>
          <a:lstStyle/>
          <a:p>
            <a:pPr algn="l"/>
            <a:r>
              <a:rPr lang="en-US" sz="2400" b="1" dirty="0">
                <a:latin typeface="Söhne"/>
              </a:rPr>
              <a:t>7</a:t>
            </a:r>
            <a:r>
              <a:rPr lang="en-US" sz="2400" b="1" i="0" dirty="0">
                <a:effectLst/>
                <a:latin typeface="Söhne"/>
              </a:rPr>
              <a:t>. Naive Bayes</a:t>
            </a:r>
          </a:p>
          <a:p>
            <a:pPr algn="l"/>
            <a:r>
              <a:rPr lang="en-US" sz="2400" b="1" i="0" dirty="0">
                <a:effectLst/>
                <a:latin typeface="Söhne"/>
              </a:rPr>
              <a:t>8. K-Means Clustering</a:t>
            </a:r>
          </a:p>
          <a:p>
            <a:pPr algn="l"/>
            <a:r>
              <a:rPr lang="en-US" sz="2400" b="1" dirty="0">
                <a:latin typeface="Söhne"/>
              </a:rPr>
              <a:t>9. </a:t>
            </a:r>
            <a:r>
              <a:rPr lang="en-US" sz="2400" b="1" i="0" dirty="0">
                <a:effectLst/>
                <a:latin typeface="Söhne"/>
              </a:rPr>
              <a:t>Principal Component Analysis (PCA)</a:t>
            </a:r>
            <a:endParaRPr lang="en-US" sz="2400" dirty="0">
              <a:latin typeface="Söhne"/>
            </a:endParaRPr>
          </a:p>
          <a:p>
            <a:pPr algn="l"/>
            <a:r>
              <a:rPr lang="en-US" sz="2400" b="1" i="0" dirty="0">
                <a:effectLst/>
                <a:latin typeface="Söhne"/>
              </a:rPr>
              <a:t>10. Gradient Boosting Algorithms (e.g., </a:t>
            </a:r>
            <a:r>
              <a:rPr lang="en-US" sz="2400" b="1" i="0" dirty="0" err="1">
                <a:effectLst/>
                <a:latin typeface="Söhne"/>
              </a:rPr>
              <a:t>XGBoost</a:t>
            </a:r>
            <a:r>
              <a:rPr lang="en-US" sz="2400" b="1" i="0" dirty="0">
                <a:effectLst/>
                <a:latin typeface="Söhne"/>
              </a:rPr>
              <a:t>, </a:t>
            </a:r>
            <a:r>
              <a:rPr lang="en-US" sz="2400" b="1" i="0" dirty="0" err="1">
                <a:effectLst/>
                <a:latin typeface="Söhne"/>
              </a:rPr>
              <a:t>LightGBM</a:t>
            </a:r>
            <a:r>
              <a:rPr lang="en-US" sz="2400" b="1" i="0" dirty="0">
                <a:effectLst/>
                <a:latin typeface="Söhne"/>
              </a:rPr>
              <a:t>)</a:t>
            </a:r>
            <a:endParaRPr lang="en-US" sz="2400" dirty="0">
              <a:latin typeface="Söhne"/>
            </a:endParaRPr>
          </a:p>
          <a:p>
            <a:pPr algn="l"/>
            <a:r>
              <a:rPr lang="en-US" sz="2400" b="1" i="0" dirty="0">
                <a:effectLst/>
                <a:latin typeface="Söhne"/>
              </a:rPr>
              <a:t>11. Neural Networks (Deep Learning)</a:t>
            </a:r>
            <a:endParaRPr lang="en-US" sz="2400" b="0" i="0" dirty="0">
              <a:effectLst/>
              <a:latin typeface="Söhne"/>
            </a:endParaRPr>
          </a:p>
        </p:txBody>
      </p:sp>
      <p:sp>
        <p:nvSpPr>
          <p:cNvPr id="5" name="Rectangle 4">
            <a:extLst>
              <a:ext uri="{FF2B5EF4-FFF2-40B4-BE49-F238E27FC236}">
                <a16:creationId xmlns:a16="http://schemas.microsoft.com/office/drawing/2014/main" id="{E2D2E686-C42E-C607-5B8E-47B01472E8CC}"/>
              </a:ext>
            </a:extLst>
          </p:cNvPr>
          <p:cNvSpPr>
            <a:spLocks noChangeArrowheads="1"/>
          </p:cNvSpPr>
          <p:nvPr/>
        </p:nvSpPr>
        <p:spPr bwMode="auto">
          <a:xfrm>
            <a:off x="1292547" y="4230278"/>
            <a:ext cx="4803453" cy="2308324"/>
          </a:xfrm>
          <a:prstGeom prst="rect">
            <a:avLst/>
          </a:prstGeom>
          <a:noFill/>
        </p:spPr>
        <p:txBody>
          <a:bodyPr wrap="square" lIns="91440" tIns="45720" rIns="91440" bIns="45720">
            <a:spAutoFit/>
          </a:bodyPr>
          <a:lstStyle/>
          <a:p>
            <a:pPr algn="l">
              <a:buFont typeface="+mj-lt"/>
              <a:buAutoNum type="arabicPeriod"/>
            </a:pPr>
            <a:r>
              <a:rPr lang="en-US" sz="2400" b="1" i="0" dirty="0">
                <a:effectLst/>
                <a:latin typeface="Söhne"/>
              </a:rPr>
              <a:t>Linear Regression</a:t>
            </a:r>
          </a:p>
          <a:p>
            <a:pPr algn="l">
              <a:buFont typeface="+mj-lt"/>
              <a:buAutoNum type="arabicPeriod"/>
            </a:pPr>
            <a:r>
              <a:rPr lang="en-US" sz="2400" b="1" i="0" dirty="0">
                <a:effectLst/>
                <a:latin typeface="Söhne"/>
              </a:rPr>
              <a:t>Logistic Regression</a:t>
            </a:r>
            <a:endParaRPr lang="en-US" sz="2400" b="0" i="0" dirty="0">
              <a:effectLst/>
              <a:latin typeface="Söhne"/>
            </a:endParaRPr>
          </a:p>
          <a:p>
            <a:pPr algn="l">
              <a:buFont typeface="+mj-lt"/>
              <a:buAutoNum type="arabicPeriod"/>
            </a:pPr>
            <a:r>
              <a:rPr lang="en-US" sz="2400" b="1" i="0" dirty="0">
                <a:effectLst/>
                <a:latin typeface="Söhne"/>
              </a:rPr>
              <a:t>Decision Trees</a:t>
            </a:r>
            <a:endParaRPr lang="en-US" sz="2400" b="0" i="0" dirty="0">
              <a:effectLst/>
              <a:latin typeface="Söhne"/>
            </a:endParaRPr>
          </a:p>
          <a:p>
            <a:pPr algn="l">
              <a:buFont typeface="+mj-lt"/>
              <a:buAutoNum type="arabicPeriod"/>
            </a:pPr>
            <a:r>
              <a:rPr lang="en-US" sz="2400" b="1" i="0" dirty="0">
                <a:effectLst/>
                <a:latin typeface="Söhne"/>
              </a:rPr>
              <a:t>Random Forest</a:t>
            </a:r>
          </a:p>
          <a:p>
            <a:pPr algn="l">
              <a:buFont typeface="+mj-lt"/>
              <a:buAutoNum type="arabicPeriod"/>
            </a:pPr>
            <a:r>
              <a:rPr lang="en-US" sz="2400" b="1" i="0" dirty="0">
                <a:effectLst/>
                <a:latin typeface="Söhne"/>
              </a:rPr>
              <a:t>Support Vector Machines (SVM)</a:t>
            </a:r>
          </a:p>
          <a:p>
            <a:pPr>
              <a:buFont typeface="+mj-lt"/>
              <a:buAutoNum type="arabicPeriod"/>
            </a:pPr>
            <a:r>
              <a:rPr lang="en-US" sz="2400" b="1" i="0" dirty="0">
                <a:effectLst/>
                <a:latin typeface="Söhne"/>
              </a:rPr>
              <a:t>K-Nearest Neighbors (KNN)</a:t>
            </a:r>
            <a:endParaRPr lang="en-US" sz="2400" dirty="0">
              <a:latin typeface="Söhne"/>
            </a:endParaRPr>
          </a:p>
        </p:txBody>
      </p:sp>
      <p:sp>
        <p:nvSpPr>
          <p:cNvPr id="6" name="TextBox 5">
            <a:extLst>
              <a:ext uri="{FF2B5EF4-FFF2-40B4-BE49-F238E27FC236}">
                <a16:creationId xmlns:a16="http://schemas.microsoft.com/office/drawing/2014/main" id="{F1DDAB7A-EAB3-8F3E-6965-6FFA7A5EB1FD}"/>
              </a:ext>
            </a:extLst>
          </p:cNvPr>
          <p:cNvSpPr txBox="1"/>
          <p:nvPr/>
        </p:nvSpPr>
        <p:spPr>
          <a:xfrm>
            <a:off x="2898962" y="189341"/>
            <a:ext cx="5639919" cy="830997"/>
          </a:xfrm>
          <a:prstGeom prst="rect">
            <a:avLst/>
          </a:prstGeom>
          <a:noFill/>
        </p:spPr>
        <p:txBody>
          <a:bodyPr wrap="square">
            <a:spAutoFit/>
          </a:bodyPr>
          <a:lstStyle>
            <a:defPPr>
              <a:defRPr lang="en-US"/>
            </a:defPPr>
            <a:lvl1pPr algn="ctr">
              <a:defRPr sz="4800" b="1">
                <a:ln w="0"/>
                <a:solidFill>
                  <a:schemeClr val="accent6"/>
                </a:solidFill>
                <a:effectLst>
                  <a:outerShdw blurRad="38100" dist="25400" dir="5400000" algn="ctr" rotWithShape="0">
                    <a:srgbClr val="6E747A">
                      <a:alpha val="43000"/>
                    </a:srgbClr>
                  </a:outerShdw>
                </a:effectLst>
              </a:defRPr>
            </a:lvl1pPr>
          </a:lstStyle>
          <a:p>
            <a:r>
              <a:rPr lang="en-US" altLang="en-US" dirty="0"/>
              <a:t>Machine Learning</a:t>
            </a:r>
            <a:endParaRPr lang="en-US" dirty="0"/>
          </a:p>
        </p:txBody>
      </p:sp>
    </p:spTree>
    <p:extLst>
      <p:ext uri="{BB962C8B-B14F-4D97-AF65-F5344CB8AC3E}">
        <p14:creationId xmlns:p14="http://schemas.microsoft.com/office/powerpoint/2010/main" val="3729361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0BB33B-D70A-9334-0EE0-BDAB32B21148}"/>
              </a:ext>
            </a:extLst>
          </p:cNvPr>
          <p:cNvPicPr>
            <a:picLocks noChangeAspect="1"/>
          </p:cNvPicPr>
          <p:nvPr/>
        </p:nvPicPr>
        <p:blipFill>
          <a:blip r:embed="rId2"/>
          <a:stretch>
            <a:fillRect/>
          </a:stretch>
        </p:blipFill>
        <p:spPr>
          <a:xfrm>
            <a:off x="1535699" y="126081"/>
            <a:ext cx="4056904" cy="3115263"/>
          </a:xfrm>
          <a:prstGeom prst="rect">
            <a:avLst/>
          </a:prstGeom>
        </p:spPr>
      </p:pic>
      <p:pic>
        <p:nvPicPr>
          <p:cNvPr id="5" name="Picture 4">
            <a:extLst>
              <a:ext uri="{FF2B5EF4-FFF2-40B4-BE49-F238E27FC236}">
                <a16:creationId xmlns:a16="http://schemas.microsoft.com/office/drawing/2014/main" id="{A7958752-FBE5-2D4F-72A8-2F856D491BC3}"/>
              </a:ext>
            </a:extLst>
          </p:cNvPr>
          <p:cNvPicPr>
            <a:picLocks noChangeAspect="1"/>
          </p:cNvPicPr>
          <p:nvPr/>
        </p:nvPicPr>
        <p:blipFill>
          <a:blip r:embed="rId3"/>
          <a:stretch>
            <a:fillRect/>
          </a:stretch>
        </p:blipFill>
        <p:spPr>
          <a:xfrm>
            <a:off x="6158409" y="126081"/>
            <a:ext cx="3977593" cy="3115263"/>
          </a:xfrm>
          <a:prstGeom prst="rect">
            <a:avLst/>
          </a:prstGeom>
        </p:spPr>
      </p:pic>
      <p:pic>
        <p:nvPicPr>
          <p:cNvPr id="7" name="Picture 6">
            <a:extLst>
              <a:ext uri="{FF2B5EF4-FFF2-40B4-BE49-F238E27FC236}">
                <a16:creationId xmlns:a16="http://schemas.microsoft.com/office/drawing/2014/main" id="{3176D452-0A2F-4DB7-BA80-3FED3285669D}"/>
              </a:ext>
            </a:extLst>
          </p:cNvPr>
          <p:cNvPicPr>
            <a:picLocks noChangeAspect="1"/>
          </p:cNvPicPr>
          <p:nvPr/>
        </p:nvPicPr>
        <p:blipFill>
          <a:blip r:embed="rId4"/>
          <a:stretch>
            <a:fillRect/>
          </a:stretch>
        </p:blipFill>
        <p:spPr>
          <a:xfrm>
            <a:off x="1535699" y="3495633"/>
            <a:ext cx="4056904" cy="3163278"/>
          </a:xfrm>
          <a:prstGeom prst="rect">
            <a:avLst/>
          </a:prstGeom>
        </p:spPr>
      </p:pic>
      <p:pic>
        <p:nvPicPr>
          <p:cNvPr id="9" name="Picture 8">
            <a:extLst>
              <a:ext uri="{FF2B5EF4-FFF2-40B4-BE49-F238E27FC236}">
                <a16:creationId xmlns:a16="http://schemas.microsoft.com/office/drawing/2014/main" id="{3766A478-9171-AF75-DB1C-E0A0B2A25655}"/>
              </a:ext>
            </a:extLst>
          </p:cNvPr>
          <p:cNvPicPr>
            <a:picLocks noChangeAspect="1"/>
          </p:cNvPicPr>
          <p:nvPr/>
        </p:nvPicPr>
        <p:blipFill>
          <a:blip r:embed="rId5"/>
          <a:stretch>
            <a:fillRect/>
          </a:stretch>
        </p:blipFill>
        <p:spPr>
          <a:xfrm>
            <a:off x="6158409" y="3429000"/>
            <a:ext cx="3977723" cy="3229911"/>
          </a:xfrm>
          <a:prstGeom prst="rect">
            <a:avLst/>
          </a:prstGeom>
        </p:spPr>
      </p:pic>
    </p:spTree>
    <p:extLst>
      <p:ext uri="{BB962C8B-B14F-4D97-AF65-F5344CB8AC3E}">
        <p14:creationId xmlns:p14="http://schemas.microsoft.com/office/powerpoint/2010/main" val="383847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26FACB-ABE2-E0E4-4988-9D875EEFAB9F}"/>
              </a:ext>
            </a:extLst>
          </p:cNvPr>
          <p:cNvPicPr>
            <a:picLocks noChangeAspect="1"/>
          </p:cNvPicPr>
          <p:nvPr/>
        </p:nvPicPr>
        <p:blipFill rotWithShape="1">
          <a:blip r:embed="rId2"/>
          <a:srcRect b="4346"/>
          <a:stretch/>
        </p:blipFill>
        <p:spPr>
          <a:xfrm>
            <a:off x="2030505" y="446111"/>
            <a:ext cx="7436223" cy="5965778"/>
          </a:xfrm>
          <a:prstGeom prst="rect">
            <a:avLst/>
          </a:prstGeom>
        </p:spPr>
      </p:pic>
      <p:pic>
        <p:nvPicPr>
          <p:cNvPr id="10" name="Picture 9">
            <a:extLst>
              <a:ext uri="{FF2B5EF4-FFF2-40B4-BE49-F238E27FC236}">
                <a16:creationId xmlns:a16="http://schemas.microsoft.com/office/drawing/2014/main" id="{D1BA782C-D855-4076-0DC7-019BA1322C4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030505" y="5856608"/>
            <a:ext cx="7436223" cy="531985"/>
          </a:xfrm>
          <a:prstGeom prst="rect">
            <a:avLst/>
          </a:prstGeom>
        </p:spPr>
      </p:pic>
    </p:spTree>
    <p:extLst>
      <p:ext uri="{BB962C8B-B14F-4D97-AF65-F5344CB8AC3E}">
        <p14:creationId xmlns:p14="http://schemas.microsoft.com/office/powerpoint/2010/main" val="389307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DEDDDB-9F93-C79F-CF88-35DEB4D55EF1}"/>
              </a:ext>
            </a:extLst>
          </p:cNvPr>
          <p:cNvPicPr>
            <a:picLocks noChangeAspect="1"/>
          </p:cNvPicPr>
          <p:nvPr/>
        </p:nvPicPr>
        <p:blipFill rotWithShape="1">
          <a:blip r:embed="rId2"/>
          <a:srcRect l="7355" t="29991" r="26988"/>
          <a:stretch/>
        </p:blipFill>
        <p:spPr>
          <a:xfrm>
            <a:off x="1116106" y="1102660"/>
            <a:ext cx="5300379" cy="887505"/>
          </a:xfrm>
          <a:prstGeom prst="rect">
            <a:avLst/>
          </a:prstGeom>
        </p:spPr>
      </p:pic>
      <p:pic>
        <p:nvPicPr>
          <p:cNvPr id="5" name="Picture 4">
            <a:extLst>
              <a:ext uri="{FF2B5EF4-FFF2-40B4-BE49-F238E27FC236}">
                <a16:creationId xmlns:a16="http://schemas.microsoft.com/office/drawing/2014/main" id="{F4B6C67F-272D-6938-4100-C17671815CE6}"/>
              </a:ext>
            </a:extLst>
          </p:cNvPr>
          <p:cNvPicPr>
            <a:picLocks noChangeAspect="1"/>
          </p:cNvPicPr>
          <p:nvPr/>
        </p:nvPicPr>
        <p:blipFill>
          <a:blip r:embed="rId3"/>
          <a:stretch>
            <a:fillRect/>
          </a:stretch>
        </p:blipFill>
        <p:spPr>
          <a:xfrm>
            <a:off x="1387247" y="2245658"/>
            <a:ext cx="4708753" cy="3617136"/>
          </a:xfrm>
          <a:prstGeom prst="rect">
            <a:avLst/>
          </a:prstGeom>
        </p:spPr>
      </p:pic>
      <p:pic>
        <p:nvPicPr>
          <p:cNvPr id="7" name="Picture 6">
            <a:extLst>
              <a:ext uri="{FF2B5EF4-FFF2-40B4-BE49-F238E27FC236}">
                <a16:creationId xmlns:a16="http://schemas.microsoft.com/office/drawing/2014/main" id="{A4F832E7-E3CC-59C9-E711-2913CB1459FC}"/>
              </a:ext>
            </a:extLst>
          </p:cNvPr>
          <p:cNvPicPr>
            <a:picLocks noChangeAspect="1"/>
          </p:cNvPicPr>
          <p:nvPr/>
        </p:nvPicPr>
        <p:blipFill rotWithShape="1">
          <a:blip r:embed="rId4"/>
          <a:srcRect l="7211" r="33190" b="18447"/>
          <a:stretch/>
        </p:blipFill>
        <p:spPr>
          <a:xfrm>
            <a:off x="6542840" y="1105211"/>
            <a:ext cx="4708753" cy="884954"/>
          </a:xfrm>
          <a:prstGeom prst="rect">
            <a:avLst/>
          </a:prstGeom>
        </p:spPr>
      </p:pic>
      <p:pic>
        <p:nvPicPr>
          <p:cNvPr id="9" name="Picture 8">
            <a:extLst>
              <a:ext uri="{FF2B5EF4-FFF2-40B4-BE49-F238E27FC236}">
                <a16:creationId xmlns:a16="http://schemas.microsoft.com/office/drawing/2014/main" id="{4DDC0082-C680-68E7-F17F-79024E95C820}"/>
              </a:ext>
            </a:extLst>
          </p:cNvPr>
          <p:cNvPicPr>
            <a:picLocks noChangeAspect="1"/>
          </p:cNvPicPr>
          <p:nvPr/>
        </p:nvPicPr>
        <p:blipFill>
          <a:blip r:embed="rId5"/>
          <a:stretch>
            <a:fillRect/>
          </a:stretch>
        </p:blipFill>
        <p:spPr>
          <a:xfrm>
            <a:off x="6542840" y="2271368"/>
            <a:ext cx="4591691" cy="3591426"/>
          </a:xfrm>
          <a:prstGeom prst="rect">
            <a:avLst/>
          </a:prstGeom>
        </p:spPr>
      </p:pic>
    </p:spTree>
    <p:extLst>
      <p:ext uri="{BB962C8B-B14F-4D97-AF65-F5344CB8AC3E}">
        <p14:creationId xmlns:p14="http://schemas.microsoft.com/office/powerpoint/2010/main" val="62498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60CCB8-AD79-1221-BE49-E17B9AF4D2E4}"/>
              </a:ext>
            </a:extLst>
          </p:cNvPr>
          <p:cNvPicPr>
            <a:picLocks noChangeAspect="1"/>
          </p:cNvPicPr>
          <p:nvPr/>
        </p:nvPicPr>
        <p:blipFill>
          <a:blip r:embed="rId2"/>
          <a:stretch>
            <a:fillRect/>
          </a:stretch>
        </p:blipFill>
        <p:spPr>
          <a:xfrm>
            <a:off x="1040478" y="968156"/>
            <a:ext cx="5055522" cy="605150"/>
          </a:xfrm>
          <a:prstGeom prst="rect">
            <a:avLst/>
          </a:prstGeom>
        </p:spPr>
      </p:pic>
      <p:pic>
        <p:nvPicPr>
          <p:cNvPr id="7" name="Picture 6">
            <a:extLst>
              <a:ext uri="{FF2B5EF4-FFF2-40B4-BE49-F238E27FC236}">
                <a16:creationId xmlns:a16="http://schemas.microsoft.com/office/drawing/2014/main" id="{D6F5503D-81F0-F522-A890-EFCAE1558D9E}"/>
              </a:ext>
            </a:extLst>
          </p:cNvPr>
          <p:cNvPicPr>
            <a:picLocks noChangeAspect="1"/>
          </p:cNvPicPr>
          <p:nvPr/>
        </p:nvPicPr>
        <p:blipFill>
          <a:blip r:embed="rId3"/>
          <a:stretch>
            <a:fillRect/>
          </a:stretch>
        </p:blipFill>
        <p:spPr>
          <a:xfrm>
            <a:off x="1188082" y="1831911"/>
            <a:ext cx="4907918" cy="4273086"/>
          </a:xfrm>
          <a:prstGeom prst="rect">
            <a:avLst/>
          </a:prstGeom>
        </p:spPr>
      </p:pic>
      <p:pic>
        <p:nvPicPr>
          <p:cNvPr id="9" name="Picture 8">
            <a:extLst>
              <a:ext uri="{FF2B5EF4-FFF2-40B4-BE49-F238E27FC236}">
                <a16:creationId xmlns:a16="http://schemas.microsoft.com/office/drawing/2014/main" id="{A926CD26-653C-7A7E-8FE7-970AF128E70F}"/>
              </a:ext>
            </a:extLst>
          </p:cNvPr>
          <p:cNvPicPr>
            <a:picLocks noChangeAspect="1"/>
          </p:cNvPicPr>
          <p:nvPr/>
        </p:nvPicPr>
        <p:blipFill>
          <a:blip r:embed="rId4"/>
          <a:stretch>
            <a:fillRect/>
          </a:stretch>
        </p:blipFill>
        <p:spPr>
          <a:xfrm>
            <a:off x="6239709" y="968156"/>
            <a:ext cx="5102243" cy="605150"/>
          </a:xfrm>
          <a:prstGeom prst="rect">
            <a:avLst/>
          </a:prstGeom>
        </p:spPr>
      </p:pic>
      <p:pic>
        <p:nvPicPr>
          <p:cNvPr id="11" name="Picture 10">
            <a:extLst>
              <a:ext uri="{FF2B5EF4-FFF2-40B4-BE49-F238E27FC236}">
                <a16:creationId xmlns:a16="http://schemas.microsoft.com/office/drawing/2014/main" id="{C11932C1-44BC-44D2-0328-50DF8B58C8E1}"/>
              </a:ext>
            </a:extLst>
          </p:cNvPr>
          <p:cNvPicPr>
            <a:picLocks noChangeAspect="1"/>
          </p:cNvPicPr>
          <p:nvPr/>
        </p:nvPicPr>
        <p:blipFill>
          <a:blip r:embed="rId5"/>
          <a:stretch>
            <a:fillRect/>
          </a:stretch>
        </p:blipFill>
        <p:spPr>
          <a:xfrm>
            <a:off x="6249466" y="1807835"/>
            <a:ext cx="4951934" cy="4297162"/>
          </a:xfrm>
          <a:prstGeom prst="rect">
            <a:avLst/>
          </a:prstGeom>
        </p:spPr>
      </p:pic>
    </p:spTree>
    <p:extLst>
      <p:ext uri="{BB962C8B-B14F-4D97-AF65-F5344CB8AC3E}">
        <p14:creationId xmlns:p14="http://schemas.microsoft.com/office/powerpoint/2010/main" val="319062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6D4B62-14C5-D794-70FC-F382A0056C2D}"/>
              </a:ext>
            </a:extLst>
          </p:cNvPr>
          <p:cNvPicPr>
            <a:picLocks noChangeAspect="1"/>
          </p:cNvPicPr>
          <p:nvPr/>
        </p:nvPicPr>
        <p:blipFill>
          <a:blip r:embed="rId2"/>
          <a:stretch>
            <a:fillRect/>
          </a:stretch>
        </p:blipFill>
        <p:spPr>
          <a:xfrm>
            <a:off x="1108891" y="964234"/>
            <a:ext cx="4715090" cy="737735"/>
          </a:xfrm>
          <a:prstGeom prst="rect">
            <a:avLst/>
          </a:prstGeom>
        </p:spPr>
      </p:pic>
      <p:pic>
        <p:nvPicPr>
          <p:cNvPr id="5" name="Picture 4">
            <a:extLst>
              <a:ext uri="{FF2B5EF4-FFF2-40B4-BE49-F238E27FC236}">
                <a16:creationId xmlns:a16="http://schemas.microsoft.com/office/drawing/2014/main" id="{EA76B1BD-6180-E038-B0D2-19FD637BBF30}"/>
              </a:ext>
            </a:extLst>
          </p:cNvPr>
          <p:cNvPicPr>
            <a:picLocks noChangeAspect="1"/>
          </p:cNvPicPr>
          <p:nvPr/>
        </p:nvPicPr>
        <p:blipFill>
          <a:blip r:embed="rId3"/>
          <a:stretch>
            <a:fillRect/>
          </a:stretch>
        </p:blipFill>
        <p:spPr>
          <a:xfrm>
            <a:off x="1122338" y="2006726"/>
            <a:ext cx="4715090" cy="3708274"/>
          </a:xfrm>
          <a:prstGeom prst="rect">
            <a:avLst/>
          </a:prstGeom>
        </p:spPr>
      </p:pic>
      <p:pic>
        <p:nvPicPr>
          <p:cNvPr id="7" name="Picture 6">
            <a:extLst>
              <a:ext uri="{FF2B5EF4-FFF2-40B4-BE49-F238E27FC236}">
                <a16:creationId xmlns:a16="http://schemas.microsoft.com/office/drawing/2014/main" id="{24C99C76-B36B-B03A-B88F-198E313DC934}"/>
              </a:ext>
            </a:extLst>
          </p:cNvPr>
          <p:cNvPicPr>
            <a:picLocks noChangeAspect="1"/>
          </p:cNvPicPr>
          <p:nvPr/>
        </p:nvPicPr>
        <p:blipFill>
          <a:blip r:embed="rId4"/>
          <a:stretch>
            <a:fillRect/>
          </a:stretch>
        </p:blipFill>
        <p:spPr>
          <a:xfrm>
            <a:off x="6161627" y="991128"/>
            <a:ext cx="5109997" cy="695443"/>
          </a:xfrm>
          <a:prstGeom prst="rect">
            <a:avLst/>
          </a:prstGeom>
        </p:spPr>
      </p:pic>
      <p:pic>
        <p:nvPicPr>
          <p:cNvPr id="9" name="Picture 8">
            <a:extLst>
              <a:ext uri="{FF2B5EF4-FFF2-40B4-BE49-F238E27FC236}">
                <a16:creationId xmlns:a16="http://schemas.microsoft.com/office/drawing/2014/main" id="{13BF8502-E782-8761-A6C8-461B75965DC9}"/>
              </a:ext>
            </a:extLst>
          </p:cNvPr>
          <p:cNvPicPr>
            <a:picLocks noChangeAspect="1"/>
          </p:cNvPicPr>
          <p:nvPr/>
        </p:nvPicPr>
        <p:blipFill>
          <a:blip r:embed="rId5"/>
          <a:stretch>
            <a:fillRect/>
          </a:stretch>
        </p:blipFill>
        <p:spPr>
          <a:xfrm>
            <a:off x="6228863" y="2006725"/>
            <a:ext cx="4840799" cy="3708273"/>
          </a:xfrm>
          <a:prstGeom prst="rect">
            <a:avLst/>
          </a:prstGeom>
        </p:spPr>
      </p:pic>
    </p:spTree>
    <p:extLst>
      <p:ext uri="{BB962C8B-B14F-4D97-AF65-F5344CB8AC3E}">
        <p14:creationId xmlns:p14="http://schemas.microsoft.com/office/powerpoint/2010/main" val="307455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16402-21B1-6DA9-A82F-F0B49D66E922}"/>
              </a:ext>
            </a:extLst>
          </p:cNvPr>
          <p:cNvPicPr>
            <a:picLocks noChangeAspect="1"/>
          </p:cNvPicPr>
          <p:nvPr/>
        </p:nvPicPr>
        <p:blipFill>
          <a:blip r:embed="rId2"/>
          <a:stretch>
            <a:fillRect/>
          </a:stretch>
        </p:blipFill>
        <p:spPr>
          <a:xfrm>
            <a:off x="2548766" y="215153"/>
            <a:ext cx="6340904" cy="1084221"/>
          </a:xfrm>
          <a:prstGeom prst="rect">
            <a:avLst/>
          </a:prstGeom>
        </p:spPr>
      </p:pic>
      <p:pic>
        <p:nvPicPr>
          <p:cNvPr id="7" name="Picture 6">
            <a:extLst>
              <a:ext uri="{FF2B5EF4-FFF2-40B4-BE49-F238E27FC236}">
                <a16:creationId xmlns:a16="http://schemas.microsoft.com/office/drawing/2014/main" id="{D9E959B2-1D41-4CB0-9F26-F515C71FF217}"/>
              </a:ext>
            </a:extLst>
          </p:cNvPr>
          <p:cNvPicPr>
            <a:picLocks noChangeAspect="1"/>
          </p:cNvPicPr>
          <p:nvPr/>
        </p:nvPicPr>
        <p:blipFill>
          <a:blip r:embed="rId3"/>
          <a:stretch>
            <a:fillRect/>
          </a:stretch>
        </p:blipFill>
        <p:spPr>
          <a:xfrm>
            <a:off x="2548766" y="1539936"/>
            <a:ext cx="6340904" cy="5008782"/>
          </a:xfrm>
          <a:prstGeom prst="rect">
            <a:avLst/>
          </a:prstGeom>
        </p:spPr>
      </p:pic>
    </p:spTree>
    <p:extLst>
      <p:ext uri="{BB962C8B-B14F-4D97-AF65-F5344CB8AC3E}">
        <p14:creationId xmlns:p14="http://schemas.microsoft.com/office/powerpoint/2010/main" val="326201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6B680B-337D-504A-354D-1BF9A839899B}"/>
              </a:ext>
            </a:extLst>
          </p:cNvPr>
          <p:cNvPicPr>
            <a:picLocks noChangeAspect="1"/>
          </p:cNvPicPr>
          <p:nvPr/>
        </p:nvPicPr>
        <p:blipFill>
          <a:blip r:embed="rId2"/>
          <a:stretch>
            <a:fillRect/>
          </a:stretch>
        </p:blipFill>
        <p:spPr>
          <a:xfrm>
            <a:off x="1260906" y="1237129"/>
            <a:ext cx="9670187" cy="5123330"/>
          </a:xfrm>
          <a:prstGeom prst="rect">
            <a:avLst/>
          </a:prstGeom>
        </p:spPr>
      </p:pic>
      <p:sp>
        <p:nvSpPr>
          <p:cNvPr id="4" name="TextBox 3">
            <a:extLst>
              <a:ext uri="{FF2B5EF4-FFF2-40B4-BE49-F238E27FC236}">
                <a16:creationId xmlns:a16="http://schemas.microsoft.com/office/drawing/2014/main" id="{4BACD9EE-326F-D809-CD7B-9D19D78311BE}"/>
              </a:ext>
            </a:extLst>
          </p:cNvPr>
          <p:cNvSpPr txBox="1"/>
          <p:nvPr/>
        </p:nvSpPr>
        <p:spPr>
          <a:xfrm>
            <a:off x="2831727" y="82042"/>
            <a:ext cx="5639919" cy="830997"/>
          </a:xfrm>
          <a:prstGeom prst="rect">
            <a:avLst/>
          </a:prstGeom>
          <a:noFill/>
        </p:spPr>
        <p:txBody>
          <a:bodyPr wrap="square">
            <a:spAutoFit/>
          </a:bodyPr>
          <a:lstStyle/>
          <a:p>
            <a:pPr algn="ctr"/>
            <a:r>
              <a:rPr lang="en-US" sz="4800" b="1" dirty="0">
                <a:ln w="0"/>
                <a:solidFill>
                  <a:schemeClr val="accent6"/>
                </a:solidFill>
                <a:effectLst>
                  <a:outerShdw blurRad="38100" dist="25400" dir="5400000" algn="ctr" rotWithShape="0">
                    <a:srgbClr val="6E747A">
                      <a:alpha val="43000"/>
                    </a:srgbClr>
                  </a:outerShdw>
                </a:effectLst>
              </a:rPr>
              <a:t>ML Model</a:t>
            </a:r>
          </a:p>
        </p:txBody>
      </p:sp>
    </p:spTree>
    <p:extLst>
      <p:ext uri="{BB962C8B-B14F-4D97-AF65-F5344CB8AC3E}">
        <p14:creationId xmlns:p14="http://schemas.microsoft.com/office/powerpoint/2010/main" val="133316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843B4B-1D3B-ACD3-0B3C-0AB81CB8D9C3}"/>
              </a:ext>
            </a:extLst>
          </p:cNvPr>
          <p:cNvPicPr>
            <a:picLocks noChangeAspect="1"/>
          </p:cNvPicPr>
          <p:nvPr/>
        </p:nvPicPr>
        <p:blipFill>
          <a:blip r:embed="rId2"/>
          <a:stretch>
            <a:fillRect/>
          </a:stretch>
        </p:blipFill>
        <p:spPr>
          <a:xfrm>
            <a:off x="1323275" y="558333"/>
            <a:ext cx="9545450" cy="5950044"/>
          </a:xfrm>
          <a:prstGeom prst="rect">
            <a:avLst/>
          </a:prstGeom>
        </p:spPr>
      </p:pic>
    </p:spTree>
    <p:extLst>
      <p:ext uri="{BB962C8B-B14F-4D97-AF65-F5344CB8AC3E}">
        <p14:creationId xmlns:p14="http://schemas.microsoft.com/office/powerpoint/2010/main" val="21741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1971115" y="431665"/>
            <a:ext cx="7509061" cy="830997"/>
          </a:xfrm>
          <a:prstGeom prst="rect">
            <a:avLst/>
          </a:prstGeom>
          <a:noFill/>
        </p:spPr>
        <p:txBody>
          <a:bodyPr wrap="square">
            <a:spAutoFit/>
          </a:bodyPr>
          <a:lstStyle/>
          <a:p>
            <a:pPr algn="ctr"/>
            <a:r>
              <a:rPr lang="en-US" sz="4800" b="1" dirty="0">
                <a:ln w="0"/>
                <a:solidFill>
                  <a:schemeClr val="accent6"/>
                </a:solidFill>
                <a:effectLst>
                  <a:outerShdw blurRad="38100" dist="25400" dir="5400000" algn="ctr" rotWithShape="0">
                    <a:srgbClr val="6E747A">
                      <a:alpha val="43000"/>
                    </a:srgbClr>
                  </a:outerShdw>
                </a:effectLst>
              </a:rPr>
              <a:t>Linear Regression Model</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971115" y="2245659"/>
            <a:ext cx="8189259" cy="3046988"/>
          </a:xfrm>
          <a:prstGeom prst="rect">
            <a:avLst/>
          </a:prstGeom>
          <a:noFill/>
        </p:spPr>
        <p:txBody>
          <a:bodyPr wrap="square" lIns="91440" tIns="45720" rIns="91440" bIns="45720">
            <a:spAutoFit/>
          </a:bodyPr>
          <a:lstStyle/>
          <a:p>
            <a:pPr algn="just"/>
            <a:r>
              <a:rPr lang="en-US" sz="3200" b="0" i="0" dirty="0">
                <a:effectLst/>
                <a:latin typeface="Söhne"/>
              </a:rPr>
              <a:t>Linear regression is a type of supervised machine learning algorithm that models the relationship between a dependent variable (target) and one or more independent variables (features) by fitting a linear equation to the observed data.</a:t>
            </a:r>
            <a:endParaRPr lang="en-US" altLang="en-US"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066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F22E7-2E5E-4C62-050A-2694F7946C8D}"/>
              </a:ext>
            </a:extLst>
          </p:cNvPr>
          <p:cNvPicPr>
            <a:picLocks noChangeAspect="1"/>
          </p:cNvPicPr>
          <p:nvPr/>
        </p:nvPicPr>
        <p:blipFill>
          <a:blip r:embed="rId2"/>
          <a:stretch>
            <a:fillRect/>
          </a:stretch>
        </p:blipFill>
        <p:spPr>
          <a:xfrm>
            <a:off x="1222022" y="1089212"/>
            <a:ext cx="9635912" cy="4625787"/>
          </a:xfrm>
          <a:prstGeom prst="rect">
            <a:avLst/>
          </a:prstGeom>
        </p:spPr>
      </p:pic>
    </p:spTree>
    <p:extLst>
      <p:ext uri="{BB962C8B-B14F-4D97-AF65-F5344CB8AC3E}">
        <p14:creationId xmlns:p14="http://schemas.microsoft.com/office/powerpoint/2010/main" val="238158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906A0D6-4E89-8A06-A343-41F545FB5902}"/>
              </a:ext>
            </a:extLst>
          </p:cNvPr>
          <p:cNvSpPr>
            <a:spLocks noChangeArrowheads="1"/>
          </p:cNvSpPr>
          <p:nvPr/>
        </p:nvSpPr>
        <p:spPr bwMode="auto">
          <a:xfrm>
            <a:off x="1129554" y="1640542"/>
            <a:ext cx="9621574" cy="4893647"/>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altLang="en-US" sz="2400" dirty="0">
                <a:ln w="0"/>
                <a:effectLst>
                  <a:outerShdw blurRad="38100" dist="19050" dir="2700000" algn="tl" rotWithShape="0">
                    <a:schemeClr val="dk1">
                      <a:alpha val="40000"/>
                    </a:schemeClr>
                  </a:outerShdw>
                </a:effectLst>
                <a:latin typeface="Söhne"/>
              </a:rPr>
              <a:t>In machine learning, linear regression is a supervised learning algorithm used for modeling the relationship between a dependent variable and one or more independent variables by fitting a linear equation to the observed data. </a:t>
            </a:r>
          </a:p>
          <a:p>
            <a:pPr algn="just"/>
            <a:endParaRPr lang="en-US" altLang="en-US" sz="2400" dirty="0">
              <a:ln w="0"/>
              <a:effectLst>
                <a:outerShdw blurRad="38100" dist="19050" dir="2700000" algn="tl" rotWithShape="0">
                  <a:schemeClr val="dk1">
                    <a:alpha val="40000"/>
                  </a:schemeClr>
                </a:outerShdw>
              </a:effectLst>
              <a:latin typeface="Söhne"/>
            </a:endParaRPr>
          </a:p>
          <a:p>
            <a:pPr marL="342900" indent="-342900" algn="just">
              <a:buFont typeface="Arial" panose="020B0604020202020204" pitchFamily="34" charset="0"/>
              <a:buChar char="•"/>
            </a:pPr>
            <a:r>
              <a:rPr lang="en-US" altLang="en-US" sz="2400" dirty="0">
                <a:ln w="0"/>
                <a:effectLst>
                  <a:outerShdw blurRad="38100" dist="19050" dir="2700000" algn="tl" rotWithShape="0">
                    <a:schemeClr val="dk1">
                      <a:alpha val="40000"/>
                    </a:schemeClr>
                  </a:outerShdw>
                </a:effectLst>
                <a:latin typeface="Söhne"/>
              </a:rPr>
              <a:t>The goal is to find the best-fitting line (or hyperplane in higher dimensions) that minimizes the difference between predicted and actual values, allowing us to make predictions or understand the impact of independent variables on the dependent variable.</a:t>
            </a:r>
          </a:p>
          <a:p>
            <a:pPr algn="just"/>
            <a:endParaRPr lang="en-US" altLang="en-US" sz="2400" dirty="0">
              <a:ln w="0"/>
              <a:effectLst>
                <a:outerShdw blurRad="38100" dist="19050" dir="2700000" algn="tl" rotWithShape="0">
                  <a:schemeClr val="dk1">
                    <a:alpha val="40000"/>
                  </a:schemeClr>
                </a:outerShdw>
              </a:effectLst>
              <a:latin typeface="Söhne"/>
            </a:endParaRPr>
          </a:p>
          <a:p>
            <a:pPr marL="342900" indent="-342900" algn="just">
              <a:buFont typeface="Arial" panose="020B0604020202020204" pitchFamily="34" charset="0"/>
              <a:buChar char="•"/>
            </a:pPr>
            <a:r>
              <a:rPr lang="en-US" altLang="en-US" sz="2400" dirty="0">
                <a:ln w="0"/>
                <a:effectLst>
                  <a:outerShdw blurRad="38100" dist="19050" dir="2700000" algn="tl" rotWithShape="0">
                    <a:schemeClr val="dk1">
                      <a:alpha val="40000"/>
                    </a:schemeClr>
                  </a:outerShdw>
                </a:effectLst>
                <a:latin typeface="Söhne"/>
              </a:rPr>
              <a:t>It's commonly used for tasks like predicting numerical outcomes or understanding the strength and direction of relationships between variables.</a:t>
            </a:r>
          </a:p>
        </p:txBody>
      </p:sp>
      <p:sp>
        <p:nvSpPr>
          <p:cNvPr id="8" name="TextBox 7">
            <a:extLst>
              <a:ext uri="{FF2B5EF4-FFF2-40B4-BE49-F238E27FC236}">
                <a16:creationId xmlns:a16="http://schemas.microsoft.com/office/drawing/2014/main" id="{A9D7B606-D7BA-D310-F0FA-C93202B25A85}"/>
              </a:ext>
            </a:extLst>
          </p:cNvPr>
          <p:cNvSpPr txBox="1"/>
          <p:nvPr/>
        </p:nvSpPr>
        <p:spPr>
          <a:xfrm>
            <a:off x="2898962" y="323811"/>
            <a:ext cx="5639919" cy="830997"/>
          </a:xfrm>
          <a:prstGeom prst="rect">
            <a:avLst/>
          </a:prstGeom>
          <a:noFill/>
        </p:spPr>
        <p:txBody>
          <a:bodyPr wrap="square">
            <a:spAutoFit/>
          </a:bodyPr>
          <a:lstStyle/>
          <a:p>
            <a:pPr algn="ctr"/>
            <a:r>
              <a:rPr lang="en-US" altLang="en-US" sz="4800" b="1" dirty="0">
                <a:ln w="0"/>
                <a:solidFill>
                  <a:schemeClr val="accent6"/>
                </a:solidFill>
                <a:effectLst>
                  <a:outerShdw blurRad="38100" dist="25400" dir="5400000" algn="ctr" rotWithShape="0">
                    <a:srgbClr val="6E747A">
                      <a:alpha val="43000"/>
                    </a:srgbClr>
                  </a:outerShdw>
                </a:effectLst>
              </a:rPr>
              <a:t>Linear Regression</a:t>
            </a:r>
            <a:endParaRPr lang="en-US" sz="4800" b="1" dirty="0">
              <a:ln w="0"/>
              <a:solidFill>
                <a:schemeClr val="accent6"/>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5207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1971115" y="431665"/>
            <a:ext cx="8221756" cy="1569660"/>
          </a:xfrm>
          <a:prstGeom prst="rect">
            <a:avLst/>
          </a:prstGeom>
          <a:noFill/>
        </p:spPr>
        <p:txBody>
          <a:bodyPr wrap="square">
            <a:spAutoFit/>
          </a:bodyPr>
          <a:lstStyle/>
          <a:p>
            <a:pPr algn="ctr"/>
            <a:r>
              <a:rPr lang="en-US" sz="4800" b="1" dirty="0">
                <a:ln w="0"/>
                <a:solidFill>
                  <a:schemeClr val="accent6"/>
                </a:solidFill>
                <a:effectLst>
                  <a:outerShdw blurRad="38100" dist="25400" dir="5400000" algn="ctr" rotWithShape="0">
                    <a:srgbClr val="6E747A">
                      <a:alpha val="43000"/>
                    </a:srgbClr>
                  </a:outerShdw>
                </a:effectLst>
              </a:rPr>
              <a:t>Lasso Regression Model (L1 Regularization)</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2150128" y="2751852"/>
            <a:ext cx="7891743" cy="3046988"/>
          </a:xfrm>
          <a:prstGeom prst="rect">
            <a:avLst/>
          </a:prstGeom>
          <a:noFill/>
        </p:spPr>
        <p:txBody>
          <a:bodyPr wrap="square" lIns="91440" tIns="45720" rIns="91440" bIns="45720">
            <a:spAutoFit/>
          </a:bodyPr>
          <a:lstStyle/>
          <a:p>
            <a:pPr algn="just"/>
            <a:r>
              <a:rPr lang="en-US" sz="3200" b="0" i="0" dirty="0">
                <a:effectLst/>
                <a:latin typeface="Söhne"/>
              </a:rPr>
              <a:t>Similar to ridge regression but uses a different regularization term.</a:t>
            </a:r>
          </a:p>
          <a:p>
            <a:pPr algn="just"/>
            <a:endParaRPr lang="en-US" sz="3200" b="0" i="0" dirty="0">
              <a:effectLst/>
              <a:latin typeface="Söhne"/>
            </a:endParaRPr>
          </a:p>
          <a:p>
            <a:pPr algn="just"/>
            <a:r>
              <a:rPr lang="en-US" sz="3200" b="0" i="0" dirty="0">
                <a:effectLst/>
                <a:latin typeface="Söhne"/>
              </a:rPr>
              <a:t>It can be used for feature selection as it tends to set some coefficient values to zero, effectively eliminating irrelevant features.</a:t>
            </a:r>
          </a:p>
        </p:txBody>
      </p:sp>
    </p:spTree>
    <p:extLst>
      <p:ext uri="{BB962C8B-B14F-4D97-AF65-F5344CB8AC3E}">
        <p14:creationId xmlns:p14="http://schemas.microsoft.com/office/powerpoint/2010/main" val="410412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DD31E-0269-8789-D440-AA5F9526239E}"/>
              </a:ext>
            </a:extLst>
          </p:cNvPr>
          <p:cNvPicPr>
            <a:picLocks noChangeAspect="1"/>
          </p:cNvPicPr>
          <p:nvPr/>
        </p:nvPicPr>
        <p:blipFill>
          <a:blip r:embed="rId2"/>
          <a:stretch>
            <a:fillRect/>
          </a:stretch>
        </p:blipFill>
        <p:spPr>
          <a:xfrm>
            <a:off x="1449109" y="1021977"/>
            <a:ext cx="9293782" cy="4814046"/>
          </a:xfrm>
          <a:prstGeom prst="rect">
            <a:avLst/>
          </a:prstGeom>
        </p:spPr>
      </p:pic>
    </p:spTree>
    <p:extLst>
      <p:ext uri="{BB962C8B-B14F-4D97-AF65-F5344CB8AC3E}">
        <p14:creationId xmlns:p14="http://schemas.microsoft.com/office/powerpoint/2010/main" val="400627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1981479" y="201706"/>
            <a:ext cx="7498698" cy="1384995"/>
          </a:xfrm>
          <a:prstGeom prst="rect">
            <a:avLst/>
          </a:prstGeom>
          <a:noFill/>
        </p:spPr>
        <p:txBody>
          <a:bodyPr wrap="square">
            <a:spAutoFit/>
          </a:bodyPr>
          <a:lstStyle/>
          <a:p>
            <a:pPr algn="ctr"/>
            <a:r>
              <a:rPr lang="en-US" sz="4800" b="1" dirty="0">
                <a:ln w="0"/>
                <a:solidFill>
                  <a:schemeClr val="accent6"/>
                </a:solidFill>
                <a:effectLst>
                  <a:outerShdw blurRad="38100" dist="25400" dir="5400000" algn="ctr" rotWithShape="0">
                    <a:srgbClr val="6E747A">
                      <a:alpha val="43000"/>
                    </a:srgbClr>
                  </a:outerShdw>
                </a:effectLst>
              </a:rPr>
              <a:t>Ridge Regression Model </a:t>
            </a:r>
            <a:r>
              <a:rPr lang="en-US" sz="3600" b="1" dirty="0">
                <a:ln w="0"/>
                <a:solidFill>
                  <a:schemeClr val="accent6"/>
                </a:solidFill>
                <a:effectLst>
                  <a:outerShdw blurRad="38100" dist="25400" dir="5400000" algn="ctr" rotWithShape="0">
                    <a:srgbClr val="6E747A">
                      <a:alpha val="43000"/>
                    </a:srgbClr>
                  </a:outerShdw>
                </a:effectLst>
              </a:rPr>
              <a:t>(L2 Regularization)</a:t>
            </a:r>
            <a:endParaRPr lang="en-US" sz="4800" b="1" dirty="0">
              <a:ln w="0"/>
              <a:solidFill>
                <a:schemeClr val="accent6"/>
              </a:solidFill>
              <a:effectLst>
                <a:outerShdw blurRad="38100" dist="25400" dir="5400000" algn="ctr" rotWithShape="0">
                  <a:srgbClr val="6E747A">
                    <a:alpha val="43000"/>
                  </a:srgbClr>
                </a:outerShdw>
              </a:effectLst>
            </a:endParaRP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806668" y="2101928"/>
            <a:ext cx="8755437" cy="4247317"/>
          </a:xfrm>
          <a:prstGeom prst="rect">
            <a:avLst/>
          </a:prstGeom>
          <a:noFill/>
        </p:spPr>
        <p:txBody>
          <a:bodyPr wrap="square" lIns="91440" tIns="45720" rIns="91440" bIns="45720">
            <a:spAutoFit/>
          </a:bodyPr>
          <a:lstStyle/>
          <a:p>
            <a:pPr algn="just"/>
            <a:r>
              <a:rPr lang="en-US" sz="3000" b="0" i="0" dirty="0">
                <a:effectLst/>
                <a:latin typeface="Söhne"/>
              </a:rPr>
              <a:t>A variation of linear regression that adds a penalty term to the linear regression cost function to prevent overfitting.</a:t>
            </a:r>
          </a:p>
          <a:p>
            <a:pPr algn="just"/>
            <a:endParaRPr lang="en-US" sz="3000" b="0" i="0" dirty="0">
              <a:effectLst/>
              <a:latin typeface="Söhne"/>
            </a:endParaRPr>
          </a:p>
          <a:p>
            <a:pPr algn="just"/>
            <a:r>
              <a:rPr lang="en-US" sz="3000" b="0" i="0" dirty="0">
                <a:effectLst/>
                <a:latin typeface="Söhne"/>
              </a:rPr>
              <a:t>It includes a regularization parameter (alpha) that controls the strength of the penalty on the coefficients.</a:t>
            </a:r>
          </a:p>
          <a:p>
            <a:pPr algn="just"/>
            <a:endParaRPr lang="en-US" sz="3000" b="0" i="0" dirty="0">
              <a:effectLst/>
              <a:latin typeface="Söhne"/>
            </a:endParaRPr>
          </a:p>
          <a:p>
            <a:pPr algn="just"/>
            <a:r>
              <a:rPr lang="en-US" sz="3000" b="0" i="0" dirty="0">
                <a:effectLst/>
                <a:latin typeface="Söhne"/>
              </a:rPr>
              <a:t>Helps reduce the impact of multicollinearity (high correlation between independent variables).</a:t>
            </a:r>
          </a:p>
        </p:txBody>
      </p:sp>
    </p:spTree>
    <p:extLst>
      <p:ext uri="{BB962C8B-B14F-4D97-AF65-F5344CB8AC3E}">
        <p14:creationId xmlns:p14="http://schemas.microsoft.com/office/powerpoint/2010/main" val="369633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8C19212-FA05-4E58-9C49-62A0D817C1F2}"/>
              </a:ext>
            </a:extLst>
          </p:cNvPr>
          <p:cNvGrpSpPr/>
          <p:nvPr/>
        </p:nvGrpSpPr>
        <p:grpSpPr>
          <a:xfrm>
            <a:off x="1725285" y="697225"/>
            <a:ext cx="8741430" cy="5463550"/>
            <a:chOff x="1626252" y="547285"/>
            <a:chExt cx="8332028" cy="4843852"/>
          </a:xfrm>
        </p:grpSpPr>
        <p:pic>
          <p:nvPicPr>
            <p:cNvPr id="3" name="Picture 2">
              <a:extLst>
                <a:ext uri="{FF2B5EF4-FFF2-40B4-BE49-F238E27FC236}">
                  <a16:creationId xmlns:a16="http://schemas.microsoft.com/office/drawing/2014/main" id="{ECD73917-A122-9A01-C9BA-3726D2683D29}"/>
                </a:ext>
              </a:extLst>
            </p:cNvPr>
            <p:cNvPicPr>
              <a:picLocks noChangeAspect="1"/>
            </p:cNvPicPr>
            <p:nvPr/>
          </p:nvPicPr>
          <p:blipFill rotWithShape="1">
            <a:blip r:embed="rId2"/>
            <a:srcRect b="69365"/>
            <a:stretch/>
          </p:blipFill>
          <p:spPr>
            <a:xfrm>
              <a:off x="1626252" y="547285"/>
              <a:ext cx="8332028" cy="2267632"/>
            </a:xfrm>
            <a:prstGeom prst="rect">
              <a:avLst/>
            </a:prstGeom>
          </p:spPr>
        </p:pic>
        <p:pic>
          <p:nvPicPr>
            <p:cNvPr id="4" name="Picture 3">
              <a:extLst>
                <a:ext uri="{FF2B5EF4-FFF2-40B4-BE49-F238E27FC236}">
                  <a16:creationId xmlns:a16="http://schemas.microsoft.com/office/drawing/2014/main" id="{30C8B4A9-42DF-B857-439B-3B7ED19AC711}"/>
                </a:ext>
              </a:extLst>
            </p:cNvPr>
            <p:cNvPicPr>
              <a:picLocks noChangeAspect="1"/>
            </p:cNvPicPr>
            <p:nvPr/>
          </p:nvPicPr>
          <p:blipFill rotWithShape="1">
            <a:blip r:embed="rId2"/>
            <a:srcRect t="60655"/>
            <a:stretch/>
          </p:blipFill>
          <p:spPr>
            <a:xfrm>
              <a:off x="1626252" y="2478740"/>
              <a:ext cx="8332027" cy="2912397"/>
            </a:xfrm>
            <a:prstGeom prst="rect">
              <a:avLst/>
            </a:prstGeom>
          </p:spPr>
        </p:pic>
      </p:grpSp>
    </p:spTree>
    <p:extLst>
      <p:ext uri="{BB962C8B-B14F-4D97-AF65-F5344CB8AC3E}">
        <p14:creationId xmlns:p14="http://schemas.microsoft.com/office/powerpoint/2010/main" val="3663129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1230544" y="457199"/>
            <a:ext cx="10132220" cy="830997"/>
          </a:xfrm>
          <a:prstGeom prst="rect">
            <a:avLst/>
          </a:prstGeom>
          <a:noFill/>
        </p:spPr>
        <p:txBody>
          <a:bodyPr wrap="square">
            <a:spAutoFit/>
          </a:bodyPr>
          <a:lstStyle/>
          <a:p>
            <a:r>
              <a:rPr lang="en-US" sz="4800" b="1" dirty="0">
                <a:ln w="0"/>
                <a:solidFill>
                  <a:schemeClr val="accent6"/>
                </a:solidFill>
                <a:effectLst>
                  <a:outerShdw blurRad="38100" dist="25400" dir="5400000" algn="ctr" rotWithShape="0">
                    <a:srgbClr val="6E747A">
                      <a:alpha val="43000"/>
                    </a:srgbClr>
                  </a:outerShdw>
                </a:effectLst>
              </a:rPr>
              <a:t>MM Estimator : Huber Regression</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509081" y="1819540"/>
            <a:ext cx="9173838" cy="4401205"/>
          </a:xfrm>
          <a:prstGeom prst="rect">
            <a:avLst/>
          </a:prstGeom>
          <a:noFill/>
        </p:spPr>
        <p:txBody>
          <a:bodyPr wrap="square" lIns="91440" tIns="45720" rIns="91440" bIns="45720">
            <a:spAutoFit/>
          </a:bodyPr>
          <a:lstStyle/>
          <a:p>
            <a:pPr algn="just"/>
            <a:r>
              <a:rPr lang="en-US" sz="2800" dirty="0">
                <a:latin typeface="Söhne"/>
              </a:rPr>
              <a:t>MM Estimator (Minimum-Maximum Estimator) is a robust regression technique that combines the strengths of both Least Squares (LS) and Minimum Absolute Deviation (MAD) estimators to reduce the impact of outliers.</a:t>
            </a:r>
          </a:p>
          <a:p>
            <a:pPr algn="just"/>
            <a:endParaRPr lang="en-US" sz="2800" dirty="0">
              <a:latin typeface="Söhne"/>
            </a:endParaRPr>
          </a:p>
          <a:p>
            <a:pPr algn="just"/>
            <a:r>
              <a:rPr lang="en-US" sz="2800" dirty="0">
                <a:latin typeface="Söhne"/>
              </a:rPr>
              <a:t>Huber Regression is a specific type of MM estimator used in linear regression. It minimizes a loss function that transitions from squared error to absolute error at a specified threshold (δ), making it less sensitive to outliers while still providing efficient parameter estimates.</a:t>
            </a:r>
          </a:p>
        </p:txBody>
      </p:sp>
    </p:spTree>
    <p:extLst>
      <p:ext uri="{BB962C8B-B14F-4D97-AF65-F5344CB8AC3E}">
        <p14:creationId xmlns:p14="http://schemas.microsoft.com/office/powerpoint/2010/main" val="56516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80873C-DFB6-FFA5-0E34-81D2FB6A5779}"/>
              </a:ext>
            </a:extLst>
          </p:cNvPr>
          <p:cNvPicPr>
            <a:picLocks noChangeAspect="1"/>
          </p:cNvPicPr>
          <p:nvPr/>
        </p:nvPicPr>
        <p:blipFill>
          <a:blip r:embed="rId2"/>
          <a:stretch>
            <a:fillRect/>
          </a:stretch>
        </p:blipFill>
        <p:spPr>
          <a:xfrm>
            <a:off x="1125419" y="443753"/>
            <a:ext cx="9985942" cy="5997388"/>
          </a:xfrm>
          <a:prstGeom prst="rect">
            <a:avLst/>
          </a:prstGeom>
        </p:spPr>
      </p:pic>
    </p:spTree>
    <p:extLst>
      <p:ext uri="{BB962C8B-B14F-4D97-AF65-F5344CB8AC3E}">
        <p14:creationId xmlns:p14="http://schemas.microsoft.com/office/powerpoint/2010/main" val="1866787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3880665" y="363069"/>
            <a:ext cx="4430668" cy="923330"/>
          </a:xfrm>
          <a:prstGeom prst="rect">
            <a:avLst/>
          </a:prstGeom>
          <a:noFill/>
        </p:spPr>
        <p:txBody>
          <a:bodyPr wrap="square">
            <a:spAutoFit/>
          </a:bodyPr>
          <a:lstStyle/>
          <a:p>
            <a:r>
              <a:rPr lang="en-US" sz="5400" b="1" dirty="0">
                <a:ln w="0"/>
                <a:solidFill>
                  <a:schemeClr val="accent6"/>
                </a:solidFill>
                <a:effectLst>
                  <a:outerShdw blurRad="38100" dist="25400" dir="5400000" algn="ctr" rotWithShape="0">
                    <a:srgbClr val="6E747A">
                      <a:alpha val="43000"/>
                    </a:srgbClr>
                  </a:outerShdw>
                </a:effectLst>
              </a:rPr>
              <a:t>M Estimate</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908746" y="2222952"/>
            <a:ext cx="8374507" cy="2862322"/>
          </a:xfrm>
          <a:prstGeom prst="rect">
            <a:avLst/>
          </a:prstGeom>
          <a:noFill/>
        </p:spPr>
        <p:txBody>
          <a:bodyPr wrap="square" lIns="91440" tIns="45720" rIns="91440" bIns="45720">
            <a:spAutoFit/>
          </a:bodyPr>
          <a:lstStyle/>
          <a:p>
            <a:pPr algn="just"/>
            <a:r>
              <a:rPr lang="en-US" sz="3600" b="0" i="0" dirty="0">
                <a:effectLst/>
                <a:latin typeface="Söhne"/>
              </a:rPr>
              <a:t>M estimate is a robust statistical technique used in regression to reduce the influence of outliers by minimizing a specific loss function that adapts to the data, making it less sensitive to extreme values.</a:t>
            </a:r>
            <a:endParaRPr lang="en-US" sz="3600" dirty="0">
              <a:latin typeface="Söhne"/>
            </a:endParaRPr>
          </a:p>
        </p:txBody>
      </p:sp>
    </p:spTree>
    <p:extLst>
      <p:ext uri="{BB962C8B-B14F-4D97-AF65-F5344CB8AC3E}">
        <p14:creationId xmlns:p14="http://schemas.microsoft.com/office/powerpoint/2010/main" val="3757893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8741D94-2270-4F76-1C3D-B6AB59DEB2FE}"/>
              </a:ext>
            </a:extLst>
          </p:cNvPr>
          <p:cNvGrpSpPr/>
          <p:nvPr/>
        </p:nvGrpSpPr>
        <p:grpSpPr>
          <a:xfrm>
            <a:off x="1613648" y="732964"/>
            <a:ext cx="8767482" cy="5392071"/>
            <a:chOff x="2393577" y="847364"/>
            <a:chExt cx="7008060" cy="3810201"/>
          </a:xfrm>
        </p:grpSpPr>
        <p:pic>
          <p:nvPicPr>
            <p:cNvPr id="3" name="Picture 2">
              <a:extLst>
                <a:ext uri="{FF2B5EF4-FFF2-40B4-BE49-F238E27FC236}">
                  <a16:creationId xmlns:a16="http://schemas.microsoft.com/office/drawing/2014/main" id="{97C14787-B8E3-6B85-3816-DD75DED8F717}"/>
                </a:ext>
              </a:extLst>
            </p:cNvPr>
            <p:cNvPicPr>
              <a:picLocks noChangeAspect="1"/>
            </p:cNvPicPr>
            <p:nvPr/>
          </p:nvPicPr>
          <p:blipFill rotWithShape="1">
            <a:blip r:embed="rId2"/>
            <a:srcRect b="43003"/>
            <a:stretch/>
          </p:blipFill>
          <p:spPr>
            <a:xfrm>
              <a:off x="2393577" y="847364"/>
              <a:ext cx="7008060" cy="3119518"/>
            </a:xfrm>
            <a:prstGeom prst="rect">
              <a:avLst/>
            </a:prstGeom>
          </p:spPr>
        </p:pic>
        <p:pic>
          <p:nvPicPr>
            <p:cNvPr id="4" name="Picture 3">
              <a:extLst>
                <a:ext uri="{FF2B5EF4-FFF2-40B4-BE49-F238E27FC236}">
                  <a16:creationId xmlns:a16="http://schemas.microsoft.com/office/drawing/2014/main" id="{63D5A761-D159-DEBC-0F3D-D655F804AEFE}"/>
                </a:ext>
              </a:extLst>
            </p:cNvPr>
            <p:cNvPicPr>
              <a:picLocks noChangeAspect="1"/>
            </p:cNvPicPr>
            <p:nvPr/>
          </p:nvPicPr>
          <p:blipFill rotWithShape="1">
            <a:blip r:embed="rId2"/>
            <a:srcRect t="75096"/>
            <a:stretch/>
          </p:blipFill>
          <p:spPr>
            <a:xfrm>
              <a:off x="2393577" y="3294529"/>
              <a:ext cx="7008060" cy="1363036"/>
            </a:xfrm>
            <a:prstGeom prst="rect">
              <a:avLst/>
            </a:prstGeom>
          </p:spPr>
        </p:pic>
      </p:grpSp>
    </p:spTree>
    <p:extLst>
      <p:ext uri="{BB962C8B-B14F-4D97-AF65-F5344CB8AC3E}">
        <p14:creationId xmlns:p14="http://schemas.microsoft.com/office/powerpoint/2010/main" val="3694218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3880665" y="363069"/>
            <a:ext cx="4430668" cy="923330"/>
          </a:xfrm>
          <a:prstGeom prst="rect">
            <a:avLst/>
          </a:prstGeom>
          <a:noFill/>
        </p:spPr>
        <p:txBody>
          <a:bodyPr wrap="square">
            <a:spAutoFit/>
          </a:bodyPr>
          <a:lstStyle/>
          <a:p>
            <a:r>
              <a:rPr lang="en-US" sz="5400" b="1" dirty="0">
                <a:ln w="0"/>
                <a:solidFill>
                  <a:schemeClr val="accent6"/>
                </a:solidFill>
                <a:effectLst>
                  <a:outerShdw blurRad="38100" dist="25400" dir="5400000" algn="ctr" rotWithShape="0">
                    <a:srgbClr val="6E747A">
                      <a:alpha val="43000"/>
                    </a:srgbClr>
                  </a:outerShdw>
                </a:effectLst>
              </a:rPr>
              <a:t>M Estimate</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908746" y="2222952"/>
            <a:ext cx="8374507" cy="2862322"/>
          </a:xfrm>
          <a:prstGeom prst="rect">
            <a:avLst/>
          </a:prstGeom>
          <a:noFill/>
        </p:spPr>
        <p:txBody>
          <a:bodyPr wrap="square" lIns="91440" tIns="45720" rIns="91440" bIns="45720">
            <a:spAutoFit/>
          </a:bodyPr>
          <a:lstStyle/>
          <a:p>
            <a:pPr algn="just"/>
            <a:r>
              <a:rPr lang="en-US" sz="3600" b="0" i="0" dirty="0">
                <a:effectLst/>
                <a:latin typeface="Söhne"/>
              </a:rPr>
              <a:t>M estimate is a robust statistical technique used in regression to reduce the influence of outliers by minimizing a specific loss function that adapts to the data, making it less sensitive to extreme values.</a:t>
            </a:r>
            <a:endParaRPr lang="en-US" sz="3600" dirty="0">
              <a:latin typeface="Söhne"/>
            </a:endParaRPr>
          </a:p>
        </p:txBody>
      </p:sp>
    </p:spTree>
    <p:extLst>
      <p:ext uri="{BB962C8B-B14F-4D97-AF65-F5344CB8AC3E}">
        <p14:creationId xmlns:p14="http://schemas.microsoft.com/office/powerpoint/2010/main" val="4154348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92917-807C-D0E3-1D7B-6830525EAC3B}"/>
              </a:ext>
            </a:extLst>
          </p:cNvPr>
          <p:cNvPicPr>
            <a:picLocks noChangeAspect="1"/>
          </p:cNvPicPr>
          <p:nvPr/>
        </p:nvPicPr>
        <p:blipFill>
          <a:blip r:embed="rId2"/>
          <a:stretch>
            <a:fillRect/>
          </a:stretch>
        </p:blipFill>
        <p:spPr>
          <a:xfrm>
            <a:off x="2061883" y="141732"/>
            <a:ext cx="8068234" cy="6574535"/>
          </a:xfrm>
          <a:prstGeom prst="rect">
            <a:avLst/>
          </a:prstGeom>
        </p:spPr>
      </p:pic>
    </p:spTree>
    <p:extLst>
      <p:ext uri="{BB962C8B-B14F-4D97-AF65-F5344CB8AC3E}">
        <p14:creationId xmlns:p14="http://schemas.microsoft.com/office/powerpoint/2010/main" val="97925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6C9477-10DD-EB44-DCD8-E4A524020291}"/>
              </a:ext>
            </a:extLst>
          </p:cNvPr>
          <p:cNvPicPr>
            <a:picLocks noChangeAspect="1"/>
          </p:cNvPicPr>
          <p:nvPr/>
        </p:nvPicPr>
        <p:blipFill rotWithShape="1">
          <a:blip r:embed="rId2">
            <a:extLst>
              <a:ext uri="{28A0092B-C50C-407E-A947-70E740481C1C}">
                <a14:useLocalDpi xmlns:a14="http://schemas.microsoft.com/office/drawing/2010/main" val="0"/>
              </a:ext>
            </a:extLst>
          </a:blip>
          <a:srcRect t="47949"/>
          <a:stretch/>
        </p:blipFill>
        <p:spPr>
          <a:xfrm>
            <a:off x="5862917" y="4952652"/>
            <a:ext cx="5325596" cy="1653989"/>
          </a:xfrm>
          <a:prstGeom prst="rect">
            <a:avLst/>
          </a:prstGeom>
        </p:spPr>
      </p:pic>
      <p:pic>
        <p:nvPicPr>
          <p:cNvPr id="3" name="Picture 2">
            <a:extLst>
              <a:ext uri="{FF2B5EF4-FFF2-40B4-BE49-F238E27FC236}">
                <a16:creationId xmlns:a16="http://schemas.microsoft.com/office/drawing/2014/main" id="{666D7756-66C8-B8BC-9855-6BE8ECC13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403" y="251359"/>
            <a:ext cx="5777753" cy="4518626"/>
          </a:xfrm>
          <a:prstGeom prst="rect">
            <a:avLst/>
          </a:prstGeom>
        </p:spPr>
      </p:pic>
      <p:pic>
        <p:nvPicPr>
          <p:cNvPr id="6" name="Picture 5">
            <a:extLst>
              <a:ext uri="{FF2B5EF4-FFF2-40B4-BE49-F238E27FC236}">
                <a16:creationId xmlns:a16="http://schemas.microsoft.com/office/drawing/2014/main" id="{6728EA9A-E308-1722-70DA-E6E5DB060FB9}"/>
              </a:ext>
            </a:extLst>
          </p:cNvPr>
          <p:cNvPicPr>
            <a:picLocks noChangeAspect="1"/>
          </p:cNvPicPr>
          <p:nvPr/>
        </p:nvPicPr>
        <p:blipFill rotWithShape="1">
          <a:blip r:embed="rId2">
            <a:extLst>
              <a:ext uri="{28A0092B-C50C-407E-A947-70E740481C1C}">
                <a14:useLocalDpi xmlns:a14="http://schemas.microsoft.com/office/drawing/2010/main" val="0"/>
              </a:ext>
            </a:extLst>
          </a:blip>
          <a:srcRect l="11205" r="12793" b="47949"/>
          <a:stretch/>
        </p:blipFill>
        <p:spPr>
          <a:xfrm>
            <a:off x="1151403" y="4952651"/>
            <a:ext cx="4523255" cy="1653989"/>
          </a:xfrm>
          <a:prstGeom prst="rect">
            <a:avLst/>
          </a:prstGeom>
        </p:spPr>
      </p:pic>
      <p:sp>
        <p:nvSpPr>
          <p:cNvPr id="9" name="TextBox 8">
            <a:extLst>
              <a:ext uri="{FF2B5EF4-FFF2-40B4-BE49-F238E27FC236}">
                <a16:creationId xmlns:a16="http://schemas.microsoft.com/office/drawing/2014/main" id="{E0F28572-F683-DACE-A094-ED61A5B395FF}"/>
              </a:ext>
            </a:extLst>
          </p:cNvPr>
          <p:cNvSpPr txBox="1"/>
          <p:nvPr/>
        </p:nvSpPr>
        <p:spPr>
          <a:xfrm>
            <a:off x="7126942" y="1233399"/>
            <a:ext cx="4666129" cy="2554545"/>
          </a:xfrm>
          <a:prstGeom prst="rect">
            <a:avLst/>
          </a:prstGeom>
          <a:noFill/>
        </p:spPr>
        <p:txBody>
          <a:bodyPr wrap="square">
            <a:spAutoFit/>
          </a:bodyPr>
          <a:lstStyle>
            <a:defPPr>
              <a:defRPr lang="en-US"/>
            </a:defPPr>
            <a:lvl1pPr algn="ctr">
              <a:defRPr sz="4800" b="1">
                <a:ln w="0"/>
                <a:solidFill>
                  <a:schemeClr val="accent6"/>
                </a:solidFill>
                <a:effectLst>
                  <a:outerShdw blurRad="38100" dist="25400" dir="5400000" algn="ctr" rotWithShape="0">
                    <a:srgbClr val="6E747A">
                      <a:alpha val="43000"/>
                    </a:srgbClr>
                  </a:outerShdw>
                </a:effectLst>
              </a:defRPr>
            </a:lvl1pPr>
          </a:lstStyle>
          <a:p>
            <a:pPr algn="l"/>
            <a:r>
              <a:rPr lang="en-US" sz="3200" dirty="0"/>
              <a:t>Linear Regression :</a:t>
            </a:r>
          </a:p>
          <a:p>
            <a:pPr algn="l"/>
            <a:endParaRPr lang="en-US" sz="3200" dirty="0"/>
          </a:p>
          <a:p>
            <a:pPr algn="l"/>
            <a:r>
              <a:rPr lang="en-US" sz="3200" dirty="0"/>
              <a:t>1. Single Variable</a:t>
            </a:r>
          </a:p>
          <a:p>
            <a:pPr algn="l"/>
            <a:endParaRPr lang="en-US" sz="3200" dirty="0"/>
          </a:p>
          <a:p>
            <a:pPr algn="l"/>
            <a:r>
              <a:rPr lang="en-US" sz="3200" dirty="0"/>
              <a:t>2. Multiple Variable</a:t>
            </a:r>
          </a:p>
        </p:txBody>
      </p:sp>
    </p:spTree>
    <p:extLst>
      <p:ext uri="{BB962C8B-B14F-4D97-AF65-F5344CB8AC3E}">
        <p14:creationId xmlns:p14="http://schemas.microsoft.com/office/powerpoint/2010/main" val="84294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3625171" y="470645"/>
            <a:ext cx="4430668" cy="923330"/>
          </a:xfrm>
          <a:prstGeom prst="rect">
            <a:avLst/>
          </a:prstGeom>
          <a:noFill/>
        </p:spPr>
        <p:txBody>
          <a:bodyPr wrap="square">
            <a:spAutoFit/>
          </a:bodyPr>
          <a:lstStyle/>
          <a:p>
            <a:r>
              <a:rPr lang="en-US" sz="5400" b="1" dirty="0" err="1">
                <a:ln w="0"/>
                <a:solidFill>
                  <a:schemeClr val="accent6"/>
                </a:solidFill>
                <a:effectLst>
                  <a:outerShdw blurRad="38100" dist="25400" dir="5400000" algn="ctr" rotWithShape="0">
                    <a:srgbClr val="6E747A">
                      <a:alpha val="43000"/>
                    </a:srgbClr>
                  </a:outerShdw>
                </a:effectLst>
              </a:rPr>
              <a:t>Lts</a:t>
            </a:r>
            <a:r>
              <a:rPr lang="en-US" sz="5400" b="1" dirty="0">
                <a:ln w="0"/>
                <a:solidFill>
                  <a:schemeClr val="accent6"/>
                </a:solidFill>
                <a:effectLst>
                  <a:outerShdw blurRad="38100" dist="25400" dir="5400000" algn="ctr" rotWithShape="0">
                    <a:srgbClr val="6E747A">
                      <a:alpha val="43000"/>
                    </a:srgbClr>
                  </a:outerShdw>
                </a:effectLst>
              </a:rPr>
              <a:t> Estimate</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908746" y="2101928"/>
            <a:ext cx="8374507" cy="3970318"/>
          </a:xfrm>
          <a:prstGeom prst="rect">
            <a:avLst/>
          </a:prstGeom>
          <a:noFill/>
        </p:spPr>
        <p:txBody>
          <a:bodyPr wrap="square" lIns="91440" tIns="45720" rIns="91440" bIns="45720">
            <a:spAutoFit/>
          </a:bodyPr>
          <a:lstStyle/>
          <a:p>
            <a:pPr algn="just"/>
            <a:r>
              <a:rPr lang="en-US" sz="3600" b="0" i="0" dirty="0">
                <a:effectLst/>
                <a:latin typeface="Söhne"/>
              </a:rPr>
              <a:t>LTS (Least Trimmed Squares) Estimate is a robust statistical technique in regression that minimizes the sum of squares of a subset of data points while excluding outliers. It is less affected by extreme values in the dataset, providing robust parameter estimates.</a:t>
            </a:r>
            <a:endParaRPr lang="en-US" sz="3600" dirty="0">
              <a:latin typeface="Söhne"/>
            </a:endParaRPr>
          </a:p>
        </p:txBody>
      </p:sp>
    </p:spTree>
    <p:extLst>
      <p:ext uri="{BB962C8B-B14F-4D97-AF65-F5344CB8AC3E}">
        <p14:creationId xmlns:p14="http://schemas.microsoft.com/office/powerpoint/2010/main" val="338836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76724-156A-46FF-F2A4-82EDC7AB8DE7}"/>
              </a:ext>
            </a:extLst>
          </p:cNvPr>
          <p:cNvPicPr>
            <a:picLocks noChangeAspect="1"/>
          </p:cNvPicPr>
          <p:nvPr/>
        </p:nvPicPr>
        <p:blipFill rotWithShape="1">
          <a:blip r:embed="rId2"/>
          <a:srcRect l="381" b="20626"/>
          <a:stretch/>
        </p:blipFill>
        <p:spPr>
          <a:xfrm>
            <a:off x="2354451" y="497542"/>
            <a:ext cx="7018150" cy="1388605"/>
          </a:xfrm>
          <a:prstGeom prst="rect">
            <a:avLst/>
          </a:prstGeom>
        </p:spPr>
      </p:pic>
      <p:pic>
        <p:nvPicPr>
          <p:cNvPr id="5" name="Picture 4">
            <a:extLst>
              <a:ext uri="{FF2B5EF4-FFF2-40B4-BE49-F238E27FC236}">
                <a16:creationId xmlns:a16="http://schemas.microsoft.com/office/drawing/2014/main" id="{098EB6A4-65B5-C2D1-B0F1-D4629BA84193}"/>
              </a:ext>
            </a:extLst>
          </p:cNvPr>
          <p:cNvPicPr>
            <a:picLocks noChangeAspect="1"/>
          </p:cNvPicPr>
          <p:nvPr/>
        </p:nvPicPr>
        <p:blipFill rotWithShape="1">
          <a:blip r:embed="rId3"/>
          <a:srcRect l="1989" t="3429" r="560"/>
          <a:stretch/>
        </p:blipFill>
        <p:spPr>
          <a:xfrm>
            <a:off x="2354451" y="1815354"/>
            <a:ext cx="7018150" cy="4585794"/>
          </a:xfrm>
          <a:prstGeom prst="rect">
            <a:avLst/>
          </a:prstGeom>
        </p:spPr>
      </p:pic>
    </p:spTree>
    <p:extLst>
      <p:ext uri="{BB962C8B-B14F-4D97-AF65-F5344CB8AC3E}">
        <p14:creationId xmlns:p14="http://schemas.microsoft.com/office/powerpoint/2010/main" val="3558863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3880665" y="363069"/>
            <a:ext cx="4430668" cy="923330"/>
          </a:xfrm>
          <a:prstGeom prst="rect">
            <a:avLst/>
          </a:prstGeom>
          <a:noFill/>
        </p:spPr>
        <p:txBody>
          <a:bodyPr wrap="square">
            <a:spAutoFit/>
          </a:bodyPr>
          <a:lstStyle/>
          <a:p>
            <a:r>
              <a:rPr lang="en-US" sz="5400" b="1" dirty="0">
                <a:ln w="0"/>
                <a:solidFill>
                  <a:schemeClr val="accent6"/>
                </a:solidFill>
                <a:effectLst>
                  <a:outerShdw blurRad="38100" dist="25400" dir="5400000" algn="ctr" rotWithShape="0">
                    <a:srgbClr val="6E747A">
                      <a:alpha val="43000"/>
                    </a:srgbClr>
                  </a:outerShdw>
                </a:effectLst>
              </a:rPr>
              <a:t>S Estimate</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908746" y="2222952"/>
            <a:ext cx="8374507" cy="3416320"/>
          </a:xfrm>
          <a:prstGeom prst="rect">
            <a:avLst/>
          </a:prstGeom>
          <a:noFill/>
        </p:spPr>
        <p:txBody>
          <a:bodyPr wrap="square" lIns="91440" tIns="45720" rIns="91440" bIns="45720">
            <a:spAutoFit/>
          </a:bodyPr>
          <a:lstStyle/>
          <a:p>
            <a:pPr algn="just"/>
            <a:r>
              <a:rPr lang="en-US" sz="3600" b="0" i="0" dirty="0">
                <a:effectLst/>
                <a:latin typeface="Söhne"/>
              </a:rPr>
              <a:t>S Estimate is a robust statistical method in regression that minimizes the sum of absolute residuals, reducing the impact of outliers and providing more robust parameter estimates compared to the least squares method.</a:t>
            </a:r>
            <a:endParaRPr lang="en-US" sz="3600" dirty="0">
              <a:latin typeface="Söhne"/>
            </a:endParaRPr>
          </a:p>
        </p:txBody>
      </p:sp>
    </p:spTree>
    <p:extLst>
      <p:ext uri="{BB962C8B-B14F-4D97-AF65-F5344CB8AC3E}">
        <p14:creationId xmlns:p14="http://schemas.microsoft.com/office/powerpoint/2010/main" val="309983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6E3463A-1815-CD34-3D05-1F63E31B4B6B}"/>
              </a:ext>
            </a:extLst>
          </p:cNvPr>
          <p:cNvGrpSpPr/>
          <p:nvPr/>
        </p:nvGrpSpPr>
        <p:grpSpPr>
          <a:xfrm>
            <a:off x="2324480" y="232233"/>
            <a:ext cx="7303614" cy="6383720"/>
            <a:chOff x="2324480" y="232233"/>
            <a:chExt cx="6601746" cy="5771212"/>
          </a:xfrm>
        </p:grpSpPr>
        <p:pic>
          <p:nvPicPr>
            <p:cNvPr id="3" name="Picture 2">
              <a:extLst>
                <a:ext uri="{FF2B5EF4-FFF2-40B4-BE49-F238E27FC236}">
                  <a16:creationId xmlns:a16="http://schemas.microsoft.com/office/drawing/2014/main" id="{A39EE28D-732D-1E39-55D5-572F84A0EF5F}"/>
                </a:ext>
              </a:extLst>
            </p:cNvPr>
            <p:cNvPicPr>
              <a:picLocks noChangeAspect="1"/>
            </p:cNvPicPr>
            <p:nvPr/>
          </p:nvPicPr>
          <p:blipFill>
            <a:blip r:embed="rId2"/>
            <a:stretch>
              <a:fillRect/>
            </a:stretch>
          </p:blipFill>
          <p:spPr>
            <a:xfrm>
              <a:off x="2324480" y="232233"/>
              <a:ext cx="6601746" cy="4134427"/>
            </a:xfrm>
            <a:prstGeom prst="rect">
              <a:avLst/>
            </a:prstGeom>
          </p:spPr>
        </p:pic>
        <p:pic>
          <p:nvPicPr>
            <p:cNvPr id="7" name="Picture 6">
              <a:extLst>
                <a:ext uri="{FF2B5EF4-FFF2-40B4-BE49-F238E27FC236}">
                  <a16:creationId xmlns:a16="http://schemas.microsoft.com/office/drawing/2014/main" id="{E021E354-7EFB-7413-71B1-94645B7CB8D3}"/>
                </a:ext>
              </a:extLst>
            </p:cNvPr>
            <p:cNvPicPr>
              <a:picLocks noChangeAspect="1"/>
            </p:cNvPicPr>
            <p:nvPr/>
          </p:nvPicPr>
          <p:blipFill rotWithShape="1">
            <a:blip r:embed="rId3"/>
            <a:srcRect t="17404" r="9276"/>
            <a:stretch/>
          </p:blipFill>
          <p:spPr>
            <a:xfrm>
              <a:off x="2324480" y="3949801"/>
              <a:ext cx="6601746" cy="2053644"/>
            </a:xfrm>
            <a:prstGeom prst="rect">
              <a:avLst/>
            </a:prstGeom>
          </p:spPr>
        </p:pic>
      </p:grpSp>
    </p:spTree>
    <p:extLst>
      <p:ext uri="{BB962C8B-B14F-4D97-AF65-F5344CB8AC3E}">
        <p14:creationId xmlns:p14="http://schemas.microsoft.com/office/powerpoint/2010/main" val="8973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6D6C-473D-9B42-9BBF-D5B34AE897A3}"/>
              </a:ext>
            </a:extLst>
          </p:cNvPr>
          <p:cNvSpPr txBox="1"/>
          <p:nvPr/>
        </p:nvSpPr>
        <p:spPr>
          <a:xfrm>
            <a:off x="2581834" y="336175"/>
            <a:ext cx="7530353" cy="923330"/>
          </a:xfrm>
          <a:prstGeom prst="rect">
            <a:avLst/>
          </a:prstGeom>
          <a:noFill/>
        </p:spPr>
        <p:txBody>
          <a:bodyPr wrap="square">
            <a:spAutoFit/>
          </a:bodyPr>
          <a:lstStyle/>
          <a:p>
            <a:r>
              <a:rPr lang="en-US" sz="5400" b="1" dirty="0">
                <a:ln w="0"/>
                <a:solidFill>
                  <a:schemeClr val="accent6"/>
                </a:solidFill>
                <a:effectLst>
                  <a:outerShdw blurRad="38100" dist="25400" dir="5400000" algn="ctr" rotWithShape="0">
                    <a:srgbClr val="6E747A">
                      <a:alpha val="43000"/>
                    </a:srgbClr>
                  </a:outerShdw>
                </a:effectLst>
              </a:rPr>
              <a:t>Theil-Sen Regressor </a:t>
            </a:r>
          </a:p>
        </p:txBody>
      </p:sp>
      <p:sp>
        <p:nvSpPr>
          <p:cNvPr id="3" name="Rectangle 2">
            <a:extLst>
              <a:ext uri="{FF2B5EF4-FFF2-40B4-BE49-F238E27FC236}">
                <a16:creationId xmlns:a16="http://schemas.microsoft.com/office/drawing/2014/main" id="{6E5C4226-4218-3711-B660-55D365E91B28}"/>
              </a:ext>
            </a:extLst>
          </p:cNvPr>
          <p:cNvSpPr>
            <a:spLocks noChangeArrowheads="1"/>
          </p:cNvSpPr>
          <p:nvPr/>
        </p:nvSpPr>
        <p:spPr bwMode="auto">
          <a:xfrm>
            <a:off x="1908746" y="1859882"/>
            <a:ext cx="8374507" cy="3970318"/>
          </a:xfrm>
          <a:prstGeom prst="rect">
            <a:avLst/>
          </a:prstGeom>
          <a:noFill/>
        </p:spPr>
        <p:txBody>
          <a:bodyPr wrap="square" lIns="91440" tIns="45720" rIns="91440" bIns="45720">
            <a:spAutoFit/>
          </a:bodyPr>
          <a:lstStyle/>
          <a:p>
            <a:pPr algn="just"/>
            <a:r>
              <a:rPr lang="en-US" sz="3600" b="0" i="0" dirty="0">
                <a:effectLst/>
                <a:latin typeface="Söhne"/>
              </a:rPr>
              <a:t>Theil-Sen Regressor is a robust linear regression method that calculates the median slope from all possible pairs of data points. It's resistant to outliers and provides robust estimates of the slope and intercept, making it useful when dealing with data that may contain extreme values.</a:t>
            </a:r>
            <a:endParaRPr lang="en-US" sz="3600" dirty="0">
              <a:latin typeface="Söhne"/>
            </a:endParaRPr>
          </a:p>
        </p:txBody>
      </p:sp>
    </p:spTree>
    <p:extLst>
      <p:ext uri="{BB962C8B-B14F-4D97-AF65-F5344CB8AC3E}">
        <p14:creationId xmlns:p14="http://schemas.microsoft.com/office/powerpoint/2010/main" val="1194897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2D975E-F030-95BF-7A5B-098C999D60D6}"/>
              </a:ext>
            </a:extLst>
          </p:cNvPr>
          <p:cNvPicPr>
            <a:picLocks noChangeAspect="1"/>
          </p:cNvPicPr>
          <p:nvPr/>
        </p:nvPicPr>
        <p:blipFill>
          <a:blip r:embed="rId2"/>
          <a:stretch>
            <a:fillRect/>
          </a:stretch>
        </p:blipFill>
        <p:spPr>
          <a:xfrm>
            <a:off x="2231315" y="248192"/>
            <a:ext cx="7168179" cy="6361616"/>
          </a:xfrm>
          <a:prstGeom prst="rect">
            <a:avLst/>
          </a:prstGeom>
        </p:spPr>
      </p:pic>
    </p:spTree>
    <p:extLst>
      <p:ext uri="{BB962C8B-B14F-4D97-AF65-F5344CB8AC3E}">
        <p14:creationId xmlns:p14="http://schemas.microsoft.com/office/powerpoint/2010/main" val="541424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EDB33-7F20-5004-CEE5-8D41FDA2E957}"/>
              </a:ext>
            </a:extLst>
          </p:cNvPr>
          <p:cNvSpPr txBox="1"/>
          <p:nvPr/>
        </p:nvSpPr>
        <p:spPr>
          <a:xfrm>
            <a:off x="1698811" y="2272552"/>
            <a:ext cx="7956178" cy="1862048"/>
          </a:xfrm>
          <a:prstGeom prst="rect">
            <a:avLst/>
          </a:prstGeom>
          <a:noFill/>
        </p:spPr>
        <p:txBody>
          <a:bodyPr wrap="square">
            <a:spAutoFit/>
          </a:bodyPr>
          <a:lstStyle/>
          <a:p>
            <a:pPr algn="ctr"/>
            <a:r>
              <a:rPr lang="en-US" sz="11500" b="1" dirty="0">
                <a:ln w="0"/>
                <a:solidFill>
                  <a:schemeClr val="accent6"/>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10031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63DF0-FF53-2932-7CD2-3FF83D321349}"/>
              </a:ext>
            </a:extLst>
          </p:cNvPr>
          <p:cNvSpPr txBox="1"/>
          <p:nvPr/>
        </p:nvSpPr>
        <p:spPr>
          <a:xfrm>
            <a:off x="2898962" y="337257"/>
            <a:ext cx="5639919" cy="830997"/>
          </a:xfrm>
          <a:prstGeom prst="rect">
            <a:avLst/>
          </a:prstGeom>
          <a:noFill/>
        </p:spPr>
        <p:txBody>
          <a:bodyPr wrap="square">
            <a:spAutoFit/>
          </a:bodyPr>
          <a:lstStyle/>
          <a:p>
            <a:pPr algn="ctr"/>
            <a:r>
              <a:rPr lang="en-US" sz="4800" b="1" dirty="0">
                <a:ln w="0"/>
                <a:solidFill>
                  <a:schemeClr val="accent6"/>
                </a:solidFill>
                <a:effectLst>
                  <a:outerShdw blurRad="38100" dist="25400" dir="5400000" algn="ctr" rotWithShape="0">
                    <a:srgbClr val="6E747A">
                      <a:alpha val="43000"/>
                    </a:srgbClr>
                  </a:outerShdw>
                </a:effectLst>
              </a:rPr>
              <a:t>About Dataset</a:t>
            </a:r>
          </a:p>
        </p:txBody>
      </p:sp>
      <p:sp>
        <p:nvSpPr>
          <p:cNvPr id="3" name="Rectangle 2">
            <a:extLst>
              <a:ext uri="{FF2B5EF4-FFF2-40B4-BE49-F238E27FC236}">
                <a16:creationId xmlns:a16="http://schemas.microsoft.com/office/drawing/2014/main" id="{C6E9226F-61D9-0273-235E-AAB408F36CB7}"/>
              </a:ext>
            </a:extLst>
          </p:cNvPr>
          <p:cNvSpPr>
            <a:spLocks noChangeArrowheads="1"/>
          </p:cNvSpPr>
          <p:nvPr/>
        </p:nvSpPr>
        <p:spPr bwMode="auto">
          <a:xfrm>
            <a:off x="2001370" y="1842248"/>
            <a:ext cx="8189259" cy="4031873"/>
          </a:xfrm>
          <a:prstGeom prst="rect">
            <a:avLst/>
          </a:prstGeom>
          <a:noFill/>
        </p:spPr>
        <p:txBody>
          <a:bodyPr wrap="square" lIns="91440" tIns="45720" rIns="91440" bIns="45720">
            <a:spAutoFit/>
          </a:bodyPr>
          <a:lstStyle/>
          <a:p>
            <a:pPr algn="just"/>
            <a:r>
              <a:rPr lang="en-US" sz="3200" b="0" i="0" dirty="0">
                <a:effectLst/>
                <a:latin typeface="Söhne"/>
              </a:rPr>
              <a:t>This dataset is created to estimate chances of graduate admission from an Indian perspective. Our analysis will help us in understand what factors are important in graduate admissions and how these factors are interrelated among themselves. It will also help predict one's chances of admission given the rest of the variables.</a:t>
            </a:r>
            <a:endParaRPr lang="en-US" altLang="en-US" sz="3200" dirty="0">
              <a:ln w="0"/>
              <a:effectLst>
                <a:outerShdw blurRad="38100" dist="19050" dir="2700000" algn="tl" rotWithShape="0">
                  <a:schemeClr val="dk1">
                    <a:alpha val="40000"/>
                  </a:schemeClr>
                </a:outerShdw>
              </a:effectLst>
              <a:latin typeface="Söhne"/>
            </a:endParaRPr>
          </a:p>
        </p:txBody>
      </p:sp>
    </p:spTree>
    <p:extLst>
      <p:ext uri="{BB962C8B-B14F-4D97-AF65-F5344CB8AC3E}">
        <p14:creationId xmlns:p14="http://schemas.microsoft.com/office/powerpoint/2010/main" val="227267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9448C3-9FF2-FAD5-8FAD-5A5F1A7D95E6}"/>
              </a:ext>
            </a:extLst>
          </p:cNvPr>
          <p:cNvSpPr txBox="1"/>
          <p:nvPr/>
        </p:nvSpPr>
        <p:spPr>
          <a:xfrm>
            <a:off x="2470898" y="97722"/>
            <a:ext cx="6098240" cy="584775"/>
          </a:xfrm>
          <a:prstGeom prst="rect">
            <a:avLst/>
          </a:prstGeom>
          <a:noFill/>
        </p:spPr>
        <p:txBody>
          <a:bodyPr wrap="square">
            <a:spAutoFit/>
          </a:bodyPr>
          <a:lstStyle/>
          <a:p>
            <a:pPr algn="ctr"/>
            <a:r>
              <a:rPr lang="en-US" altLang="en-US" sz="3200" b="1" dirty="0">
                <a:ln w="0"/>
                <a:solidFill>
                  <a:schemeClr val="accent6"/>
                </a:solidFill>
                <a:effectLst>
                  <a:outerShdw blurRad="38100" dist="25400" dir="5400000" algn="ctr" rotWithShape="0">
                    <a:srgbClr val="6E747A">
                      <a:alpha val="43000"/>
                    </a:srgbClr>
                  </a:outerShdw>
                </a:effectLst>
              </a:rPr>
              <a:t>Linear Regression - Project</a:t>
            </a:r>
            <a:endParaRPr lang="en-US" sz="3200" b="1" dirty="0">
              <a:ln w="0"/>
              <a:solidFill>
                <a:schemeClr val="accent6"/>
              </a:solidFill>
              <a:effectLst>
                <a:outerShdw blurRad="38100" dist="25400" dir="5400000" algn="ctr" rotWithShape="0">
                  <a:srgbClr val="6E747A">
                    <a:alpha val="43000"/>
                  </a:srgbClr>
                </a:outerShdw>
              </a:effectLst>
            </a:endParaRPr>
          </a:p>
        </p:txBody>
      </p:sp>
      <p:pic>
        <p:nvPicPr>
          <p:cNvPr id="8" name="Picture 7">
            <a:extLst>
              <a:ext uri="{FF2B5EF4-FFF2-40B4-BE49-F238E27FC236}">
                <a16:creationId xmlns:a16="http://schemas.microsoft.com/office/drawing/2014/main" id="{9715A349-A7EF-E55A-F225-2E2766F3BC23}"/>
              </a:ext>
            </a:extLst>
          </p:cNvPr>
          <p:cNvPicPr>
            <a:picLocks noChangeAspect="1"/>
          </p:cNvPicPr>
          <p:nvPr/>
        </p:nvPicPr>
        <p:blipFill>
          <a:blip r:embed="rId2"/>
          <a:stretch>
            <a:fillRect/>
          </a:stretch>
        </p:blipFill>
        <p:spPr>
          <a:xfrm>
            <a:off x="1808416" y="705528"/>
            <a:ext cx="8061725" cy="6054750"/>
          </a:xfrm>
          <a:prstGeom prst="rect">
            <a:avLst/>
          </a:prstGeom>
        </p:spPr>
      </p:pic>
    </p:spTree>
    <p:extLst>
      <p:ext uri="{BB962C8B-B14F-4D97-AF65-F5344CB8AC3E}">
        <p14:creationId xmlns:p14="http://schemas.microsoft.com/office/powerpoint/2010/main" val="305238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8B0DB8-84A1-A4B0-B150-8CF5F7FCB8A0}"/>
              </a:ext>
            </a:extLst>
          </p:cNvPr>
          <p:cNvSpPr txBox="1"/>
          <p:nvPr/>
        </p:nvSpPr>
        <p:spPr>
          <a:xfrm>
            <a:off x="2618815" y="97722"/>
            <a:ext cx="6098240" cy="584775"/>
          </a:xfrm>
          <a:prstGeom prst="rect">
            <a:avLst/>
          </a:prstGeom>
          <a:noFill/>
        </p:spPr>
        <p:txBody>
          <a:bodyPr wrap="square">
            <a:spAutoFit/>
          </a:bodyPr>
          <a:lstStyle/>
          <a:p>
            <a:pPr algn="ctr"/>
            <a:r>
              <a:rPr lang="en-US" altLang="en-US" sz="3200" b="1" dirty="0">
                <a:ln w="0"/>
                <a:solidFill>
                  <a:schemeClr val="accent6"/>
                </a:solidFill>
                <a:effectLst>
                  <a:outerShdw blurRad="38100" dist="25400" dir="5400000" algn="ctr" rotWithShape="0">
                    <a:srgbClr val="6E747A">
                      <a:alpha val="43000"/>
                    </a:srgbClr>
                  </a:outerShdw>
                </a:effectLst>
              </a:rPr>
              <a:t>Info and data description</a:t>
            </a:r>
            <a:endParaRPr lang="en-US" sz="3200" b="1" dirty="0">
              <a:ln w="0"/>
              <a:solidFill>
                <a:schemeClr val="accent6"/>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96936FB7-8C33-5A70-B330-DFEF66AF71B6}"/>
              </a:ext>
            </a:extLst>
          </p:cNvPr>
          <p:cNvPicPr>
            <a:picLocks noChangeAspect="1"/>
          </p:cNvPicPr>
          <p:nvPr/>
        </p:nvPicPr>
        <p:blipFill>
          <a:blip r:embed="rId2"/>
          <a:stretch>
            <a:fillRect/>
          </a:stretch>
        </p:blipFill>
        <p:spPr>
          <a:xfrm>
            <a:off x="2191871" y="836619"/>
            <a:ext cx="7368988" cy="5923659"/>
          </a:xfrm>
          <a:prstGeom prst="rect">
            <a:avLst/>
          </a:prstGeom>
        </p:spPr>
      </p:pic>
    </p:spTree>
    <p:extLst>
      <p:ext uri="{BB962C8B-B14F-4D97-AF65-F5344CB8AC3E}">
        <p14:creationId xmlns:p14="http://schemas.microsoft.com/office/powerpoint/2010/main" val="64688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C7C060-121B-CF40-82C4-9C7977ADE92C}"/>
              </a:ext>
            </a:extLst>
          </p:cNvPr>
          <p:cNvPicPr>
            <a:picLocks noChangeAspect="1"/>
          </p:cNvPicPr>
          <p:nvPr/>
        </p:nvPicPr>
        <p:blipFill>
          <a:blip r:embed="rId2"/>
          <a:stretch>
            <a:fillRect/>
          </a:stretch>
        </p:blipFill>
        <p:spPr>
          <a:xfrm>
            <a:off x="1411940" y="802875"/>
            <a:ext cx="8898926" cy="5786184"/>
          </a:xfrm>
          <a:prstGeom prst="rect">
            <a:avLst/>
          </a:prstGeom>
        </p:spPr>
      </p:pic>
      <p:sp>
        <p:nvSpPr>
          <p:cNvPr id="6" name="TextBox 5">
            <a:extLst>
              <a:ext uri="{FF2B5EF4-FFF2-40B4-BE49-F238E27FC236}">
                <a16:creationId xmlns:a16="http://schemas.microsoft.com/office/drawing/2014/main" id="{25A6630C-7EF2-5BB2-D81D-1D8105060669}"/>
              </a:ext>
            </a:extLst>
          </p:cNvPr>
          <p:cNvSpPr txBox="1"/>
          <p:nvPr/>
        </p:nvSpPr>
        <p:spPr>
          <a:xfrm>
            <a:off x="2470898" y="97722"/>
            <a:ext cx="6098240" cy="584775"/>
          </a:xfrm>
          <a:prstGeom prst="rect">
            <a:avLst/>
          </a:prstGeom>
          <a:noFill/>
        </p:spPr>
        <p:txBody>
          <a:bodyPr wrap="square">
            <a:spAutoFit/>
          </a:bodyPr>
          <a:lstStyle/>
          <a:p>
            <a:pPr algn="ctr"/>
            <a:r>
              <a:rPr lang="en-US" altLang="en-US" sz="3200" b="1" dirty="0">
                <a:ln w="0"/>
                <a:solidFill>
                  <a:schemeClr val="accent6"/>
                </a:solidFill>
                <a:effectLst>
                  <a:outerShdw blurRad="38100" dist="25400" dir="5400000" algn="ctr" rotWithShape="0">
                    <a:srgbClr val="6E747A">
                      <a:alpha val="43000"/>
                    </a:srgbClr>
                  </a:outerShdw>
                </a:effectLst>
              </a:rPr>
              <a:t>Missing Value Treatment</a:t>
            </a:r>
            <a:endParaRPr lang="en-US" sz="3200" b="1" dirty="0">
              <a:ln w="0"/>
              <a:solidFill>
                <a:schemeClr val="accent6"/>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8179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C354B-06F6-9DA2-EA85-B096603A629C}"/>
              </a:ext>
            </a:extLst>
          </p:cNvPr>
          <p:cNvPicPr>
            <a:picLocks noChangeAspect="1"/>
          </p:cNvPicPr>
          <p:nvPr/>
        </p:nvPicPr>
        <p:blipFill>
          <a:blip r:embed="rId2"/>
          <a:stretch>
            <a:fillRect/>
          </a:stretch>
        </p:blipFill>
        <p:spPr>
          <a:xfrm>
            <a:off x="2514600" y="923607"/>
            <a:ext cx="6825602" cy="5713901"/>
          </a:xfrm>
          <a:prstGeom prst="rect">
            <a:avLst/>
          </a:prstGeom>
        </p:spPr>
      </p:pic>
      <p:sp>
        <p:nvSpPr>
          <p:cNvPr id="4" name="TextBox 3">
            <a:extLst>
              <a:ext uri="{FF2B5EF4-FFF2-40B4-BE49-F238E27FC236}">
                <a16:creationId xmlns:a16="http://schemas.microsoft.com/office/drawing/2014/main" id="{80051F4F-CD40-A468-D2C0-1CB846F9151D}"/>
              </a:ext>
            </a:extLst>
          </p:cNvPr>
          <p:cNvSpPr txBox="1"/>
          <p:nvPr/>
        </p:nvSpPr>
        <p:spPr>
          <a:xfrm>
            <a:off x="2766734" y="111169"/>
            <a:ext cx="6098240" cy="584775"/>
          </a:xfrm>
          <a:prstGeom prst="rect">
            <a:avLst/>
          </a:prstGeom>
          <a:noFill/>
        </p:spPr>
        <p:txBody>
          <a:bodyPr wrap="square">
            <a:spAutoFit/>
          </a:bodyPr>
          <a:lstStyle/>
          <a:p>
            <a:pPr algn="ctr"/>
            <a:r>
              <a:rPr lang="en-US" altLang="en-US" sz="3200" b="1" dirty="0">
                <a:ln w="0"/>
                <a:solidFill>
                  <a:schemeClr val="accent6"/>
                </a:solidFill>
                <a:effectLst>
                  <a:outerShdw blurRad="38100" dist="25400" dir="5400000" algn="ctr" rotWithShape="0">
                    <a:srgbClr val="6E747A">
                      <a:alpha val="43000"/>
                    </a:srgbClr>
                  </a:outerShdw>
                </a:effectLst>
              </a:rPr>
              <a:t>Data Visualization</a:t>
            </a:r>
            <a:endParaRPr lang="en-US" sz="3200" b="1" dirty="0">
              <a:ln w="0"/>
              <a:solidFill>
                <a:schemeClr val="accent6"/>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2607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16273-FC03-2F4D-1136-625C803703B3}"/>
              </a:ext>
            </a:extLst>
          </p:cNvPr>
          <p:cNvPicPr>
            <a:picLocks noChangeAspect="1"/>
          </p:cNvPicPr>
          <p:nvPr/>
        </p:nvPicPr>
        <p:blipFill rotWithShape="1">
          <a:blip r:embed="rId2"/>
          <a:srcRect b="70217"/>
          <a:stretch/>
        </p:blipFill>
        <p:spPr>
          <a:xfrm>
            <a:off x="1243047" y="699246"/>
            <a:ext cx="9705905" cy="2648555"/>
          </a:xfrm>
          <a:prstGeom prst="rect">
            <a:avLst/>
          </a:prstGeom>
        </p:spPr>
      </p:pic>
      <p:pic>
        <p:nvPicPr>
          <p:cNvPr id="4" name="Picture 3">
            <a:extLst>
              <a:ext uri="{FF2B5EF4-FFF2-40B4-BE49-F238E27FC236}">
                <a16:creationId xmlns:a16="http://schemas.microsoft.com/office/drawing/2014/main" id="{F3E6A47A-2D7C-7962-ABA1-AB25866C4531}"/>
              </a:ext>
            </a:extLst>
          </p:cNvPr>
          <p:cNvPicPr>
            <a:picLocks noChangeAspect="1"/>
          </p:cNvPicPr>
          <p:nvPr/>
        </p:nvPicPr>
        <p:blipFill rotWithShape="1">
          <a:blip r:embed="rId2"/>
          <a:srcRect t="61482" b="-1"/>
          <a:stretch/>
        </p:blipFill>
        <p:spPr>
          <a:xfrm>
            <a:off x="1243047" y="2917497"/>
            <a:ext cx="9705905" cy="3402621"/>
          </a:xfrm>
          <a:prstGeom prst="rect">
            <a:avLst/>
          </a:prstGeom>
        </p:spPr>
      </p:pic>
    </p:spTree>
    <p:extLst>
      <p:ext uri="{BB962C8B-B14F-4D97-AF65-F5344CB8AC3E}">
        <p14:creationId xmlns:p14="http://schemas.microsoft.com/office/powerpoint/2010/main" val="2388493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391</TotalTime>
  <Words>747</Words>
  <Application>Microsoft Office PowerPoint</Application>
  <PresentationFormat>Widescreen</PresentationFormat>
  <Paragraphs>59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MS Shell Dlg 2</vt:lpstr>
      <vt:lpstr>Söhne</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PANDIT</dc:creator>
  <cp:lastModifiedBy>SONALI PANDIT</cp:lastModifiedBy>
  <cp:revision>1</cp:revision>
  <dcterms:created xsi:type="dcterms:W3CDTF">2023-10-02T19:28:34Z</dcterms:created>
  <dcterms:modified xsi:type="dcterms:W3CDTF">2023-10-03T01:59:56Z</dcterms:modified>
</cp:coreProperties>
</file>