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7" r:id="rId2"/>
    <p:sldId id="258" r:id="rId3"/>
    <p:sldId id="259" r:id="rId4"/>
    <p:sldId id="287" r:id="rId5"/>
    <p:sldId id="289" r:id="rId6"/>
    <p:sldId id="291" r:id="rId7"/>
    <p:sldId id="293" r:id="rId8"/>
    <p:sldId id="294" r:id="rId9"/>
    <p:sldId id="302" r:id="rId10"/>
    <p:sldId id="295" r:id="rId11"/>
    <p:sldId id="296" r:id="rId12"/>
    <p:sldId id="271" r:id="rId13"/>
    <p:sldId id="298" r:id="rId14"/>
    <p:sldId id="299" r:id="rId15"/>
    <p:sldId id="300" r:id="rId16"/>
    <p:sldId id="278" r:id="rId17"/>
    <p:sldId id="283" r:id="rId18"/>
    <p:sldId id="264" r:id="rId19"/>
    <p:sldId id="301" r:id="rId20"/>
    <p:sldId id="29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9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9154A9-5E6E-4128-9DBE-C36C1A2010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16678AF-DBB1-4C1E-AD6E-C754668DE4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8B27E6-63EC-42F3-856C-1F1AC568BA8E}" type="datetimeFigureOut">
              <a:rPr lang="en-IN" smtClean="0"/>
              <a:t>04-05-2022</a:t>
            </a:fld>
            <a:endParaRPr lang="en-IN"/>
          </a:p>
        </p:txBody>
      </p:sp>
      <p:sp>
        <p:nvSpPr>
          <p:cNvPr id="4" name="Footer Placeholder 3">
            <a:extLst>
              <a:ext uri="{FF2B5EF4-FFF2-40B4-BE49-F238E27FC236}">
                <a16:creationId xmlns:a16="http://schemas.microsoft.com/office/drawing/2014/main" id="{18BDBA09-C6EB-4640-A296-E9F5EF527D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B44DCE3-DE2E-42FC-A6CB-6855AAE270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4DC97D-69B2-4042-8F2C-57225DF9893A}" type="slidenum">
              <a:rPr lang="en-IN" smtClean="0"/>
              <a:t>‹#›</a:t>
            </a:fld>
            <a:endParaRPr lang="en-IN"/>
          </a:p>
        </p:txBody>
      </p:sp>
    </p:spTree>
    <p:extLst>
      <p:ext uri="{BB962C8B-B14F-4D97-AF65-F5344CB8AC3E}">
        <p14:creationId xmlns:p14="http://schemas.microsoft.com/office/powerpoint/2010/main" val="18928222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AD04C-8FE9-486F-872F-3474D761D65D}" type="datetimeFigureOut">
              <a:rPr lang="en-IN" smtClean="0"/>
              <a:t>04-05-2022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DC093-AA91-451F-83AD-F90BD129E1C4}" type="slidenum">
              <a:rPr lang="en-IN" smtClean="0"/>
              <a:t>‹#›</a:t>
            </a:fld>
            <a:endParaRPr lang="en-IN"/>
          </a:p>
        </p:txBody>
      </p:sp>
    </p:spTree>
    <p:extLst>
      <p:ext uri="{BB962C8B-B14F-4D97-AF65-F5344CB8AC3E}">
        <p14:creationId xmlns:p14="http://schemas.microsoft.com/office/powerpoint/2010/main" val="386415023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7927" y="1214438"/>
            <a:ext cx="10196146"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264769" y="6378574"/>
            <a:ext cx="2743200" cy="365125"/>
          </a:xfrm>
          <a:prstGeom prst="rect">
            <a:avLst/>
          </a:prstGeom>
        </p:spPr>
        <p:txBody>
          <a:bodyPr/>
          <a:lstStyle/>
          <a:p>
            <a:fld id="{C0666B53-FD8B-4B59-AB9D-EC18331E84F1}" type="datetime1">
              <a:rPr lang="en-US" smtClean="0"/>
              <a:t>5/4/2022</a:t>
            </a:fld>
            <a:endParaRPr lang="en-IN" dirty="0"/>
          </a:p>
        </p:txBody>
      </p:sp>
      <p:sp>
        <p:nvSpPr>
          <p:cNvPr id="5" name="Footer Placeholder 4"/>
          <p:cNvSpPr>
            <a:spLocks noGrp="1"/>
          </p:cNvSpPr>
          <p:nvPr>
            <p:ph type="ftr" sz="quarter" idx="11"/>
          </p:nvPr>
        </p:nvSpPr>
        <p:spPr/>
        <p:txBody>
          <a:bodyPr/>
          <a:lstStyle/>
          <a:p>
            <a:r>
              <a:rPr lang="en-IN"/>
              <a:t>Catalyse AI, Amplify Life</a:t>
            </a:r>
          </a:p>
        </p:txBody>
      </p:sp>
      <p:sp>
        <p:nvSpPr>
          <p:cNvPr id="6" name="Slide Number Placeholder 5"/>
          <p:cNvSpPr>
            <a:spLocks noGrp="1"/>
          </p:cNvSpPr>
          <p:nvPr>
            <p:ph type="sldNum" sz="quarter" idx="12"/>
          </p:nvPr>
        </p:nvSpPr>
        <p:spPr>
          <a:xfrm>
            <a:off x="11007969" y="6378574"/>
            <a:ext cx="345831" cy="365125"/>
          </a:xfrm>
        </p:spPr>
        <p:txBody>
          <a:bodyPr/>
          <a:lstStyle/>
          <a:p>
            <a:r>
              <a:rPr lang="en-IN" dirty="0"/>
              <a:t>1</a:t>
            </a:r>
          </a:p>
        </p:txBody>
      </p:sp>
    </p:spTree>
    <p:extLst>
      <p:ext uri="{BB962C8B-B14F-4D97-AF65-F5344CB8AC3E}">
        <p14:creationId xmlns:p14="http://schemas.microsoft.com/office/powerpoint/2010/main" val="2748356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247185" y="6444763"/>
            <a:ext cx="2743200" cy="365125"/>
          </a:xfrm>
          <a:prstGeom prst="rect">
            <a:avLst/>
          </a:prstGeom>
        </p:spPr>
        <p:txBody>
          <a:bodyPr/>
          <a:lstStyle/>
          <a:p>
            <a:fld id="{91AE8963-B062-4593-B76F-B53FAF0CA29D}" type="datetime1">
              <a:rPr lang="en-US" smtClean="0"/>
              <a:t>5/4/2022</a:t>
            </a:fld>
            <a:endParaRPr lang="en-IN"/>
          </a:p>
        </p:txBody>
      </p:sp>
      <p:sp>
        <p:nvSpPr>
          <p:cNvPr id="5" name="Footer Placeholder 4"/>
          <p:cNvSpPr>
            <a:spLocks noGrp="1"/>
          </p:cNvSpPr>
          <p:nvPr>
            <p:ph type="ftr" sz="quarter" idx="11"/>
          </p:nvPr>
        </p:nvSpPr>
        <p:spPr/>
        <p:txBody>
          <a:bodyPr/>
          <a:lstStyle/>
          <a:p>
            <a:r>
              <a:rPr lang="en-IN"/>
              <a:t>Catalyse AI, Amplify Life</a:t>
            </a:r>
          </a:p>
        </p:txBody>
      </p:sp>
      <p:sp>
        <p:nvSpPr>
          <p:cNvPr id="6" name="Slide Number Placeholder 5"/>
          <p:cNvSpPr>
            <a:spLocks noGrp="1"/>
          </p:cNvSpPr>
          <p:nvPr>
            <p:ph type="sldNum" sz="quarter" idx="12"/>
          </p:nvPr>
        </p:nvSpPr>
        <p:spPr/>
        <p:txBody>
          <a:bodyPr/>
          <a:lstStyle/>
          <a:p>
            <a:fld id="{EE293EA4-EDED-473A-94AD-6236FA3683CD}" type="slidenum">
              <a:rPr lang="en-IN" smtClean="0"/>
              <a:t>‹#›</a:t>
            </a:fld>
            <a:endParaRPr lang="en-IN"/>
          </a:p>
        </p:txBody>
      </p:sp>
    </p:spTree>
    <p:extLst>
      <p:ext uri="{BB962C8B-B14F-4D97-AF65-F5344CB8AC3E}">
        <p14:creationId xmlns:p14="http://schemas.microsoft.com/office/powerpoint/2010/main" val="119078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247185" y="6444763"/>
            <a:ext cx="2743200" cy="365125"/>
          </a:xfrm>
          <a:prstGeom prst="rect">
            <a:avLst/>
          </a:prstGeom>
        </p:spPr>
        <p:txBody>
          <a:bodyPr/>
          <a:lstStyle/>
          <a:p>
            <a:fld id="{3F4499BD-C506-4246-8CFB-36BA44372249}" type="datetime1">
              <a:rPr lang="en-US" smtClean="0"/>
              <a:t>5/4/2022</a:t>
            </a:fld>
            <a:endParaRPr lang="en-IN"/>
          </a:p>
        </p:txBody>
      </p:sp>
      <p:sp>
        <p:nvSpPr>
          <p:cNvPr id="5" name="Footer Placeholder 4"/>
          <p:cNvSpPr>
            <a:spLocks noGrp="1"/>
          </p:cNvSpPr>
          <p:nvPr>
            <p:ph type="ftr" sz="quarter" idx="11"/>
          </p:nvPr>
        </p:nvSpPr>
        <p:spPr/>
        <p:txBody>
          <a:bodyPr/>
          <a:lstStyle/>
          <a:p>
            <a:r>
              <a:rPr lang="en-IN"/>
              <a:t>Catalyse AI, Amplify Life</a:t>
            </a:r>
          </a:p>
        </p:txBody>
      </p:sp>
      <p:sp>
        <p:nvSpPr>
          <p:cNvPr id="6" name="Slide Number Placeholder 5"/>
          <p:cNvSpPr>
            <a:spLocks noGrp="1"/>
          </p:cNvSpPr>
          <p:nvPr>
            <p:ph type="sldNum" sz="quarter" idx="12"/>
          </p:nvPr>
        </p:nvSpPr>
        <p:spPr/>
        <p:txBody>
          <a:bodyPr/>
          <a:lstStyle/>
          <a:p>
            <a:fld id="{EE293EA4-EDED-473A-94AD-6236FA3683CD}" type="slidenum">
              <a:rPr lang="en-IN" smtClean="0"/>
              <a:t>‹#›</a:t>
            </a:fld>
            <a:endParaRPr lang="en-IN"/>
          </a:p>
        </p:txBody>
      </p:sp>
    </p:spTree>
    <p:extLst>
      <p:ext uri="{BB962C8B-B14F-4D97-AF65-F5344CB8AC3E}">
        <p14:creationId xmlns:p14="http://schemas.microsoft.com/office/powerpoint/2010/main" val="281064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247185" y="6444763"/>
            <a:ext cx="2743200" cy="365125"/>
          </a:xfrm>
          <a:prstGeom prst="rect">
            <a:avLst/>
          </a:prstGeom>
        </p:spPr>
        <p:txBody>
          <a:bodyPr/>
          <a:lstStyle/>
          <a:p>
            <a:fld id="{EF3CE44A-47A4-4D49-9C2A-B42A037859DC}" type="datetime1">
              <a:rPr lang="en-US" smtClean="0"/>
              <a:t>5/4/2022</a:t>
            </a:fld>
            <a:endParaRPr lang="en-IN"/>
          </a:p>
        </p:txBody>
      </p:sp>
      <p:sp>
        <p:nvSpPr>
          <p:cNvPr id="5" name="Footer Placeholder 4"/>
          <p:cNvSpPr>
            <a:spLocks noGrp="1"/>
          </p:cNvSpPr>
          <p:nvPr>
            <p:ph type="ftr" sz="quarter" idx="11"/>
          </p:nvPr>
        </p:nvSpPr>
        <p:spPr/>
        <p:txBody>
          <a:bodyPr/>
          <a:lstStyle/>
          <a:p>
            <a:r>
              <a:rPr lang="en-IN"/>
              <a:t>Catalyse AI, Amplify Life</a:t>
            </a:r>
          </a:p>
        </p:txBody>
      </p:sp>
      <p:sp>
        <p:nvSpPr>
          <p:cNvPr id="6" name="Slide Number Placeholder 5"/>
          <p:cNvSpPr>
            <a:spLocks noGrp="1"/>
          </p:cNvSpPr>
          <p:nvPr>
            <p:ph type="sldNum" sz="quarter" idx="12"/>
          </p:nvPr>
        </p:nvSpPr>
        <p:spPr/>
        <p:txBody>
          <a:bodyPr/>
          <a:lstStyle/>
          <a:p>
            <a:fld id="{EE293EA4-EDED-473A-94AD-6236FA3683CD}" type="slidenum">
              <a:rPr lang="en-IN" smtClean="0"/>
              <a:t>‹#›</a:t>
            </a:fld>
            <a:endParaRPr lang="en-IN" dirty="0"/>
          </a:p>
        </p:txBody>
      </p:sp>
    </p:spTree>
    <p:extLst>
      <p:ext uri="{BB962C8B-B14F-4D97-AF65-F5344CB8AC3E}">
        <p14:creationId xmlns:p14="http://schemas.microsoft.com/office/powerpoint/2010/main" val="211033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247185" y="6444763"/>
            <a:ext cx="2743200" cy="365125"/>
          </a:xfrm>
          <a:prstGeom prst="rect">
            <a:avLst/>
          </a:prstGeom>
        </p:spPr>
        <p:txBody>
          <a:bodyPr/>
          <a:lstStyle/>
          <a:p>
            <a:fld id="{BB00F08B-FB59-416A-9A29-2169902125C4}" type="datetime1">
              <a:rPr lang="en-US" smtClean="0"/>
              <a:t>5/4/2022</a:t>
            </a:fld>
            <a:endParaRPr lang="en-IN"/>
          </a:p>
        </p:txBody>
      </p:sp>
      <p:sp>
        <p:nvSpPr>
          <p:cNvPr id="5" name="Footer Placeholder 4"/>
          <p:cNvSpPr>
            <a:spLocks noGrp="1"/>
          </p:cNvSpPr>
          <p:nvPr>
            <p:ph type="ftr" sz="quarter" idx="11"/>
          </p:nvPr>
        </p:nvSpPr>
        <p:spPr/>
        <p:txBody>
          <a:bodyPr/>
          <a:lstStyle/>
          <a:p>
            <a:r>
              <a:rPr lang="en-IN"/>
              <a:t>Catalyse AI, Amplify Life</a:t>
            </a:r>
          </a:p>
        </p:txBody>
      </p:sp>
      <p:sp>
        <p:nvSpPr>
          <p:cNvPr id="6" name="Slide Number Placeholder 5"/>
          <p:cNvSpPr>
            <a:spLocks noGrp="1"/>
          </p:cNvSpPr>
          <p:nvPr>
            <p:ph type="sldNum" sz="quarter" idx="12"/>
          </p:nvPr>
        </p:nvSpPr>
        <p:spPr/>
        <p:txBody>
          <a:bodyPr/>
          <a:lstStyle/>
          <a:p>
            <a:fld id="{EE293EA4-EDED-473A-94AD-6236FA3683CD}" type="slidenum">
              <a:rPr lang="en-IN" smtClean="0"/>
              <a:t>‹#›</a:t>
            </a:fld>
            <a:endParaRPr lang="en-IN"/>
          </a:p>
        </p:txBody>
      </p:sp>
    </p:spTree>
    <p:extLst>
      <p:ext uri="{BB962C8B-B14F-4D97-AF65-F5344CB8AC3E}">
        <p14:creationId xmlns:p14="http://schemas.microsoft.com/office/powerpoint/2010/main" val="25280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247185" y="6444763"/>
            <a:ext cx="2743200" cy="365125"/>
          </a:xfrm>
          <a:prstGeom prst="rect">
            <a:avLst/>
          </a:prstGeom>
        </p:spPr>
        <p:txBody>
          <a:bodyPr/>
          <a:lstStyle/>
          <a:p>
            <a:fld id="{FD6D7744-DF93-4B17-B93D-28E5D7A8D8AB}" type="datetime1">
              <a:rPr lang="en-US" smtClean="0"/>
              <a:t>5/4/2022</a:t>
            </a:fld>
            <a:endParaRPr lang="en-IN"/>
          </a:p>
        </p:txBody>
      </p:sp>
      <p:sp>
        <p:nvSpPr>
          <p:cNvPr id="6" name="Footer Placeholder 5"/>
          <p:cNvSpPr>
            <a:spLocks noGrp="1"/>
          </p:cNvSpPr>
          <p:nvPr>
            <p:ph type="ftr" sz="quarter" idx="11"/>
          </p:nvPr>
        </p:nvSpPr>
        <p:spPr/>
        <p:txBody>
          <a:bodyPr/>
          <a:lstStyle/>
          <a:p>
            <a:r>
              <a:rPr lang="en-IN"/>
              <a:t>Catalyse AI, Amplify Life</a:t>
            </a:r>
          </a:p>
        </p:txBody>
      </p:sp>
      <p:sp>
        <p:nvSpPr>
          <p:cNvPr id="7" name="Slide Number Placeholder 6"/>
          <p:cNvSpPr>
            <a:spLocks noGrp="1"/>
          </p:cNvSpPr>
          <p:nvPr>
            <p:ph type="sldNum" sz="quarter" idx="12"/>
          </p:nvPr>
        </p:nvSpPr>
        <p:spPr/>
        <p:txBody>
          <a:bodyPr/>
          <a:lstStyle/>
          <a:p>
            <a:fld id="{EE293EA4-EDED-473A-94AD-6236FA3683CD}" type="slidenum">
              <a:rPr lang="en-IN" smtClean="0"/>
              <a:t>‹#›</a:t>
            </a:fld>
            <a:endParaRPr lang="en-IN"/>
          </a:p>
        </p:txBody>
      </p:sp>
    </p:spTree>
    <p:extLst>
      <p:ext uri="{BB962C8B-B14F-4D97-AF65-F5344CB8AC3E}">
        <p14:creationId xmlns:p14="http://schemas.microsoft.com/office/powerpoint/2010/main" val="383067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247185" y="6444763"/>
            <a:ext cx="2743200" cy="365125"/>
          </a:xfrm>
          <a:prstGeom prst="rect">
            <a:avLst/>
          </a:prstGeom>
        </p:spPr>
        <p:txBody>
          <a:bodyPr/>
          <a:lstStyle/>
          <a:p>
            <a:fld id="{EE30ADC2-9A5A-4C86-8FC2-443BD6957C8A}" type="datetime1">
              <a:rPr lang="en-US" smtClean="0"/>
              <a:t>5/4/2022</a:t>
            </a:fld>
            <a:endParaRPr lang="en-IN"/>
          </a:p>
        </p:txBody>
      </p:sp>
      <p:sp>
        <p:nvSpPr>
          <p:cNvPr id="8" name="Footer Placeholder 7"/>
          <p:cNvSpPr>
            <a:spLocks noGrp="1"/>
          </p:cNvSpPr>
          <p:nvPr>
            <p:ph type="ftr" sz="quarter" idx="11"/>
          </p:nvPr>
        </p:nvSpPr>
        <p:spPr/>
        <p:txBody>
          <a:bodyPr/>
          <a:lstStyle/>
          <a:p>
            <a:r>
              <a:rPr lang="en-IN"/>
              <a:t>Catalyse AI, Amplify Life</a:t>
            </a:r>
          </a:p>
        </p:txBody>
      </p:sp>
      <p:sp>
        <p:nvSpPr>
          <p:cNvPr id="9" name="Slide Number Placeholder 8"/>
          <p:cNvSpPr>
            <a:spLocks noGrp="1"/>
          </p:cNvSpPr>
          <p:nvPr>
            <p:ph type="sldNum" sz="quarter" idx="12"/>
          </p:nvPr>
        </p:nvSpPr>
        <p:spPr/>
        <p:txBody>
          <a:bodyPr/>
          <a:lstStyle/>
          <a:p>
            <a:fld id="{EE293EA4-EDED-473A-94AD-6236FA3683CD}" type="slidenum">
              <a:rPr lang="en-IN" smtClean="0"/>
              <a:t>‹#›</a:t>
            </a:fld>
            <a:endParaRPr lang="en-IN"/>
          </a:p>
        </p:txBody>
      </p:sp>
    </p:spTree>
    <p:extLst>
      <p:ext uri="{BB962C8B-B14F-4D97-AF65-F5344CB8AC3E}">
        <p14:creationId xmlns:p14="http://schemas.microsoft.com/office/powerpoint/2010/main" val="125172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247185" y="6444763"/>
            <a:ext cx="2743200" cy="365125"/>
          </a:xfrm>
          <a:prstGeom prst="rect">
            <a:avLst/>
          </a:prstGeom>
        </p:spPr>
        <p:txBody>
          <a:bodyPr/>
          <a:lstStyle/>
          <a:p>
            <a:fld id="{746574FF-7341-45A0-9385-90FE87BDC2C9}" type="datetime1">
              <a:rPr lang="en-US" smtClean="0"/>
              <a:t>5/4/2022</a:t>
            </a:fld>
            <a:endParaRPr lang="en-IN"/>
          </a:p>
        </p:txBody>
      </p:sp>
      <p:sp>
        <p:nvSpPr>
          <p:cNvPr id="4" name="Footer Placeholder 3"/>
          <p:cNvSpPr>
            <a:spLocks noGrp="1"/>
          </p:cNvSpPr>
          <p:nvPr>
            <p:ph type="ftr" sz="quarter" idx="11"/>
          </p:nvPr>
        </p:nvSpPr>
        <p:spPr/>
        <p:txBody>
          <a:bodyPr/>
          <a:lstStyle/>
          <a:p>
            <a:r>
              <a:rPr lang="en-IN"/>
              <a:t>Catalyse AI, Amplify Life</a:t>
            </a:r>
          </a:p>
        </p:txBody>
      </p:sp>
      <p:sp>
        <p:nvSpPr>
          <p:cNvPr id="5" name="Slide Number Placeholder 4"/>
          <p:cNvSpPr>
            <a:spLocks noGrp="1"/>
          </p:cNvSpPr>
          <p:nvPr>
            <p:ph type="sldNum" sz="quarter" idx="12"/>
          </p:nvPr>
        </p:nvSpPr>
        <p:spPr/>
        <p:txBody>
          <a:bodyPr/>
          <a:lstStyle/>
          <a:p>
            <a:fld id="{EE293EA4-EDED-473A-94AD-6236FA3683CD}" type="slidenum">
              <a:rPr lang="en-IN" smtClean="0"/>
              <a:t>‹#›</a:t>
            </a:fld>
            <a:endParaRPr lang="en-IN"/>
          </a:p>
        </p:txBody>
      </p:sp>
    </p:spTree>
    <p:extLst>
      <p:ext uri="{BB962C8B-B14F-4D97-AF65-F5344CB8AC3E}">
        <p14:creationId xmlns:p14="http://schemas.microsoft.com/office/powerpoint/2010/main" val="160730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247185" y="6444763"/>
            <a:ext cx="2743200" cy="365125"/>
          </a:xfrm>
          <a:prstGeom prst="rect">
            <a:avLst/>
          </a:prstGeom>
        </p:spPr>
        <p:txBody>
          <a:bodyPr/>
          <a:lstStyle/>
          <a:p>
            <a:fld id="{3F2D929F-9493-4A15-A958-CD91C5E56139}" type="datetime1">
              <a:rPr lang="en-US" smtClean="0"/>
              <a:t>5/4/2022</a:t>
            </a:fld>
            <a:endParaRPr lang="en-IN"/>
          </a:p>
        </p:txBody>
      </p:sp>
      <p:sp>
        <p:nvSpPr>
          <p:cNvPr id="3" name="Footer Placeholder 2"/>
          <p:cNvSpPr>
            <a:spLocks noGrp="1"/>
          </p:cNvSpPr>
          <p:nvPr>
            <p:ph type="ftr" sz="quarter" idx="11"/>
          </p:nvPr>
        </p:nvSpPr>
        <p:spPr/>
        <p:txBody>
          <a:bodyPr/>
          <a:lstStyle/>
          <a:p>
            <a:r>
              <a:rPr lang="en-IN"/>
              <a:t>Catalyse AI, Amplify Life</a:t>
            </a:r>
          </a:p>
        </p:txBody>
      </p:sp>
      <p:sp>
        <p:nvSpPr>
          <p:cNvPr id="4" name="Slide Number Placeholder 3"/>
          <p:cNvSpPr>
            <a:spLocks noGrp="1"/>
          </p:cNvSpPr>
          <p:nvPr>
            <p:ph type="sldNum" sz="quarter" idx="12"/>
          </p:nvPr>
        </p:nvSpPr>
        <p:spPr/>
        <p:txBody>
          <a:bodyPr/>
          <a:lstStyle/>
          <a:p>
            <a:fld id="{EE293EA4-EDED-473A-94AD-6236FA3683CD}" type="slidenum">
              <a:rPr lang="en-IN" smtClean="0"/>
              <a:t>‹#›</a:t>
            </a:fld>
            <a:endParaRPr lang="en-IN"/>
          </a:p>
        </p:txBody>
      </p:sp>
    </p:spTree>
    <p:extLst>
      <p:ext uri="{BB962C8B-B14F-4D97-AF65-F5344CB8AC3E}">
        <p14:creationId xmlns:p14="http://schemas.microsoft.com/office/powerpoint/2010/main" val="198386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247185" y="6444763"/>
            <a:ext cx="2743200" cy="365125"/>
          </a:xfrm>
          <a:prstGeom prst="rect">
            <a:avLst/>
          </a:prstGeom>
        </p:spPr>
        <p:txBody>
          <a:bodyPr/>
          <a:lstStyle/>
          <a:p>
            <a:fld id="{ED1858F3-C1B3-4BC8-A12C-5D0F4292CAB9}" type="datetime1">
              <a:rPr lang="en-US" smtClean="0"/>
              <a:t>5/4/2022</a:t>
            </a:fld>
            <a:endParaRPr lang="en-IN"/>
          </a:p>
        </p:txBody>
      </p:sp>
      <p:sp>
        <p:nvSpPr>
          <p:cNvPr id="6" name="Footer Placeholder 5"/>
          <p:cNvSpPr>
            <a:spLocks noGrp="1"/>
          </p:cNvSpPr>
          <p:nvPr>
            <p:ph type="ftr" sz="quarter" idx="11"/>
          </p:nvPr>
        </p:nvSpPr>
        <p:spPr/>
        <p:txBody>
          <a:bodyPr/>
          <a:lstStyle/>
          <a:p>
            <a:r>
              <a:rPr lang="en-IN"/>
              <a:t>Catalyse AI, Amplify Life</a:t>
            </a:r>
          </a:p>
        </p:txBody>
      </p:sp>
      <p:sp>
        <p:nvSpPr>
          <p:cNvPr id="7" name="Slide Number Placeholder 6"/>
          <p:cNvSpPr>
            <a:spLocks noGrp="1"/>
          </p:cNvSpPr>
          <p:nvPr>
            <p:ph type="sldNum" sz="quarter" idx="12"/>
          </p:nvPr>
        </p:nvSpPr>
        <p:spPr/>
        <p:txBody>
          <a:bodyPr/>
          <a:lstStyle/>
          <a:p>
            <a:fld id="{EE293EA4-EDED-473A-94AD-6236FA3683CD}" type="slidenum">
              <a:rPr lang="en-IN" smtClean="0"/>
              <a:t>‹#›</a:t>
            </a:fld>
            <a:endParaRPr lang="en-IN"/>
          </a:p>
        </p:txBody>
      </p:sp>
    </p:spTree>
    <p:extLst>
      <p:ext uri="{BB962C8B-B14F-4D97-AF65-F5344CB8AC3E}">
        <p14:creationId xmlns:p14="http://schemas.microsoft.com/office/powerpoint/2010/main" val="403898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247185" y="6444763"/>
            <a:ext cx="2743200" cy="365125"/>
          </a:xfrm>
          <a:prstGeom prst="rect">
            <a:avLst/>
          </a:prstGeom>
        </p:spPr>
        <p:txBody>
          <a:bodyPr/>
          <a:lstStyle/>
          <a:p>
            <a:fld id="{2C7B8DEA-BC47-4411-91AF-5AD473503FF3}" type="datetime1">
              <a:rPr lang="en-US" smtClean="0"/>
              <a:t>5/4/2022</a:t>
            </a:fld>
            <a:endParaRPr lang="en-IN"/>
          </a:p>
        </p:txBody>
      </p:sp>
      <p:sp>
        <p:nvSpPr>
          <p:cNvPr id="6" name="Footer Placeholder 5"/>
          <p:cNvSpPr>
            <a:spLocks noGrp="1"/>
          </p:cNvSpPr>
          <p:nvPr>
            <p:ph type="ftr" sz="quarter" idx="11"/>
          </p:nvPr>
        </p:nvSpPr>
        <p:spPr/>
        <p:txBody>
          <a:bodyPr/>
          <a:lstStyle/>
          <a:p>
            <a:r>
              <a:rPr lang="en-IN"/>
              <a:t>Catalyse AI, Amplify Life</a:t>
            </a:r>
          </a:p>
        </p:txBody>
      </p:sp>
      <p:sp>
        <p:nvSpPr>
          <p:cNvPr id="7" name="Slide Number Placeholder 6"/>
          <p:cNvSpPr>
            <a:spLocks noGrp="1"/>
          </p:cNvSpPr>
          <p:nvPr>
            <p:ph type="sldNum" sz="quarter" idx="12"/>
          </p:nvPr>
        </p:nvSpPr>
        <p:spPr/>
        <p:txBody>
          <a:bodyPr/>
          <a:lstStyle/>
          <a:p>
            <a:fld id="{EE293EA4-EDED-473A-94AD-6236FA3683CD}" type="slidenum">
              <a:rPr lang="en-IN" smtClean="0"/>
              <a:t>‹#›</a:t>
            </a:fld>
            <a:endParaRPr lang="en-IN"/>
          </a:p>
        </p:txBody>
      </p:sp>
    </p:spTree>
    <p:extLst>
      <p:ext uri="{BB962C8B-B14F-4D97-AF65-F5344CB8AC3E}">
        <p14:creationId xmlns:p14="http://schemas.microsoft.com/office/powerpoint/2010/main" val="3723685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2973"/>
            <a:ext cx="10515600" cy="417065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47185" y="6444500"/>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31B69141-5951-43AE-BA90-616C460353D9}" type="datetime1">
              <a:rPr lang="en-US" smtClean="0"/>
              <a:t>5/4/2022</a:t>
            </a:fld>
            <a:endParaRPr lang="en-IN" dirty="0"/>
          </a:p>
        </p:txBody>
      </p:sp>
      <p:sp>
        <p:nvSpPr>
          <p:cNvPr id="5" name="Footer Placeholder 4"/>
          <p:cNvSpPr>
            <a:spLocks noGrp="1"/>
          </p:cNvSpPr>
          <p:nvPr>
            <p:ph type="ftr" sz="quarter" idx="3"/>
          </p:nvPr>
        </p:nvSpPr>
        <p:spPr>
          <a:xfrm>
            <a:off x="831604" y="6444502"/>
            <a:ext cx="1535723" cy="365125"/>
          </a:xfrm>
          <a:prstGeom prst="rect">
            <a:avLst/>
          </a:prstGeom>
        </p:spPr>
        <p:txBody>
          <a:bodyPr vert="horz" lIns="0" tIns="0" rIns="0" bIns="0" rtlCol="0" anchor="ctr"/>
          <a:lstStyle>
            <a:lvl1pPr algn="l">
              <a:defRPr sz="1000">
                <a:solidFill>
                  <a:schemeClr val="accent1"/>
                </a:solidFill>
              </a:defRPr>
            </a:lvl1pPr>
          </a:lstStyle>
          <a:p>
            <a:r>
              <a:rPr lang="en-IN" dirty="0"/>
              <a:t>Catalyse AI, Amplify Life</a:t>
            </a:r>
          </a:p>
        </p:txBody>
      </p:sp>
      <p:sp>
        <p:nvSpPr>
          <p:cNvPr id="6" name="Slide Number Placeholder 5"/>
          <p:cNvSpPr>
            <a:spLocks noGrp="1"/>
          </p:cNvSpPr>
          <p:nvPr>
            <p:ph type="sldNum" sz="quarter" idx="4"/>
          </p:nvPr>
        </p:nvSpPr>
        <p:spPr>
          <a:xfrm>
            <a:off x="10990385" y="6444500"/>
            <a:ext cx="363415" cy="365126"/>
          </a:xfrm>
          <a:prstGeom prst="rect">
            <a:avLst/>
          </a:prstGeom>
        </p:spPr>
        <p:txBody>
          <a:bodyPr vert="horz" lIns="0" tIns="0" rIns="0" bIns="0" rtlCol="0" anchor="ctr"/>
          <a:lstStyle>
            <a:lvl1pPr algn="r">
              <a:defRPr sz="1000">
                <a:solidFill>
                  <a:schemeClr val="tx1">
                    <a:tint val="75000"/>
                  </a:schemeClr>
                </a:solidFill>
              </a:defRPr>
            </a:lvl1pPr>
          </a:lstStyle>
          <a:p>
            <a:r>
              <a:rPr lang="en-IN" dirty="0"/>
              <a:t>1</a:t>
            </a:r>
          </a:p>
        </p:txBody>
      </p:sp>
      <p:pic>
        <p:nvPicPr>
          <p:cNvPr id="10" name="Picture 9">
            <a:extLst>
              <a:ext uri="{FF2B5EF4-FFF2-40B4-BE49-F238E27FC236}">
                <a16:creationId xmlns:a16="http://schemas.microsoft.com/office/drawing/2014/main" id="{7A02BFE2-0897-4AF9-8895-19513AFBA0DF}"/>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7710" t="39967" r="4713" b="48570"/>
          <a:stretch/>
        </p:blipFill>
        <p:spPr>
          <a:xfrm>
            <a:off x="831604" y="6220380"/>
            <a:ext cx="2159977" cy="282723"/>
          </a:xfrm>
          <a:prstGeom prst="rect">
            <a:avLst/>
          </a:prstGeom>
        </p:spPr>
      </p:pic>
      <p:sp>
        <p:nvSpPr>
          <p:cNvPr id="11" name="Rectangle 10">
            <a:extLst>
              <a:ext uri="{FF2B5EF4-FFF2-40B4-BE49-F238E27FC236}">
                <a16:creationId xmlns:a16="http://schemas.microsoft.com/office/drawing/2014/main" id="{06810CC6-6D74-4CA4-A732-19B7789E4FCF}"/>
              </a:ext>
            </a:extLst>
          </p:cNvPr>
          <p:cNvSpPr/>
          <p:nvPr userDrawn="1"/>
        </p:nvSpPr>
        <p:spPr>
          <a:xfrm>
            <a:off x="0" y="0"/>
            <a:ext cx="439615" cy="6857999"/>
          </a:xfrm>
          <a:prstGeom prst="rect">
            <a:avLst/>
          </a:prstGeom>
          <a:solidFill>
            <a:srgbClr val="2029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Date Placeholder 3">
            <a:extLst>
              <a:ext uri="{FF2B5EF4-FFF2-40B4-BE49-F238E27FC236}">
                <a16:creationId xmlns:a16="http://schemas.microsoft.com/office/drawing/2014/main" id="{8FF5A784-1F4B-45F3-A915-F09C0D869AAB}"/>
              </a:ext>
            </a:extLst>
          </p:cNvPr>
          <p:cNvSpPr txBox="1">
            <a:spLocks/>
          </p:cNvSpPr>
          <p:nvPr userDrawn="1"/>
        </p:nvSpPr>
        <p:spPr>
          <a:xfrm>
            <a:off x="3231172" y="6361742"/>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en-IN" dirty="0"/>
          </a:p>
        </p:txBody>
      </p:sp>
      <p:sp>
        <p:nvSpPr>
          <p:cNvPr id="13" name="Date Placeholder 3">
            <a:extLst>
              <a:ext uri="{FF2B5EF4-FFF2-40B4-BE49-F238E27FC236}">
                <a16:creationId xmlns:a16="http://schemas.microsoft.com/office/drawing/2014/main" id="{89535295-18A9-4DF1-AE2E-72DBE575BBEA}"/>
              </a:ext>
            </a:extLst>
          </p:cNvPr>
          <p:cNvSpPr txBox="1">
            <a:spLocks/>
          </p:cNvSpPr>
          <p:nvPr userDrawn="1"/>
        </p:nvSpPr>
        <p:spPr>
          <a:xfrm>
            <a:off x="4724400" y="6444501"/>
            <a:ext cx="2743200" cy="365124"/>
          </a:xfrm>
          <a:prstGeom prst="rect">
            <a:avLst/>
          </a:prstGeom>
        </p:spPr>
        <p:txBody>
          <a:bodyPr vert="horz" lIns="0" tIns="0" rIns="0" bIns="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1000" b="0" i="0" dirty="0">
                <a:solidFill>
                  <a:schemeClr val="tx1">
                    <a:lumMod val="95000"/>
                    <a:lumOff val="5000"/>
                  </a:schemeClr>
                </a:solidFill>
                <a:effectLst/>
                <a:latin typeface="+mj-lt"/>
              </a:rPr>
              <a:t>2022 © All Rights Reserved</a:t>
            </a:r>
          </a:p>
        </p:txBody>
      </p:sp>
    </p:spTree>
    <p:extLst>
      <p:ext uri="{BB962C8B-B14F-4D97-AF65-F5344CB8AC3E}">
        <p14:creationId xmlns:p14="http://schemas.microsoft.com/office/powerpoint/2010/main" val="1330415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BA7A1E-0FD4-41FA-8CD5-ADA2356E5318}"/>
              </a:ext>
            </a:extLst>
          </p:cNvPr>
          <p:cNvSpPr>
            <a:spLocks noGrp="1"/>
          </p:cNvSpPr>
          <p:nvPr>
            <p:ph type="ctrTitle"/>
          </p:nvPr>
        </p:nvSpPr>
        <p:spPr>
          <a:xfrm>
            <a:off x="831604" y="1743418"/>
            <a:ext cx="10769306" cy="1407464"/>
          </a:xfrm>
        </p:spPr>
        <p:txBody>
          <a:bodyPr>
            <a:normAutofit/>
          </a:bodyPr>
          <a:lstStyle/>
          <a:p>
            <a:r>
              <a:rPr lang="en-IN" sz="4400" dirty="0">
                <a:solidFill>
                  <a:srgbClr val="00B0F0"/>
                </a:solidFill>
              </a:rPr>
              <a:t>Welcome to Natural Language Processing </a:t>
            </a:r>
          </a:p>
        </p:txBody>
      </p:sp>
      <p:sp>
        <p:nvSpPr>
          <p:cNvPr id="7" name="Subtitle 6">
            <a:extLst>
              <a:ext uri="{FF2B5EF4-FFF2-40B4-BE49-F238E27FC236}">
                <a16:creationId xmlns:a16="http://schemas.microsoft.com/office/drawing/2014/main" id="{11C0F010-AFEA-4B59-A796-E8A38A5CD872}"/>
              </a:ext>
            </a:extLst>
          </p:cNvPr>
          <p:cNvSpPr>
            <a:spLocks noGrp="1"/>
          </p:cNvSpPr>
          <p:nvPr>
            <p:ph type="subTitle" idx="1"/>
          </p:nvPr>
        </p:nvSpPr>
        <p:spPr>
          <a:xfrm>
            <a:off x="1524000" y="3429000"/>
            <a:ext cx="9144000" cy="2033652"/>
          </a:xfrm>
        </p:spPr>
        <p:txBody>
          <a:bodyPr>
            <a:normAutofit/>
          </a:bodyPr>
          <a:lstStyle/>
          <a:p>
            <a:r>
              <a:rPr lang="en-IN" dirty="0"/>
              <a:t>Miss Sonali </a:t>
            </a:r>
          </a:p>
          <a:p>
            <a:r>
              <a:rPr lang="en-IN" dirty="0"/>
              <a:t>Conversational AI Lead at </a:t>
            </a:r>
            <a:r>
              <a:rPr lang="en-IN" dirty="0" err="1"/>
              <a:t>Codebugged</a:t>
            </a:r>
            <a:r>
              <a:rPr lang="en-IN" dirty="0"/>
              <a:t> AI</a:t>
            </a:r>
          </a:p>
          <a:p>
            <a:endParaRPr lang="en-IN" dirty="0"/>
          </a:p>
        </p:txBody>
      </p:sp>
      <p:sp>
        <p:nvSpPr>
          <p:cNvPr id="8" name="Date Placeholder 7">
            <a:extLst>
              <a:ext uri="{FF2B5EF4-FFF2-40B4-BE49-F238E27FC236}">
                <a16:creationId xmlns:a16="http://schemas.microsoft.com/office/drawing/2014/main" id="{D1BDC096-DCA2-4827-BB25-4578C884B368}"/>
              </a:ext>
            </a:extLst>
          </p:cNvPr>
          <p:cNvSpPr>
            <a:spLocks noGrp="1"/>
          </p:cNvSpPr>
          <p:nvPr>
            <p:ph type="dt" sz="half" idx="10"/>
          </p:nvPr>
        </p:nvSpPr>
        <p:spPr/>
        <p:txBody>
          <a:bodyPr/>
          <a:lstStyle/>
          <a:p>
            <a:fld id="{24BC3431-1462-465B-81B6-51A63CE6054C}" type="datetime1">
              <a:rPr lang="en-US" smtClean="0"/>
              <a:t>5/4/2022</a:t>
            </a:fld>
            <a:endParaRPr lang="en-IN" dirty="0"/>
          </a:p>
        </p:txBody>
      </p:sp>
      <p:sp>
        <p:nvSpPr>
          <p:cNvPr id="12" name="Footer Placeholder 11">
            <a:extLst>
              <a:ext uri="{FF2B5EF4-FFF2-40B4-BE49-F238E27FC236}">
                <a16:creationId xmlns:a16="http://schemas.microsoft.com/office/drawing/2014/main" id="{A97FD4A3-40EE-46A8-A150-1469EBBBB0D9}"/>
              </a:ext>
            </a:extLst>
          </p:cNvPr>
          <p:cNvSpPr>
            <a:spLocks noGrp="1"/>
          </p:cNvSpPr>
          <p:nvPr>
            <p:ph type="ftr" sz="quarter" idx="11"/>
          </p:nvPr>
        </p:nvSpPr>
        <p:spPr/>
        <p:txBody>
          <a:bodyPr/>
          <a:lstStyle/>
          <a:p>
            <a:r>
              <a:rPr lang="en-IN"/>
              <a:t>Catalyse AI, Amplify Life</a:t>
            </a:r>
          </a:p>
        </p:txBody>
      </p:sp>
      <p:sp>
        <p:nvSpPr>
          <p:cNvPr id="13" name="Slide Number Placeholder 12">
            <a:extLst>
              <a:ext uri="{FF2B5EF4-FFF2-40B4-BE49-F238E27FC236}">
                <a16:creationId xmlns:a16="http://schemas.microsoft.com/office/drawing/2014/main" id="{FB7D7619-E463-4CB9-94C5-94FCEBB653BC}"/>
              </a:ext>
            </a:extLst>
          </p:cNvPr>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2122467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60CB-CE75-48C1-B60A-97049400E300}"/>
              </a:ext>
            </a:extLst>
          </p:cNvPr>
          <p:cNvSpPr>
            <a:spLocks noGrp="1"/>
          </p:cNvSpPr>
          <p:nvPr>
            <p:ph type="title"/>
          </p:nvPr>
        </p:nvSpPr>
        <p:spPr>
          <a:xfrm>
            <a:off x="992945" y="497278"/>
            <a:ext cx="10515600" cy="1325563"/>
          </a:xfrm>
        </p:spPr>
        <p:txBody>
          <a:bodyPr/>
          <a:lstStyle/>
          <a:p>
            <a:r>
              <a:rPr lang="en-US" dirty="0">
                <a:solidFill>
                  <a:srgbClr val="202950"/>
                </a:solidFill>
              </a:rPr>
              <a:t>Cosine Similarity</a:t>
            </a:r>
            <a:endParaRPr lang="en-IN" dirty="0">
              <a:solidFill>
                <a:srgbClr val="202950"/>
              </a:solidFill>
            </a:endParaRPr>
          </a:p>
        </p:txBody>
      </p:sp>
      <p:sp>
        <p:nvSpPr>
          <p:cNvPr id="3" name="Content Placeholder 2">
            <a:extLst>
              <a:ext uri="{FF2B5EF4-FFF2-40B4-BE49-F238E27FC236}">
                <a16:creationId xmlns:a16="http://schemas.microsoft.com/office/drawing/2014/main" id="{D7398100-8B3B-4808-BFF2-AF764465C7A0}"/>
              </a:ext>
            </a:extLst>
          </p:cNvPr>
          <p:cNvSpPr>
            <a:spLocks noGrp="1"/>
          </p:cNvSpPr>
          <p:nvPr>
            <p:ph idx="1"/>
          </p:nvPr>
        </p:nvSpPr>
        <p:spPr/>
        <p:txBody>
          <a:bodyPr/>
          <a:lstStyle/>
          <a:p>
            <a:r>
              <a:rPr lang="en-US" b="0" i="0" dirty="0">
                <a:effectLst/>
              </a:rPr>
              <a:t>Documents with similar content generally have similar vectors. So you can find similar documents by measuring the similarity between the vectors. </a:t>
            </a:r>
          </a:p>
          <a:p>
            <a:r>
              <a:rPr lang="en-US" dirty="0"/>
              <a:t>Cosine Similarity is the cosine of the angle between two vectors (n-dimension vector). It is a measurement that quantifies the similarity between two or more vectors.</a:t>
            </a:r>
          </a:p>
          <a:p>
            <a:endParaRPr lang="en-US" dirty="0"/>
          </a:p>
          <a:p>
            <a:pPr marL="0" indent="0" algn="ctr">
              <a:buNone/>
            </a:pPr>
            <a:r>
              <a:rPr lang="en-US" dirty="0"/>
              <a:t>Cos </a:t>
            </a:r>
            <a:r>
              <a:rPr lang="el-GR" dirty="0">
                <a:cs typeface="Times New Roman" panose="02020603050405020304" pitchFamily="18" charset="0"/>
              </a:rPr>
              <a:t>Θ</a:t>
            </a:r>
            <a:r>
              <a:rPr lang="en-IN" dirty="0">
                <a:cs typeface="Times New Roman" panose="02020603050405020304" pitchFamily="18" charset="0"/>
              </a:rPr>
              <a:t> = A.B / |A||B|</a:t>
            </a:r>
            <a:endParaRPr lang="en-IN" dirty="0"/>
          </a:p>
        </p:txBody>
      </p:sp>
      <p:sp>
        <p:nvSpPr>
          <p:cNvPr id="4" name="Date Placeholder 3">
            <a:extLst>
              <a:ext uri="{FF2B5EF4-FFF2-40B4-BE49-F238E27FC236}">
                <a16:creationId xmlns:a16="http://schemas.microsoft.com/office/drawing/2014/main" id="{CCDCDF9E-19DE-4D4E-882D-C03D40EB03C3}"/>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2CE8B052-B38D-4E1A-944E-D9E029CC304C}"/>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7BA7D1B4-5891-481F-87AB-8620C8B40D5C}"/>
              </a:ext>
            </a:extLst>
          </p:cNvPr>
          <p:cNvSpPr>
            <a:spLocks noGrp="1"/>
          </p:cNvSpPr>
          <p:nvPr>
            <p:ph type="sldNum" sz="quarter" idx="12"/>
          </p:nvPr>
        </p:nvSpPr>
        <p:spPr/>
        <p:txBody>
          <a:bodyPr/>
          <a:lstStyle/>
          <a:p>
            <a:fld id="{EE293EA4-EDED-473A-94AD-6236FA3683CD}" type="slidenum">
              <a:rPr lang="en-IN" smtClean="0"/>
              <a:t>10</a:t>
            </a:fld>
            <a:endParaRPr lang="en-IN" dirty="0"/>
          </a:p>
        </p:txBody>
      </p:sp>
    </p:spTree>
    <p:extLst>
      <p:ext uri="{BB962C8B-B14F-4D97-AF65-F5344CB8AC3E}">
        <p14:creationId xmlns:p14="http://schemas.microsoft.com/office/powerpoint/2010/main" val="3463443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5ADDEB-57C1-47A8-AD78-D75AB9EADABF}"/>
              </a:ext>
            </a:extLst>
          </p:cNvPr>
          <p:cNvSpPr>
            <a:spLocks noGrp="1"/>
          </p:cNvSpPr>
          <p:nvPr>
            <p:ph idx="1"/>
          </p:nvPr>
        </p:nvSpPr>
        <p:spPr>
          <a:xfrm>
            <a:off x="838200" y="207431"/>
            <a:ext cx="10515600" cy="5786199"/>
          </a:xfrm>
        </p:spPr>
        <p:txBody>
          <a:bodyPr>
            <a:norm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Here’s an example</a:t>
            </a:r>
          </a:p>
          <a:p>
            <a:r>
              <a:rPr lang="en-US" sz="1800" dirty="0"/>
              <a:t>Query 1: How can I check my account balance </a:t>
            </a:r>
          </a:p>
          <a:p>
            <a:r>
              <a:rPr lang="en-US" sz="1800" dirty="0"/>
              <a:t>Query 2: I want to check my account balance</a:t>
            </a:r>
          </a:p>
          <a:p>
            <a:endParaRPr lang="en-US" sz="1800" dirty="0"/>
          </a:p>
          <a:p>
            <a:endParaRPr lang="en-US" sz="1800" dirty="0"/>
          </a:p>
          <a:p>
            <a:pPr marL="0" indent="0">
              <a:buNone/>
            </a:pPr>
            <a:endParaRPr lang="en-US" sz="1800" dirty="0"/>
          </a:p>
          <a:p>
            <a:endParaRPr lang="en-US" sz="1800" dirty="0"/>
          </a:p>
          <a:p>
            <a:r>
              <a:rPr lang="en-US" sz="1800" dirty="0"/>
              <a:t>Calculating the dot product between A and B: 1.0 + 1.0 + 1.1 + 1.1 + 1.1 + 1.1 + 1.1 + 0.1 + 0.1 = 5 </a:t>
            </a:r>
          </a:p>
          <a:p>
            <a:r>
              <a:rPr lang="en-US" sz="1800" dirty="0"/>
              <a:t>Calculate the magnitude of the vector A : √1² + 1² + 1² + 1² + 1² + 1²+ 1²+ 0² + 0² =  √7</a:t>
            </a:r>
          </a:p>
          <a:p>
            <a:r>
              <a:rPr lang="en-US" sz="1800" dirty="0"/>
              <a:t>Calculate the magnitude of the vector B: √0² + 0² + 1² + 1² + 1² + 1² + 1² + 1²+ 1² =  √7</a:t>
            </a:r>
          </a:p>
          <a:p>
            <a:r>
              <a:rPr lang="en-US" sz="1800" dirty="0"/>
              <a:t>Calculate the cosine similarity: (5) / 7= 0.71 i.e., 71% similarity between two queries.</a:t>
            </a:r>
            <a:endParaRPr lang="en-IN" sz="1800" dirty="0"/>
          </a:p>
        </p:txBody>
      </p:sp>
      <p:sp>
        <p:nvSpPr>
          <p:cNvPr id="4" name="Date Placeholder 3">
            <a:extLst>
              <a:ext uri="{FF2B5EF4-FFF2-40B4-BE49-F238E27FC236}">
                <a16:creationId xmlns:a16="http://schemas.microsoft.com/office/drawing/2014/main" id="{C505392A-94D2-42D7-A23F-D22ECF4939E0}"/>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7C0804C2-583E-49C1-B766-3BD58EE283AA}"/>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140634B0-34B9-4F50-9D14-ED1DE6D969F3}"/>
              </a:ext>
            </a:extLst>
          </p:cNvPr>
          <p:cNvSpPr>
            <a:spLocks noGrp="1"/>
          </p:cNvSpPr>
          <p:nvPr>
            <p:ph type="sldNum" sz="quarter" idx="12"/>
          </p:nvPr>
        </p:nvSpPr>
        <p:spPr/>
        <p:txBody>
          <a:bodyPr/>
          <a:lstStyle/>
          <a:p>
            <a:fld id="{EE293EA4-EDED-473A-94AD-6236FA3683CD}" type="slidenum">
              <a:rPr lang="en-IN" smtClean="0"/>
              <a:t>11</a:t>
            </a:fld>
            <a:endParaRPr lang="en-IN" dirty="0"/>
          </a:p>
        </p:txBody>
      </p:sp>
      <p:graphicFrame>
        <p:nvGraphicFramePr>
          <p:cNvPr id="7" name="Table 6">
            <a:extLst>
              <a:ext uri="{FF2B5EF4-FFF2-40B4-BE49-F238E27FC236}">
                <a16:creationId xmlns:a16="http://schemas.microsoft.com/office/drawing/2014/main" id="{32ECCFFE-3AA2-40BA-BB43-2799C5A25B7B}"/>
              </a:ext>
            </a:extLst>
          </p:cNvPr>
          <p:cNvGraphicFramePr>
            <a:graphicFrameLocks noGrp="1"/>
          </p:cNvGraphicFramePr>
          <p:nvPr>
            <p:extLst>
              <p:ext uri="{D42A27DB-BD31-4B8C-83A1-F6EECF244321}">
                <p14:modId xmlns:p14="http://schemas.microsoft.com/office/powerpoint/2010/main" val="941813331"/>
              </p:ext>
            </p:extLst>
          </p:nvPr>
        </p:nvGraphicFramePr>
        <p:xfrm>
          <a:off x="6845324" y="284150"/>
          <a:ext cx="3817986" cy="3403600"/>
        </p:xfrm>
        <a:graphic>
          <a:graphicData uri="http://schemas.openxmlformats.org/drawingml/2006/table">
            <a:tbl>
              <a:tblPr/>
              <a:tblGrid>
                <a:gridCol w="1346226">
                  <a:extLst>
                    <a:ext uri="{9D8B030D-6E8A-4147-A177-3AD203B41FA5}">
                      <a16:colId xmlns:a16="http://schemas.microsoft.com/office/drawing/2014/main" val="2881602689"/>
                    </a:ext>
                  </a:extLst>
                </a:gridCol>
                <a:gridCol w="1235880">
                  <a:extLst>
                    <a:ext uri="{9D8B030D-6E8A-4147-A177-3AD203B41FA5}">
                      <a16:colId xmlns:a16="http://schemas.microsoft.com/office/drawing/2014/main" val="3872674434"/>
                    </a:ext>
                  </a:extLst>
                </a:gridCol>
                <a:gridCol w="1235880">
                  <a:extLst>
                    <a:ext uri="{9D8B030D-6E8A-4147-A177-3AD203B41FA5}">
                      <a16:colId xmlns:a16="http://schemas.microsoft.com/office/drawing/2014/main" val="1838908232"/>
                    </a:ext>
                  </a:extLst>
                </a:gridCol>
              </a:tblGrid>
              <a:tr h="328904">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Word</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Query 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Query 2</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9622658"/>
                  </a:ext>
                </a:extLst>
              </a:tr>
              <a:tr h="328904">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How</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1</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2323174"/>
                  </a:ext>
                </a:extLst>
              </a:tr>
              <a:tr h="328904">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Can</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1</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1154950"/>
                  </a:ext>
                </a:extLst>
              </a:tr>
              <a:tr h="328904">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I</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1</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8263641"/>
                  </a:ext>
                </a:extLst>
              </a:tr>
              <a:tr h="328904">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Check</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6666943"/>
                  </a:ext>
                </a:extLst>
              </a:tr>
              <a:tr h="328904">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My</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3062328"/>
                  </a:ext>
                </a:extLst>
              </a:tr>
              <a:tr h="328904">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Account </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085834"/>
                  </a:ext>
                </a:extLst>
              </a:tr>
              <a:tr h="328904">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Balance</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7562183"/>
                  </a:ext>
                </a:extLst>
              </a:tr>
              <a:tr h="328904">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Want</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6302897"/>
                  </a:ext>
                </a:extLst>
              </a:tr>
              <a:tr h="328904">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To</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1</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3371790"/>
                  </a:ext>
                </a:extLst>
              </a:tr>
            </a:tbl>
          </a:graphicData>
        </a:graphic>
      </p:graphicFrame>
    </p:spTree>
    <p:extLst>
      <p:ext uri="{BB962C8B-B14F-4D97-AF65-F5344CB8AC3E}">
        <p14:creationId xmlns:p14="http://schemas.microsoft.com/office/powerpoint/2010/main" val="1555744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F123-6D77-4459-8DEF-57524FE310F3}"/>
              </a:ext>
            </a:extLst>
          </p:cNvPr>
          <p:cNvSpPr>
            <a:spLocks noGrp="1"/>
          </p:cNvSpPr>
          <p:nvPr>
            <p:ph type="title"/>
          </p:nvPr>
        </p:nvSpPr>
        <p:spPr>
          <a:xfrm>
            <a:off x="838200" y="193112"/>
            <a:ext cx="10515600" cy="1325563"/>
          </a:xfrm>
        </p:spPr>
        <p:txBody>
          <a:bodyPr/>
          <a:lstStyle/>
          <a:p>
            <a:r>
              <a:rPr lang="en-US" i="0" dirty="0">
                <a:solidFill>
                  <a:srgbClr val="202950"/>
                </a:solidFill>
                <a:effectLst/>
              </a:rPr>
              <a:t>Term Frequency - Inverse Document Frequency</a:t>
            </a:r>
            <a:endParaRPr lang="en-IN" dirty="0">
              <a:solidFill>
                <a:srgbClr val="202950"/>
              </a:solidFill>
            </a:endParaRPr>
          </a:p>
        </p:txBody>
      </p:sp>
      <p:sp>
        <p:nvSpPr>
          <p:cNvPr id="3" name="Content Placeholder 2">
            <a:extLst>
              <a:ext uri="{FF2B5EF4-FFF2-40B4-BE49-F238E27FC236}">
                <a16:creationId xmlns:a16="http://schemas.microsoft.com/office/drawing/2014/main" id="{A0B9D777-9D68-43AC-A6A3-501486B4B6B8}"/>
              </a:ext>
            </a:extLst>
          </p:cNvPr>
          <p:cNvSpPr>
            <a:spLocks noGrp="1"/>
          </p:cNvSpPr>
          <p:nvPr>
            <p:ph idx="1"/>
          </p:nvPr>
        </p:nvSpPr>
        <p:spPr>
          <a:xfrm>
            <a:off x="838200" y="1491175"/>
            <a:ext cx="10515600" cy="5001700"/>
          </a:xfrm>
        </p:spPr>
        <p:txBody>
          <a:bodyPr>
            <a:normAutofit lnSpcReduction="10000"/>
          </a:bodyPr>
          <a:lstStyle/>
          <a:p>
            <a:r>
              <a:rPr lang="en-US" dirty="0"/>
              <a:t>TF-IDF is similar to bag of words except that each term count is scaled by the term's frequency in the corpus. </a:t>
            </a:r>
          </a:p>
          <a:p>
            <a:r>
              <a:rPr lang="en-US" dirty="0"/>
              <a:t>TF-IDF is a numerical statistic which measures the importance of the word in an exceedingly document. </a:t>
            </a:r>
          </a:p>
          <a:p>
            <a:r>
              <a:rPr lang="en-US" dirty="0"/>
              <a:t>Term Frequency: Number of times a word appears in a text document.</a:t>
            </a:r>
          </a:p>
          <a:p>
            <a:r>
              <a:rPr lang="en-US" dirty="0"/>
              <a:t>Inverse Document Frequency: Measure the word that is a rare word(occurs less) or common word(occurs more) in a document.</a:t>
            </a:r>
          </a:p>
          <a:p>
            <a:r>
              <a:rPr lang="en-US" dirty="0"/>
              <a:t>The formula that is used to compute the TF-IDF is: </a:t>
            </a:r>
          </a:p>
          <a:p>
            <a:r>
              <a:rPr lang="en-US" dirty="0"/>
              <a:t>TF(</a:t>
            </a:r>
            <a:r>
              <a:rPr lang="en-US" dirty="0" err="1"/>
              <a:t>t,d</a:t>
            </a:r>
            <a:r>
              <a:rPr lang="en-US" dirty="0"/>
              <a:t>) = (Number of times term t appears in a document or corpus) / (Total number of terms within the document) </a:t>
            </a:r>
          </a:p>
          <a:p>
            <a:endParaRPr lang="en-US" dirty="0"/>
          </a:p>
        </p:txBody>
      </p:sp>
      <p:sp>
        <p:nvSpPr>
          <p:cNvPr id="4" name="Date Placeholder 3">
            <a:extLst>
              <a:ext uri="{FF2B5EF4-FFF2-40B4-BE49-F238E27FC236}">
                <a16:creationId xmlns:a16="http://schemas.microsoft.com/office/drawing/2014/main" id="{3536454A-241C-481F-AF6B-6951487E95BE}"/>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6C4EDBCB-F6C6-47A5-9482-512EECCE4080}"/>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12B54987-8BD8-4F77-A918-D7B8D3DB6E3E}"/>
              </a:ext>
            </a:extLst>
          </p:cNvPr>
          <p:cNvSpPr>
            <a:spLocks noGrp="1"/>
          </p:cNvSpPr>
          <p:nvPr>
            <p:ph type="sldNum" sz="quarter" idx="12"/>
          </p:nvPr>
        </p:nvSpPr>
        <p:spPr/>
        <p:txBody>
          <a:bodyPr/>
          <a:lstStyle/>
          <a:p>
            <a:fld id="{EE293EA4-EDED-473A-94AD-6236FA3683CD}" type="slidenum">
              <a:rPr lang="en-IN" smtClean="0"/>
              <a:t>12</a:t>
            </a:fld>
            <a:endParaRPr lang="en-IN" dirty="0"/>
          </a:p>
        </p:txBody>
      </p:sp>
    </p:spTree>
    <p:extLst>
      <p:ext uri="{BB962C8B-B14F-4D97-AF65-F5344CB8AC3E}">
        <p14:creationId xmlns:p14="http://schemas.microsoft.com/office/powerpoint/2010/main" val="367780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C0A68D-89BF-4ACC-AC16-E18DF7FC5663}"/>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5B3E89F6-F73E-4627-8BC0-C9AD730311D6}"/>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5DDB9F1E-6990-4995-A638-DD70107A9B13}"/>
              </a:ext>
            </a:extLst>
          </p:cNvPr>
          <p:cNvSpPr>
            <a:spLocks noGrp="1"/>
          </p:cNvSpPr>
          <p:nvPr>
            <p:ph type="sldNum" sz="quarter" idx="12"/>
          </p:nvPr>
        </p:nvSpPr>
        <p:spPr/>
        <p:txBody>
          <a:bodyPr/>
          <a:lstStyle/>
          <a:p>
            <a:fld id="{EE293EA4-EDED-473A-94AD-6236FA3683CD}" type="slidenum">
              <a:rPr lang="en-IN" smtClean="0"/>
              <a:t>13</a:t>
            </a:fld>
            <a:endParaRPr lang="en-IN" dirty="0"/>
          </a:p>
        </p:txBody>
      </p:sp>
      <p:graphicFrame>
        <p:nvGraphicFramePr>
          <p:cNvPr id="14" name="Table 13">
            <a:extLst>
              <a:ext uri="{FF2B5EF4-FFF2-40B4-BE49-F238E27FC236}">
                <a16:creationId xmlns:a16="http://schemas.microsoft.com/office/drawing/2014/main" id="{4B756D62-56C7-4692-AC41-9E0A36958363}"/>
              </a:ext>
            </a:extLst>
          </p:cNvPr>
          <p:cNvGraphicFramePr>
            <a:graphicFrameLocks noGrp="1"/>
          </p:cNvGraphicFramePr>
          <p:nvPr>
            <p:extLst>
              <p:ext uri="{D42A27DB-BD31-4B8C-83A1-F6EECF244321}">
                <p14:modId xmlns:p14="http://schemas.microsoft.com/office/powerpoint/2010/main" val="2631303655"/>
              </p:ext>
            </p:extLst>
          </p:nvPr>
        </p:nvGraphicFramePr>
        <p:xfrm>
          <a:off x="4375051" y="3429000"/>
          <a:ext cx="3007774" cy="2955568"/>
        </p:xfrm>
        <a:graphic>
          <a:graphicData uri="http://schemas.openxmlformats.org/drawingml/2006/table">
            <a:tbl>
              <a:tblPr/>
              <a:tblGrid>
                <a:gridCol w="1123784">
                  <a:extLst>
                    <a:ext uri="{9D8B030D-6E8A-4147-A177-3AD203B41FA5}">
                      <a16:colId xmlns:a16="http://schemas.microsoft.com/office/drawing/2014/main" val="876007634"/>
                    </a:ext>
                  </a:extLst>
                </a:gridCol>
                <a:gridCol w="941995">
                  <a:extLst>
                    <a:ext uri="{9D8B030D-6E8A-4147-A177-3AD203B41FA5}">
                      <a16:colId xmlns:a16="http://schemas.microsoft.com/office/drawing/2014/main" val="1378773099"/>
                    </a:ext>
                  </a:extLst>
                </a:gridCol>
                <a:gridCol w="941995">
                  <a:extLst>
                    <a:ext uri="{9D8B030D-6E8A-4147-A177-3AD203B41FA5}">
                      <a16:colId xmlns:a16="http://schemas.microsoft.com/office/drawing/2014/main" val="439612565"/>
                    </a:ext>
                  </a:extLst>
                </a:gridCol>
              </a:tblGrid>
              <a:tr h="369446">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Word</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Query 1</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Query 2</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750771"/>
                  </a:ext>
                </a:extLst>
              </a:tr>
              <a:tr h="369446">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He</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1/5</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6420130"/>
                  </a:ext>
                </a:extLst>
              </a:tr>
              <a:tr h="369446">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Is</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1/5</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1/5</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8764603"/>
                  </a:ext>
                </a:extLst>
              </a:tr>
              <a:tr h="369446">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An</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1/5</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1/5</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6778364"/>
                  </a:ext>
                </a:extLst>
              </a:tr>
              <a:tr h="369446">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Intelligent</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1/5</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1/5</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2951466"/>
                  </a:ext>
                </a:extLst>
              </a:tr>
              <a:tr h="369446">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Boy</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1/5</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062245"/>
                  </a:ext>
                </a:extLst>
              </a:tr>
              <a:tr h="369446">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She</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1/5</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4921128"/>
                  </a:ext>
                </a:extLst>
              </a:tr>
              <a:tr h="369446">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Girl</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1/5</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961540"/>
                  </a:ext>
                </a:extLst>
              </a:tr>
            </a:tbl>
          </a:graphicData>
        </a:graphic>
      </p:graphicFrame>
      <p:sp>
        <p:nvSpPr>
          <p:cNvPr id="17" name="Rectangle 2">
            <a:extLst>
              <a:ext uri="{FF2B5EF4-FFF2-40B4-BE49-F238E27FC236}">
                <a16:creationId xmlns:a16="http://schemas.microsoft.com/office/drawing/2014/main" id="{218DFE68-2B0B-484B-9825-05A89D70CA3C}"/>
              </a:ext>
            </a:extLst>
          </p:cNvPr>
          <p:cNvSpPr>
            <a:spLocks noChangeArrowheads="1"/>
          </p:cNvSpPr>
          <p:nvPr/>
        </p:nvSpPr>
        <p:spPr bwMode="auto">
          <a:xfrm>
            <a:off x="233613" y="415036"/>
            <a:ext cx="5126178"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651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65125"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Here’s is an example:</a:t>
            </a:r>
          </a:p>
          <a:p>
            <a:pPr marL="0" marR="0" lvl="0" indent="365125"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365125"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Query 1: He is an intelligent boy</a:t>
            </a:r>
            <a:endParaRPr kumimoji="0" lang="en-US" altLang="en-US" sz="2000" b="0" i="0" u="none" strike="noStrike" cap="none" normalizeH="0" baseline="0" dirty="0">
              <a:ln>
                <a:noFill/>
              </a:ln>
              <a:solidFill>
                <a:schemeClr val="tx1"/>
              </a:solidFill>
              <a:effectLst/>
            </a:endParaRPr>
          </a:p>
          <a:p>
            <a:pPr marL="0" marR="0" lvl="0" indent="365125"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Query 2: She is an intelligent girl</a:t>
            </a:r>
            <a:endParaRPr kumimoji="0" lang="en-US" altLang="en-US" sz="2000" b="0" i="0" u="none" strike="noStrike" cap="none" normalizeH="0" baseline="0" dirty="0">
              <a:ln>
                <a:noFill/>
              </a:ln>
              <a:solidFill>
                <a:schemeClr val="tx1"/>
              </a:solidFill>
              <a:effectLst/>
            </a:endParaRPr>
          </a:p>
          <a:p>
            <a:pPr marL="0" marR="0" lvl="0" indent="365125"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Vectorized Representation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Wingdings" panose="05000000000000000000" pitchFamily="2" charset="2"/>
              </a:rPr>
              <a:t></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365125"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Times New Roman" panose="02020603050405020304" pitchFamily="18" charset="0"/>
              <a:cs typeface="Times New Roman" panose="02020603050405020304" pitchFamily="18" charset="0"/>
            </a:endParaRPr>
          </a:p>
          <a:p>
            <a:pPr marL="0" marR="0" lvl="0" indent="365125"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p:txBody>
      </p:sp>
      <p:graphicFrame>
        <p:nvGraphicFramePr>
          <p:cNvPr id="20" name="Content Placeholder 12">
            <a:extLst>
              <a:ext uri="{FF2B5EF4-FFF2-40B4-BE49-F238E27FC236}">
                <a16:creationId xmlns:a16="http://schemas.microsoft.com/office/drawing/2014/main" id="{71E25838-1567-4526-AEB3-7099078E91E3}"/>
              </a:ext>
            </a:extLst>
          </p:cNvPr>
          <p:cNvGraphicFramePr>
            <a:graphicFrameLocks/>
          </p:cNvGraphicFramePr>
          <p:nvPr>
            <p:extLst>
              <p:ext uri="{D42A27DB-BD31-4B8C-83A1-F6EECF244321}">
                <p14:modId xmlns:p14="http://schemas.microsoft.com/office/powerpoint/2010/main" val="3521691580"/>
              </p:ext>
            </p:extLst>
          </p:nvPr>
        </p:nvGraphicFramePr>
        <p:xfrm>
          <a:off x="4375052" y="303609"/>
          <a:ext cx="3007775" cy="2955564"/>
        </p:xfrm>
        <a:graphic>
          <a:graphicData uri="http://schemas.openxmlformats.org/drawingml/2006/table">
            <a:tbl>
              <a:tblPr/>
              <a:tblGrid>
                <a:gridCol w="930905">
                  <a:extLst>
                    <a:ext uri="{9D8B030D-6E8A-4147-A177-3AD203B41FA5}">
                      <a16:colId xmlns:a16="http://schemas.microsoft.com/office/drawing/2014/main" val="3275981741"/>
                    </a:ext>
                  </a:extLst>
                </a:gridCol>
                <a:gridCol w="1134874">
                  <a:extLst>
                    <a:ext uri="{9D8B030D-6E8A-4147-A177-3AD203B41FA5}">
                      <a16:colId xmlns:a16="http://schemas.microsoft.com/office/drawing/2014/main" val="2893270078"/>
                    </a:ext>
                  </a:extLst>
                </a:gridCol>
                <a:gridCol w="941996">
                  <a:extLst>
                    <a:ext uri="{9D8B030D-6E8A-4147-A177-3AD203B41FA5}">
                      <a16:colId xmlns:a16="http://schemas.microsoft.com/office/drawing/2014/main" val="322569428"/>
                    </a:ext>
                  </a:extLst>
                </a:gridCol>
              </a:tblGrid>
              <a:tr h="308301">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Word</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Query 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Query 2</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7836210"/>
                  </a:ext>
                </a:extLst>
              </a:tr>
              <a:tr h="573044">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He</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1</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0</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1374011"/>
                  </a:ext>
                </a:extLst>
              </a:tr>
              <a:tr h="308301">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Is</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1</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8510481"/>
                  </a:ext>
                </a:extLst>
              </a:tr>
              <a:tr h="308301">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An</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4702867"/>
                  </a:ext>
                </a:extLst>
              </a:tr>
              <a:tr h="308301">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Intelligent</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9142556"/>
                  </a:ext>
                </a:extLst>
              </a:tr>
              <a:tr h="308301">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Boy</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850279"/>
                  </a:ext>
                </a:extLst>
              </a:tr>
              <a:tr h="308301">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She</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0973913"/>
                  </a:ext>
                </a:extLst>
              </a:tr>
              <a:tr h="308301">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Girl</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0</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1</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6471382"/>
                  </a:ext>
                </a:extLst>
              </a:tr>
            </a:tbl>
          </a:graphicData>
        </a:graphic>
      </p:graphicFrame>
      <p:sp>
        <p:nvSpPr>
          <p:cNvPr id="21" name="TextBox 20">
            <a:extLst>
              <a:ext uri="{FF2B5EF4-FFF2-40B4-BE49-F238E27FC236}">
                <a16:creationId xmlns:a16="http://schemas.microsoft.com/office/drawing/2014/main" id="{8A68A570-449F-47AB-8875-1FCC034C4EA5}"/>
              </a:ext>
            </a:extLst>
          </p:cNvPr>
          <p:cNvSpPr txBox="1"/>
          <p:nvPr/>
        </p:nvSpPr>
        <p:spPr>
          <a:xfrm>
            <a:off x="7571201" y="622809"/>
            <a:ext cx="3782599" cy="2308324"/>
          </a:xfrm>
          <a:prstGeom prst="rect">
            <a:avLst/>
          </a:prstGeom>
          <a:noFill/>
        </p:spPr>
        <p:txBody>
          <a:bodyPr wrap="square" rtlCol="0">
            <a:spAutoFit/>
          </a:bodyPr>
          <a:lstStyle/>
          <a:p>
            <a:pPr marL="0" marR="0" lvl="0" indent="365125"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query is represented in the form of 1’s and 0’s based on the measure or count of the word presence in the sentence or corpus. The next step is to calculate the TF score for each word present in the query.</a:t>
            </a:r>
            <a:endParaRPr kumimoji="0" lang="en-US" altLang="en-US" sz="2400" b="0" i="0" u="none" strike="noStrike" cap="none" normalizeH="0" baseline="0" dirty="0">
              <a:ln>
                <a:noFill/>
              </a:ln>
              <a:solidFill>
                <a:schemeClr val="tx1"/>
              </a:solidFill>
              <a:effectLst/>
            </a:endParaRPr>
          </a:p>
          <a:p>
            <a:pPr marL="0" marR="0" lvl="0" indent="365125"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After computing the TF score</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22" name="TextBox 21">
            <a:extLst>
              <a:ext uri="{FF2B5EF4-FFF2-40B4-BE49-F238E27FC236}">
                <a16:creationId xmlns:a16="http://schemas.microsoft.com/office/drawing/2014/main" id="{382D51F5-574E-41AB-805F-4FEA0BE5578D}"/>
              </a:ext>
            </a:extLst>
          </p:cNvPr>
          <p:cNvSpPr txBox="1"/>
          <p:nvPr/>
        </p:nvSpPr>
        <p:spPr>
          <a:xfrm>
            <a:off x="7382827" y="3926867"/>
            <a:ext cx="4471916" cy="2123658"/>
          </a:xfrm>
          <a:prstGeom prst="rect">
            <a:avLst/>
          </a:prstGeom>
          <a:noFill/>
        </p:spPr>
        <p:txBody>
          <a:bodyPr wrap="square" rtlCol="0">
            <a:spAutoFit/>
          </a:bodyPr>
          <a:lstStyle/>
          <a:p>
            <a:pPr indent="365760" rtl="0">
              <a:spcBef>
                <a:spcPts val="0"/>
              </a:spcBef>
              <a:spcAft>
                <a:spcPts val="0"/>
              </a:spcAft>
            </a:pPr>
            <a:r>
              <a:rPr lang="en-US" sz="1800" b="0" i="0" u="none" strike="noStrike" dirty="0">
                <a:solidFill>
                  <a:srgbClr val="000000"/>
                </a:solidFill>
                <a:effectLst/>
                <a:latin typeface="Times New Roman" panose="02020603050405020304" pitchFamily="18" charset="0"/>
              </a:rPr>
              <a:t>Now we have calculated the TF score based on the formula for the chosen query set.</a:t>
            </a: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The next step is to calculate the IDF score. Applying the formula, we get:</a:t>
            </a:r>
            <a:endParaRPr lang="en-US" b="0" dirty="0">
              <a:effectLst/>
            </a:endParaRPr>
          </a:p>
          <a:p>
            <a:br>
              <a:rPr lang="en-US" dirty="0"/>
            </a:br>
            <a:br>
              <a:rPr kumimoji="0" lang="en-US" altLang="en-US" sz="2400" b="0" i="0" u="none" strike="noStrike" cap="none" normalizeH="0" baseline="0" dirty="0">
                <a:ln>
                  <a:noFill/>
                </a:ln>
                <a:solidFill>
                  <a:schemeClr val="tx1"/>
                </a:solidFill>
                <a:effectLst/>
              </a:rPr>
            </a:br>
            <a:endParaRPr lang="en-IN" dirty="0"/>
          </a:p>
        </p:txBody>
      </p:sp>
      <p:sp>
        <p:nvSpPr>
          <p:cNvPr id="23" name="TextBox 22">
            <a:extLst>
              <a:ext uri="{FF2B5EF4-FFF2-40B4-BE49-F238E27FC236}">
                <a16:creationId xmlns:a16="http://schemas.microsoft.com/office/drawing/2014/main" id="{1809BD47-A31A-4CAD-87DB-A0DBC9DFD69D}"/>
              </a:ext>
            </a:extLst>
          </p:cNvPr>
          <p:cNvSpPr txBox="1"/>
          <p:nvPr/>
        </p:nvSpPr>
        <p:spPr>
          <a:xfrm>
            <a:off x="548640" y="4121834"/>
            <a:ext cx="3460652" cy="1754326"/>
          </a:xfrm>
          <a:prstGeom prst="rect">
            <a:avLst/>
          </a:prstGeom>
          <a:noFill/>
        </p:spPr>
        <p:txBody>
          <a:bodyPr wrap="square" rtlCol="0">
            <a:spAutoFit/>
          </a:bodyPr>
          <a:lstStyle/>
          <a:p>
            <a:r>
              <a:rPr lang="en-US" dirty="0"/>
              <a:t>TF(</a:t>
            </a:r>
            <a:r>
              <a:rPr lang="en-US" dirty="0" err="1"/>
              <a:t>t,d</a:t>
            </a:r>
            <a:r>
              <a:rPr lang="en-US" dirty="0"/>
              <a:t>) = (Number of times term t appears in a document or corpus) / (Total number of terms within the document)</a:t>
            </a:r>
          </a:p>
          <a:p>
            <a:endParaRPr lang="en-US" dirty="0"/>
          </a:p>
          <a:p>
            <a:r>
              <a:rPr lang="en-US" sz="1800" b="0" i="0" u="none" strike="noStrike" dirty="0">
                <a:solidFill>
                  <a:srgbClr val="000000"/>
                </a:solidFill>
                <a:effectLst/>
                <a:latin typeface="Times New Roman" panose="02020603050405020304" pitchFamily="18" charset="0"/>
              </a:rPr>
              <a:t>After computing the TF score</a:t>
            </a:r>
            <a:r>
              <a:rPr lang="en-US" sz="1800" b="0" i="0" u="none" strike="noStrike" dirty="0">
                <a:solidFill>
                  <a:srgbClr val="000000"/>
                </a:solidFill>
                <a:effectLst/>
                <a:latin typeface="Times New Roman" panose="02020603050405020304" pitchFamily="18" charset="0"/>
                <a:sym typeface="Wingdings" panose="05000000000000000000" pitchFamily="2" charset="2"/>
              </a:rPr>
              <a:t></a:t>
            </a:r>
            <a:endParaRPr lang="en-IN" dirty="0"/>
          </a:p>
        </p:txBody>
      </p:sp>
    </p:spTree>
    <p:extLst>
      <p:ext uri="{BB962C8B-B14F-4D97-AF65-F5344CB8AC3E}">
        <p14:creationId xmlns:p14="http://schemas.microsoft.com/office/powerpoint/2010/main" val="4026824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09001-BE76-4E7D-8609-6B54DE307D3A}"/>
              </a:ext>
            </a:extLst>
          </p:cNvPr>
          <p:cNvSpPr>
            <a:spLocks noGrp="1"/>
          </p:cNvSpPr>
          <p:nvPr>
            <p:ph type="title"/>
          </p:nvPr>
        </p:nvSpPr>
        <p:spPr>
          <a:xfrm>
            <a:off x="838200" y="365125"/>
            <a:ext cx="4915486" cy="2308324"/>
          </a:xfrm>
        </p:spPr>
        <p:txBody>
          <a:bodyPr>
            <a:normAutofit/>
          </a:bodyPr>
          <a:lstStyle/>
          <a:p>
            <a:pPr marL="0" marR="0" lvl="0" indent="365125" algn="ctr" defTabSz="914400" rtl="0" eaLnBrk="0" fontAlgn="base" latinLnBrk="0" hangingPunct="0">
              <a:lnSpc>
                <a:spcPct val="100000"/>
              </a:lnSpc>
              <a:spcBef>
                <a:spcPct val="0"/>
              </a:spcBef>
              <a:spcAft>
                <a:spcPct val="0"/>
              </a:spcAft>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Now we have calculated the TF score based on the formula for the chosen query set.</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next step is to calculate the IDF score. </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lang="en-IN" sz="2000" dirty="0">
                <a:solidFill>
                  <a:srgbClr val="000000"/>
                </a:solidFill>
                <a:latin typeface="Times New Roman" panose="02020603050405020304" pitchFamily="18" charset="0"/>
                <a:cs typeface="Times New Roman" panose="02020603050405020304" pitchFamily="18" charset="0"/>
              </a:rPr>
              <a:t>DF(t) = log [ n / </a:t>
            </a:r>
            <a:r>
              <a:rPr lang="en-IN" sz="2000" dirty="0" err="1">
                <a:solidFill>
                  <a:srgbClr val="000000"/>
                </a:solidFill>
                <a:latin typeface="Times New Roman" panose="02020603050405020304" pitchFamily="18" charset="0"/>
                <a:cs typeface="Times New Roman" panose="02020603050405020304" pitchFamily="18" charset="0"/>
              </a:rPr>
              <a:t>df</a:t>
            </a:r>
            <a:r>
              <a:rPr lang="en-IN" sz="2000" dirty="0">
                <a:solidFill>
                  <a:srgbClr val="000000"/>
                </a:solidFill>
                <a:latin typeface="Times New Roman" panose="02020603050405020304" pitchFamily="18" charset="0"/>
                <a:cs typeface="Times New Roman" panose="02020603050405020304" pitchFamily="18" charset="0"/>
              </a:rPr>
              <a:t>(t) ] </a:t>
            </a:r>
            <a:br>
              <a:rPr lang="en-IN" sz="2000" dirty="0">
                <a:solidFill>
                  <a:srgbClr val="000000"/>
                </a:solidFill>
                <a:latin typeface="Times New Roman" panose="02020603050405020304" pitchFamily="18" charset="0"/>
                <a:cs typeface="Times New Roman" panose="02020603050405020304" pitchFamily="18" charset="0"/>
              </a:rPr>
            </a:br>
            <a:r>
              <a:rPr lang="en-US" sz="2000" dirty="0">
                <a:solidFill>
                  <a:srgbClr val="000000"/>
                </a:solidFill>
                <a:latin typeface="Times New Roman" panose="02020603050405020304" pitchFamily="18" charset="0"/>
                <a:cs typeface="Times New Roman" panose="02020603050405020304" pitchFamily="18" charset="0"/>
              </a:rPr>
              <a:t>n - Total number of documents </a:t>
            </a:r>
            <a:br>
              <a:rPr lang="en-US" sz="2000" dirty="0">
                <a:solidFill>
                  <a:srgbClr val="000000"/>
                </a:solidFill>
                <a:latin typeface="Times New Roman" panose="02020603050405020304" pitchFamily="18" charset="0"/>
                <a:cs typeface="Times New Roman" panose="02020603050405020304" pitchFamily="18" charset="0"/>
              </a:rPr>
            </a:br>
            <a:r>
              <a:rPr lang="en-US" sz="2000" dirty="0" err="1">
                <a:solidFill>
                  <a:srgbClr val="000000"/>
                </a:solidFill>
                <a:latin typeface="Times New Roman" panose="02020603050405020304" pitchFamily="18" charset="0"/>
                <a:cs typeface="Times New Roman" panose="02020603050405020304" pitchFamily="18" charset="0"/>
              </a:rPr>
              <a:t>df</a:t>
            </a:r>
            <a:r>
              <a:rPr lang="en-US" sz="2000" dirty="0">
                <a:solidFill>
                  <a:srgbClr val="000000"/>
                </a:solidFill>
                <a:latin typeface="Times New Roman" panose="02020603050405020304" pitchFamily="18" charset="0"/>
                <a:cs typeface="Times New Roman" panose="02020603050405020304" pitchFamily="18" charset="0"/>
              </a:rPr>
              <a:t>(t) - document frequency of term t; </a:t>
            </a:r>
            <a:endParaRPr lang="en-IN" sz="20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E56788B-125E-46C6-90EC-6EC925E40EDA}"/>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15E259CC-D830-4D50-BF33-5A27B83D4405}"/>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497285AE-2D18-4907-943A-1F78C014FBEE}"/>
              </a:ext>
            </a:extLst>
          </p:cNvPr>
          <p:cNvSpPr>
            <a:spLocks noGrp="1"/>
          </p:cNvSpPr>
          <p:nvPr>
            <p:ph type="sldNum" sz="quarter" idx="12"/>
          </p:nvPr>
        </p:nvSpPr>
        <p:spPr/>
        <p:txBody>
          <a:bodyPr/>
          <a:lstStyle/>
          <a:p>
            <a:fld id="{EE293EA4-EDED-473A-94AD-6236FA3683CD}" type="slidenum">
              <a:rPr lang="en-IN" smtClean="0"/>
              <a:t>14</a:t>
            </a:fld>
            <a:endParaRPr lang="en-IN" dirty="0"/>
          </a:p>
        </p:txBody>
      </p:sp>
      <p:graphicFrame>
        <p:nvGraphicFramePr>
          <p:cNvPr id="7" name="Content Placeholder 6">
            <a:extLst>
              <a:ext uri="{FF2B5EF4-FFF2-40B4-BE49-F238E27FC236}">
                <a16:creationId xmlns:a16="http://schemas.microsoft.com/office/drawing/2014/main" id="{2031AF0B-3935-45FD-A7B2-AB23C7ECE1B3}"/>
              </a:ext>
            </a:extLst>
          </p:cNvPr>
          <p:cNvGraphicFramePr>
            <a:graphicFrameLocks noGrp="1"/>
          </p:cNvGraphicFramePr>
          <p:nvPr>
            <p:ph idx="1"/>
            <p:extLst>
              <p:ext uri="{D42A27DB-BD31-4B8C-83A1-F6EECF244321}">
                <p14:modId xmlns:p14="http://schemas.microsoft.com/office/powerpoint/2010/main" val="1865347855"/>
              </p:ext>
            </p:extLst>
          </p:nvPr>
        </p:nvGraphicFramePr>
        <p:xfrm>
          <a:off x="4951828" y="3623841"/>
          <a:ext cx="7047914" cy="2518067"/>
        </p:xfrm>
        <a:graphic>
          <a:graphicData uri="http://schemas.openxmlformats.org/drawingml/2006/table">
            <a:tbl>
              <a:tblPr/>
              <a:tblGrid>
                <a:gridCol w="1109224">
                  <a:extLst>
                    <a:ext uri="{9D8B030D-6E8A-4147-A177-3AD203B41FA5}">
                      <a16:colId xmlns:a16="http://schemas.microsoft.com/office/drawing/2014/main" val="3422655290"/>
                    </a:ext>
                  </a:extLst>
                </a:gridCol>
                <a:gridCol w="931201">
                  <a:extLst>
                    <a:ext uri="{9D8B030D-6E8A-4147-A177-3AD203B41FA5}">
                      <a16:colId xmlns:a16="http://schemas.microsoft.com/office/drawing/2014/main" val="2171895561"/>
                    </a:ext>
                  </a:extLst>
                </a:gridCol>
                <a:gridCol w="492989">
                  <a:extLst>
                    <a:ext uri="{9D8B030D-6E8A-4147-A177-3AD203B41FA5}">
                      <a16:colId xmlns:a16="http://schemas.microsoft.com/office/drawing/2014/main" val="2218719212"/>
                    </a:ext>
                  </a:extLst>
                </a:gridCol>
                <a:gridCol w="643624">
                  <a:extLst>
                    <a:ext uri="{9D8B030D-6E8A-4147-A177-3AD203B41FA5}">
                      <a16:colId xmlns:a16="http://schemas.microsoft.com/office/drawing/2014/main" val="1405532775"/>
                    </a:ext>
                  </a:extLst>
                </a:gridCol>
                <a:gridCol w="999672">
                  <a:extLst>
                    <a:ext uri="{9D8B030D-6E8A-4147-A177-3AD203B41FA5}">
                      <a16:colId xmlns:a16="http://schemas.microsoft.com/office/drawing/2014/main" val="1463067328"/>
                    </a:ext>
                  </a:extLst>
                </a:gridCol>
                <a:gridCol w="947146">
                  <a:extLst>
                    <a:ext uri="{9D8B030D-6E8A-4147-A177-3AD203B41FA5}">
                      <a16:colId xmlns:a16="http://schemas.microsoft.com/office/drawing/2014/main" val="2925098501"/>
                    </a:ext>
                  </a:extLst>
                </a:gridCol>
                <a:gridCol w="962029">
                  <a:extLst>
                    <a:ext uri="{9D8B030D-6E8A-4147-A177-3AD203B41FA5}">
                      <a16:colId xmlns:a16="http://schemas.microsoft.com/office/drawing/2014/main" val="1631617854"/>
                    </a:ext>
                  </a:extLst>
                </a:gridCol>
                <a:gridCol w="962029">
                  <a:extLst>
                    <a:ext uri="{9D8B030D-6E8A-4147-A177-3AD203B41FA5}">
                      <a16:colId xmlns:a16="http://schemas.microsoft.com/office/drawing/2014/main" val="3073901215"/>
                    </a:ext>
                  </a:extLst>
                </a:gridCol>
              </a:tblGrid>
              <a:tr h="791733">
                <a:tc>
                  <a:txBody>
                    <a:bodyPr/>
                    <a:lstStyle/>
                    <a:p>
                      <a:pPr fontAlgn="t"/>
                      <a:br>
                        <a:rPr lang="en-IN" sz="1600" dirty="0">
                          <a:effectLst/>
                        </a:rPr>
                      </a:b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he</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is</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an</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intelligent</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boy</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she</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girl</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5076923"/>
                  </a:ext>
                </a:extLst>
              </a:tr>
              <a:tr h="863167">
                <a:tc>
                  <a:txBody>
                    <a:bodyPr/>
                    <a:lstStyle/>
                    <a:p>
                      <a:pPr marL="71755" marR="71755" rtl="0" fontAlgn="t">
                        <a:spcBef>
                          <a:spcPts val="0"/>
                        </a:spcBef>
                        <a:spcAft>
                          <a:spcPts val="0"/>
                        </a:spcAft>
                      </a:pPr>
                      <a:r>
                        <a:rPr lang="en-IN" sz="1600" b="0" i="0" u="none" strike="noStrike">
                          <a:solidFill>
                            <a:srgbClr val="000000"/>
                          </a:solidFill>
                          <a:effectLst/>
                          <a:latin typeface="Times New Roman" panose="02020603050405020304" pitchFamily="18" charset="0"/>
                        </a:rPr>
                        <a:t>Query1</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1/5 * log2</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0</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0</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0</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⅕*log2</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0</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0</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1148037"/>
                  </a:ext>
                </a:extLst>
              </a:tr>
              <a:tr h="863167">
                <a:tc>
                  <a:txBody>
                    <a:bodyPr/>
                    <a:lstStyle/>
                    <a:p>
                      <a:pPr marL="71755" marR="71755" rtl="0" fontAlgn="t">
                        <a:spcBef>
                          <a:spcPts val="0"/>
                        </a:spcBef>
                        <a:spcAft>
                          <a:spcPts val="0"/>
                        </a:spcAft>
                      </a:pPr>
                      <a:r>
                        <a:rPr lang="en-IN" sz="1600" b="0" i="0" u="none" strike="noStrike">
                          <a:solidFill>
                            <a:srgbClr val="000000"/>
                          </a:solidFill>
                          <a:effectLst/>
                          <a:latin typeface="Times New Roman" panose="02020603050405020304" pitchFamily="18" charset="0"/>
                        </a:rPr>
                        <a:t>Query2</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0</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0</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0</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0</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0</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1/5 * log2</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1/5 * log2</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1350766"/>
                  </a:ext>
                </a:extLst>
              </a:tr>
            </a:tbl>
          </a:graphicData>
        </a:graphic>
      </p:graphicFrame>
      <p:graphicFrame>
        <p:nvGraphicFramePr>
          <p:cNvPr id="8" name="Table 7">
            <a:extLst>
              <a:ext uri="{FF2B5EF4-FFF2-40B4-BE49-F238E27FC236}">
                <a16:creationId xmlns:a16="http://schemas.microsoft.com/office/drawing/2014/main" id="{CC2A7A41-F2C1-46F8-9FB6-48A1B8EC8F5C}"/>
              </a:ext>
            </a:extLst>
          </p:cNvPr>
          <p:cNvGraphicFramePr>
            <a:graphicFrameLocks noGrp="1"/>
          </p:cNvGraphicFramePr>
          <p:nvPr>
            <p:extLst>
              <p:ext uri="{D42A27DB-BD31-4B8C-83A1-F6EECF244321}">
                <p14:modId xmlns:p14="http://schemas.microsoft.com/office/powerpoint/2010/main" val="536159442"/>
              </p:ext>
            </p:extLst>
          </p:nvPr>
        </p:nvGraphicFramePr>
        <p:xfrm>
          <a:off x="5753686" y="365125"/>
          <a:ext cx="3362179" cy="2869032"/>
        </p:xfrm>
        <a:graphic>
          <a:graphicData uri="http://schemas.openxmlformats.org/drawingml/2006/table">
            <a:tbl>
              <a:tblPr/>
              <a:tblGrid>
                <a:gridCol w="1693982">
                  <a:extLst>
                    <a:ext uri="{9D8B030D-6E8A-4147-A177-3AD203B41FA5}">
                      <a16:colId xmlns:a16="http://schemas.microsoft.com/office/drawing/2014/main" val="3735814337"/>
                    </a:ext>
                  </a:extLst>
                </a:gridCol>
                <a:gridCol w="1668197">
                  <a:extLst>
                    <a:ext uri="{9D8B030D-6E8A-4147-A177-3AD203B41FA5}">
                      <a16:colId xmlns:a16="http://schemas.microsoft.com/office/drawing/2014/main" val="3009815545"/>
                    </a:ext>
                  </a:extLst>
                </a:gridCol>
              </a:tblGrid>
              <a:tr h="358629">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Word</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IDF</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01849"/>
                  </a:ext>
                </a:extLst>
              </a:tr>
              <a:tr h="358629">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He</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log(2/1) </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0286893"/>
                  </a:ext>
                </a:extLst>
              </a:tr>
              <a:tr h="358629">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Is</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log(2/2)</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1662072"/>
                  </a:ext>
                </a:extLst>
              </a:tr>
              <a:tr h="358629">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An</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log(2/2)</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546778"/>
                  </a:ext>
                </a:extLst>
              </a:tr>
              <a:tr h="358629">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Intelligent</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log(2/2)</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2043883"/>
                  </a:ext>
                </a:extLst>
              </a:tr>
              <a:tr h="358629">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Boy</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log(2/1)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743187"/>
                  </a:ext>
                </a:extLst>
              </a:tr>
              <a:tr h="358629">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She</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log(2/1)</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8348077"/>
                  </a:ext>
                </a:extLst>
              </a:tr>
              <a:tr h="358629">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Girl</a:t>
                      </a:r>
                      <a:endParaRPr lang="en-IN"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log(2/1)</a:t>
                      </a:r>
                      <a:endParaRPr lang="en-IN"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7042613"/>
                  </a:ext>
                </a:extLst>
              </a:tr>
            </a:tbl>
          </a:graphicData>
        </a:graphic>
      </p:graphicFrame>
      <p:sp>
        <p:nvSpPr>
          <p:cNvPr id="9" name="TextBox 8">
            <a:extLst>
              <a:ext uri="{FF2B5EF4-FFF2-40B4-BE49-F238E27FC236}">
                <a16:creationId xmlns:a16="http://schemas.microsoft.com/office/drawing/2014/main" id="{F7E3841A-FFAE-4CD3-9339-FDF5076286AA}"/>
              </a:ext>
            </a:extLst>
          </p:cNvPr>
          <p:cNvSpPr txBox="1"/>
          <p:nvPr/>
        </p:nvSpPr>
        <p:spPr>
          <a:xfrm>
            <a:off x="1294228" y="3530991"/>
            <a:ext cx="3770141" cy="2308324"/>
          </a:xfrm>
          <a:prstGeom prst="rect">
            <a:avLst/>
          </a:prstGeom>
          <a:noFill/>
        </p:spPr>
        <p:txBody>
          <a:bodyPr wrap="square" rtlCol="0">
            <a:spAutoFit/>
          </a:bodyPr>
          <a:lstStyle/>
          <a:p>
            <a:pPr indent="365760" rtl="0">
              <a:spcBef>
                <a:spcPts val="0"/>
              </a:spcBef>
              <a:spcAft>
                <a:spcPts val="0"/>
              </a:spcAft>
            </a:pPr>
            <a:r>
              <a:rPr lang="en-US" sz="1800" b="0" i="0" u="none" strike="noStrike" dirty="0">
                <a:solidFill>
                  <a:srgbClr val="000000"/>
                </a:solidFill>
                <a:effectLst/>
                <a:latin typeface="Times New Roman" panose="02020603050405020304" pitchFamily="18" charset="0"/>
              </a:rPr>
              <a:t>To calculate the vector representation of our query sentences, we calculate the product of TF and IDF calculated.</a:t>
            </a:r>
            <a:endParaRPr lang="en-US" b="0" dirty="0">
              <a:effectLst/>
            </a:endParaRPr>
          </a:p>
          <a:p>
            <a:pPr indent="365760" rtl="0">
              <a:spcBef>
                <a:spcPts val="0"/>
              </a:spcBef>
              <a:spcAft>
                <a:spcPts val="0"/>
              </a:spcAft>
            </a:pPr>
            <a:br>
              <a:rPr lang="en-US" b="0" dirty="0">
                <a:effectLst/>
              </a:rPr>
            </a:br>
            <a:r>
              <a:rPr lang="en-US" sz="1800" b="0" i="0" u="none" strike="noStrike" dirty="0">
                <a:solidFill>
                  <a:srgbClr val="000000"/>
                </a:solidFill>
                <a:effectLst/>
                <a:latin typeface="Times New Roman" panose="02020603050405020304" pitchFamily="18" charset="0"/>
              </a:rPr>
              <a:t>After calculating TF * IDF </a:t>
            </a:r>
            <a:r>
              <a:rPr lang="en-US" sz="1800" b="0" i="0" u="none" strike="noStrike" dirty="0">
                <a:solidFill>
                  <a:srgbClr val="000000"/>
                </a:solidFill>
                <a:effectLst/>
                <a:latin typeface="Times New Roman" panose="02020603050405020304" pitchFamily="18" charset="0"/>
                <a:sym typeface="Wingdings" panose="05000000000000000000" pitchFamily="2" charset="2"/>
              </a:rPr>
              <a:t></a:t>
            </a:r>
            <a:endParaRPr lang="en-US" b="0" dirty="0">
              <a:effectLst/>
            </a:endParaRPr>
          </a:p>
          <a:p>
            <a:br>
              <a:rPr lang="en-US" dirty="0"/>
            </a:br>
            <a:endParaRPr lang="en-IN" dirty="0"/>
          </a:p>
        </p:txBody>
      </p:sp>
    </p:spTree>
    <p:extLst>
      <p:ext uri="{BB962C8B-B14F-4D97-AF65-F5344CB8AC3E}">
        <p14:creationId xmlns:p14="http://schemas.microsoft.com/office/powerpoint/2010/main" val="2307152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59BCE-E86D-49EA-8D53-160A4D8AB00D}"/>
              </a:ext>
            </a:extLst>
          </p:cNvPr>
          <p:cNvSpPr>
            <a:spLocks noGrp="1"/>
          </p:cNvSpPr>
          <p:nvPr>
            <p:ph idx="1"/>
          </p:nvPr>
        </p:nvSpPr>
        <p:spPr>
          <a:xfrm>
            <a:off x="838200" y="407963"/>
            <a:ext cx="10515600" cy="5585667"/>
          </a:xfrm>
        </p:spPr>
        <p:txBody>
          <a:bodyPr/>
          <a:lstStyle/>
          <a:p>
            <a:pPr marL="0" indent="0" rtl="0">
              <a:spcBef>
                <a:spcPts val="0"/>
              </a:spcBef>
              <a:spcAft>
                <a:spcPts val="0"/>
              </a:spcAft>
              <a:buNone/>
            </a:pPr>
            <a:endParaRPr lang="en-US" sz="2400" b="0" i="0" u="none" strike="noStrike" dirty="0">
              <a:solidFill>
                <a:srgbClr val="000000"/>
              </a:solidFill>
              <a:effectLst/>
              <a:latin typeface="Times New Roman" panose="02020603050405020304" pitchFamily="18" charset="0"/>
            </a:endParaRPr>
          </a:p>
          <a:p>
            <a:pPr marL="0" indent="0" rtl="0">
              <a:spcBef>
                <a:spcPts val="0"/>
              </a:spcBef>
              <a:spcAft>
                <a:spcPts val="0"/>
              </a:spcAft>
              <a:buNone/>
            </a:pPr>
            <a:endParaRPr lang="en-US" sz="2400" dirty="0">
              <a:solidFill>
                <a:srgbClr val="000000"/>
              </a:solidFill>
              <a:latin typeface="Times New Roman" panose="02020603050405020304" pitchFamily="18" charset="0"/>
            </a:endParaRPr>
          </a:p>
          <a:p>
            <a:pPr marL="0" indent="0" rtl="0">
              <a:spcBef>
                <a:spcPts val="0"/>
              </a:spcBef>
              <a:spcAft>
                <a:spcPts val="0"/>
              </a:spcAft>
              <a:buNone/>
            </a:pPr>
            <a:endParaRPr lang="en-US" sz="2400" b="0" i="0" u="none" strike="noStrike" dirty="0">
              <a:solidFill>
                <a:srgbClr val="000000"/>
              </a:solidFill>
              <a:effectLst/>
              <a:latin typeface="Times New Roman" panose="02020603050405020304" pitchFamily="18" charset="0"/>
            </a:endParaRPr>
          </a:p>
          <a:p>
            <a:pPr marL="0" indent="0" rtl="0">
              <a:spcBef>
                <a:spcPts val="0"/>
              </a:spcBef>
              <a:spcAft>
                <a:spcPts val="0"/>
              </a:spcAft>
              <a:buNone/>
            </a:pPr>
            <a:r>
              <a:rPr lang="en-US" sz="2400" b="0" i="0" u="none" strike="noStrike" dirty="0">
                <a:solidFill>
                  <a:srgbClr val="000000"/>
                </a:solidFill>
                <a:effectLst/>
                <a:latin typeface="Times New Roman" panose="02020603050405020304" pitchFamily="18" charset="0"/>
              </a:rPr>
              <a:t>Thus, we calculate vector representation from TF-IDF technique.</a:t>
            </a:r>
            <a:endParaRPr lang="en-US" sz="2400" i="0" u="none" strike="noStrike" dirty="0">
              <a:solidFill>
                <a:srgbClr val="000000"/>
              </a:solidFill>
              <a:latin typeface="Times New Roman" panose="02020603050405020304" pitchFamily="18" charset="0"/>
            </a:endParaRPr>
          </a:p>
          <a:p>
            <a:pPr marL="0" indent="0" rtl="0">
              <a:spcBef>
                <a:spcPts val="0"/>
              </a:spcBef>
              <a:spcAft>
                <a:spcPts val="0"/>
              </a:spcAft>
              <a:buNone/>
            </a:pPr>
            <a:br>
              <a:rPr lang="en-US" sz="2400" b="0" dirty="0">
                <a:effectLst/>
              </a:rPr>
            </a:br>
            <a:r>
              <a:rPr lang="en-US" sz="2400" b="0" i="0" u="none" strike="noStrike" dirty="0">
                <a:solidFill>
                  <a:srgbClr val="000000"/>
                </a:solidFill>
                <a:effectLst/>
                <a:latin typeface="Times New Roman" panose="02020603050405020304" pitchFamily="18" charset="0"/>
              </a:rPr>
              <a:t>Vector representation of query1 = </a:t>
            </a:r>
            <a:r>
              <a:rPr lang="en-US" sz="2400" dirty="0"/>
              <a:t> </a:t>
            </a:r>
            <a:r>
              <a:rPr lang="en-US" sz="2400" b="0" i="0" u="none" strike="noStrike" dirty="0">
                <a:solidFill>
                  <a:srgbClr val="000000"/>
                </a:solidFill>
                <a:effectLst/>
                <a:latin typeface="Times New Roman" panose="02020603050405020304" pitchFamily="18" charset="0"/>
              </a:rPr>
              <a:t>[0.0602  0  0  0  0.0602  0  0] and, </a:t>
            </a:r>
            <a:endParaRPr lang="en-US" sz="2400" b="0" dirty="0">
              <a:effectLst/>
            </a:endParaRPr>
          </a:p>
          <a:p>
            <a:pPr marL="0" indent="0" rtl="0">
              <a:spcBef>
                <a:spcPts val="0"/>
              </a:spcBef>
              <a:spcAft>
                <a:spcPts val="0"/>
              </a:spcAft>
              <a:buNone/>
            </a:pPr>
            <a:br>
              <a:rPr lang="en-US" sz="2400" b="0" dirty="0">
                <a:effectLst/>
              </a:rPr>
            </a:br>
            <a:r>
              <a:rPr lang="en-US" sz="2400" b="0" i="0" u="none" strike="noStrike" dirty="0">
                <a:solidFill>
                  <a:srgbClr val="000000"/>
                </a:solidFill>
                <a:effectLst/>
                <a:latin typeface="Times New Roman" panose="02020603050405020304" pitchFamily="18" charset="0"/>
              </a:rPr>
              <a:t>Vector representation of query2 =  [0  0  0  0  0  0.0602  0.0602]</a:t>
            </a:r>
            <a:endParaRPr lang="en-US" sz="2400" b="0" dirty="0">
              <a:effectLst/>
            </a:endParaRPr>
          </a:p>
          <a:p>
            <a:pPr marL="0" indent="0" rtl="0">
              <a:spcBef>
                <a:spcPts val="0"/>
              </a:spcBef>
              <a:spcAft>
                <a:spcPts val="0"/>
              </a:spcAft>
              <a:buNone/>
            </a:pPr>
            <a:br>
              <a:rPr lang="en-US" sz="2400" b="0" dirty="0">
                <a:effectLst/>
              </a:rPr>
            </a:br>
            <a:r>
              <a:rPr lang="en-US" sz="2400" b="0" i="0" u="none" strike="noStrike" dirty="0">
                <a:solidFill>
                  <a:srgbClr val="000000"/>
                </a:solidFill>
                <a:effectLst/>
                <a:latin typeface="Times New Roman" panose="02020603050405020304" pitchFamily="18" charset="0"/>
              </a:rPr>
              <a:t>From these vectors we conclude that TF-IDF vectors give importance to the words that really make difference or hold some meaning.</a:t>
            </a:r>
            <a:endParaRPr lang="en-US" sz="2400" b="0" dirty="0">
              <a:effectLst/>
            </a:endParaRPr>
          </a:p>
          <a:p>
            <a:pPr marL="0" indent="0">
              <a:buNone/>
            </a:pPr>
            <a:br>
              <a:rPr lang="en-US" dirty="0"/>
            </a:br>
            <a:endParaRPr lang="en-IN" dirty="0"/>
          </a:p>
        </p:txBody>
      </p:sp>
      <p:sp>
        <p:nvSpPr>
          <p:cNvPr id="4" name="Date Placeholder 3">
            <a:extLst>
              <a:ext uri="{FF2B5EF4-FFF2-40B4-BE49-F238E27FC236}">
                <a16:creationId xmlns:a16="http://schemas.microsoft.com/office/drawing/2014/main" id="{0DDE289F-A8AB-497E-832A-D26D9FF31FF7}"/>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4C452DD7-EBE5-4975-AB07-84098F97F686}"/>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7602CAE3-BBBA-4943-B38D-D4DBDDE0F5E0}"/>
              </a:ext>
            </a:extLst>
          </p:cNvPr>
          <p:cNvSpPr>
            <a:spLocks noGrp="1"/>
          </p:cNvSpPr>
          <p:nvPr>
            <p:ph type="sldNum" sz="quarter" idx="12"/>
          </p:nvPr>
        </p:nvSpPr>
        <p:spPr/>
        <p:txBody>
          <a:bodyPr/>
          <a:lstStyle/>
          <a:p>
            <a:fld id="{EE293EA4-EDED-473A-94AD-6236FA3683CD}" type="slidenum">
              <a:rPr lang="en-IN" smtClean="0"/>
              <a:t>15</a:t>
            </a:fld>
            <a:endParaRPr lang="en-IN" dirty="0"/>
          </a:p>
        </p:txBody>
      </p:sp>
    </p:spTree>
    <p:extLst>
      <p:ext uri="{BB962C8B-B14F-4D97-AF65-F5344CB8AC3E}">
        <p14:creationId xmlns:p14="http://schemas.microsoft.com/office/powerpoint/2010/main" val="981558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DB9E-9865-47CE-A885-CB417D0DD8D5}"/>
              </a:ext>
            </a:extLst>
          </p:cNvPr>
          <p:cNvSpPr>
            <a:spLocks noGrp="1"/>
          </p:cNvSpPr>
          <p:nvPr>
            <p:ph type="title"/>
          </p:nvPr>
        </p:nvSpPr>
        <p:spPr/>
        <p:txBody>
          <a:bodyPr/>
          <a:lstStyle/>
          <a:p>
            <a:r>
              <a:rPr lang="en-IN" dirty="0">
                <a:solidFill>
                  <a:srgbClr val="202950"/>
                </a:solidFill>
              </a:rPr>
              <a:t>Word Embeddings</a:t>
            </a:r>
          </a:p>
        </p:txBody>
      </p:sp>
      <p:sp>
        <p:nvSpPr>
          <p:cNvPr id="3" name="Content Placeholder 2">
            <a:extLst>
              <a:ext uri="{FF2B5EF4-FFF2-40B4-BE49-F238E27FC236}">
                <a16:creationId xmlns:a16="http://schemas.microsoft.com/office/drawing/2014/main" id="{C1F22DFB-64CB-4EB7-9CEA-FCDC789E7098}"/>
              </a:ext>
            </a:extLst>
          </p:cNvPr>
          <p:cNvSpPr>
            <a:spLocks noGrp="1"/>
          </p:cNvSpPr>
          <p:nvPr>
            <p:ph idx="1"/>
          </p:nvPr>
        </p:nvSpPr>
        <p:spPr>
          <a:xfrm>
            <a:off x="838200" y="1832304"/>
            <a:ext cx="10515600" cy="4170657"/>
          </a:xfrm>
        </p:spPr>
        <p:txBody>
          <a:bodyPr>
            <a:normAutofit fontScale="92500" lnSpcReduction="10000"/>
          </a:bodyPr>
          <a:lstStyle/>
          <a:p>
            <a:r>
              <a:rPr lang="en-US" b="0" i="0" dirty="0">
                <a:effectLst/>
              </a:rPr>
              <a:t>You know at this point that machine learning on text requires that you first represent the text numerically. </a:t>
            </a:r>
          </a:p>
          <a:p>
            <a:r>
              <a:rPr lang="en-US" b="0" i="0" dirty="0">
                <a:effectLst/>
              </a:rPr>
              <a:t>So far, you've done this with bag of words representations. But you can usually do better with word embeddings.</a:t>
            </a:r>
          </a:p>
          <a:p>
            <a:r>
              <a:rPr lang="en-US" b="1" i="0" dirty="0">
                <a:effectLst/>
              </a:rPr>
              <a:t>Word embeddings</a:t>
            </a:r>
            <a:r>
              <a:rPr lang="en-US" b="0" i="0" dirty="0">
                <a:effectLst/>
              </a:rPr>
              <a:t> (also called word vectors) represent each word numerically in such a way that the vector corresponds to how that word is used or what it means. </a:t>
            </a:r>
          </a:p>
          <a:p>
            <a:r>
              <a:rPr lang="en-US" b="0" i="0" dirty="0">
                <a:effectLst/>
              </a:rPr>
              <a:t>Vector encodings are learned by considering the context in which the words appear. Words that appear in similar contexts will have similar vectors. For example, vectors for "leopard", "lion", and "tiger" will be close together, while they'll be far away from "planet" and "castle".</a:t>
            </a:r>
            <a:endParaRPr lang="en-IN" dirty="0"/>
          </a:p>
        </p:txBody>
      </p:sp>
      <p:sp>
        <p:nvSpPr>
          <p:cNvPr id="4" name="Date Placeholder 3">
            <a:extLst>
              <a:ext uri="{FF2B5EF4-FFF2-40B4-BE49-F238E27FC236}">
                <a16:creationId xmlns:a16="http://schemas.microsoft.com/office/drawing/2014/main" id="{3CEF90E0-AFFF-4947-B128-FAE752E073E9}"/>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0F85C2CE-9068-49C9-9EA0-2EF7C42EB49B}"/>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68181C84-D9E3-44D5-890A-2CDEA0136F06}"/>
              </a:ext>
            </a:extLst>
          </p:cNvPr>
          <p:cNvSpPr>
            <a:spLocks noGrp="1"/>
          </p:cNvSpPr>
          <p:nvPr>
            <p:ph type="sldNum" sz="quarter" idx="12"/>
          </p:nvPr>
        </p:nvSpPr>
        <p:spPr/>
        <p:txBody>
          <a:bodyPr/>
          <a:lstStyle/>
          <a:p>
            <a:fld id="{EE293EA4-EDED-473A-94AD-6236FA3683CD}" type="slidenum">
              <a:rPr lang="en-IN" smtClean="0"/>
              <a:t>16</a:t>
            </a:fld>
            <a:endParaRPr lang="en-IN" dirty="0"/>
          </a:p>
        </p:txBody>
      </p:sp>
    </p:spTree>
    <p:extLst>
      <p:ext uri="{BB962C8B-B14F-4D97-AF65-F5344CB8AC3E}">
        <p14:creationId xmlns:p14="http://schemas.microsoft.com/office/powerpoint/2010/main" val="2511227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A95A-B9FF-4963-B55E-0247AC839095}"/>
              </a:ext>
            </a:extLst>
          </p:cNvPr>
          <p:cNvSpPr>
            <a:spLocks noGrp="1"/>
          </p:cNvSpPr>
          <p:nvPr>
            <p:ph type="title"/>
          </p:nvPr>
        </p:nvSpPr>
        <p:spPr/>
        <p:txBody>
          <a:bodyPr/>
          <a:lstStyle/>
          <a:p>
            <a:r>
              <a:rPr lang="en-US" dirty="0">
                <a:solidFill>
                  <a:srgbClr val="202950"/>
                </a:solidFill>
              </a:rPr>
              <a:t>Word Embeddings v/s Bag Of Words</a:t>
            </a:r>
            <a:endParaRPr lang="en-IN" dirty="0">
              <a:solidFill>
                <a:srgbClr val="202950"/>
              </a:solidFill>
            </a:endParaRPr>
          </a:p>
        </p:txBody>
      </p:sp>
      <p:sp>
        <p:nvSpPr>
          <p:cNvPr id="3" name="Content Placeholder 2">
            <a:extLst>
              <a:ext uri="{FF2B5EF4-FFF2-40B4-BE49-F238E27FC236}">
                <a16:creationId xmlns:a16="http://schemas.microsoft.com/office/drawing/2014/main" id="{A96228AD-552F-4E0B-820B-B93F4CE5B8DE}"/>
              </a:ext>
            </a:extLst>
          </p:cNvPr>
          <p:cNvSpPr>
            <a:spLocks noGrp="1"/>
          </p:cNvSpPr>
          <p:nvPr>
            <p:ph idx="1"/>
          </p:nvPr>
        </p:nvSpPr>
        <p:spPr/>
        <p:txBody>
          <a:bodyPr/>
          <a:lstStyle/>
          <a:p>
            <a:r>
              <a:rPr lang="en-US" b="0" i="0" dirty="0" err="1">
                <a:effectLst/>
              </a:rPr>
              <a:t>BoW</a:t>
            </a:r>
            <a:r>
              <a:rPr lang="en-US" b="0" i="0" dirty="0">
                <a:effectLst/>
              </a:rPr>
              <a:t> is different from </a:t>
            </a:r>
            <a:r>
              <a:rPr lang="en-US" dirty="0"/>
              <a:t>Word Vector</a:t>
            </a:r>
          </a:p>
          <a:p>
            <a:r>
              <a:rPr lang="en-US" b="0" i="0" dirty="0">
                <a:effectLst/>
              </a:rPr>
              <a:t>The main difference is that Word2vec produces one vector per word, whereas </a:t>
            </a:r>
            <a:r>
              <a:rPr lang="en-US" b="0" i="0" dirty="0" err="1">
                <a:effectLst/>
              </a:rPr>
              <a:t>BoW</a:t>
            </a:r>
            <a:r>
              <a:rPr lang="en-US" b="0" i="0" dirty="0">
                <a:effectLst/>
              </a:rPr>
              <a:t> produces one number (a wordcount). </a:t>
            </a:r>
          </a:p>
          <a:p>
            <a:r>
              <a:rPr lang="en-US" b="0" i="0" dirty="0">
                <a:effectLst/>
              </a:rPr>
              <a:t>Word2vec is great for digging into documents and identifying content and subsets of content. </a:t>
            </a:r>
          </a:p>
          <a:p>
            <a:r>
              <a:rPr lang="en-US" b="0" i="0" dirty="0">
                <a:effectLst/>
              </a:rPr>
              <a:t>Its vectors represent each word’s context, the </a:t>
            </a:r>
            <a:r>
              <a:rPr lang="en-US" b="0" i="0" dirty="0" err="1">
                <a:effectLst/>
              </a:rPr>
              <a:t>ngrams</a:t>
            </a:r>
            <a:r>
              <a:rPr lang="en-US" b="0" i="0" dirty="0">
                <a:effectLst/>
              </a:rPr>
              <a:t> of which it is a part. </a:t>
            </a:r>
          </a:p>
          <a:p>
            <a:r>
              <a:rPr lang="en-US" b="0" i="0" dirty="0" err="1">
                <a:effectLst/>
              </a:rPr>
              <a:t>BoW</a:t>
            </a:r>
            <a:r>
              <a:rPr lang="en-US" b="0" i="0" dirty="0">
                <a:effectLst/>
              </a:rPr>
              <a:t> is a good, simple method for classifying documents as a whole.</a:t>
            </a:r>
            <a:endParaRPr lang="en-IN" dirty="0"/>
          </a:p>
        </p:txBody>
      </p:sp>
      <p:sp>
        <p:nvSpPr>
          <p:cNvPr id="4" name="Date Placeholder 3">
            <a:extLst>
              <a:ext uri="{FF2B5EF4-FFF2-40B4-BE49-F238E27FC236}">
                <a16:creationId xmlns:a16="http://schemas.microsoft.com/office/drawing/2014/main" id="{D869BDDD-3C32-498D-8251-980D194E5392}"/>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832C5A3E-EE65-494B-B444-D75FEA5BBF1E}"/>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76128A78-7D74-4EE6-802F-48EB61EF3671}"/>
              </a:ext>
            </a:extLst>
          </p:cNvPr>
          <p:cNvSpPr>
            <a:spLocks noGrp="1"/>
          </p:cNvSpPr>
          <p:nvPr>
            <p:ph type="sldNum" sz="quarter" idx="12"/>
          </p:nvPr>
        </p:nvSpPr>
        <p:spPr/>
        <p:txBody>
          <a:bodyPr/>
          <a:lstStyle/>
          <a:p>
            <a:fld id="{EE293EA4-EDED-473A-94AD-6236FA3683CD}" type="slidenum">
              <a:rPr lang="en-IN" smtClean="0"/>
              <a:t>17</a:t>
            </a:fld>
            <a:endParaRPr lang="en-IN" dirty="0"/>
          </a:p>
        </p:txBody>
      </p:sp>
    </p:spTree>
    <p:extLst>
      <p:ext uri="{BB962C8B-B14F-4D97-AF65-F5344CB8AC3E}">
        <p14:creationId xmlns:p14="http://schemas.microsoft.com/office/powerpoint/2010/main" val="3614992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11D8C-DCBA-4DA1-8037-F80E11397601}"/>
              </a:ext>
            </a:extLst>
          </p:cNvPr>
          <p:cNvSpPr>
            <a:spLocks noGrp="1"/>
          </p:cNvSpPr>
          <p:nvPr>
            <p:ph type="title"/>
          </p:nvPr>
        </p:nvSpPr>
        <p:spPr/>
        <p:txBody>
          <a:bodyPr>
            <a:normAutofit/>
          </a:bodyPr>
          <a:lstStyle/>
          <a:p>
            <a:r>
              <a:rPr lang="en-US" sz="3200" b="0" i="0" dirty="0">
                <a:solidFill>
                  <a:srgbClr val="202950"/>
                </a:solidFill>
                <a:effectLst/>
                <a:latin typeface="+mn-lt"/>
              </a:rPr>
              <a:t>Need for Text Preprocessing</a:t>
            </a:r>
            <a:endParaRPr lang="en-IN" sz="3200" dirty="0">
              <a:solidFill>
                <a:srgbClr val="202950"/>
              </a:solidFill>
              <a:latin typeface="+mn-lt"/>
            </a:endParaRPr>
          </a:p>
        </p:txBody>
      </p:sp>
      <p:sp>
        <p:nvSpPr>
          <p:cNvPr id="3" name="Content Placeholder 2">
            <a:extLst>
              <a:ext uri="{FF2B5EF4-FFF2-40B4-BE49-F238E27FC236}">
                <a16:creationId xmlns:a16="http://schemas.microsoft.com/office/drawing/2014/main" id="{6B301D4D-2872-4D7B-ABE6-332334F3D427}"/>
              </a:ext>
            </a:extLst>
          </p:cNvPr>
          <p:cNvSpPr>
            <a:spLocks noGrp="1"/>
          </p:cNvSpPr>
          <p:nvPr>
            <p:ph idx="1"/>
          </p:nvPr>
        </p:nvSpPr>
        <p:spPr>
          <a:xfrm>
            <a:off x="838200" y="1690688"/>
            <a:ext cx="10515600" cy="4170657"/>
          </a:xfrm>
        </p:spPr>
        <p:txBody>
          <a:bodyPr>
            <a:normAutofit fontScale="92500" lnSpcReduction="20000"/>
          </a:bodyPr>
          <a:lstStyle/>
          <a:p>
            <a:pPr algn="l"/>
            <a:r>
              <a:rPr lang="en-US" b="0" i="0" dirty="0">
                <a:effectLst/>
              </a:rPr>
              <a:t>Language data has a lot of noise mixed in with informative content. </a:t>
            </a:r>
          </a:p>
          <a:p>
            <a:pPr algn="l"/>
            <a:r>
              <a:rPr lang="en-US" b="0" i="0" dirty="0">
                <a:effectLst/>
              </a:rPr>
              <a:t>In the sentence </a:t>
            </a:r>
            <a:r>
              <a:rPr lang="en-US" dirty="0"/>
              <a:t>“A tea is healthy and calming”</a:t>
            </a:r>
            <a:r>
              <a:rPr lang="en-US" b="0" i="0" dirty="0">
                <a:effectLst/>
              </a:rPr>
              <a:t>, the important words are tea, healthy and calming. </a:t>
            </a:r>
          </a:p>
          <a:p>
            <a:pPr algn="l"/>
            <a:r>
              <a:rPr lang="en-US" b="0" i="0" dirty="0">
                <a:effectLst/>
              </a:rPr>
              <a:t>Removing stop words might help the predictive model focus on relevant words. </a:t>
            </a:r>
          </a:p>
          <a:p>
            <a:pPr algn="l"/>
            <a:r>
              <a:rPr lang="en-US" b="0" i="0" dirty="0">
                <a:effectLst/>
              </a:rPr>
              <a:t>Lemmatizing similarly helps by combining multiple forms of the same word into one base form ("calming", "calms", "calmed" would all change to "calm").</a:t>
            </a:r>
          </a:p>
          <a:p>
            <a:pPr algn="l"/>
            <a:r>
              <a:rPr lang="en-US" b="0" i="0" dirty="0">
                <a:effectLst/>
              </a:rPr>
              <a:t>However, lemmatizing and dropping </a:t>
            </a:r>
            <a:r>
              <a:rPr lang="en-US" b="0" i="0" dirty="0" err="1">
                <a:effectLst/>
              </a:rPr>
              <a:t>stopwords</a:t>
            </a:r>
            <a:r>
              <a:rPr lang="en-US" b="0" i="0" dirty="0">
                <a:effectLst/>
              </a:rPr>
              <a:t> might result in your models performing worse. </a:t>
            </a:r>
          </a:p>
          <a:p>
            <a:pPr algn="l"/>
            <a:r>
              <a:rPr lang="en-US" b="0" i="0" dirty="0">
                <a:effectLst/>
              </a:rPr>
              <a:t>So you should treat this preprocessing as part of your hyperparameter optimization process.</a:t>
            </a:r>
          </a:p>
        </p:txBody>
      </p:sp>
      <p:sp>
        <p:nvSpPr>
          <p:cNvPr id="4" name="Date Placeholder 3">
            <a:extLst>
              <a:ext uri="{FF2B5EF4-FFF2-40B4-BE49-F238E27FC236}">
                <a16:creationId xmlns:a16="http://schemas.microsoft.com/office/drawing/2014/main" id="{179302FE-815E-44FF-95C1-A2A0D5321969}"/>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02D6F86A-3FCC-4826-B9E2-77EFF2081CE9}"/>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35C300C0-E967-4DF7-8E61-EF4A45F21070}"/>
              </a:ext>
            </a:extLst>
          </p:cNvPr>
          <p:cNvSpPr>
            <a:spLocks noGrp="1"/>
          </p:cNvSpPr>
          <p:nvPr>
            <p:ph type="sldNum" sz="quarter" idx="12"/>
          </p:nvPr>
        </p:nvSpPr>
        <p:spPr/>
        <p:txBody>
          <a:bodyPr/>
          <a:lstStyle/>
          <a:p>
            <a:fld id="{EE293EA4-EDED-473A-94AD-6236FA3683CD}" type="slidenum">
              <a:rPr lang="en-IN" smtClean="0"/>
              <a:t>18</a:t>
            </a:fld>
            <a:endParaRPr lang="en-IN" dirty="0"/>
          </a:p>
        </p:txBody>
      </p:sp>
    </p:spTree>
    <p:extLst>
      <p:ext uri="{BB962C8B-B14F-4D97-AF65-F5344CB8AC3E}">
        <p14:creationId xmlns:p14="http://schemas.microsoft.com/office/powerpoint/2010/main" val="3188304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2255-F62A-4F9B-B041-D38F235AFD68}"/>
              </a:ext>
            </a:extLst>
          </p:cNvPr>
          <p:cNvSpPr>
            <a:spLocks noGrp="1"/>
          </p:cNvSpPr>
          <p:nvPr>
            <p:ph type="title"/>
          </p:nvPr>
        </p:nvSpPr>
        <p:spPr/>
        <p:txBody>
          <a:bodyPr/>
          <a:lstStyle/>
          <a:p>
            <a:r>
              <a:rPr lang="en-US" dirty="0">
                <a:solidFill>
                  <a:srgbClr val="202950"/>
                </a:solidFill>
              </a:rPr>
              <a:t>Applications of NLP</a:t>
            </a:r>
            <a:endParaRPr lang="en-IN" dirty="0">
              <a:solidFill>
                <a:srgbClr val="202950"/>
              </a:solidFill>
            </a:endParaRPr>
          </a:p>
        </p:txBody>
      </p:sp>
      <p:sp>
        <p:nvSpPr>
          <p:cNvPr id="3" name="Content Placeholder 2">
            <a:extLst>
              <a:ext uri="{FF2B5EF4-FFF2-40B4-BE49-F238E27FC236}">
                <a16:creationId xmlns:a16="http://schemas.microsoft.com/office/drawing/2014/main" id="{8DF2FC1E-57BB-490F-9A16-4146845665EF}"/>
              </a:ext>
            </a:extLst>
          </p:cNvPr>
          <p:cNvSpPr>
            <a:spLocks noGrp="1"/>
          </p:cNvSpPr>
          <p:nvPr>
            <p:ph idx="1"/>
          </p:nvPr>
        </p:nvSpPr>
        <p:spPr/>
        <p:txBody>
          <a:bodyPr/>
          <a:lstStyle/>
          <a:p>
            <a:r>
              <a:rPr lang="en-US" dirty="0"/>
              <a:t>Email/Spam Classification</a:t>
            </a:r>
          </a:p>
          <a:p>
            <a:r>
              <a:rPr lang="en-US" dirty="0"/>
              <a:t>Smart Assistant</a:t>
            </a:r>
          </a:p>
          <a:p>
            <a:r>
              <a:rPr lang="en-US" dirty="0"/>
              <a:t>Language Translation</a:t>
            </a:r>
          </a:p>
          <a:p>
            <a:r>
              <a:rPr lang="en-US" dirty="0"/>
              <a:t>Auto Correct</a:t>
            </a:r>
          </a:p>
          <a:p>
            <a:r>
              <a:rPr lang="en-US" dirty="0"/>
              <a:t>Text summarization</a:t>
            </a:r>
          </a:p>
          <a:p>
            <a:r>
              <a:rPr lang="en-IN" dirty="0"/>
              <a:t>Sentiment Analysis</a:t>
            </a:r>
          </a:p>
        </p:txBody>
      </p:sp>
      <p:sp>
        <p:nvSpPr>
          <p:cNvPr id="4" name="Date Placeholder 3">
            <a:extLst>
              <a:ext uri="{FF2B5EF4-FFF2-40B4-BE49-F238E27FC236}">
                <a16:creationId xmlns:a16="http://schemas.microsoft.com/office/drawing/2014/main" id="{FF5463E2-4481-4BE7-8308-D06F69E0E265}"/>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7ACCAC57-EE33-472E-BBC7-118442D311ED}"/>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5CA85CA3-A5AA-4E78-BA8A-E5447F43DF98}"/>
              </a:ext>
            </a:extLst>
          </p:cNvPr>
          <p:cNvSpPr>
            <a:spLocks noGrp="1"/>
          </p:cNvSpPr>
          <p:nvPr>
            <p:ph type="sldNum" sz="quarter" idx="12"/>
          </p:nvPr>
        </p:nvSpPr>
        <p:spPr/>
        <p:txBody>
          <a:bodyPr/>
          <a:lstStyle/>
          <a:p>
            <a:fld id="{EE293EA4-EDED-473A-94AD-6236FA3683CD}" type="slidenum">
              <a:rPr lang="en-IN" smtClean="0"/>
              <a:t>19</a:t>
            </a:fld>
            <a:endParaRPr lang="en-IN" dirty="0"/>
          </a:p>
        </p:txBody>
      </p:sp>
    </p:spTree>
    <p:extLst>
      <p:ext uri="{BB962C8B-B14F-4D97-AF65-F5344CB8AC3E}">
        <p14:creationId xmlns:p14="http://schemas.microsoft.com/office/powerpoint/2010/main" val="17155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0A51-B9CA-4B63-A9B6-BD58DCFDE52C}"/>
              </a:ext>
            </a:extLst>
          </p:cNvPr>
          <p:cNvSpPr>
            <a:spLocks noGrp="1"/>
          </p:cNvSpPr>
          <p:nvPr>
            <p:ph type="title"/>
          </p:nvPr>
        </p:nvSpPr>
        <p:spPr/>
        <p:txBody>
          <a:bodyPr/>
          <a:lstStyle/>
          <a:p>
            <a:r>
              <a:rPr lang="en-IN" dirty="0">
                <a:solidFill>
                  <a:srgbClr val="202950"/>
                </a:solidFill>
              </a:rPr>
              <a:t>Introduction to NLP</a:t>
            </a:r>
          </a:p>
        </p:txBody>
      </p:sp>
      <p:sp>
        <p:nvSpPr>
          <p:cNvPr id="3" name="Content Placeholder 2">
            <a:extLst>
              <a:ext uri="{FF2B5EF4-FFF2-40B4-BE49-F238E27FC236}">
                <a16:creationId xmlns:a16="http://schemas.microsoft.com/office/drawing/2014/main" id="{179B721D-84F7-4D4D-BC0D-B23A64D06C9B}"/>
              </a:ext>
            </a:extLst>
          </p:cNvPr>
          <p:cNvSpPr>
            <a:spLocks noGrp="1"/>
          </p:cNvSpPr>
          <p:nvPr>
            <p:ph idx="1"/>
          </p:nvPr>
        </p:nvSpPr>
        <p:spPr>
          <a:xfrm>
            <a:off x="831604" y="1982136"/>
            <a:ext cx="7729025" cy="4170657"/>
          </a:xfrm>
        </p:spPr>
        <p:txBody>
          <a:bodyPr/>
          <a:lstStyle/>
          <a:p>
            <a:r>
              <a:rPr lang="en-US" dirty="0"/>
              <a:t>NLP Facilitate communication between humans and machines.</a:t>
            </a:r>
          </a:p>
          <a:p>
            <a:pPr marL="0" indent="0">
              <a:buNone/>
            </a:pPr>
            <a:endParaRPr lang="en-US" dirty="0"/>
          </a:p>
          <a:p>
            <a:r>
              <a:rPr lang="en-US" dirty="0"/>
              <a:t>Aim of NLP is to decode and understand human words.</a:t>
            </a:r>
            <a:endParaRPr lang="en-IN" dirty="0"/>
          </a:p>
        </p:txBody>
      </p:sp>
      <p:sp>
        <p:nvSpPr>
          <p:cNvPr id="4" name="Date Placeholder 3">
            <a:extLst>
              <a:ext uri="{FF2B5EF4-FFF2-40B4-BE49-F238E27FC236}">
                <a16:creationId xmlns:a16="http://schemas.microsoft.com/office/drawing/2014/main" id="{D3DC1F92-CFD3-4590-B084-154CEA0F7E69}"/>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A97B5DA9-4CB8-4E09-8941-162F84309557}"/>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67D69A0C-1250-4AC4-B1DE-CE05D1311C40}"/>
              </a:ext>
            </a:extLst>
          </p:cNvPr>
          <p:cNvSpPr>
            <a:spLocks noGrp="1"/>
          </p:cNvSpPr>
          <p:nvPr>
            <p:ph type="sldNum" sz="quarter" idx="12"/>
          </p:nvPr>
        </p:nvSpPr>
        <p:spPr/>
        <p:txBody>
          <a:bodyPr/>
          <a:lstStyle/>
          <a:p>
            <a:fld id="{EE293EA4-EDED-473A-94AD-6236FA3683CD}" type="slidenum">
              <a:rPr lang="en-IN" smtClean="0"/>
              <a:t>2</a:t>
            </a:fld>
            <a:endParaRPr lang="en-IN" dirty="0"/>
          </a:p>
        </p:txBody>
      </p:sp>
    </p:spTree>
    <p:extLst>
      <p:ext uri="{BB962C8B-B14F-4D97-AF65-F5344CB8AC3E}">
        <p14:creationId xmlns:p14="http://schemas.microsoft.com/office/powerpoint/2010/main" val="3741675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7FB0-7377-415F-BDAF-534239681870}"/>
              </a:ext>
            </a:extLst>
          </p:cNvPr>
          <p:cNvSpPr>
            <a:spLocks noGrp="1"/>
          </p:cNvSpPr>
          <p:nvPr>
            <p:ph type="title"/>
          </p:nvPr>
        </p:nvSpPr>
        <p:spPr/>
        <p:txBody>
          <a:bodyPr>
            <a:normAutofit/>
          </a:bodyPr>
          <a:lstStyle/>
          <a:p>
            <a:r>
              <a:rPr lang="en-IN" dirty="0">
                <a:solidFill>
                  <a:srgbClr val="202950"/>
                </a:solidFill>
              </a:rPr>
              <a:t>Hands On </a:t>
            </a:r>
          </a:p>
        </p:txBody>
      </p:sp>
      <p:sp>
        <p:nvSpPr>
          <p:cNvPr id="3" name="Content Placeholder 2">
            <a:extLst>
              <a:ext uri="{FF2B5EF4-FFF2-40B4-BE49-F238E27FC236}">
                <a16:creationId xmlns:a16="http://schemas.microsoft.com/office/drawing/2014/main" id="{E022A816-1BC3-4722-8C3A-E59C88D0B844}"/>
              </a:ext>
            </a:extLst>
          </p:cNvPr>
          <p:cNvSpPr>
            <a:spLocks noGrp="1"/>
          </p:cNvSpPr>
          <p:nvPr>
            <p:ph idx="1"/>
          </p:nvPr>
        </p:nvSpPr>
        <p:spPr/>
        <p:txBody>
          <a:bodyPr/>
          <a:lstStyle/>
          <a:p>
            <a:r>
              <a:rPr lang="en-IN" dirty="0"/>
              <a:t>Predict Tweet Emotion</a:t>
            </a:r>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AA273E84-AEFC-4F34-8BC5-74D393874631}"/>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339CA4D8-0065-4EF3-A357-B1995AD4E19A}"/>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C6694965-FEBE-46E1-8B3C-85B657337F52}"/>
              </a:ext>
            </a:extLst>
          </p:cNvPr>
          <p:cNvSpPr>
            <a:spLocks noGrp="1"/>
          </p:cNvSpPr>
          <p:nvPr>
            <p:ph type="sldNum" sz="quarter" idx="12"/>
          </p:nvPr>
        </p:nvSpPr>
        <p:spPr/>
        <p:txBody>
          <a:bodyPr/>
          <a:lstStyle/>
          <a:p>
            <a:fld id="{EE293EA4-EDED-473A-94AD-6236FA3683CD}" type="slidenum">
              <a:rPr lang="en-IN" smtClean="0"/>
              <a:t>20</a:t>
            </a:fld>
            <a:endParaRPr lang="en-IN" dirty="0"/>
          </a:p>
        </p:txBody>
      </p:sp>
    </p:spTree>
    <p:extLst>
      <p:ext uri="{BB962C8B-B14F-4D97-AF65-F5344CB8AC3E}">
        <p14:creationId xmlns:p14="http://schemas.microsoft.com/office/powerpoint/2010/main" val="419453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9987-1F49-430F-BBF4-958BCE75FFF6}"/>
              </a:ext>
            </a:extLst>
          </p:cNvPr>
          <p:cNvSpPr>
            <a:spLocks noGrp="1"/>
          </p:cNvSpPr>
          <p:nvPr>
            <p:ph type="title"/>
          </p:nvPr>
        </p:nvSpPr>
        <p:spPr/>
        <p:txBody>
          <a:bodyPr/>
          <a:lstStyle/>
          <a:p>
            <a:r>
              <a:rPr lang="en-IN" dirty="0">
                <a:solidFill>
                  <a:srgbClr val="202950"/>
                </a:solidFill>
              </a:rPr>
              <a:t>Table of Content</a:t>
            </a:r>
          </a:p>
        </p:txBody>
      </p:sp>
      <p:sp>
        <p:nvSpPr>
          <p:cNvPr id="3" name="Content Placeholder 2">
            <a:extLst>
              <a:ext uri="{FF2B5EF4-FFF2-40B4-BE49-F238E27FC236}">
                <a16:creationId xmlns:a16="http://schemas.microsoft.com/office/drawing/2014/main" id="{3DDBAD9E-6D21-46C3-860B-0FD9CA0B8F33}"/>
              </a:ext>
            </a:extLst>
          </p:cNvPr>
          <p:cNvSpPr>
            <a:spLocks noGrp="1"/>
          </p:cNvSpPr>
          <p:nvPr>
            <p:ph idx="1"/>
          </p:nvPr>
        </p:nvSpPr>
        <p:spPr/>
        <p:txBody>
          <a:bodyPr/>
          <a:lstStyle/>
          <a:p>
            <a:r>
              <a:rPr lang="en-IN" dirty="0"/>
              <a:t>Tokenization</a:t>
            </a:r>
          </a:p>
          <a:p>
            <a:r>
              <a:rPr lang="en-IN" dirty="0"/>
              <a:t>Stemming and Lemmatization</a:t>
            </a:r>
          </a:p>
          <a:p>
            <a:r>
              <a:rPr lang="en-IN" dirty="0"/>
              <a:t>Bag of words</a:t>
            </a:r>
          </a:p>
          <a:p>
            <a:r>
              <a:rPr lang="en-IN" dirty="0"/>
              <a:t>Cosine Similarity</a:t>
            </a:r>
          </a:p>
          <a:p>
            <a:r>
              <a:rPr lang="en-IN" dirty="0"/>
              <a:t>TF-IDF</a:t>
            </a:r>
          </a:p>
          <a:p>
            <a:r>
              <a:rPr lang="en-IN" dirty="0"/>
              <a:t>Word Embedding</a:t>
            </a:r>
          </a:p>
          <a:p>
            <a:r>
              <a:rPr lang="en-IN" dirty="0"/>
              <a:t>Applications</a:t>
            </a:r>
          </a:p>
          <a:p>
            <a:r>
              <a:rPr lang="en-IN" dirty="0"/>
              <a:t>Hands On NLP</a:t>
            </a:r>
          </a:p>
          <a:p>
            <a:endParaRPr lang="en-IN" dirty="0"/>
          </a:p>
        </p:txBody>
      </p:sp>
      <p:sp>
        <p:nvSpPr>
          <p:cNvPr id="4" name="Date Placeholder 3">
            <a:extLst>
              <a:ext uri="{FF2B5EF4-FFF2-40B4-BE49-F238E27FC236}">
                <a16:creationId xmlns:a16="http://schemas.microsoft.com/office/drawing/2014/main" id="{21611672-BBC4-48C8-97B4-98EF8725BF51}"/>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6DEA00BE-6137-4985-B8A0-338976EA198E}"/>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EC72C334-A08F-47CF-8397-90D86EAFB8E8}"/>
              </a:ext>
            </a:extLst>
          </p:cNvPr>
          <p:cNvSpPr>
            <a:spLocks noGrp="1"/>
          </p:cNvSpPr>
          <p:nvPr>
            <p:ph type="sldNum" sz="quarter" idx="12"/>
          </p:nvPr>
        </p:nvSpPr>
        <p:spPr/>
        <p:txBody>
          <a:bodyPr/>
          <a:lstStyle/>
          <a:p>
            <a:fld id="{EE293EA4-EDED-473A-94AD-6236FA3683CD}" type="slidenum">
              <a:rPr lang="en-IN" smtClean="0"/>
              <a:t>3</a:t>
            </a:fld>
            <a:endParaRPr lang="en-IN" dirty="0"/>
          </a:p>
        </p:txBody>
      </p:sp>
    </p:spTree>
    <p:extLst>
      <p:ext uri="{BB962C8B-B14F-4D97-AF65-F5344CB8AC3E}">
        <p14:creationId xmlns:p14="http://schemas.microsoft.com/office/powerpoint/2010/main" val="157319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5350-306C-4BDF-B76E-20DA43915C47}"/>
              </a:ext>
            </a:extLst>
          </p:cNvPr>
          <p:cNvSpPr>
            <a:spLocks noGrp="1"/>
          </p:cNvSpPr>
          <p:nvPr>
            <p:ph type="title"/>
          </p:nvPr>
        </p:nvSpPr>
        <p:spPr>
          <a:xfrm>
            <a:off x="913447" y="150494"/>
            <a:ext cx="10515600" cy="1325563"/>
          </a:xfrm>
        </p:spPr>
        <p:txBody>
          <a:bodyPr/>
          <a:lstStyle/>
          <a:p>
            <a:r>
              <a:rPr lang="en-IN" dirty="0">
                <a:solidFill>
                  <a:srgbClr val="202950"/>
                </a:solidFill>
              </a:rPr>
              <a:t>Tokenization</a:t>
            </a:r>
          </a:p>
        </p:txBody>
      </p:sp>
      <p:sp>
        <p:nvSpPr>
          <p:cNvPr id="3" name="Content Placeholder 2">
            <a:extLst>
              <a:ext uri="{FF2B5EF4-FFF2-40B4-BE49-F238E27FC236}">
                <a16:creationId xmlns:a16="http://schemas.microsoft.com/office/drawing/2014/main" id="{A3680379-A860-4A21-A38C-A5D1A9C3818B}"/>
              </a:ext>
            </a:extLst>
          </p:cNvPr>
          <p:cNvSpPr>
            <a:spLocks noGrp="1"/>
          </p:cNvSpPr>
          <p:nvPr>
            <p:ph idx="1"/>
          </p:nvPr>
        </p:nvSpPr>
        <p:spPr>
          <a:xfrm>
            <a:off x="988693" y="1159306"/>
            <a:ext cx="10515600" cy="1806492"/>
          </a:xfrm>
        </p:spPr>
        <p:txBody>
          <a:bodyPr/>
          <a:lstStyle/>
          <a:p>
            <a:r>
              <a:rPr lang="en-IN" dirty="0"/>
              <a:t>Splitting a piece of text into </a:t>
            </a:r>
            <a:r>
              <a:rPr lang="en-IN" b="0" i="0" dirty="0">
                <a:solidFill>
                  <a:srgbClr val="222222"/>
                </a:solidFill>
                <a:effectLst/>
                <a:latin typeface="Lato" panose="020B0604020202020204" pitchFamily="34" charset="0"/>
              </a:rPr>
              <a:t>smaller units called tokens(</a:t>
            </a:r>
            <a:r>
              <a:rPr lang="en-IN" b="0" i="0" dirty="0">
                <a:solidFill>
                  <a:srgbClr val="222222"/>
                </a:solidFill>
                <a:effectLst/>
                <a:latin typeface="Lato" panose="020F0502020204030203" pitchFamily="34" charset="0"/>
              </a:rPr>
              <a:t>words, </a:t>
            </a:r>
            <a:r>
              <a:rPr lang="en-IN" dirty="0"/>
              <a:t>characters, or </a:t>
            </a:r>
            <a:r>
              <a:rPr lang="en-IN" dirty="0" err="1"/>
              <a:t>subwords</a:t>
            </a:r>
            <a:r>
              <a:rPr lang="en-IN" dirty="0"/>
              <a:t>)</a:t>
            </a:r>
          </a:p>
          <a:p>
            <a:r>
              <a:rPr lang="en-US" dirty="0"/>
              <a:t>This process helps to interpret meaning of the text easily by analyzing the words present in the text.</a:t>
            </a:r>
            <a:r>
              <a:rPr lang="en-IN" dirty="0"/>
              <a:t> </a:t>
            </a:r>
          </a:p>
        </p:txBody>
      </p:sp>
      <p:sp>
        <p:nvSpPr>
          <p:cNvPr id="4" name="Date Placeholder 3">
            <a:extLst>
              <a:ext uri="{FF2B5EF4-FFF2-40B4-BE49-F238E27FC236}">
                <a16:creationId xmlns:a16="http://schemas.microsoft.com/office/drawing/2014/main" id="{B33A7BDE-F2BD-4821-9A58-0E5000A5EF0B}"/>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4AD6126A-CD2B-4924-92F4-45BE717B88E1}"/>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958FAC23-83AE-4268-8F4D-9F156000EE77}"/>
              </a:ext>
            </a:extLst>
          </p:cNvPr>
          <p:cNvSpPr>
            <a:spLocks noGrp="1"/>
          </p:cNvSpPr>
          <p:nvPr>
            <p:ph type="sldNum" sz="quarter" idx="12"/>
          </p:nvPr>
        </p:nvSpPr>
        <p:spPr/>
        <p:txBody>
          <a:bodyPr/>
          <a:lstStyle/>
          <a:p>
            <a:fld id="{EE293EA4-EDED-473A-94AD-6236FA3683CD}" type="slidenum">
              <a:rPr lang="en-IN" smtClean="0"/>
              <a:t>4</a:t>
            </a:fld>
            <a:endParaRPr lang="en-IN" dirty="0"/>
          </a:p>
        </p:txBody>
      </p:sp>
      <p:sp>
        <p:nvSpPr>
          <p:cNvPr id="7" name="Content Placeholder 2">
            <a:extLst>
              <a:ext uri="{FF2B5EF4-FFF2-40B4-BE49-F238E27FC236}">
                <a16:creationId xmlns:a16="http://schemas.microsoft.com/office/drawing/2014/main" id="{F9B243B5-3D1A-40D9-A3AB-9D324D2A6772}"/>
              </a:ext>
            </a:extLst>
          </p:cNvPr>
          <p:cNvSpPr txBox="1">
            <a:spLocks/>
          </p:cNvSpPr>
          <p:nvPr/>
        </p:nvSpPr>
        <p:spPr>
          <a:xfrm>
            <a:off x="988693" y="3099986"/>
            <a:ext cx="10515600" cy="3210064"/>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0"/>
              </a:spcBef>
              <a:buNone/>
            </a:pPr>
            <a:r>
              <a:rPr lang="en-IN" sz="8000" dirty="0">
                <a:solidFill>
                  <a:srgbClr val="202950"/>
                </a:solidFill>
                <a:latin typeface="+mj-lt"/>
                <a:ea typeface="+mj-ea"/>
                <a:cs typeface="+mj-cs"/>
              </a:rPr>
              <a:t>Methods:</a:t>
            </a:r>
          </a:p>
          <a:p>
            <a:r>
              <a:rPr lang="en-IN" sz="7000" dirty="0"/>
              <a:t>Using Python’s split() Function</a:t>
            </a:r>
          </a:p>
          <a:p>
            <a:r>
              <a:rPr lang="en-IN" sz="7000" dirty="0"/>
              <a:t>Using Regular Expressions(</a:t>
            </a:r>
            <a:r>
              <a:rPr lang="en-IN" sz="7000" dirty="0" err="1"/>
              <a:t>RegEx</a:t>
            </a:r>
            <a:r>
              <a:rPr lang="en-IN" sz="7000" dirty="0"/>
              <a:t>)</a:t>
            </a:r>
          </a:p>
          <a:p>
            <a:r>
              <a:rPr lang="en-IN" sz="7000" dirty="0"/>
              <a:t>Using NLTK</a:t>
            </a:r>
          </a:p>
          <a:p>
            <a:pPr marL="0" indent="0">
              <a:buNone/>
            </a:pPr>
            <a:endParaRPr lang="en-IN" sz="7000" dirty="0"/>
          </a:p>
          <a:p>
            <a:pPr marL="0" indent="0">
              <a:buNone/>
            </a:pPr>
            <a:r>
              <a:rPr lang="en-IN" sz="7000" dirty="0"/>
              <a:t>Assignment: Carry out tokenization for words and sentences using other methods available.</a:t>
            </a:r>
          </a:p>
        </p:txBody>
      </p:sp>
    </p:spTree>
    <p:extLst>
      <p:ext uri="{BB962C8B-B14F-4D97-AF65-F5344CB8AC3E}">
        <p14:creationId xmlns:p14="http://schemas.microsoft.com/office/powerpoint/2010/main" val="371172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FED3-9879-4798-8F15-1552ADB101A4}"/>
              </a:ext>
            </a:extLst>
          </p:cNvPr>
          <p:cNvSpPr>
            <a:spLocks noGrp="1"/>
          </p:cNvSpPr>
          <p:nvPr>
            <p:ph type="title"/>
          </p:nvPr>
        </p:nvSpPr>
        <p:spPr/>
        <p:txBody>
          <a:bodyPr/>
          <a:lstStyle/>
          <a:p>
            <a:r>
              <a:rPr lang="en-IN" dirty="0">
                <a:solidFill>
                  <a:srgbClr val="202950"/>
                </a:solidFill>
              </a:rPr>
              <a:t>Stemming</a:t>
            </a:r>
          </a:p>
        </p:txBody>
      </p:sp>
      <p:sp>
        <p:nvSpPr>
          <p:cNvPr id="3" name="Content Placeholder 2">
            <a:extLst>
              <a:ext uri="{FF2B5EF4-FFF2-40B4-BE49-F238E27FC236}">
                <a16:creationId xmlns:a16="http://schemas.microsoft.com/office/drawing/2014/main" id="{39551B28-2AD0-4DD9-B590-55D89FE23457}"/>
              </a:ext>
            </a:extLst>
          </p:cNvPr>
          <p:cNvSpPr>
            <a:spLocks noGrp="1"/>
          </p:cNvSpPr>
          <p:nvPr>
            <p:ph idx="1"/>
          </p:nvPr>
        </p:nvSpPr>
        <p:spPr>
          <a:xfrm>
            <a:off x="838200" y="1594779"/>
            <a:ext cx="10515600" cy="4170657"/>
          </a:xfrm>
        </p:spPr>
        <p:txBody>
          <a:bodyPr>
            <a:normAutofit lnSpcReduction="10000"/>
          </a:bodyPr>
          <a:lstStyle/>
          <a:p>
            <a:r>
              <a:rPr lang="en-IN" dirty="0"/>
              <a:t>Lowers inflection in words to their root forms</a:t>
            </a:r>
          </a:p>
          <a:p>
            <a:endParaRPr lang="en-IN" dirty="0"/>
          </a:p>
          <a:p>
            <a:pPr marL="0" indent="0">
              <a:buNone/>
            </a:pPr>
            <a:r>
              <a:rPr lang="en-IN" sz="4400" dirty="0">
                <a:solidFill>
                  <a:srgbClr val="202950"/>
                </a:solidFill>
                <a:latin typeface="+mj-lt"/>
                <a:ea typeface="+mj-ea"/>
                <a:cs typeface="+mj-cs"/>
              </a:rPr>
              <a:t>Methods:</a:t>
            </a:r>
          </a:p>
          <a:p>
            <a:pPr marL="0" indent="0">
              <a:buNone/>
            </a:pPr>
            <a:endParaRPr lang="en-IN" sz="4400" dirty="0">
              <a:solidFill>
                <a:srgbClr val="202950"/>
              </a:solidFill>
              <a:latin typeface="+mj-lt"/>
              <a:ea typeface="+mj-ea"/>
              <a:cs typeface="+mj-cs"/>
            </a:endParaRPr>
          </a:p>
          <a:p>
            <a:r>
              <a:rPr lang="en-IN" dirty="0"/>
              <a:t>Porter Stemmer</a:t>
            </a:r>
          </a:p>
          <a:p>
            <a:r>
              <a:rPr lang="en-IN" dirty="0"/>
              <a:t>Snowball Stemmer</a:t>
            </a:r>
          </a:p>
          <a:p>
            <a:r>
              <a:rPr lang="en-IN" dirty="0"/>
              <a:t>Lancaster Stemmer</a:t>
            </a:r>
          </a:p>
          <a:p>
            <a:r>
              <a:rPr lang="en-IN" dirty="0" err="1"/>
              <a:t>Regexp</a:t>
            </a:r>
            <a:r>
              <a:rPr lang="en-IN" dirty="0"/>
              <a:t> Stemmer</a:t>
            </a:r>
          </a:p>
          <a:p>
            <a:pPr marL="0" indent="0">
              <a:buNone/>
            </a:pPr>
            <a:endParaRPr lang="en-IN" sz="4400" dirty="0">
              <a:solidFill>
                <a:srgbClr val="202950"/>
              </a:solidFill>
              <a:latin typeface="+mj-lt"/>
              <a:ea typeface="+mj-ea"/>
              <a:cs typeface="+mj-cs"/>
            </a:endParaRPr>
          </a:p>
        </p:txBody>
      </p:sp>
      <p:sp>
        <p:nvSpPr>
          <p:cNvPr id="4" name="Date Placeholder 3">
            <a:extLst>
              <a:ext uri="{FF2B5EF4-FFF2-40B4-BE49-F238E27FC236}">
                <a16:creationId xmlns:a16="http://schemas.microsoft.com/office/drawing/2014/main" id="{70326E5A-EC59-4AA0-BD7E-D95777A3F946}"/>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52FBB153-14FE-42E0-8757-27C0F60E76B5}"/>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AC9D687F-FEF0-4174-A511-465F07714BC7}"/>
              </a:ext>
            </a:extLst>
          </p:cNvPr>
          <p:cNvSpPr>
            <a:spLocks noGrp="1"/>
          </p:cNvSpPr>
          <p:nvPr>
            <p:ph type="sldNum" sz="quarter" idx="12"/>
          </p:nvPr>
        </p:nvSpPr>
        <p:spPr/>
        <p:txBody>
          <a:bodyPr/>
          <a:lstStyle/>
          <a:p>
            <a:fld id="{EE293EA4-EDED-473A-94AD-6236FA3683CD}" type="slidenum">
              <a:rPr lang="en-IN" smtClean="0"/>
              <a:t>5</a:t>
            </a:fld>
            <a:endParaRPr lang="en-IN" dirty="0"/>
          </a:p>
        </p:txBody>
      </p:sp>
    </p:spTree>
    <p:extLst>
      <p:ext uri="{BB962C8B-B14F-4D97-AF65-F5344CB8AC3E}">
        <p14:creationId xmlns:p14="http://schemas.microsoft.com/office/powerpoint/2010/main" val="1546716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FC50-7DA6-4F6B-B2CC-A6A145F31DF0}"/>
              </a:ext>
            </a:extLst>
          </p:cNvPr>
          <p:cNvSpPr>
            <a:spLocks noGrp="1"/>
          </p:cNvSpPr>
          <p:nvPr>
            <p:ph type="title"/>
          </p:nvPr>
        </p:nvSpPr>
        <p:spPr/>
        <p:txBody>
          <a:bodyPr/>
          <a:lstStyle/>
          <a:p>
            <a:r>
              <a:rPr lang="en-IN" dirty="0">
                <a:solidFill>
                  <a:srgbClr val="202950"/>
                </a:solidFill>
              </a:rPr>
              <a:t>Lemmatization</a:t>
            </a:r>
          </a:p>
        </p:txBody>
      </p:sp>
      <p:sp>
        <p:nvSpPr>
          <p:cNvPr id="3" name="Content Placeholder 2">
            <a:extLst>
              <a:ext uri="{FF2B5EF4-FFF2-40B4-BE49-F238E27FC236}">
                <a16:creationId xmlns:a16="http://schemas.microsoft.com/office/drawing/2014/main" id="{0432481F-E59D-4BDD-8C2D-B00514518AFC}"/>
              </a:ext>
            </a:extLst>
          </p:cNvPr>
          <p:cNvSpPr>
            <a:spLocks noGrp="1"/>
          </p:cNvSpPr>
          <p:nvPr>
            <p:ph idx="1"/>
          </p:nvPr>
        </p:nvSpPr>
        <p:spPr>
          <a:xfrm>
            <a:off x="838200" y="1378635"/>
            <a:ext cx="10515600" cy="4678248"/>
          </a:xfrm>
        </p:spPr>
        <p:txBody>
          <a:bodyPr>
            <a:normAutofit fontScale="92500" lnSpcReduction="10000"/>
          </a:bodyPr>
          <a:lstStyle/>
          <a:p>
            <a:r>
              <a:rPr lang="en-IN" dirty="0"/>
              <a:t>Reduce a given word in its root word</a:t>
            </a:r>
          </a:p>
          <a:p>
            <a:r>
              <a:rPr lang="en-IN" dirty="0"/>
              <a:t>Similar to stemming</a:t>
            </a:r>
          </a:p>
          <a:p>
            <a:pPr marL="0" indent="0">
              <a:buNone/>
            </a:pPr>
            <a:endParaRPr lang="en-IN" sz="4800" dirty="0">
              <a:solidFill>
                <a:srgbClr val="202950"/>
              </a:solidFill>
              <a:latin typeface="+mj-lt"/>
              <a:ea typeface="+mj-ea"/>
              <a:cs typeface="+mj-cs"/>
            </a:endParaRPr>
          </a:p>
          <a:p>
            <a:pPr marL="0" indent="0">
              <a:buNone/>
            </a:pPr>
            <a:r>
              <a:rPr lang="en-IN" sz="4800" dirty="0">
                <a:solidFill>
                  <a:srgbClr val="202950"/>
                </a:solidFill>
                <a:latin typeface="+mj-lt"/>
                <a:ea typeface="+mj-ea"/>
                <a:cs typeface="+mj-cs"/>
              </a:rPr>
              <a:t>Methods:</a:t>
            </a:r>
          </a:p>
          <a:p>
            <a:r>
              <a:rPr lang="en-IN" dirty="0" err="1"/>
              <a:t>TextBlob</a:t>
            </a:r>
            <a:endParaRPr lang="en-IN" dirty="0"/>
          </a:p>
          <a:p>
            <a:r>
              <a:rPr lang="en-IN" dirty="0"/>
              <a:t>WordNet</a:t>
            </a:r>
          </a:p>
          <a:p>
            <a:r>
              <a:rPr lang="en-IN" dirty="0"/>
              <a:t>Spacy</a:t>
            </a:r>
          </a:p>
          <a:p>
            <a:endParaRPr lang="en-IN" dirty="0"/>
          </a:p>
          <a:p>
            <a:pPr marL="0" indent="0">
              <a:buNone/>
            </a:pPr>
            <a:r>
              <a:rPr lang="en-IN" dirty="0"/>
              <a:t>Assignment: Implement three other lemmatization techniques </a:t>
            </a:r>
          </a:p>
          <a:p>
            <a:pPr marL="0" indent="0">
              <a:buNone/>
            </a:pPr>
            <a:endParaRPr lang="en-IN" dirty="0"/>
          </a:p>
        </p:txBody>
      </p:sp>
      <p:sp>
        <p:nvSpPr>
          <p:cNvPr id="4" name="Date Placeholder 3">
            <a:extLst>
              <a:ext uri="{FF2B5EF4-FFF2-40B4-BE49-F238E27FC236}">
                <a16:creationId xmlns:a16="http://schemas.microsoft.com/office/drawing/2014/main" id="{171BA35D-7C19-4FA7-8EBA-DA92747DE44A}"/>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45F37249-6E85-4130-A547-E392AB068A81}"/>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ED044A32-0691-4994-A585-EFBF69069BF1}"/>
              </a:ext>
            </a:extLst>
          </p:cNvPr>
          <p:cNvSpPr>
            <a:spLocks noGrp="1"/>
          </p:cNvSpPr>
          <p:nvPr>
            <p:ph type="sldNum" sz="quarter" idx="12"/>
          </p:nvPr>
        </p:nvSpPr>
        <p:spPr/>
        <p:txBody>
          <a:bodyPr/>
          <a:lstStyle/>
          <a:p>
            <a:fld id="{EE293EA4-EDED-473A-94AD-6236FA3683CD}" type="slidenum">
              <a:rPr lang="en-IN" smtClean="0"/>
              <a:t>6</a:t>
            </a:fld>
            <a:endParaRPr lang="en-IN" dirty="0"/>
          </a:p>
        </p:txBody>
      </p:sp>
    </p:spTree>
    <p:extLst>
      <p:ext uri="{BB962C8B-B14F-4D97-AF65-F5344CB8AC3E}">
        <p14:creationId xmlns:p14="http://schemas.microsoft.com/office/powerpoint/2010/main" val="398350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B535-B3D9-4698-8267-F577B32BC9C7}"/>
              </a:ext>
            </a:extLst>
          </p:cNvPr>
          <p:cNvSpPr>
            <a:spLocks noGrp="1"/>
          </p:cNvSpPr>
          <p:nvPr>
            <p:ph type="title"/>
          </p:nvPr>
        </p:nvSpPr>
        <p:spPr/>
        <p:txBody>
          <a:bodyPr>
            <a:normAutofit/>
          </a:bodyPr>
          <a:lstStyle/>
          <a:p>
            <a:r>
              <a:rPr lang="en-IN" dirty="0">
                <a:solidFill>
                  <a:srgbClr val="202950"/>
                </a:solidFill>
              </a:rPr>
              <a:t>Bag of Words (BOW)</a:t>
            </a:r>
          </a:p>
        </p:txBody>
      </p:sp>
      <p:sp>
        <p:nvSpPr>
          <p:cNvPr id="3" name="Content Placeholder 2">
            <a:extLst>
              <a:ext uri="{FF2B5EF4-FFF2-40B4-BE49-F238E27FC236}">
                <a16:creationId xmlns:a16="http://schemas.microsoft.com/office/drawing/2014/main" id="{F63592AA-409A-43C6-8316-8B55A904147E}"/>
              </a:ext>
            </a:extLst>
          </p:cNvPr>
          <p:cNvSpPr>
            <a:spLocks noGrp="1"/>
          </p:cNvSpPr>
          <p:nvPr>
            <p:ph idx="1"/>
          </p:nvPr>
        </p:nvSpPr>
        <p:spPr>
          <a:xfrm>
            <a:off x="838200" y="1822973"/>
            <a:ext cx="10515600" cy="4170657"/>
          </a:xfrm>
        </p:spPr>
        <p:txBody>
          <a:bodyPr>
            <a:normAutofit lnSpcReduction="10000"/>
          </a:bodyPr>
          <a:lstStyle/>
          <a:p>
            <a:r>
              <a:rPr lang="en-US" b="0" i="0" dirty="0">
                <a:effectLst/>
              </a:rPr>
              <a:t>Machine learning models don't learn from raw text data. Instead, you need to convert the text to something numeric.</a:t>
            </a:r>
            <a:endParaRPr lang="en-US" dirty="0"/>
          </a:p>
          <a:p>
            <a:r>
              <a:rPr lang="en-US" dirty="0"/>
              <a:t>Bag of words is a way of representing sentences/text data. It describes occurrence of words within the given dataset/document</a:t>
            </a:r>
          </a:p>
          <a:p>
            <a:r>
              <a:rPr lang="en-US" dirty="0"/>
              <a:t>Example sentences:</a:t>
            </a:r>
          </a:p>
          <a:p>
            <a:pPr marL="0" indent="0">
              <a:buNone/>
            </a:pPr>
            <a:r>
              <a:rPr lang="en-US" dirty="0"/>
              <a:t>1.How can I check my account balance? </a:t>
            </a:r>
          </a:p>
          <a:p>
            <a:pPr marL="0" indent="0">
              <a:buNone/>
            </a:pPr>
            <a:r>
              <a:rPr lang="en-US" dirty="0"/>
              <a:t>2.I want to check my account balance </a:t>
            </a:r>
          </a:p>
          <a:p>
            <a:pPr marL="0" indent="0">
              <a:buNone/>
            </a:pPr>
            <a:r>
              <a:rPr lang="en-US" dirty="0"/>
              <a:t>3.I wish to know my account balance </a:t>
            </a:r>
            <a:endParaRPr lang="en-IN" dirty="0"/>
          </a:p>
        </p:txBody>
      </p:sp>
      <p:sp>
        <p:nvSpPr>
          <p:cNvPr id="4" name="Date Placeholder 3">
            <a:extLst>
              <a:ext uri="{FF2B5EF4-FFF2-40B4-BE49-F238E27FC236}">
                <a16:creationId xmlns:a16="http://schemas.microsoft.com/office/drawing/2014/main" id="{AB67F7D0-4216-44A6-AB67-F95C2A9145F3}"/>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E6E39CCB-52B4-43AE-B066-1E59D99E3448}"/>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9C1722BF-71C0-4EA2-8036-4240848EDC36}"/>
              </a:ext>
            </a:extLst>
          </p:cNvPr>
          <p:cNvSpPr>
            <a:spLocks noGrp="1"/>
          </p:cNvSpPr>
          <p:nvPr>
            <p:ph type="sldNum" sz="quarter" idx="12"/>
          </p:nvPr>
        </p:nvSpPr>
        <p:spPr/>
        <p:txBody>
          <a:bodyPr/>
          <a:lstStyle/>
          <a:p>
            <a:fld id="{EE293EA4-EDED-473A-94AD-6236FA3683CD}" type="slidenum">
              <a:rPr lang="en-IN" smtClean="0"/>
              <a:t>7</a:t>
            </a:fld>
            <a:endParaRPr lang="en-IN" dirty="0"/>
          </a:p>
        </p:txBody>
      </p:sp>
    </p:spTree>
    <p:extLst>
      <p:ext uri="{BB962C8B-B14F-4D97-AF65-F5344CB8AC3E}">
        <p14:creationId xmlns:p14="http://schemas.microsoft.com/office/powerpoint/2010/main" val="3048358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BEC3-9C35-4A4E-89E9-87B3A6EE27D1}"/>
              </a:ext>
            </a:extLst>
          </p:cNvPr>
          <p:cNvSpPr>
            <a:spLocks noGrp="1"/>
          </p:cNvSpPr>
          <p:nvPr>
            <p:ph type="title"/>
          </p:nvPr>
        </p:nvSpPr>
        <p:spPr>
          <a:xfrm>
            <a:off x="838200" y="365125"/>
            <a:ext cx="10515600" cy="499245"/>
          </a:xfrm>
        </p:spPr>
        <p:txBody>
          <a:bodyPr>
            <a:normAutofit/>
          </a:bodyPr>
          <a:lstStyle/>
          <a:p>
            <a:r>
              <a:rPr lang="en-US" sz="2800" b="1" dirty="0"/>
              <a:t>Create Vocabulary</a:t>
            </a:r>
            <a:endParaRPr lang="en-IN" sz="2800" b="1" dirty="0"/>
          </a:p>
        </p:txBody>
      </p:sp>
      <p:sp>
        <p:nvSpPr>
          <p:cNvPr id="3" name="Content Placeholder 2">
            <a:extLst>
              <a:ext uri="{FF2B5EF4-FFF2-40B4-BE49-F238E27FC236}">
                <a16:creationId xmlns:a16="http://schemas.microsoft.com/office/drawing/2014/main" id="{F9DD97BE-E57C-4A70-B4AF-FB5F7BD7D9A1}"/>
              </a:ext>
            </a:extLst>
          </p:cNvPr>
          <p:cNvSpPr>
            <a:spLocks noGrp="1"/>
          </p:cNvSpPr>
          <p:nvPr>
            <p:ph idx="1"/>
          </p:nvPr>
        </p:nvSpPr>
        <p:spPr>
          <a:xfrm>
            <a:off x="838199" y="1069145"/>
            <a:ext cx="10992729" cy="4924485"/>
          </a:xfrm>
        </p:spPr>
        <p:txBody>
          <a:bodyPr>
            <a:normAutofit fontScale="92500"/>
          </a:bodyPr>
          <a:lstStyle/>
          <a:p>
            <a:pPr marL="0" indent="0">
              <a:buNone/>
            </a:pPr>
            <a:r>
              <a:rPr lang="en-US" dirty="0"/>
              <a:t>‘how’, ‘can’, ‘</a:t>
            </a:r>
            <a:r>
              <a:rPr lang="en-US" dirty="0" err="1"/>
              <a:t>i</a:t>
            </a:r>
            <a:r>
              <a:rPr lang="en-US" dirty="0"/>
              <a:t>’, ‘check’, ‘my’, ‘account’, ‘balance’, ‘want’, ‘to’, ‘wish’, ‘know’ </a:t>
            </a:r>
          </a:p>
          <a:p>
            <a:pPr marL="0" indent="0">
              <a:buNone/>
            </a:pPr>
            <a:r>
              <a:rPr lang="en-US" dirty="0"/>
              <a:t>This is vocabulary of 11 words from corpus containing 21 words. </a:t>
            </a:r>
          </a:p>
          <a:p>
            <a:pPr marL="0" indent="0">
              <a:buNone/>
            </a:pPr>
            <a:r>
              <a:rPr lang="en-IN" sz="3000" b="1" dirty="0"/>
              <a:t>Vectors creation </a:t>
            </a:r>
          </a:p>
          <a:p>
            <a:pPr marL="0" indent="0">
              <a:buNone/>
            </a:pPr>
            <a:r>
              <a:rPr lang="en-IN" dirty="0"/>
              <a:t>For 1st sentence i.e. ‘how can I check my account balance’ ‘how’=1, ‘can’=1, ‘</a:t>
            </a:r>
            <a:r>
              <a:rPr lang="en-IN" dirty="0" err="1"/>
              <a:t>i</a:t>
            </a:r>
            <a:r>
              <a:rPr lang="en-IN" dirty="0"/>
              <a:t>’=1, ‘check’=1, ‘my’=1, ‘account’=1, ‘balance’=1, ‘want’=0, ‘to’=0, ‘wish’=0, ‘know’=0</a:t>
            </a:r>
          </a:p>
          <a:p>
            <a:pPr marL="0" indent="0">
              <a:buNone/>
            </a:pPr>
            <a:r>
              <a:rPr lang="en-US" dirty="0"/>
              <a:t>Therefore, binary vector for </a:t>
            </a:r>
          </a:p>
          <a:p>
            <a:pPr marL="0" indent="0">
              <a:buNone/>
            </a:pPr>
            <a:r>
              <a:rPr lang="en-US" dirty="0"/>
              <a:t>‘how can </a:t>
            </a:r>
            <a:r>
              <a:rPr lang="en-US" dirty="0" err="1"/>
              <a:t>i</a:t>
            </a:r>
            <a:r>
              <a:rPr lang="en-US" dirty="0"/>
              <a:t> check my account balance’ = [1,1,1,1,1,1,1,0,0,0,0]</a:t>
            </a:r>
          </a:p>
          <a:p>
            <a:pPr marL="0" indent="0">
              <a:buNone/>
            </a:pPr>
            <a:r>
              <a:rPr lang="en-US" dirty="0"/>
              <a:t>Similarly, for ‘I want to check my account balance’= [0,0,1,1,1,1,1,1,1,0,0] </a:t>
            </a:r>
          </a:p>
          <a:p>
            <a:pPr marL="0" indent="0">
              <a:buNone/>
            </a:pPr>
            <a:r>
              <a:rPr lang="en-US" dirty="0"/>
              <a:t>And, for ‘I wish to know my account balance’ = [0,0,1,0,1,1,1,0,1,1,1]</a:t>
            </a:r>
            <a:endParaRPr lang="en-IN" dirty="0"/>
          </a:p>
        </p:txBody>
      </p:sp>
      <p:sp>
        <p:nvSpPr>
          <p:cNvPr id="4" name="Date Placeholder 3">
            <a:extLst>
              <a:ext uri="{FF2B5EF4-FFF2-40B4-BE49-F238E27FC236}">
                <a16:creationId xmlns:a16="http://schemas.microsoft.com/office/drawing/2014/main" id="{1E1E11CC-FE78-47FF-83B1-E12C037ACF1D}"/>
              </a:ext>
            </a:extLst>
          </p:cNvPr>
          <p:cNvSpPr>
            <a:spLocks noGrp="1"/>
          </p:cNvSpPr>
          <p:nvPr>
            <p:ph type="dt" sz="half" idx="10"/>
          </p:nvPr>
        </p:nvSpPr>
        <p:spPr>
          <a:xfrm>
            <a:off x="8247185" y="6458831"/>
            <a:ext cx="2743200" cy="365125"/>
          </a:xfrm>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51F178E5-AFEA-45EF-B9C2-A1F05ED28ADA}"/>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B9EBA6D5-F6BC-4B0A-B51B-B72D102D8919}"/>
              </a:ext>
            </a:extLst>
          </p:cNvPr>
          <p:cNvSpPr>
            <a:spLocks noGrp="1"/>
          </p:cNvSpPr>
          <p:nvPr>
            <p:ph type="sldNum" sz="quarter" idx="12"/>
          </p:nvPr>
        </p:nvSpPr>
        <p:spPr/>
        <p:txBody>
          <a:bodyPr/>
          <a:lstStyle/>
          <a:p>
            <a:fld id="{EE293EA4-EDED-473A-94AD-6236FA3683CD}" type="slidenum">
              <a:rPr lang="en-IN" smtClean="0"/>
              <a:t>8</a:t>
            </a:fld>
            <a:endParaRPr lang="en-IN" dirty="0"/>
          </a:p>
        </p:txBody>
      </p:sp>
    </p:spTree>
    <p:extLst>
      <p:ext uri="{BB962C8B-B14F-4D97-AF65-F5344CB8AC3E}">
        <p14:creationId xmlns:p14="http://schemas.microsoft.com/office/powerpoint/2010/main" val="1209655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BC12-D091-46A5-91C0-8887411D0A74}"/>
              </a:ext>
            </a:extLst>
          </p:cNvPr>
          <p:cNvSpPr>
            <a:spLocks noGrp="1"/>
          </p:cNvSpPr>
          <p:nvPr>
            <p:ph type="title"/>
          </p:nvPr>
        </p:nvSpPr>
        <p:spPr/>
        <p:txBody>
          <a:bodyPr/>
          <a:lstStyle/>
          <a:p>
            <a:r>
              <a:rPr lang="en-US" dirty="0">
                <a:solidFill>
                  <a:srgbClr val="202950"/>
                </a:solidFill>
              </a:rPr>
              <a:t>Drawbacks of BOW</a:t>
            </a:r>
            <a:endParaRPr lang="en-IN" dirty="0">
              <a:solidFill>
                <a:srgbClr val="202950"/>
              </a:solidFill>
            </a:endParaRPr>
          </a:p>
        </p:txBody>
      </p:sp>
      <p:sp>
        <p:nvSpPr>
          <p:cNvPr id="3" name="Content Placeholder 2">
            <a:extLst>
              <a:ext uri="{FF2B5EF4-FFF2-40B4-BE49-F238E27FC236}">
                <a16:creationId xmlns:a16="http://schemas.microsoft.com/office/drawing/2014/main" id="{9AA8D26A-EB63-49DA-AF31-1B8948F70D6D}"/>
              </a:ext>
            </a:extLst>
          </p:cNvPr>
          <p:cNvSpPr>
            <a:spLocks noGrp="1"/>
          </p:cNvSpPr>
          <p:nvPr>
            <p:ph idx="1"/>
          </p:nvPr>
        </p:nvSpPr>
        <p:spPr/>
        <p:txBody>
          <a:bodyPr/>
          <a:lstStyle/>
          <a:p>
            <a:r>
              <a:rPr lang="en-US" dirty="0"/>
              <a:t>Does not take in account the grammar or order of occurrence of words.</a:t>
            </a:r>
          </a:p>
          <a:p>
            <a:r>
              <a:rPr lang="en-US" dirty="0"/>
              <a:t>For new sentences containing new words, the size of the vector increases.</a:t>
            </a:r>
          </a:p>
          <a:p>
            <a:r>
              <a:rPr lang="en-US" dirty="0"/>
              <a:t>This also, increases the possibility of larger number of 0’s in the vector.</a:t>
            </a:r>
            <a:endParaRPr lang="en-IN" dirty="0"/>
          </a:p>
        </p:txBody>
      </p:sp>
      <p:sp>
        <p:nvSpPr>
          <p:cNvPr id="4" name="Date Placeholder 3">
            <a:extLst>
              <a:ext uri="{FF2B5EF4-FFF2-40B4-BE49-F238E27FC236}">
                <a16:creationId xmlns:a16="http://schemas.microsoft.com/office/drawing/2014/main" id="{66060D95-DBA4-4B2E-9375-8C2BD2923DBC}"/>
              </a:ext>
            </a:extLst>
          </p:cNvPr>
          <p:cNvSpPr>
            <a:spLocks noGrp="1"/>
          </p:cNvSpPr>
          <p:nvPr>
            <p:ph type="dt" sz="half" idx="10"/>
          </p:nvPr>
        </p:nvSpPr>
        <p:spPr/>
        <p:txBody>
          <a:bodyPr/>
          <a:lstStyle/>
          <a:p>
            <a:fld id="{EF3CE44A-47A4-4D49-9C2A-B42A037859DC}" type="datetime1">
              <a:rPr lang="en-US" smtClean="0"/>
              <a:t>5/4/2022</a:t>
            </a:fld>
            <a:endParaRPr lang="en-IN"/>
          </a:p>
        </p:txBody>
      </p:sp>
      <p:sp>
        <p:nvSpPr>
          <p:cNvPr id="5" name="Footer Placeholder 4">
            <a:extLst>
              <a:ext uri="{FF2B5EF4-FFF2-40B4-BE49-F238E27FC236}">
                <a16:creationId xmlns:a16="http://schemas.microsoft.com/office/drawing/2014/main" id="{FC6524DF-F26B-4533-8C20-2FAAE04C4C18}"/>
              </a:ext>
            </a:extLst>
          </p:cNvPr>
          <p:cNvSpPr>
            <a:spLocks noGrp="1"/>
          </p:cNvSpPr>
          <p:nvPr>
            <p:ph type="ftr" sz="quarter" idx="11"/>
          </p:nvPr>
        </p:nvSpPr>
        <p:spPr/>
        <p:txBody>
          <a:bodyPr/>
          <a:lstStyle/>
          <a:p>
            <a:r>
              <a:rPr lang="en-IN"/>
              <a:t>Catalyse AI, Amplify Life</a:t>
            </a:r>
          </a:p>
        </p:txBody>
      </p:sp>
      <p:sp>
        <p:nvSpPr>
          <p:cNvPr id="6" name="Slide Number Placeholder 5">
            <a:extLst>
              <a:ext uri="{FF2B5EF4-FFF2-40B4-BE49-F238E27FC236}">
                <a16:creationId xmlns:a16="http://schemas.microsoft.com/office/drawing/2014/main" id="{4637BFC8-0F4E-423B-ADA3-FD937BF92794}"/>
              </a:ext>
            </a:extLst>
          </p:cNvPr>
          <p:cNvSpPr>
            <a:spLocks noGrp="1"/>
          </p:cNvSpPr>
          <p:nvPr>
            <p:ph type="sldNum" sz="quarter" idx="12"/>
          </p:nvPr>
        </p:nvSpPr>
        <p:spPr/>
        <p:txBody>
          <a:bodyPr/>
          <a:lstStyle/>
          <a:p>
            <a:fld id="{EE293EA4-EDED-473A-94AD-6236FA3683CD}" type="slidenum">
              <a:rPr lang="en-IN" smtClean="0"/>
              <a:t>9</a:t>
            </a:fld>
            <a:endParaRPr lang="en-IN" dirty="0"/>
          </a:p>
        </p:txBody>
      </p:sp>
    </p:spTree>
    <p:extLst>
      <p:ext uri="{BB962C8B-B14F-4D97-AF65-F5344CB8AC3E}">
        <p14:creationId xmlns:p14="http://schemas.microsoft.com/office/powerpoint/2010/main" val="2802049176"/>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odebugged Brand">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586</TotalTime>
  <Words>1725</Words>
  <Application>Microsoft Office PowerPoint</Application>
  <PresentationFormat>Widescreen</PresentationFormat>
  <Paragraphs>320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Helvetica</vt:lpstr>
      <vt:lpstr>Lato</vt:lpstr>
      <vt:lpstr>Times New Roman</vt:lpstr>
      <vt:lpstr>Office Theme</vt:lpstr>
      <vt:lpstr>Welcome to Natural Language Processing </vt:lpstr>
      <vt:lpstr>Introduction to NLP</vt:lpstr>
      <vt:lpstr>Table of Content</vt:lpstr>
      <vt:lpstr>Tokenization</vt:lpstr>
      <vt:lpstr>Stemming</vt:lpstr>
      <vt:lpstr>Lemmatization</vt:lpstr>
      <vt:lpstr>Bag of Words (BOW)</vt:lpstr>
      <vt:lpstr>Create Vocabulary</vt:lpstr>
      <vt:lpstr>Drawbacks of BOW</vt:lpstr>
      <vt:lpstr>Cosine Similarity</vt:lpstr>
      <vt:lpstr>PowerPoint Presentation</vt:lpstr>
      <vt:lpstr>Term Frequency - Inverse Document Frequency</vt:lpstr>
      <vt:lpstr>PowerPoint Presentation</vt:lpstr>
      <vt:lpstr>Now we have calculated the TF score based on the formula for the chosen query set. The next step is to calculate the IDF score.   DF(t) = log [ n / df(t) ]  n - Total number of documents  df(t) - document frequency of term t; </vt:lpstr>
      <vt:lpstr>PowerPoint Presentation</vt:lpstr>
      <vt:lpstr>Word Embeddings</vt:lpstr>
      <vt:lpstr>Word Embeddings v/s Bag Of Words</vt:lpstr>
      <vt:lpstr>Need for Text Preprocessing</vt:lpstr>
      <vt:lpstr>Applications of NLP</vt:lpstr>
      <vt:lpstr>Hands 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Sarthak</dc:creator>
  <cp:lastModifiedBy>Sonali</cp:lastModifiedBy>
  <cp:revision>127</cp:revision>
  <dcterms:created xsi:type="dcterms:W3CDTF">2021-04-21T14:52:27Z</dcterms:created>
  <dcterms:modified xsi:type="dcterms:W3CDTF">2022-05-04T18:06:17Z</dcterms:modified>
</cp:coreProperties>
</file>