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8.xml.rels" ContentType="application/vnd.openxmlformats-package.relationships+xml"/>
  <Override PartName="/ppt/slideMasters/_rels/slideMaster17.xml.rels" ContentType="application/vnd.openxmlformats-package.relationships+xml"/>
  <Override PartName="/ppt/slideMasters/_rels/slideMaster16.xml.rels" ContentType="application/vnd.openxmlformats-package.relationships+xml"/>
  <Override PartName="/ppt/slideMasters/_rels/slideMaster15.xml.rels" ContentType="application/vnd.openxmlformats-package.relationships+xml"/>
  <Override PartName="/ppt/slideMasters/_rels/slideMaster9.xml.rels" ContentType="application/vnd.openxmlformats-package.relationships+xml"/>
  <Override PartName="/ppt/slideMasters/_rels/slideMaster14.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1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presProps.xml" ContentType="application/vnd.openxmlformats-officedocument.presentationml.presProps+xml"/>
  <Override PartName="/ppt/theme/_rels/theme10.xml.rels" ContentType="application/vnd.openxmlformats-package.relationships+xml"/>
  <Override PartName="/ppt/theme/_rels/theme1.xml.rels" ContentType="application/vnd.openxmlformats-package.relationships+xml"/>
  <Override PartName="/ppt/theme/_rels/theme9.xml.rels" ContentType="application/vnd.openxmlformats-package.relationships+xml"/>
  <Override PartName="/ppt/theme/_rels/theme8.xml.rels" ContentType="application/vnd.openxmlformats-package.relationships+xml"/>
  <Override PartName="/ppt/theme/_rels/theme7.xml.rels" ContentType="application/vnd.openxmlformats-package.relationships+xml"/>
  <Override PartName="/ppt/theme/_rels/theme6.xml.rels" ContentType="application/vnd.openxmlformats-package.relationships+xml"/>
  <Override PartName="/ppt/theme/_rels/theme5.xml.rels" ContentType="application/vnd.openxmlformats-package.relationships+xml"/>
  <Override PartName="/ppt/theme/_rels/theme4.xml.rels" ContentType="application/vnd.openxmlformats-package.relationships+xml"/>
  <Override PartName="/ppt/theme/_rels/theme3.xml.rels" ContentType="application/vnd.openxmlformats-package.relationships+xml"/>
  <Override PartName="/ppt/theme/_rels/theme12.xml.rels" ContentType="application/vnd.openxmlformats-package.relationships+xml"/>
  <Override PartName="/ppt/theme/_rels/theme2.xml.rels" ContentType="application/vnd.openxmlformats-package.relationships+xml"/>
  <Override PartName="/ppt/theme/_rels/theme11.xml.rels" ContentType="application/vnd.openxmlformats-package.relationships+xml"/>
  <Override PartName="/ppt/theme/theme19.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jpeg" ContentType="image/jpeg"/>
  <Override PartName="/ppt/media/image6.png" ContentType="image/png"/>
  <Override PartName="/ppt/media/image10.png" ContentType="image/png"/>
  <Override PartName="/ppt/media/image2.png" ContentType="image/png"/>
  <Override PartName="/ppt/media/image3.jpeg" ContentType="image/jpeg"/>
  <Override PartName="/ppt/media/image4.png" ContentType="image/png"/>
  <Override PartName="/ppt/media/image5.png" ContentType="image/png"/>
  <Override PartName="/ppt/media/image7.png" ContentType="image/png"/>
  <Override PartName="/ppt/media/image11.png" ContentType="image/png"/>
  <Override PartName="/ppt/media/image8.png" ContentType="image/png"/>
  <Override PartName="/ppt/media/image12.png" ContentType="image/png"/>
  <Override PartName="/ppt/media/image9.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9.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71.xml.rels" ContentType="application/vnd.openxmlformats-package.relationships+xml"/>
  <Override PartName="/ppt/slides/_rels/slide70.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93.xml.rels" ContentType="application/vnd.openxmlformats-package.relationships+xml"/>
  <Override PartName="/ppt/slides/_rels/slide25.xml.rels" ContentType="application/vnd.openxmlformats-package.relationships+xml"/>
  <Override PartName="/ppt/slides/_rels/slide28.xml.rels" ContentType="application/vnd.openxmlformats-package.relationships+xml"/>
  <Override PartName="/ppt/slides/_rels/slide96.xml.rels" ContentType="application/vnd.openxmlformats-package.relationships+xml"/>
  <Override PartName="/ppt/slides/_rels/slide141.xml.rels" ContentType="application/vnd.openxmlformats-package.relationships+xml"/>
  <Override PartName="/ppt/slides/_rels/slide14.xml.rels" ContentType="application/vnd.openxmlformats-package.relationships+xml"/>
  <Override PartName="/ppt/slides/_rels/slide82.xml.rels" ContentType="application/vnd.openxmlformats-package.relationships+xml"/>
  <Override PartName="/ppt/slides/_rels/slide12.xml.rels" ContentType="application/vnd.openxmlformats-package.relationships+xml"/>
  <Override PartName="/ppt/slides/_rels/slide80.xml.rels" ContentType="application/vnd.openxmlformats-package.relationships+xml"/>
  <Override PartName="/ppt/slides/_rels/slide15.xml.rels" ContentType="application/vnd.openxmlformats-package.relationships+xml"/>
  <Override PartName="/ppt/slides/_rels/slide83.xml.rels" ContentType="application/vnd.openxmlformats-package.relationships+xml"/>
  <Override PartName="/ppt/slides/_rels/slide7.xml.rels" ContentType="application/vnd.openxmlformats-package.relationships+xml"/>
  <Override PartName="/ppt/slides/_rels/slide94.xml.rels" ContentType="application/vnd.openxmlformats-package.relationships+xml"/>
  <Override PartName="/ppt/slides/_rels/slide26.xml.rels" ContentType="application/vnd.openxmlformats-package.relationships+xml"/>
  <Override PartName="/ppt/slides/_rels/slide29.xml.rels" ContentType="application/vnd.openxmlformats-package.relationships+xml"/>
  <Override PartName="/ppt/slides/_rels/slide97.xml.rels" ContentType="application/vnd.openxmlformats-package.relationships+xml"/>
  <Override PartName="/ppt/slides/_rels/slide142.xml.rels" ContentType="application/vnd.openxmlformats-package.relationships+xml"/>
  <Override PartName="/ppt/slides/_rels/slide1.xml.rels" ContentType="application/vnd.openxmlformats-package.relationships+xml"/>
  <Override PartName="/ppt/slides/_rels/slide129.xml.rels" ContentType="application/vnd.openxmlformats-package.relationships+xml"/>
  <Override PartName="/ppt/slides/_rels/slide46.xml.rels" ContentType="application/vnd.openxmlformats-package.relationships+xml"/>
  <Override PartName="/ppt/slides/_rels/slide13.xml.rels" ContentType="application/vnd.openxmlformats-package.relationships+xml"/>
  <Override PartName="/ppt/slides/_rels/slide81.xml.rels" ContentType="application/vnd.openxmlformats-package.relationships+xml"/>
  <Override PartName="/ppt/slides/_rels/slide16.xml.rels" ContentType="application/vnd.openxmlformats-package.relationships+xml"/>
  <Override PartName="/ppt/slides/_rels/slide84.xml.rels" ContentType="application/vnd.openxmlformats-package.relationships+xml"/>
  <Override PartName="/ppt/slides/_rels/slide8.xml.rels" ContentType="application/vnd.openxmlformats-package.relationships+xml"/>
  <Override PartName="/ppt/slides/_rels/slide53.xml.rels" ContentType="application/vnd.openxmlformats-package.relationships+xml"/>
  <Override PartName="/ppt/slides/_rels/slide155.xml.rels" ContentType="application/vnd.openxmlformats-package.relationships+xml"/>
  <Override PartName="/ppt/slides/_rels/slide154.xml.rels" ContentType="application/vnd.openxmlformats-package.relationships+xml"/>
  <Override PartName="/ppt/slides/_rels/slide153.xml.rels" ContentType="application/vnd.openxmlformats-package.relationships+xml"/>
  <Override PartName="/ppt/slides/_rels/slide74.xml.rels" ContentType="application/vnd.openxmlformats-package.relationships+xml"/>
  <Override PartName="/ppt/slides/_rels/slide152.xml.rels" ContentType="application/vnd.openxmlformats-package.relationships+xml"/>
  <Override PartName="/ppt/slides/_rels/slide39.xml.rels" ContentType="application/vnd.openxmlformats-package.relationships+xml"/>
  <Override PartName="/ppt/slides/_rels/slide117.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148.xml.rels" ContentType="application/vnd.openxmlformats-package.relationships+xml"/>
  <Override PartName="/ppt/slides/_rels/slide36.xml.rels" ContentType="application/vnd.openxmlformats-package.relationships+xml"/>
  <Override PartName="/ppt/slides/_rels/slide147.xml.rels" ContentType="application/vnd.openxmlformats-package.relationships+xml"/>
  <Override PartName="/ppt/slides/_rels/slide114.xml.rels" ContentType="application/vnd.openxmlformats-package.relationships+xml"/>
  <Override PartName="/ppt/slides/_rels/slide69.xml.rels" ContentType="application/vnd.openxmlformats-package.relationships+xml"/>
  <Override PartName="/ppt/slides/_rels/slide134.xml.rels" ContentType="application/vnd.openxmlformats-package.relationships+xml"/>
  <Override PartName="/ppt/slides/_rels/slide89.xml.rels" ContentType="application/vnd.openxmlformats-package.relationships+xml"/>
  <Override PartName="/ppt/slides/_rels/slide35.xml.rels" ContentType="application/vnd.openxmlformats-package.relationships+xml"/>
  <Override PartName="/ppt/slides/_rels/slide146.xml.rels" ContentType="application/vnd.openxmlformats-package.relationships+xml"/>
  <Override PartName="/ppt/slides/_rels/slide113.xml.rels" ContentType="application/vnd.openxmlformats-package.relationships+xml"/>
  <Override PartName="/ppt/slides/_rels/slide68.xml.rels" ContentType="application/vnd.openxmlformats-package.relationships+xml"/>
  <Override PartName="/ppt/slides/_rels/slide88.xml.rels" ContentType="application/vnd.openxmlformats-package.relationships+xml"/>
  <Override PartName="/ppt/slides/_rels/slide133.xml.rels" ContentType="application/vnd.openxmlformats-package.relationships+xml"/>
  <Override PartName="/ppt/slides/_rels/slide149.xml.rels" ContentType="application/vnd.openxmlformats-package.relationships+xml"/>
  <Override PartName="/ppt/slides/_rels/slide34.xml.rels" ContentType="application/vnd.openxmlformats-package.relationships+xml"/>
  <Override PartName="/ppt/slides/_rels/slide106.xml.rels" ContentType="application/vnd.openxmlformats-package.relationships+xml"/>
  <Override PartName="/ppt/slides/_rels/slide108.xml.rels" ContentType="application/vnd.openxmlformats-package.relationships+xml"/>
  <Override PartName="/ppt/slides/_rels/slide2.xml.rels" ContentType="application/vnd.openxmlformats-package.relationships+xml"/>
  <Override PartName="/ppt/slides/_rels/slide109.xml.rels" ContentType="application/vnd.openxmlformats-package.relationships+xml"/>
  <Override PartName="/ppt/slides/_rels/slide3.xml.rels" ContentType="application/vnd.openxmlformats-package.relationships+xml"/>
  <Override PartName="/ppt/slides/_rels/slide116.xml.rels" ContentType="application/vnd.openxmlformats-package.relationships+xml"/>
  <Override PartName="/ppt/slides/_rels/slide151.xml.rels" ContentType="application/vnd.openxmlformats-package.relationships+xml"/>
  <Override PartName="/ppt/slides/_rels/slide38.xml.rels" ContentType="application/vnd.openxmlformats-package.relationships+xml"/>
  <Override PartName="/ppt/slides/_rels/slide145.xml.rels" ContentType="application/vnd.openxmlformats-package.relationships+xml"/>
  <Override PartName="/ppt/slides/_rels/slide112.xml.rels" ContentType="application/vnd.openxmlformats-package.relationships+xml"/>
  <Override PartName="/ppt/slides/_rels/slide67.xml.rels" ContentType="application/vnd.openxmlformats-package.relationships+xml"/>
  <Override PartName="/ppt/slides/_rels/slide54.xml.rels" ContentType="application/vnd.openxmlformats-package.relationships+xml"/>
  <Override PartName="/ppt/slides/_rels/slide19.xml.rels" ContentType="application/vnd.openxmlformats-package.relationships+xml"/>
  <Override PartName="/ppt/slides/_rels/slide87.xml.rels" ContentType="application/vnd.openxmlformats-package.relationships+xml"/>
  <Override PartName="/ppt/slides/_rels/slide132.xml.rels" ContentType="application/vnd.openxmlformats-package.relationships+xml"/>
  <Override PartName="/ppt/slides/_rels/slide118.xml.rels" ContentType="application/vnd.openxmlformats-package.relationships+xml"/>
  <Override PartName="/ppt/slides/_rels/slide107.xml.rels" ContentType="application/vnd.openxmlformats-package.relationships+xml"/>
  <Override PartName="/ppt/slides/_rels/slide119.xml.rels" ContentType="application/vnd.openxmlformats-package.relationships+xml"/>
  <Override PartName="/ppt/slides/_rels/slide76.xml.rels" ContentType="application/vnd.openxmlformats-package.relationships+xml"/>
  <Override PartName="/ppt/slides/_rels/slide121.xml.rels" ContentType="application/vnd.openxmlformats-package.relationships+xml"/>
  <Override PartName="/ppt/slides/_rels/slide43.xml.rels" ContentType="application/vnd.openxmlformats-package.relationships+xml"/>
  <Override PartName="/ppt/slides/_rels/slide30.xml.rels" ContentType="application/vnd.openxmlformats-package.relationships+xml"/>
  <Override PartName="/ppt/slides/_rels/slide156.xml.rels" ContentType="application/vnd.openxmlformats-package.relationships+xml"/>
  <Override PartName="/ppt/slides/_rels/slide105.xml.rels" ContentType="application/vnd.openxmlformats-package.relationships+xml"/>
  <Override PartName="/ppt/slides/_rels/slide55.xml.rels" ContentType="application/vnd.openxmlformats-package.relationships+xml"/>
  <Override PartName="/ppt/slides/_rels/slide100.xml.rels" ContentType="application/vnd.openxmlformats-package.relationships+xml"/>
  <Override PartName="/ppt/slides/_rels/slide137.xml.rels" ContentType="application/vnd.openxmlformats-package.relationships+xml"/>
  <Override PartName="/ppt/slides/_rels/slide77.xml.rels" ContentType="application/vnd.openxmlformats-package.relationships+xml"/>
  <Override PartName="/ppt/slides/_rels/slide122.xml.rels" ContentType="application/vnd.openxmlformats-package.relationships+xml"/>
  <Override PartName="/ppt/slides/_rels/slide44.xml.rels" ContentType="application/vnd.openxmlformats-package.relationships+xml"/>
  <Override PartName="/ppt/slides/_rels/slide31.xml.rels" ContentType="application/vnd.openxmlformats-package.relationships+xml"/>
  <Override PartName="/ppt/slides/_rels/slide78.xml.rels" ContentType="application/vnd.openxmlformats-package.relationships+xml"/>
  <Override PartName="/ppt/slides/_rels/slide123.xml.rels" ContentType="application/vnd.openxmlformats-package.relationships+xml"/>
  <Override PartName="/ppt/slides/_rels/slide45.xml.rels" ContentType="application/vnd.openxmlformats-package.relationships+xml"/>
  <Override PartName="/ppt/slides/_rels/slide32.xml.rels" ContentType="application/vnd.openxmlformats-package.relationships+xml"/>
  <Override PartName="/ppt/slides/_rels/slide79.xml.rels" ContentType="application/vnd.openxmlformats-package.relationships+xml"/>
  <Override PartName="/ppt/slides/_rels/slide124.xml.rels" ContentType="application/vnd.openxmlformats-package.relationships+xml"/>
  <Override PartName="/ppt/slides/_rels/slide33.xml.rels" ContentType="application/vnd.openxmlformats-package.relationships+xml"/>
  <Override PartName="/ppt/slides/_rels/slide125.xml.rels" ContentType="application/vnd.openxmlformats-package.relationships+xml"/>
  <Override PartName="/ppt/slides/_rels/slide47.xml.rels" ContentType="application/vnd.openxmlformats-package.relationships+xml"/>
  <Override PartName="/ppt/slides/_rels/slide126.xml.rels" ContentType="application/vnd.openxmlformats-package.relationships+xml"/>
  <Override PartName="/ppt/slides/_rels/slide48.xml.rels" ContentType="application/vnd.openxmlformats-package.relationships+xml"/>
  <Override PartName="/ppt/slides/_rels/slide127.xml.rels" ContentType="application/vnd.openxmlformats-package.relationships+xml"/>
  <Override PartName="/ppt/slides/_rels/slide49.xml.rels" ContentType="application/vnd.openxmlformats-package.relationships+xml"/>
  <Override PartName="/ppt/slides/_rels/slide86.xml.rels" ContentType="application/vnd.openxmlformats-package.relationships+xml"/>
  <Override PartName="/ppt/slides/_rels/slide131.xml.rels" ContentType="application/vnd.openxmlformats-package.relationships+xml"/>
  <Override PartName="/ppt/slides/_rels/slide18.xml.rels" ContentType="application/vnd.openxmlformats-package.relationships+xml"/>
  <Override PartName="/ppt/slides/_rels/slide111.xml.rels" ContentType="application/vnd.openxmlformats-package.relationships+xml"/>
  <Override PartName="/ppt/slides/_rels/slide66.xml.rels" ContentType="application/vnd.openxmlformats-package.relationships+xml"/>
  <Override PartName="/ppt/slides/_rels/slide52.xml.rels" ContentType="application/vnd.openxmlformats-package.relationships+xml"/>
  <Override PartName="/ppt/slides/_rels/slide130.xml.rels" ContentType="application/vnd.openxmlformats-package.relationships+xml"/>
  <Override PartName="/ppt/slides/_rels/slide85.xml.rels" ContentType="application/vnd.openxmlformats-package.relationships+xml"/>
  <Override PartName="/ppt/slides/_rels/slide17.xml.rels" ContentType="application/vnd.openxmlformats-package.relationships+xml"/>
  <Override PartName="/ppt/slides/_rels/slide110.xml.rels" ContentType="application/vnd.openxmlformats-package.relationships+xml"/>
  <Override PartName="/ppt/slides/_rels/slide65.xml.rels" ContentType="application/vnd.openxmlformats-package.relationships+xml"/>
  <Override PartName="/ppt/slides/_rels/slide51.xml.rels" ContentType="application/vnd.openxmlformats-package.relationships+xml"/>
  <Override PartName="/ppt/slides/_rels/slide64.xml.rels" ContentType="application/vnd.openxmlformats-package.relationships+xml"/>
  <Override PartName="/ppt/slides/_rels/slide50.xml.rels" ContentType="application/vnd.openxmlformats-package.relationships+xml"/>
  <Override PartName="/ppt/slides/_rels/slide63.xml.rels" ContentType="application/vnd.openxmlformats-package.relationships+xml"/>
  <Override PartName="/ppt/slides/_rels/slide22.xml.rels" ContentType="application/vnd.openxmlformats-package.relationships+xml"/>
  <Override PartName="/ppt/slides/_rels/slide90.xml.rels" ContentType="application/vnd.openxmlformats-package.relationships+xml"/>
  <Override PartName="/ppt/slides/_rels/slide92.xml.rels" ContentType="application/vnd.openxmlformats-package.relationships+xml"/>
  <Override PartName="/ppt/slides/_rels/slide24.xml.rels" ContentType="application/vnd.openxmlformats-package.relationships+xml"/>
  <Override PartName="/ppt/slides/_rels/slide139.xml.rels" ContentType="application/vnd.openxmlformats-package.relationships+xml"/>
  <Override PartName="/ppt/slides/_rels/slide95.xml.rels" ContentType="application/vnd.openxmlformats-package.relationships+xml"/>
  <Override PartName="/ppt/slides/_rels/slide27.xml.rels" ContentType="application/vnd.openxmlformats-package.relationships+xml"/>
  <Override PartName="/ppt/slides/_rels/slide140.xml.rels" ContentType="application/vnd.openxmlformats-package.relationships+xml"/>
  <Override PartName="/ppt/slides/_rels/slide62.xml.rels" ContentType="application/vnd.openxmlformats-package.relationships+xml"/>
  <Override PartName="/ppt/slides/_rels/slide56.xml.rels" ContentType="application/vnd.openxmlformats-package.relationships+xml"/>
  <Override PartName="/ppt/slides/_rels/slide101.xml.rels" ContentType="application/vnd.openxmlformats-package.relationships+xml"/>
  <Override PartName="/ppt/slides/_rels/slide138.xml.rels" ContentType="application/vnd.openxmlformats-package.relationships+xml"/>
  <Override PartName="/ppt/slides/_rels/slide136.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35.xml.rels" ContentType="application/vnd.openxmlformats-package.relationships+xml"/>
  <Override PartName="/ppt/slides/_rels/slide102.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5.xml.rels" ContentType="application/vnd.openxmlformats-package.relationships+xml"/>
  <Override PartName="/ppt/slides/_rels/slide120.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150.xml.rels" ContentType="application/vnd.openxmlformats-package.relationships+xml"/>
  <Override PartName="/ppt/slides/_rels/slide37.xml.rels" ContentType="application/vnd.openxmlformats-package.relationships+xml"/>
  <Override PartName="/ppt/slides/_rels/slide115.xml.rels" ContentType="application/vnd.openxmlformats-package.relationships+xml"/>
  <Override PartName="/ppt/slides/_rels/slide128.xml.rels" ContentType="application/vnd.openxmlformats-package.relationships+xml"/>
  <Override PartName="/ppt/slides/_rels/slide5.xml.rels" ContentType="application/vnd.openxmlformats-package.relationships+xml"/>
  <Override PartName="/ppt/slides/_rels/slide143.xml.rels" ContentType="application/vnd.openxmlformats-package.relationships+xml"/>
  <Override PartName="/ppt/slides/_rels/slide98.xml.rels" ContentType="application/vnd.openxmlformats-package.relationships+xml"/>
  <Override PartName="/ppt/slides/_rels/slide59.xml.rels" ContentType="application/vnd.openxmlformats-package.relationships+xml"/>
  <Override PartName="/ppt/slides/_rels/slide104.xml.rels" ContentType="application/vnd.openxmlformats-package.relationships+xml"/>
  <Override PartName="/ppt/slides/_rels/slide23.xml.rels" ContentType="application/vnd.openxmlformats-package.relationships+xml"/>
  <Override PartName="/ppt/slides/_rels/slide91.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44.xml.rels" ContentType="application/vnd.openxmlformats-package.relationships+xml"/>
  <Override PartName="/ppt/slides/_rels/slide99.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7.xml" ContentType="application/vnd.openxmlformats-officedocument.presentationml.slide+xml"/>
  <Override PartName="/ppt/slides/slide126.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106.xml" ContentType="application/vnd.openxmlformats-officedocument.presentationml.slide+xml"/>
  <Override PartName="/ppt/slides/slide95.xml" ContentType="application/vnd.openxmlformats-officedocument.presentationml.slide+xml"/>
  <Override PartName="/ppt/slides/slide27.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19.xml" ContentType="application/vnd.openxmlformats-officedocument.presentationml.slide+xml"/>
  <Override PartName="/ppt/slides/slide86.xml" ContentType="application/vnd.openxmlformats-officedocument.presentationml.slide+xml"/>
  <Override PartName="/ppt/slides/slide18.xml" ContentType="application/vnd.openxmlformats-officedocument.presentationml.slide+xml"/>
  <Override PartName="/ppt/slides/slide85.xml" ContentType="application/vnd.openxmlformats-officedocument.presentationml.slide+xml"/>
  <Override PartName="/ppt/slides/slide17.xml" ContentType="application/vnd.openxmlformats-officedocument.presentationml.slide+xml"/>
  <Override PartName="/ppt/slides/slide125.xml" ContentType="application/vnd.openxmlformats-officedocument.presentationml.slide+xml"/>
  <Override PartName="/ppt/slides/slide79.xml" ContentType="application/vnd.openxmlformats-officedocument.presentationml.slide+xml"/>
  <Override PartName="/ppt/slides/slide124.xml" ContentType="application/vnd.openxmlformats-officedocument.presentationml.slide+xml"/>
  <Override PartName="/ppt/slides/slide78.xml" ContentType="application/vnd.openxmlformats-officedocument.presentationml.slide+xml"/>
  <Override PartName="/ppt/slides/slide123.xml" ContentType="application/vnd.openxmlformats-officedocument.presentationml.slide+xml"/>
  <Override PartName="/ppt/slides/slide77.xml" ContentType="application/vnd.openxmlformats-officedocument.presentationml.slide+xml"/>
  <Override PartName="/ppt/slides/slide122.xml" ContentType="application/vnd.openxmlformats-officedocument.presentationml.slide+xml"/>
  <Override PartName="/ppt/slides/slide76.xml" ContentType="application/vnd.openxmlformats-officedocument.presentationml.slide+xml"/>
  <Override PartName="/ppt/slides/slide121.xml" ContentType="application/vnd.openxmlformats-officedocument.presentationml.slide+xml"/>
  <Override PartName="/ppt/slides/slide59.xml" ContentType="application/vnd.openxmlformats-officedocument.presentationml.slide+xml"/>
  <Override PartName="/ppt/slides/slide10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100.xml" ContentType="application/vnd.openxmlformats-officedocument.presentationml.slide+xml"/>
  <Override PartName="/ppt/slides/slide55.xml" ContentType="application/vnd.openxmlformats-officedocument.presentationml.slide+xml"/>
  <Override PartName="/ppt/slides/slide101.xml" ContentType="application/vnd.openxmlformats-officedocument.presentationml.slide+xml"/>
  <Override PartName="/ppt/slides/slide56.xml" ContentType="application/vnd.openxmlformats-officedocument.presentationml.slide+xml"/>
  <Override PartName="/ppt/slides/slide102.xml" ContentType="application/vnd.openxmlformats-officedocument.presentationml.slide+xml"/>
  <Override PartName="/ppt/slides/slide145.xml" ContentType="application/vnd.openxmlformats-officedocument.presentationml.slide+xml"/>
  <Override PartName="/ppt/slides/slide4.xml" ContentType="application/vnd.openxmlformats-officedocument.presentationml.slide+xml"/>
  <Override PartName="/ppt/slides/slide99.xml" ContentType="application/vnd.openxmlformats-officedocument.presentationml.slide+xml"/>
  <Override PartName="/ppt/slides/slide146.xml" ContentType="application/vnd.openxmlformats-officedocument.presentationml.slide+xml"/>
  <Override PartName="/ppt/slides/slide5.xml" ContentType="application/vnd.openxmlformats-officedocument.presentationml.slide+xml"/>
  <Override PartName="/ppt/slides/slide147.xml" ContentType="application/vnd.openxmlformats-officedocument.presentationml.slide+xml"/>
  <Override PartName="/ppt/slides/slide6.xml" ContentType="application/vnd.openxmlformats-officedocument.presentationml.slide+xml"/>
  <Override PartName="/ppt/slides/slide148.xml" ContentType="application/vnd.openxmlformats-officedocument.presentationml.slide+xml"/>
  <Override PartName="/ppt/slides/slide7.xml" ContentType="application/vnd.openxmlformats-officedocument.presentationml.slide+xml"/>
  <Override PartName="/ppt/slides/slide45.xml" ContentType="application/vnd.openxmlformats-officedocument.presentationml.slide+xml"/>
  <Override PartName="/ppt/slides/slide150.xml" ContentType="application/vnd.openxmlformats-officedocument.presentationml.slide+xml"/>
  <Override PartName="/ppt/slides/slide39.xml" ContentType="application/vnd.openxmlformats-officedocument.presentationml.slide+xml"/>
  <Override PartName="/ppt/slides/slide149.xml" ContentType="application/vnd.openxmlformats-officedocument.presentationml.slide+xml"/>
  <Override PartName="/ppt/slides/slide8.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22.xml" ContentType="application/vnd.openxmlformats-officedocument.presentationml.slide+xml"/>
  <Override PartName="/ppt/slides/slide90.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44.xml" ContentType="application/vnd.openxmlformats-officedocument.presentationml.slide+xml"/>
  <Override PartName="/ppt/slides/slide3.xml" ContentType="application/vnd.openxmlformats-officedocument.presentationml.slide+xml"/>
  <Override PartName="/ppt/slides/slide98.xml" ContentType="application/vnd.openxmlformats-officedocument.presentationml.slide+xml"/>
  <Override PartName="/ppt/slides/slide156.xml" ContentType="application/vnd.openxmlformats-officedocument.presentationml.slide+xml"/>
  <Override PartName="/ppt/slides/slide38.xml" ContentType="application/vnd.openxmlformats-officedocument.presentationml.slide+xml"/>
  <Override PartName="/ppt/slides/slide143.xml" ContentType="application/vnd.openxmlformats-officedocument.presentationml.slide+xml"/>
  <Override PartName="/ppt/slides/slide2.xml" ContentType="application/vnd.openxmlformats-officedocument.presentationml.slide+xml"/>
  <Override PartName="/ppt/slides/slide37.xml" ContentType="application/vnd.openxmlformats-officedocument.presentationml.slide+xml"/>
  <Override PartName="/ppt/slides/slide142.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141.xml" ContentType="application/vnd.openxmlformats-officedocument.presentationml.slide+xml"/>
  <Override PartName="/ppt/slides/slide139.xml" ContentType="application/vnd.openxmlformats-officedocument.presentationml.slide+xml"/>
  <Override PartName="/ppt/slides/slide35.xml" ContentType="application/vnd.openxmlformats-officedocument.presentationml.slide+xml"/>
  <Override PartName="/ppt/slides/slide140.xml" ContentType="application/vnd.openxmlformats-officedocument.presentationml.slide+xml"/>
  <Override PartName="/ppt/slides/slide97.xml" ContentType="application/vnd.openxmlformats-officedocument.presentationml.slide+xml"/>
  <Override PartName="/ppt/slides/slide29.xml" ContentType="application/vnd.openxmlformats-officedocument.presentationml.slide+xml"/>
  <Override PartName="/ppt/slides/slide138.xml" ContentType="application/vnd.openxmlformats-officedocument.presentationml.slide+xml"/>
  <Override PartName="/ppt/slides/slide137.xml" ContentType="application/vnd.openxmlformats-officedocument.presentationml.slide+xml"/>
  <Override PartName="/ppt/slides/slide136.xml" ContentType="application/vnd.openxmlformats-officedocument.presentationml.slide+xml"/>
  <Override PartName="/ppt/slides/slide135.xml" ContentType="application/vnd.openxmlformats-officedocument.presentationml.slide+xml"/>
  <Override PartName="/ppt/slides/slide134.xml" ContentType="application/vnd.openxmlformats-officedocument.presentationml.slide+xml"/>
  <Override PartName="/ppt/slides/slide133.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28.xml" ContentType="application/vnd.openxmlformats-officedocument.presentationml.slide+xml"/>
  <Override PartName="/ppt/slides/slide58.xml" ContentType="application/vnd.openxmlformats-officedocument.presentationml.slide+xml"/>
  <Override PartName="/ppt/slides/slide104.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57.xml" ContentType="application/vnd.openxmlformats-officedocument.presentationml.slide+xml"/>
  <Override PartName="/ppt/slides/slide103.xml" ContentType="application/vnd.openxmlformats-officedocument.presentationml.slide+xml"/>
  <Override PartName="/ppt/slides/slide20.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84.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13.xml" ContentType="application/vnd.openxmlformats-officedocument.presentationml.slide+xml"/>
  <Override PartName="/ppt/slides/slide46.xml" ContentType="application/vnd.openxmlformats-officedocument.presentationml.slide+xml"/>
  <Override PartName="/ppt/slides/slide83.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12.xml" ContentType="application/vnd.openxmlformats-officedocument.presentationml.slide+xml"/>
  <Override PartName="/ppt/slides/slide82.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91.xml" ContentType="application/vnd.openxmlformats-officedocument.presentationml.slide+xml"/>
  <Override PartName="/ppt/slides/slide94.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92.xml" ContentType="application/vnd.openxmlformats-officedocument.presentationml.slide+xml"/>
  <Override PartName="/ppt/slides/slide96.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93.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110.xml" ContentType="application/vnd.openxmlformats-officedocument.presentationml.slide+xml"/>
  <Override PartName="/ppt/slides/slide65.xml" ContentType="application/vnd.openxmlformats-officedocument.presentationml.slide+xml"/>
  <Override PartName="/ppt/slides/slide111.xml" ContentType="application/vnd.openxmlformats-officedocument.presentationml.slide+xml"/>
  <Override PartName="/ppt/slides/slide66.xml" ContentType="application/vnd.openxmlformats-officedocument.presentationml.slide+xml"/>
  <Override PartName="/ppt/slides/slide112.xml" ContentType="application/vnd.openxmlformats-officedocument.presentationml.slide+xml"/>
  <Override PartName="/ppt/slides/slide67.xml" ContentType="application/vnd.openxmlformats-officedocument.presentationml.slide+xml"/>
  <Override PartName="/ppt/slides/slide113.xml" ContentType="application/vnd.openxmlformats-officedocument.presentationml.slide+xml"/>
  <Override PartName="/ppt/slides/slide68.xml" ContentType="application/vnd.openxmlformats-officedocument.presentationml.slide+xml"/>
  <Override PartName="/ppt/slides/slide114.xml" ContentType="application/vnd.openxmlformats-officedocument.presentationml.slide+xml"/>
  <Override PartName="/ppt/slides/slide69.xml" ContentType="application/vnd.openxmlformats-officedocument.presentationml.slide+xml"/>
  <Override PartName="/ppt/slides/slide115.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120.xml" ContentType="application/vnd.openxmlformats-officedocument.presentationml.slide+xml"/>
  <Override PartName="/ppt/slides/slide75.xml" ContentType="application/vnd.openxmlformats-officedocument.presentationml.slide+xml"/>
  <Override PartName="/ppt/notesSlides/_rels/notesSlide116.xml.rels" ContentType="application/vnd.openxmlformats-package.relationships+xml"/>
  <Override PartName="/ppt/notesSlides/_rels/notesSlide111.xml.rels" ContentType="application/vnd.openxmlformats-package.relationships+xml"/>
  <Override PartName="/ppt/notesSlides/_rels/notesSlide38.xml.rels" ContentType="application/vnd.openxmlformats-package.relationships+xml"/>
  <Override PartName="/ppt/notesSlides/_rels/notesSlide37.xml.rels" ContentType="application/vnd.openxmlformats-package.relationships+xml"/>
  <Override PartName="/ppt/notesSlides/_rels/notesSlide30.xml.rels" ContentType="application/vnd.openxmlformats-package.relationships+xml"/>
  <Override PartName="/ppt/notesSlides/_rels/notesSlide5.xml.rels" ContentType="application/vnd.openxmlformats-package.relationships+xml"/>
  <Override PartName="/ppt/notesSlides/notesSlide5.xml" ContentType="application/vnd.openxmlformats-officedocument.presentationml.notesSlide+xml"/>
  <Override PartName="/ppt/notesSlides/notesSlide30.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111.xml" ContentType="application/vnd.openxmlformats-officedocument.presentationml.notesSlide+xml"/>
  <Override PartName="/ppt/notesSlides/notesSlide11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2" r:id="rId3"/>
    <p:sldMasterId id="2147483664" r:id="rId4"/>
    <p:sldMasterId id="2147483666" r:id="rId5"/>
    <p:sldMasterId id="2147483668" r:id="rId6"/>
    <p:sldMasterId id="2147483670" r:id="rId7"/>
    <p:sldMasterId id="2147483672" r:id="rId8"/>
    <p:sldMasterId id="2147483674" r:id="rId9"/>
    <p:sldMasterId id="2147483676" r:id="rId10"/>
    <p:sldMasterId id="2147483678" r:id="rId11"/>
    <p:sldMasterId id="2147483680" r:id="rId12"/>
    <p:sldMasterId id="2147483682"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 id="346" r:id="rId105"/>
    <p:sldId id="347" r:id="rId106"/>
    <p:sldId id="348" r:id="rId107"/>
    <p:sldId id="349" r:id="rId108"/>
    <p:sldId id="350" r:id="rId109"/>
    <p:sldId id="351" r:id="rId110"/>
    <p:sldId id="352" r:id="rId111"/>
    <p:sldId id="353"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4" r:id="rId143"/>
    <p:sldId id="385" r:id="rId144"/>
    <p:sldId id="386" r:id="rId145"/>
    <p:sldId id="387" r:id="rId146"/>
    <p:sldId id="388"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10" r:id="rId169"/>
    <p:sldId id="411" r:id="rId170"/>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8.xml"/><Relationship Id="rId4" Type="http://schemas.openxmlformats.org/officeDocument/2006/relationships/slideMaster" Target="slideMasters/slideMaster9.xml"/><Relationship Id="rId5" Type="http://schemas.openxmlformats.org/officeDocument/2006/relationships/slideMaster" Target="slideMasters/slideMaster10.xml"/><Relationship Id="rId6" Type="http://schemas.openxmlformats.org/officeDocument/2006/relationships/slideMaster" Target="slideMasters/slideMaster11.xml"/><Relationship Id="rId7" Type="http://schemas.openxmlformats.org/officeDocument/2006/relationships/slideMaster" Target="slideMasters/slideMaster12.xml"/><Relationship Id="rId8" Type="http://schemas.openxmlformats.org/officeDocument/2006/relationships/slideMaster" Target="slideMasters/slideMaster13.xml"/><Relationship Id="rId9" Type="http://schemas.openxmlformats.org/officeDocument/2006/relationships/slideMaster" Target="slideMasters/slideMaster14.xml"/><Relationship Id="rId10" Type="http://schemas.openxmlformats.org/officeDocument/2006/relationships/slideMaster" Target="slideMasters/slideMaster15.xml"/><Relationship Id="rId11" Type="http://schemas.openxmlformats.org/officeDocument/2006/relationships/slideMaster" Target="slideMasters/slideMaster16.xml"/><Relationship Id="rId12" Type="http://schemas.openxmlformats.org/officeDocument/2006/relationships/slideMaster" Target="slideMasters/slideMaster17.xml"/><Relationship Id="rId13" Type="http://schemas.openxmlformats.org/officeDocument/2006/relationships/slideMaster" Target="slideMasters/slideMaster18.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slide" Target="slides/slide43.xml"/><Relationship Id="rId58" Type="http://schemas.openxmlformats.org/officeDocument/2006/relationships/slide" Target="slides/slide44.xml"/><Relationship Id="rId59" Type="http://schemas.openxmlformats.org/officeDocument/2006/relationships/slide" Target="slides/slide45.xml"/><Relationship Id="rId60" Type="http://schemas.openxmlformats.org/officeDocument/2006/relationships/slide" Target="slides/slide46.xml"/><Relationship Id="rId61" Type="http://schemas.openxmlformats.org/officeDocument/2006/relationships/slide" Target="slides/slide47.xml"/><Relationship Id="rId62" Type="http://schemas.openxmlformats.org/officeDocument/2006/relationships/slide" Target="slides/slide48.xml"/><Relationship Id="rId63" Type="http://schemas.openxmlformats.org/officeDocument/2006/relationships/slide" Target="slides/slide49.xml"/><Relationship Id="rId64" Type="http://schemas.openxmlformats.org/officeDocument/2006/relationships/slide" Target="slides/slide50.xml"/><Relationship Id="rId65" Type="http://schemas.openxmlformats.org/officeDocument/2006/relationships/slide" Target="slides/slide51.xml"/><Relationship Id="rId66" Type="http://schemas.openxmlformats.org/officeDocument/2006/relationships/slide" Target="slides/slide52.xml"/><Relationship Id="rId67" Type="http://schemas.openxmlformats.org/officeDocument/2006/relationships/slide" Target="slides/slide53.xml"/><Relationship Id="rId68" Type="http://schemas.openxmlformats.org/officeDocument/2006/relationships/slide" Target="slides/slide54.xml"/><Relationship Id="rId69" Type="http://schemas.openxmlformats.org/officeDocument/2006/relationships/slide" Target="slides/slide55.xml"/><Relationship Id="rId70" Type="http://schemas.openxmlformats.org/officeDocument/2006/relationships/slide" Target="slides/slide56.xml"/><Relationship Id="rId71" Type="http://schemas.openxmlformats.org/officeDocument/2006/relationships/slide" Target="slides/slide57.xml"/><Relationship Id="rId72" Type="http://schemas.openxmlformats.org/officeDocument/2006/relationships/slide" Target="slides/slide58.xml"/><Relationship Id="rId73" Type="http://schemas.openxmlformats.org/officeDocument/2006/relationships/slide" Target="slides/slide59.xml"/><Relationship Id="rId74" Type="http://schemas.openxmlformats.org/officeDocument/2006/relationships/slide" Target="slides/slide60.xml"/><Relationship Id="rId75" Type="http://schemas.openxmlformats.org/officeDocument/2006/relationships/slide" Target="slides/slide61.xml"/><Relationship Id="rId76" Type="http://schemas.openxmlformats.org/officeDocument/2006/relationships/slide" Target="slides/slide62.xml"/><Relationship Id="rId77" Type="http://schemas.openxmlformats.org/officeDocument/2006/relationships/slide" Target="slides/slide63.xml"/><Relationship Id="rId78" Type="http://schemas.openxmlformats.org/officeDocument/2006/relationships/slide" Target="slides/slide64.xml"/><Relationship Id="rId79" Type="http://schemas.openxmlformats.org/officeDocument/2006/relationships/slide" Target="slides/slide65.xml"/><Relationship Id="rId80" Type="http://schemas.openxmlformats.org/officeDocument/2006/relationships/slide" Target="slides/slide66.xml"/><Relationship Id="rId81" Type="http://schemas.openxmlformats.org/officeDocument/2006/relationships/slide" Target="slides/slide67.xml"/><Relationship Id="rId82" Type="http://schemas.openxmlformats.org/officeDocument/2006/relationships/slide" Target="slides/slide68.xml"/><Relationship Id="rId83" Type="http://schemas.openxmlformats.org/officeDocument/2006/relationships/slide" Target="slides/slide69.xml"/><Relationship Id="rId84" Type="http://schemas.openxmlformats.org/officeDocument/2006/relationships/slide" Target="slides/slide70.xml"/><Relationship Id="rId85" Type="http://schemas.openxmlformats.org/officeDocument/2006/relationships/slide" Target="slides/slide71.xml"/><Relationship Id="rId86" Type="http://schemas.openxmlformats.org/officeDocument/2006/relationships/slide" Target="slides/slide72.xml"/><Relationship Id="rId87" Type="http://schemas.openxmlformats.org/officeDocument/2006/relationships/slide" Target="slides/slide73.xml"/><Relationship Id="rId88" Type="http://schemas.openxmlformats.org/officeDocument/2006/relationships/slide" Target="slides/slide74.xml"/><Relationship Id="rId89" Type="http://schemas.openxmlformats.org/officeDocument/2006/relationships/slide" Target="slides/slide75.xml"/><Relationship Id="rId90" Type="http://schemas.openxmlformats.org/officeDocument/2006/relationships/slide" Target="slides/slide76.xml"/><Relationship Id="rId91" Type="http://schemas.openxmlformats.org/officeDocument/2006/relationships/slide" Target="slides/slide77.xml"/><Relationship Id="rId92" Type="http://schemas.openxmlformats.org/officeDocument/2006/relationships/slide" Target="slides/slide78.xml"/><Relationship Id="rId93" Type="http://schemas.openxmlformats.org/officeDocument/2006/relationships/slide" Target="slides/slide79.xml"/><Relationship Id="rId94" Type="http://schemas.openxmlformats.org/officeDocument/2006/relationships/slide" Target="slides/slide80.xml"/><Relationship Id="rId95" Type="http://schemas.openxmlformats.org/officeDocument/2006/relationships/slide" Target="slides/slide81.xml"/><Relationship Id="rId96" Type="http://schemas.openxmlformats.org/officeDocument/2006/relationships/slide" Target="slides/slide82.xml"/><Relationship Id="rId97" Type="http://schemas.openxmlformats.org/officeDocument/2006/relationships/slide" Target="slides/slide83.xml"/><Relationship Id="rId98" Type="http://schemas.openxmlformats.org/officeDocument/2006/relationships/slide" Target="slides/slide84.xml"/><Relationship Id="rId99" Type="http://schemas.openxmlformats.org/officeDocument/2006/relationships/slide" Target="slides/slide85.xml"/><Relationship Id="rId100" Type="http://schemas.openxmlformats.org/officeDocument/2006/relationships/slide" Target="slides/slide86.xml"/><Relationship Id="rId101" Type="http://schemas.openxmlformats.org/officeDocument/2006/relationships/slide" Target="slides/slide87.xml"/><Relationship Id="rId102" Type="http://schemas.openxmlformats.org/officeDocument/2006/relationships/slide" Target="slides/slide88.xml"/><Relationship Id="rId103" Type="http://schemas.openxmlformats.org/officeDocument/2006/relationships/slide" Target="slides/slide89.xml"/><Relationship Id="rId104" Type="http://schemas.openxmlformats.org/officeDocument/2006/relationships/slide" Target="slides/slide90.xml"/><Relationship Id="rId105" Type="http://schemas.openxmlformats.org/officeDocument/2006/relationships/slide" Target="slides/slide91.xml"/><Relationship Id="rId106" Type="http://schemas.openxmlformats.org/officeDocument/2006/relationships/slide" Target="slides/slide92.xml"/><Relationship Id="rId107" Type="http://schemas.openxmlformats.org/officeDocument/2006/relationships/slide" Target="slides/slide93.xml"/><Relationship Id="rId108" Type="http://schemas.openxmlformats.org/officeDocument/2006/relationships/slide" Target="slides/slide94.xml"/><Relationship Id="rId109" Type="http://schemas.openxmlformats.org/officeDocument/2006/relationships/slide" Target="slides/slide95.xml"/><Relationship Id="rId110" Type="http://schemas.openxmlformats.org/officeDocument/2006/relationships/slide" Target="slides/slide96.xml"/><Relationship Id="rId111" Type="http://schemas.openxmlformats.org/officeDocument/2006/relationships/slide" Target="slides/slide97.xml"/><Relationship Id="rId112" Type="http://schemas.openxmlformats.org/officeDocument/2006/relationships/slide" Target="slides/slide98.xml"/><Relationship Id="rId113" Type="http://schemas.openxmlformats.org/officeDocument/2006/relationships/slide" Target="slides/slide99.xml"/><Relationship Id="rId114" Type="http://schemas.openxmlformats.org/officeDocument/2006/relationships/slide" Target="slides/slide100.xml"/><Relationship Id="rId115" Type="http://schemas.openxmlformats.org/officeDocument/2006/relationships/slide" Target="slides/slide101.xml"/><Relationship Id="rId116" Type="http://schemas.openxmlformats.org/officeDocument/2006/relationships/slide" Target="slides/slide102.xml"/><Relationship Id="rId117" Type="http://schemas.openxmlformats.org/officeDocument/2006/relationships/slide" Target="slides/slide103.xml"/><Relationship Id="rId118" Type="http://schemas.openxmlformats.org/officeDocument/2006/relationships/slide" Target="slides/slide104.xml"/><Relationship Id="rId119" Type="http://schemas.openxmlformats.org/officeDocument/2006/relationships/slide" Target="slides/slide105.xml"/><Relationship Id="rId120" Type="http://schemas.openxmlformats.org/officeDocument/2006/relationships/slide" Target="slides/slide106.xml"/><Relationship Id="rId121" Type="http://schemas.openxmlformats.org/officeDocument/2006/relationships/slide" Target="slides/slide107.xml"/><Relationship Id="rId122" Type="http://schemas.openxmlformats.org/officeDocument/2006/relationships/slide" Target="slides/slide108.xml"/><Relationship Id="rId123" Type="http://schemas.openxmlformats.org/officeDocument/2006/relationships/slide" Target="slides/slide109.xml"/><Relationship Id="rId124" Type="http://schemas.openxmlformats.org/officeDocument/2006/relationships/slide" Target="slides/slide110.xml"/><Relationship Id="rId125" Type="http://schemas.openxmlformats.org/officeDocument/2006/relationships/slide" Target="slides/slide111.xml"/><Relationship Id="rId126" Type="http://schemas.openxmlformats.org/officeDocument/2006/relationships/slide" Target="slides/slide112.xml"/><Relationship Id="rId127" Type="http://schemas.openxmlformats.org/officeDocument/2006/relationships/slide" Target="slides/slide113.xml"/><Relationship Id="rId128" Type="http://schemas.openxmlformats.org/officeDocument/2006/relationships/slide" Target="slides/slide114.xml"/><Relationship Id="rId129" Type="http://schemas.openxmlformats.org/officeDocument/2006/relationships/slide" Target="slides/slide115.xml"/><Relationship Id="rId130" Type="http://schemas.openxmlformats.org/officeDocument/2006/relationships/slide" Target="slides/slide116.xml"/><Relationship Id="rId131" Type="http://schemas.openxmlformats.org/officeDocument/2006/relationships/slide" Target="slides/slide117.xml"/><Relationship Id="rId132" Type="http://schemas.openxmlformats.org/officeDocument/2006/relationships/slide" Target="slides/slide118.xml"/><Relationship Id="rId133" Type="http://schemas.openxmlformats.org/officeDocument/2006/relationships/slide" Target="slides/slide119.xml"/><Relationship Id="rId134" Type="http://schemas.openxmlformats.org/officeDocument/2006/relationships/slide" Target="slides/slide120.xml"/><Relationship Id="rId135" Type="http://schemas.openxmlformats.org/officeDocument/2006/relationships/slide" Target="slides/slide121.xml"/><Relationship Id="rId136" Type="http://schemas.openxmlformats.org/officeDocument/2006/relationships/slide" Target="slides/slide122.xml"/><Relationship Id="rId137" Type="http://schemas.openxmlformats.org/officeDocument/2006/relationships/slide" Target="slides/slide123.xml"/><Relationship Id="rId138" Type="http://schemas.openxmlformats.org/officeDocument/2006/relationships/slide" Target="slides/slide124.xml"/><Relationship Id="rId139" Type="http://schemas.openxmlformats.org/officeDocument/2006/relationships/slide" Target="slides/slide125.xml"/><Relationship Id="rId140" Type="http://schemas.openxmlformats.org/officeDocument/2006/relationships/slide" Target="slides/slide126.xml"/><Relationship Id="rId141" Type="http://schemas.openxmlformats.org/officeDocument/2006/relationships/slide" Target="slides/slide127.xml"/><Relationship Id="rId142" Type="http://schemas.openxmlformats.org/officeDocument/2006/relationships/slide" Target="slides/slide128.xml"/><Relationship Id="rId143" Type="http://schemas.openxmlformats.org/officeDocument/2006/relationships/slide" Target="slides/slide129.xml"/><Relationship Id="rId144" Type="http://schemas.openxmlformats.org/officeDocument/2006/relationships/slide" Target="slides/slide130.xml"/><Relationship Id="rId145" Type="http://schemas.openxmlformats.org/officeDocument/2006/relationships/slide" Target="slides/slide131.xml"/><Relationship Id="rId146" Type="http://schemas.openxmlformats.org/officeDocument/2006/relationships/slide" Target="slides/slide132.xml"/><Relationship Id="rId147" Type="http://schemas.openxmlformats.org/officeDocument/2006/relationships/slide" Target="slides/slide133.xml"/><Relationship Id="rId148" Type="http://schemas.openxmlformats.org/officeDocument/2006/relationships/slide" Target="slides/slide134.xml"/><Relationship Id="rId149" Type="http://schemas.openxmlformats.org/officeDocument/2006/relationships/slide" Target="slides/slide135.xml"/><Relationship Id="rId150" Type="http://schemas.openxmlformats.org/officeDocument/2006/relationships/slide" Target="slides/slide136.xml"/><Relationship Id="rId151" Type="http://schemas.openxmlformats.org/officeDocument/2006/relationships/slide" Target="slides/slide137.xml"/><Relationship Id="rId152" Type="http://schemas.openxmlformats.org/officeDocument/2006/relationships/slide" Target="slides/slide138.xml"/><Relationship Id="rId153" Type="http://schemas.openxmlformats.org/officeDocument/2006/relationships/slide" Target="slides/slide139.xml"/><Relationship Id="rId154" Type="http://schemas.openxmlformats.org/officeDocument/2006/relationships/slide" Target="slides/slide140.xml"/><Relationship Id="rId155" Type="http://schemas.openxmlformats.org/officeDocument/2006/relationships/slide" Target="slides/slide141.xml"/><Relationship Id="rId156" Type="http://schemas.openxmlformats.org/officeDocument/2006/relationships/slide" Target="slides/slide142.xml"/><Relationship Id="rId157" Type="http://schemas.openxmlformats.org/officeDocument/2006/relationships/slide" Target="slides/slide143.xml"/><Relationship Id="rId158" Type="http://schemas.openxmlformats.org/officeDocument/2006/relationships/slide" Target="slides/slide144.xml"/><Relationship Id="rId159" Type="http://schemas.openxmlformats.org/officeDocument/2006/relationships/slide" Target="slides/slide145.xml"/><Relationship Id="rId160" Type="http://schemas.openxmlformats.org/officeDocument/2006/relationships/slide" Target="slides/slide146.xml"/><Relationship Id="rId161" Type="http://schemas.openxmlformats.org/officeDocument/2006/relationships/slide" Target="slides/slide147.xml"/><Relationship Id="rId162" Type="http://schemas.openxmlformats.org/officeDocument/2006/relationships/slide" Target="slides/slide148.xml"/><Relationship Id="rId163" Type="http://schemas.openxmlformats.org/officeDocument/2006/relationships/slide" Target="slides/slide149.xml"/><Relationship Id="rId164" Type="http://schemas.openxmlformats.org/officeDocument/2006/relationships/slide" Target="slides/slide150.xml"/><Relationship Id="rId165" Type="http://schemas.openxmlformats.org/officeDocument/2006/relationships/slide" Target="slides/slide151.xml"/><Relationship Id="rId166" Type="http://schemas.openxmlformats.org/officeDocument/2006/relationships/slide" Target="slides/slide152.xml"/><Relationship Id="rId167" Type="http://schemas.openxmlformats.org/officeDocument/2006/relationships/slide" Target="slides/slide153.xml"/><Relationship Id="rId168" Type="http://schemas.openxmlformats.org/officeDocument/2006/relationships/slide" Target="slides/slide154.xml"/><Relationship Id="rId169" Type="http://schemas.openxmlformats.org/officeDocument/2006/relationships/slide" Target="slides/slide155.xml"/><Relationship Id="rId170" Type="http://schemas.openxmlformats.org/officeDocument/2006/relationships/slide" Target="slides/slide156.xml"/><Relationship Id="rId17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IN" sz="4400" strike="noStrike" u="none">
                <a:solidFill>
                  <a:srgbClr val="000000"/>
                </a:solidFill>
                <a:effectLst/>
                <a:uFillTx/>
                <a:latin typeface="Arial"/>
              </a:rPr>
              <a:t>Click to move the slide</a:t>
            </a:r>
            <a:endParaRPr b="0" lang="en-IN" sz="4400" strike="noStrike" u="none">
              <a:solidFill>
                <a:srgbClr val="000000"/>
              </a:solidFill>
              <a:effectLst/>
              <a:uFillTx/>
              <a:latin typeface="Arial"/>
            </a:endParaRPr>
          </a:p>
        </p:txBody>
      </p:sp>
      <p:sp>
        <p:nvSpPr>
          <p:cNvPr id="21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IN" sz="2000" strike="noStrike" u="none">
                <a:solidFill>
                  <a:srgbClr val="000000"/>
                </a:solidFill>
                <a:effectLst/>
                <a:uFillTx/>
                <a:latin typeface="Arial"/>
              </a:rPr>
              <a:t>Click to edit the notes format</a:t>
            </a:r>
            <a:endParaRPr b="0" lang="en-IN" sz="2000" strike="noStrike" u="none">
              <a:solidFill>
                <a:srgbClr val="000000"/>
              </a:solidFill>
              <a:effectLst/>
              <a:uFillTx/>
              <a:latin typeface="Arial"/>
            </a:endParaRPr>
          </a:p>
        </p:txBody>
      </p:sp>
      <p:sp>
        <p:nvSpPr>
          <p:cNvPr id="21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214" name="PlaceHolder 4"/>
          <p:cNvSpPr>
            <a:spLocks noGrp="1"/>
          </p:cNvSpPr>
          <p:nvPr>
            <p:ph type="dt" idx="73"/>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effectLst/>
                <a:uFillTx/>
                <a:latin typeface="Nimbus Roman"/>
              </a:defRPr>
            </a:lvl1pPr>
          </a:lstStyle>
          <a:p>
            <a:pPr indent="0" algn="r">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215" name="PlaceHolder 5"/>
          <p:cNvSpPr>
            <a:spLocks noGrp="1"/>
          </p:cNvSpPr>
          <p:nvPr>
            <p:ph type="ftr" idx="74"/>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216" name="PlaceHolder 6"/>
          <p:cNvSpPr>
            <a:spLocks noGrp="1"/>
          </p:cNvSpPr>
          <p:nvPr>
            <p:ph type="sldNum" idx="75"/>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effectLst/>
                <a:uFillTx/>
                <a:latin typeface="Nimbus Roman"/>
              </a:defRPr>
            </a:lvl1pPr>
          </a:lstStyle>
          <a:p>
            <a:pPr indent="0" algn="r">
              <a:buNone/>
            </a:pPr>
            <a:fld id="{C1F61A28-A05A-4854-9A4A-6592EB552CA9}" type="slidenum">
              <a:rPr b="0" lang="en-IN" sz="1400" strike="noStrike" u="none">
                <a:solidFill>
                  <a:srgbClr val="000000"/>
                </a:solidFill>
                <a:effectLst/>
                <a:uFillTx/>
                <a:latin typeface="Nimbus Roman"/>
              </a:rPr>
              <a:t>1</a:t>
            </a:fld>
            <a:endParaRPr b="0" lang="en-IN" sz="1400" strike="noStrike" u="none">
              <a:solidFill>
                <a:srgbClr val="000000"/>
              </a:solidFill>
              <a:effectLst/>
              <a:uFillTx/>
              <a:latin typeface="Nimbus Roman"/>
            </a:endParaRPr>
          </a:p>
        </p:txBody>
      </p:sp>
    </p:spTree>
  </p:cSld>
  <p:clrMap bg1="lt1" bg2="lt2" tx1="dk1" tx2="dk2" accent1="accent1" accent2="accent2" accent3="accent3" accent4="accent4" accent5="accent5" accent6="accent6" hlink="hlink" folHlink="folHlink"/>
</p:notesMaster>
</file>

<file path=ppt/notesSlides/_rels/notesSlide111.xml.rels><?xml version="1.0" encoding="UTF-8"?>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
</Relationships>
</file>

<file path=ppt/notesSlides/_rels/notesSlide116.xml.rels><?xml version="1.0" encoding="UTF-8"?>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notesSlide1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sldImg"/>
          </p:nvPr>
        </p:nvSpPr>
        <p:spPr>
          <a:xfrm>
            <a:off x="685800" y="1143000"/>
            <a:ext cx="5485680" cy="3085560"/>
          </a:xfrm>
          <a:prstGeom prst="rect">
            <a:avLst/>
          </a:prstGeom>
          <a:ln w="0">
            <a:noFill/>
          </a:ln>
        </p:spPr>
      </p:sp>
      <p:sp>
        <p:nvSpPr>
          <p:cNvPr id="54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IN" sz="1800" strike="noStrike" u="none">
              <a:solidFill>
                <a:srgbClr val="000000"/>
              </a:solidFill>
              <a:effectLst/>
              <a:uFillTx/>
              <a:latin typeface="Arial"/>
            </a:endParaRPr>
          </a:p>
        </p:txBody>
      </p:sp>
      <p:sp>
        <p:nvSpPr>
          <p:cNvPr id="541" name="PlaceHolder 3"/>
          <p:cNvSpPr>
            <a:spLocks noGrp="1"/>
          </p:cNvSpPr>
          <p:nvPr>
            <p:ph type="sldNum" idx="80"/>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trike="noStrike" u="none">
                <a:solidFill>
                  <a:schemeClr val="dk1"/>
                </a:solidFill>
                <a:effectLst/>
                <a:uFillTx/>
                <a:latin typeface="+mn-lt"/>
                <a:ea typeface="+mn-ea"/>
              </a:defRPr>
            </a:lvl1pPr>
          </a:lstStyle>
          <a:p>
            <a:pPr indent="0" algn="r" defTabSz="914400">
              <a:lnSpc>
                <a:spcPct val="100000"/>
              </a:lnSpc>
              <a:buNone/>
              <a:tabLst>
                <a:tab algn="l" pos="0"/>
              </a:tabLst>
            </a:pPr>
            <a:fld id="{4F191E6E-25A2-4040-A3BC-5309D1BC9399}" type="slidenum">
              <a:rPr b="0" lang="en-IN" sz="1200" strike="noStrike" u="none">
                <a:solidFill>
                  <a:schemeClr val="dk1"/>
                </a:solidFill>
                <a:effectLst/>
                <a:uFillTx/>
                <a:latin typeface="+mn-lt"/>
                <a:ea typeface="+mn-ea"/>
              </a:rPr>
              <a:t>&lt;number&gt;</a:t>
            </a:fld>
            <a:endParaRPr b="0" lang="en-IN" sz="1200" strike="noStrike" u="none">
              <a:solidFill>
                <a:srgbClr val="000000"/>
              </a:solidFill>
              <a:effectLst/>
              <a:uFillTx/>
              <a:latin typeface="Nimbus Roman"/>
            </a:endParaRPr>
          </a:p>
        </p:txBody>
      </p:sp>
    </p:spTree>
  </p:cSld>
</p:notes>
</file>

<file path=ppt/notesSlides/notesSlide1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Img"/>
          </p:nvPr>
        </p:nvSpPr>
        <p:spPr>
          <a:xfrm>
            <a:off x="685800" y="1143000"/>
            <a:ext cx="5485680" cy="3085560"/>
          </a:xfrm>
          <a:prstGeom prst="rect">
            <a:avLst/>
          </a:prstGeom>
          <a:ln w="0">
            <a:noFill/>
          </a:ln>
        </p:spPr>
      </p:sp>
      <p:sp>
        <p:nvSpPr>
          <p:cNvPr id="54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IN" sz="1800" strike="noStrike" u="none">
              <a:solidFill>
                <a:srgbClr val="000000"/>
              </a:solidFill>
              <a:effectLst/>
              <a:uFillTx/>
              <a:latin typeface="Arial"/>
            </a:endParaRPr>
          </a:p>
        </p:txBody>
      </p:sp>
      <p:sp>
        <p:nvSpPr>
          <p:cNvPr id="544" name="PlaceHolder 3"/>
          <p:cNvSpPr>
            <a:spLocks noGrp="1"/>
          </p:cNvSpPr>
          <p:nvPr>
            <p:ph type="sldNum" idx="81"/>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trike="noStrike" u="none">
                <a:solidFill>
                  <a:schemeClr val="dk1"/>
                </a:solidFill>
                <a:effectLst/>
                <a:uFillTx/>
                <a:latin typeface="+mn-lt"/>
                <a:ea typeface="+mn-ea"/>
              </a:defRPr>
            </a:lvl1pPr>
          </a:lstStyle>
          <a:p>
            <a:pPr indent="0" algn="r" defTabSz="914400">
              <a:lnSpc>
                <a:spcPct val="100000"/>
              </a:lnSpc>
              <a:buNone/>
              <a:tabLst>
                <a:tab algn="l" pos="0"/>
              </a:tabLst>
            </a:pPr>
            <a:fld id="{A2E86798-3084-4842-9EC2-9232F3EAE6DD}" type="slidenum">
              <a:rPr b="0" lang="en-IN" sz="1200" strike="noStrike" u="none">
                <a:solidFill>
                  <a:schemeClr val="dk1"/>
                </a:solidFill>
                <a:effectLst/>
                <a:uFillTx/>
                <a:latin typeface="+mn-lt"/>
                <a:ea typeface="+mn-ea"/>
              </a:rPr>
              <a:t>&lt;number&gt;</a:t>
            </a:fld>
            <a:endParaRPr b="0" lang="en-IN" sz="1200" strike="noStrike" u="none">
              <a:solidFill>
                <a:srgbClr val="000000"/>
              </a:solidFill>
              <a:effectLst/>
              <a:uFillTx/>
              <a:latin typeface="Nimbus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sldImg"/>
          </p:nvPr>
        </p:nvSpPr>
        <p:spPr>
          <a:xfrm>
            <a:off x="685800" y="1143000"/>
            <a:ext cx="5485680" cy="3085560"/>
          </a:xfrm>
          <a:prstGeom prst="rect">
            <a:avLst/>
          </a:prstGeom>
          <a:ln w="0">
            <a:noFill/>
          </a:ln>
        </p:spPr>
      </p:sp>
      <p:sp>
        <p:nvSpPr>
          <p:cNvPr id="52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IN" sz="1800" strike="noStrike" u="none">
              <a:solidFill>
                <a:srgbClr val="000000"/>
              </a:solidFill>
              <a:effectLst/>
              <a:uFillTx/>
              <a:latin typeface="Arial"/>
            </a:endParaRPr>
          </a:p>
        </p:txBody>
      </p:sp>
      <p:sp>
        <p:nvSpPr>
          <p:cNvPr id="530" name="PlaceHolder 3"/>
          <p:cNvSpPr>
            <a:spLocks noGrp="1"/>
          </p:cNvSpPr>
          <p:nvPr>
            <p:ph type="sldNum" idx="77"/>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trike="noStrike" u="none">
                <a:solidFill>
                  <a:schemeClr val="dk1"/>
                </a:solidFill>
                <a:effectLst/>
                <a:uFillTx/>
                <a:latin typeface="+mn-lt"/>
                <a:ea typeface="+mn-ea"/>
              </a:defRPr>
            </a:lvl1pPr>
          </a:lstStyle>
          <a:p>
            <a:pPr indent="0" algn="r" defTabSz="914400">
              <a:lnSpc>
                <a:spcPct val="100000"/>
              </a:lnSpc>
              <a:buNone/>
              <a:tabLst>
                <a:tab algn="l" pos="0"/>
              </a:tabLst>
            </a:pPr>
            <a:fld id="{07363995-9F16-480E-BC5A-E8AF7B72470D}" type="slidenum">
              <a:rPr b="0" lang="en-IN" sz="1200" strike="noStrike" u="none">
                <a:solidFill>
                  <a:schemeClr val="dk1"/>
                </a:solidFill>
                <a:effectLst/>
                <a:uFillTx/>
                <a:latin typeface="+mn-lt"/>
                <a:ea typeface="+mn-ea"/>
              </a:rPr>
              <a:t>&lt;number&gt;</a:t>
            </a:fld>
            <a:endParaRPr b="0" lang="en-IN" sz="1200" strike="noStrike" u="none">
              <a:solidFill>
                <a:srgbClr val="000000"/>
              </a:solidFill>
              <a:effectLst/>
              <a:uFillTx/>
              <a:latin typeface="Nimbus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PlaceHolder 1"/>
          <p:cNvSpPr>
            <a:spLocks noGrp="1"/>
          </p:cNvSpPr>
          <p:nvPr>
            <p:ph type="sldNum" idx="78"/>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effectLst/>
                <a:uFillTx/>
                <a:latin typeface="Times New Roman"/>
                <a:ea typeface="DejaVu Sans"/>
              </a:defRPr>
            </a:lvl1pPr>
          </a:lstStyle>
          <a:p>
            <a:pPr indent="0" algn="r" defTabSz="914400">
              <a:lnSpc>
                <a:spcPct val="100000"/>
              </a:lnSpc>
              <a:buNone/>
              <a:tabLst>
                <a:tab algn="l" pos="0"/>
              </a:tabLst>
            </a:pPr>
            <a:fld id="{3634B2F8-9C15-4F5A-8BDC-6BE6C78832C6}" type="slidenum">
              <a:rPr b="0" lang="en-US" sz="1200" strike="noStrike" u="none">
                <a:solidFill>
                  <a:srgbClr val="000000"/>
                </a:solidFill>
                <a:effectLst/>
                <a:uFillTx/>
                <a:latin typeface="Times New Roman"/>
                <a:ea typeface="DejaVu Sans"/>
              </a:rPr>
              <a:t>&lt;number&gt;</a:t>
            </a:fld>
            <a:endParaRPr b="0" lang="en-IN" sz="1200" strike="noStrike" u="none">
              <a:solidFill>
                <a:srgbClr val="000000"/>
              </a:solidFill>
              <a:effectLst/>
              <a:uFillTx/>
              <a:latin typeface="Nimbus Roman"/>
            </a:endParaRPr>
          </a:p>
        </p:txBody>
      </p:sp>
      <p:sp>
        <p:nvSpPr>
          <p:cNvPr id="532" name="Text Box 1"/>
          <p:cNvSpPr/>
          <p:nvPr/>
        </p:nvSpPr>
        <p:spPr>
          <a:xfrm>
            <a:off x="3884760" y="8685360"/>
            <a:ext cx="2967840" cy="453240"/>
          </a:xfrm>
          <a:prstGeom prst="rect">
            <a:avLst/>
          </a:prstGeom>
          <a:noFill/>
          <a:ln w="0">
            <a:noFill/>
          </a:ln>
        </p:spPr>
        <p:style>
          <a:lnRef idx="0"/>
          <a:fillRef idx="0"/>
          <a:effectRef idx="0"/>
          <a:fontRef idx="minor"/>
        </p:style>
        <p:txBody>
          <a:bodyPr lIns="90000" rIns="90000" tIns="46800" bIns="46800" anchor="b" anchorCtr="1">
            <a:noAutofit/>
          </a:bodyPr>
          <a:p>
            <a:pPr algn="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fld id="{296796A0-022D-4185-8C38-2B407AC934F9}" type="slidenum">
              <a:rPr b="0" lang="en-US" sz="1200" strike="noStrike" u="none">
                <a:solidFill>
                  <a:srgbClr val="000000"/>
                </a:solidFill>
                <a:effectLst/>
                <a:uFillTx/>
                <a:latin typeface="Arial"/>
                <a:ea typeface="DejaVu Sans"/>
              </a:rPr>
              <a:t>&lt;number&gt;</a:t>
            </a:fld>
            <a:endParaRPr b="0" lang="en-IN" sz="1200" strike="noStrike" u="none">
              <a:solidFill>
                <a:srgbClr val="000000"/>
              </a:solidFill>
              <a:effectLst/>
              <a:uFillTx/>
              <a:latin typeface="Arial"/>
            </a:endParaRPr>
          </a:p>
        </p:txBody>
      </p:sp>
      <p:sp>
        <p:nvSpPr>
          <p:cNvPr id="533" name="PlaceHolder 2"/>
          <p:cNvSpPr>
            <a:spLocks noGrp="1"/>
          </p:cNvSpPr>
          <p:nvPr>
            <p:ph type="sldImg"/>
          </p:nvPr>
        </p:nvSpPr>
        <p:spPr>
          <a:xfrm>
            <a:off x="380880" y="685800"/>
            <a:ext cx="6095160" cy="3428280"/>
          </a:xfrm>
          <a:prstGeom prst="rect">
            <a:avLst/>
          </a:prstGeom>
          <a:ln w="0">
            <a:noFill/>
          </a:ln>
        </p:spPr>
      </p:sp>
      <p:sp>
        <p:nvSpPr>
          <p:cNvPr id="534" name="Text Box 3"/>
          <p:cNvSpPr/>
          <p:nvPr/>
        </p:nvSpPr>
        <p:spPr>
          <a:xfrm>
            <a:off x="685800" y="4343400"/>
            <a:ext cx="5485680" cy="4114080"/>
          </a:xfrm>
          <a:prstGeom prst="rect">
            <a:avLst/>
          </a:prstGeom>
          <a:noFill/>
          <a:ln w="0">
            <a:noFill/>
          </a:ln>
        </p:spPr>
        <p:style>
          <a:lnRef idx="0"/>
          <a:fillRef idx="0"/>
          <a:effectRef idx="0"/>
          <a:fontRef idx="minor"/>
        </p:style>
        <p:txBody>
          <a:bodyPr wrap="none" lIns="90000" rIns="90000" tIns="45000" bIns="45000" anchor="ctr">
            <a:noAutofit/>
          </a:bodyPr>
          <a:p>
            <a:pPr defTabSz="914400">
              <a:lnSpc>
                <a:spcPct val="100000"/>
              </a:lnSpc>
            </a:pPr>
            <a:endParaRPr b="0" lang="en-US" sz="1800" strike="noStrike" u="none">
              <a:solidFill>
                <a:schemeClr val="dk1"/>
              </a:solidFill>
              <a:effectLst/>
              <a:uFillTx/>
              <a:latin typeface="+mn-lt"/>
              <a:ea typeface="+mn-e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PlaceHolder 1"/>
          <p:cNvSpPr>
            <a:spLocks noGrp="1"/>
          </p:cNvSpPr>
          <p:nvPr>
            <p:ph type="sldNum" idx="79"/>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rgbClr val="000000"/>
                </a:solidFill>
                <a:effectLst/>
                <a:uFillTx/>
                <a:latin typeface="Times New Roman"/>
                <a:ea typeface="DejaVu Sans"/>
              </a:defRPr>
            </a:lvl1pPr>
          </a:lstStyle>
          <a:p>
            <a:pPr indent="0" algn="r" defTabSz="914400">
              <a:lnSpc>
                <a:spcPct val="100000"/>
              </a:lnSpc>
              <a:buNone/>
              <a:tabLst>
                <a:tab algn="l" pos="0"/>
              </a:tabLst>
            </a:pPr>
            <a:fld id="{2AC4E18C-16A2-4D74-8D4B-F7D33317F0A9}" type="slidenum">
              <a:rPr b="0" lang="en-US" sz="1200" strike="noStrike" u="none">
                <a:solidFill>
                  <a:srgbClr val="000000"/>
                </a:solidFill>
                <a:effectLst/>
                <a:uFillTx/>
                <a:latin typeface="Times New Roman"/>
                <a:ea typeface="DejaVu Sans"/>
              </a:rPr>
              <a:t>&lt;number&gt;</a:t>
            </a:fld>
            <a:endParaRPr b="0" lang="en-IN" sz="1200" strike="noStrike" u="none">
              <a:solidFill>
                <a:srgbClr val="000000"/>
              </a:solidFill>
              <a:effectLst/>
              <a:uFillTx/>
              <a:latin typeface="Nimbus Roman"/>
            </a:endParaRPr>
          </a:p>
        </p:txBody>
      </p:sp>
      <p:sp>
        <p:nvSpPr>
          <p:cNvPr id="536" name="Text Box 1"/>
          <p:cNvSpPr/>
          <p:nvPr/>
        </p:nvSpPr>
        <p:spPr>
          <a:xfrm>
            <a:off x="3884760" y="8685360"/>
            <a:ext cx="2967840" cy="453240"/>
          </a:xfrm>
          <a:prstGeom prst="rect">
            <a:avLst/>
          </a:prstGeom>
          <a:noFill/>
          <a:ln w="0">
            <a:noFill/>
          </a:ln>
        </p:spPr>
        <p:style>
          <a:lnRef idx="0"/>
          <a:fillRef idx="0"/>
          <a:effectRef idx="0"/>
          <a:fontRef idx="minor"/>
        </p:style>
        <p:txBody>
          <a:bodyPr lIns="90000" rIns="90000" tIns="46800" bIns="46800" anchor="b" anchorCtr="1">
            <a:noAutofit/>
          </a:bodyPr>
          <a:p>
            <a:pPr algn="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fld id="{C94EF14C-7416-45FE-8C20-2CB0136F3C1A}" type="slidenum">
              <a:rPr b="0" lang="en-US" sz="1200" strike="noStrike" u="none">
                <a:solidFill>
                  <a:srgbClr val="000000"/>
                </a:solidFill>
                <a:effectLst/>
                <a:uFillTx/>
                <a:latin typeface="Arial"/>
                <a:ea typeface="DejaVu Sans"/>
              </a:rPr>
              <a:t>&lt;number&gt;</a:t>
            </a:fld>
            <a:endParaRPr b="0" lang="en-IN" sz="1200" strike="noStrike" u="none">
              <a:solidFill>
                <a:srgbClr val="000000"/>
              </a:solidFill>
              <a:effectLst/>
              <a:uFillTx/>
              <a:latin typeface="Arial"/>
            </a:endParaRPr>
          </a:p>
        </p:txBody>
      </p:sp>
      <p:sp>
        <p:nvSpPr>
          <p:cNvPr id="537" name="PlaceHolder 2"/>
          <p:cNvSpPr>
            <a:spLocks noGrp="1"/>
          </p:cNvSpPr>
          <p:nvPr>
            <p:ph type="sldImg"/>
          </p:nvPr>
        </p:nvSpPr>
        <p:spPr>
          <a:xfrm>
            <a:off x="380880" y="685800"/>
            <a:ext cx="6095160" cy="3428280"/>
          </a:xfrm>
          <a:prstGeom prst="rect">
            <a:avLst/>
          </a:prstGeom>
          <a:ln w="0">
            <a:noFill/>
          </a:ln>
        </p:spPr>
      </p:sp>
      <p:sp>
        <p:nvSpPr>
          <p:cNvPr id="538" name="Text Box 3"/>
          <p:cNvSpPr/>
          <p:nvPr/>
        </p:nvSpPr>
        <p:spPr>
          <a:xfrm>
            <a:off x="685800" y="4343400"/>
            <a:ext cx="5485680" cy="4114080"/>
          </a:xfrm>
          <a:prstGeom prst="rect">
            <a:avLst/>
          </a:prstGeom>
          <a:noFill/>
          <a:ln w="0">
            <a:noFill/>
          </a:ln>
        </p:spPr>
        <p:style>
          <a:lnRef idx="0"/>
          <a:fillRef idx="0"/>
          <a:effectRef idx="0"/>
          <a:fontRef idx="minor"/>
        </p:style>
        <p:txBody>
          <a:bodyPr wrap="none" lIns="90000" rIns="90000" tIns="45000" bIns="45000" anchor="ctr">
            <a:noAutofit/>
          </a:bodyPr>
          <a:p>
            <a:pPr defTabSz="914400">
              <a:lnSpc>
                <a:spcPct val="100000"/>
              </a:lnSpc>
            </a:pPr>
            <a:endParaRPr b="0" lang="en-US" sz="1800" strike="noStrike" u="none">
              <a:solidFill>
                <a:schemeClr val="dk1"/>
              </a:solidFill>
              <a:effectLst/>
              <a:uFillTx/>
              <a:latin typeface="+mn-lt"/>
              <a:ea typeface="+mn-ea"/>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Img"/>
          </p:nvPr>
        </p:nvSpPr>
        <p:spPr>
          <a:xfrm>
            <a:off x="685800" y="1143000"/>
            <a:ext cx="5485680" cy="3085560"/>
          </a:xfrm>
          <a:prstGeom prst="rect">
            <a:avLst/>
          </a:prstGeom>
          <a:ln w="0">
            <a:noFill/>
          </a:ln>
        </p:spPr>
      </p:sp>
      <p:sp>
        <p:nvSpPr>
          <p:cNvPr id="52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IN" sz="1800" strike="noStrike" u="none">
              <a:solidFill>
                <a:srgbClr val="000000"/>
              </a:solidFill>
              <a:effectLst/>
              <a:uFillTx/>
              <a:latin typeface="Arial"/>
            </a:endParaRPr>
          </a:p>
        </p:txBody>
      </p:sp>
      <p:sp>
        <p:nvSpPr>
          <p:cNvPr id="527" name="PlaceHolder 3"/>
          <p:cNvSpPr>
            <a:spLocks noGrp="1"/>
          </p:cNvSpPr>
          <p:nvPr>
            <p:ph type="sldNum" idx="76"/>
          </p:nvPr>
        </p:nvSpPr>
        <p:spPr>
          <a:xfrm>
            <a:off x="3884760" y="8685360"/>
            <a:ext cx="2971080" cy="45792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IN" sz="1200" strike="noStrike" u="none">
                <a:solidFill>
                  <a:schemeClr val="dk1"/>
                </a:solidFill>
                <a:effectLst/>
                <a:uFillTx/>
                <a:latin typeface="+mn-lt"/>
                <a:ea typeface="+mn-ea"/>
              </a:defRPr>
            </a:lvl1pPr>
          </a:lstStyle>
          <a:p>
            <a:pPr indent="0" algn="r" defTabSz="914400">
              <a:lnSpc>
                <a:spcPct val="100000"/>
              </a:lnSpc>
              <a:buNone/>
              <a:tabLst>
                <a:tab algn="l" pos="0"/>
              </a:tabLst>
            </a:pPr>
            <a:fld id="{BB135602-9356-4853-A1E3-619854251A6B}" type="slidenum">
              <a:rPr b="0" lang="en-IN" sz="1200" strike="noStrike" u="none">
                <a:solidFill>
                  <a:schemeClr val="dk1"/>
                </a:solidFill>
                <a:effectLst/>
                <a:uFillTx/>
                <a:latin typeface="+mn-lt"/>
                <a:ea typeface="+mn-ea"/>
              </a:rPr>
              <a:t>&lt;number&gt;</a:t>
            </a:fld>
            <a:endParaRPr b="0" lang="en-IN" sz="1200" strike="noStrike" u="none">
              <a:solidFill>
                <a:srgbClr val="000000"/>
              </a:solidFill>
              <a:effectLst/>
              <a:uFillTx/>
              <a:latin typeface="Nimbus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Slide">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0"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1"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2" name="Group 1"/>
          <p:cNvGrpSpPr/>
          <p:nvPr/>
        </p:nvGrpSpPr>
        <p:grpSpPr>
          <a:xfrm>
            <a:off x="-33840" y="-89640"/>
            <a:ext cx="12253680" cy="1231560"/>
            <a:chOff x="-33840" y="-89640"/>
            <a:chExt cx="12253680" cy="1231560"/>
          </a:xfrm>
        </p:grpSpPr>
        <p:sp>
          <p:nvSpPr>
            <p:cNvPr id="3"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4"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5"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6" name="PlaceHolder 2"/>
          <p:cNvSpPr>
            <a:spLocks noGrp="1"/>
          </p:cNvSpPr>
          <p:nvPr>
            <p:ph type="ftr" idx="1"/>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7" name="PlaceHolder 3"/>
          <p:cNvSpPr>
            <a:spLocks noGrp="1"/>
          </p:cNvSpPr>
          <p:nvPr>
            <p:ph type="sldNum" idx="2"/>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887D4A7E-A03E-4474-8007-5EB03778BFBF}"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8" name="PlaceHolder 4"/>
          <p:cNvSpPr>
            <a:spLocks noGrp="1"/>
          </p:cNvSpPr>
          <p:nvPr>
            <p:ph type="dt" idx="3"/>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64"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65"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66" name="PlaceHolder 2"/>
          <p:cNvSpPr>
            <a:spLocks noGrp="1"/>
          </p:cNvSpPr>
          <p:nvPr>
            <p:ph type="ftr" idx="22"/>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67" name="PlaceHolder 3"/>
          <p:cNvSpPr>
            <a:spLocks noGrp="1"/>
          </p:cNvSpPr>
          <p:nvPr>
            <p:ph type="sldNum" idx="23"/>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EE7FC02B-180B-42E9-8596-32B07FAF5AE8}"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68" name="PlaceHolder 4"/>
          <p:cNvSpPr>
            <a:spLocks noGrp="1"/>
          </p:cNvSpPr>
          <p:nvPr>
            <p:ph type="dt" idx="24"/>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6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88"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89"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90" name="PlaceHolder 2"/>
          <p:cNvSpPr>
            <a:spLocks noGrp="1"/>
          </p:cNvSpPr>
          <p:nvPr>
            <p:ph type="ftr" idx="34"/>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91" name="PlaceHolder 3"/>
          <p:cNvSpPr>
            <a:spLocks noGrp="1"/>
          </p:cNvSpPr>
          <p:nvPr>
            <p:ph type="sldNum" idx="35"/>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FB9FAA5D-74B3-4A7E-882B-38FF7A04EBEB}"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92" name="PlaceHolder 4"/>
          <p:cNvSpPr>
            <a:spLocks noGrp="1"/>
          </p:cNvSpPr>
          <p:nvPr>
            <p:ph type="dt" idx="36"/>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9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94"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95"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96" name="PlaceHolder 2"/>
          <p:cNvSpPr>
            <a:spLocks noGrp="1"/>
          </p:cNvSpPr>
          <p:nvPr>
            <p:ph type="ftr" idx="37"/>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97" name="PlaceHolder 3"/>
          <p:cNvSpPr>
            <a:spLocks noGrp="1"/>
          </p:cNvSpPr>
          <p:nvPr>
            <p:ph type="sldNum" idx="38"/>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C7CFF329-4DB8-499A-8E7F-4B97638FF11A}"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98" name="PlaceHolder 4"/>
          <p:cNvSpPr>
            <a:spLocks noGrp="1"/>
          </p:cNvSpPr>
          <p:nvPr>
            <p:ph type="dt" idx="39"/>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9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56"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59"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60" name="PlaceHolder 2"/>
          <p:cNvSpPr>
            <a:spLocks noGrp="1"/>
          </p:cNvSpPr>
          <p:nvPr>
            <p:ph type="ftr" idx="19"/>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61" name="PlaceHolder 3"/>
          <p:cNvSpPr>
            <a:spLocks noGrp="1"/>
          </p:cNvSpPr>
          <p:nvPr>
            <p:ph type="sldNum" idx="20"/>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28442D77-1D7C-4630-8B81-3A4C516E705B}"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62" name="PlaceHolder 4"/>
          <p:cNvSpPr>
            <a:spLocks noGrp="1"/>
          </p:cNvSpPr>
          <p:nvPr>
            <p:ph type="dt" idx="21"/>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6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259D17C5-C05E-478C-B106-ED959737CE28}" type="slidenum">
              <a:t>&lt;#&gt;</a:t>
            </a:fld>
          </a:p>
        </p:txBody>
      </p:sp>
      <p:sp>
        <p:nvSpPr>
          <p:cNvPr id="4" name="PlaceHolder 3"/>
          <p:cNvSpPr>
            <a:spLocks noGrp="1"/>
          </p:cNvSpPr>
          <p:nvPr>
            <p:ph type="dt" idx="42"/>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E18056A8-F2F2-4EAE-8A9F-F479480579BE}" type="slidenum">
              <a:t>&lt;#&gt;</a:t>
            </a:fld>
          </a:p>
        </p:txBody>
      </p:sp>
      <p:sp>
        <p:nvSpPr>
          <p:cNvPr id="4" name="PlaceHolder 3"/>
          <p:cNvSpPr>
            <a:spLocks noGrp="1"/>
          </p:cNvSpPr>
          <p:nvPr>
            <p:ph type="dt" idx="45"/>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text">
    <p:spTree>
      <p:nvGrpSpPr>
        <p:cNvPr id="1" name=""/>
        <p:cNvGrpSpPr/>
        <p:nvPr/>
      </p:nvGrpSpPr>
      <p:grpSpPr>
        <a:xfrm>
          <a:off x="0" y="0"/>
          <a:ext cx="0" cy="0"/>
          <a:chOff x="0" y="0"/>
          <a:chExt cx="0" cy="0"/>
        </a:xfrm>
      </p:grpSpPr>
      <p:sp>
        <p:nvSpPr>
          <p:cNvPr id="126" name="PlaceHolder 1"/>
          <p:cNvSpPr>
            <a:spLocks noGrp="1"/>
          </p:cNvSpPr>
          <p:nvPr>
            <p:ph type="title"/>
          </p:nvPr>
        </p:nvSpPr>
        <p:spPr>
          <a:xfrm>
            <a:off x="711360" y="1972800"/>
            <a:ext cx="1046808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9A2DE35D-FA37-4B40-9D34-032E4C9872D8}" type="slidenum">
              <a:t>&lt;#&gt;</a:t>
            </a:fld>
          </a:p>
        </p:txBody>
      </p:sp>
      <p:sp>
        <p:nvSpPr>
          <p:cNvPr id="6" name="PlaceHolder 5"/>
          <p:cNvSpPr>
            <a:spLocks noGrp="1"/>
          </p:cNvSpPr>
          <p:nvPr>
            <p:ph type="dt" idx="48"/>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11360" y="1972800"/>
            <a:ext cx="1046808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13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E6AB99E4-F868-4ABE-BE90-CC7959575CC0}" type="slidenum">
              <a:t>&lt;#&gt;</a:t>
            </a:fld>
          </a:p>
        </p:txBody>
      </p:sp>
      <p:sp>
        <p:nvSpPr>
          <p:cNvPr id="6" name="PlaceHolder 5"/>
          <p:cNvSpPr>
            <a:spLocks noGrp="1"/>
          </p:cNvSpPr>
          <p:nvPr>
            <p:ph type="dt" idx="51"/>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D03372B4-C0A7-4E2D-A325-7B184AC35338}"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711360" y="1972800"/>
            <a:ext cx="1046808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1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16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5" name="PlaceHolder 4"/>
          <p:cNvSpPr>
            <a:spLocks noGrp="1"/>
          </p:cNvSpPr>
          <p:nvPr>
            <p:ph type="ftr" idx="55"/>
          </p:nvPr>
        </p:nvSpPr>
        <p:spPr/>
        <p:txBody>
          <a:bodyPr/>
          <a:p>
            <a:r>
              <a:t>Footer</a:t>
            </a:r>
          </a:p>
        </p:txBody>
      </p:sp>
      <p:sp>
        <p:nvSpPr>
          <p:cNvPr id="6" name="PlaceHolder 5"/>
          <p:cNvSpPr>
            <a:spLocks noGrp="1"/>
          </p:cNvSpPr>
          <p:nvPr>
            <p:ph type="sldNum" idx="56"/>
          </p:nvPr>
        </p:nvSpPr>
        <p:spPr/>
        <p:txBody>
          <a:bodyPr/>
          <a:p>
            <a:fld id="{552B4D98-4955-4DF3-9B93-626B2B30C5C8}" type="slidenum">
              <a:t>&lt;#&gt;</a:t>
            </a:fld>
          </a:p>
        </p:txBody>
      </p:sp>
      <p:sp>
        <p:nvSpPr>
          <p:cNvPr id="7" name="PlaceHolder 6"/>
          <p:cNvSpPr>
            <a:spLocks noGrp="1"/>
          </p:cNvSpPr>
          <p:nvPr>
            <p:ph type="dt" idx="57"/>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9"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10"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11" name="Group 1"/>
          <p:cNvGrpSpPr/>
          <p:nvPr/>
        </p:nvGrpSpPr>
        <p:grpSpPr>
          <a:xfrm>
            <a:off x="-33840" y="-89640"/>
            <a:ext cx="12253680" cy="1231560"/>
            <a:chOff x="-33840" y="-89640"/>
            <a:chExt cx="12253680" cy="1231560"/>
          </a:xfrm>
        </p:grpSpPr>
        <p:sp>
          <p:nvSpPr>
            <p:cNvPr id="12"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13"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14"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1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effectLst/>
                <a:uFillTx/>
                <a:latin typeface="Arial"/>
              </a:rPr>
              <a:t>Second Outline Level</a:t>
            </a:r>
            <a:endParaRPr b="0" lang="en-IN" sz="1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effectLst/>
                <a:uFillTx/>
                <a:latin typeface="Arial"/>
              </a:rPr>
              <a:t>Third Outline Level</a:t>
            </a:r>
            <a:endParaRPr b="0" lang="en-IN" sz="18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effectLst/>
                <a:uFillTx/>
                <a:latin typeface="Arial"/>
              </a:rPr>
              <a:t>Fourth Outline Level</a:t>
            </a:r>
            <a:endParaRPr b="0" lang="en-IN" sz="18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Fifth Outline Level</a:t>
            </a:r>
            <a:endParaRPr b="0" lang="en-IN" sz="18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Sixth Outline Level</a:t>
            </a:r>
            <a:endParaRPr b="0" lang="en-IN" sz="18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Seventh Outline Level</a:t>
            </a:r>
            <a:endParaRPr b="0" lang="en-IN" sz="1800" strike="noStrike" u="none">
              <a:solidFill>
                <a:srgbClr val="ffffff"/>
              </a:solidFill>
              <a:effectLst/>
              <a:uFillTx/>
              <a:latin typeface="Arial"/>
            </a:endParaRPr>
          </a:p>
        </p:txBody>
      </p:sp>
      <p:sp>
        <p:nvSpPr>
          <p:cNvPr id="1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effectLst/>
                <a:uFillTx/>
                <a:latin typeface="Arial"/>
              </a:rPr>
              <a:t>Second Outline Level</a:t>
            </a:r>
            <a:endParaRPr b="0" lang="en-IN" sz="1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effectLst/>
                <a:uFillTx/>
                <a:latin typeface="Arial"/>
              </a:rPr>
              <a:t>Third Outline Level</a:t>
            </a:r>
            <a:endParaRPr b="0" lang="en-IN" sz="18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effectLst/>
                <a:uFillTx/>
                <a:latin typeface="Arial"/>
              </a:rPr>
              <a:t>Fourth Outline Level</a:t>
            </a:r>
            <a:endParaRPr b="0" lang="en-IN" sz="18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Fifth Outline Level</a:t>
            </a:r>
            <a:endParaRPr b="0" lang="en-IN" sz="18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Sixth Outline Level</a:t>
            </a:r>
            <a:endParaRPr b="0" lang="en-IN" sz="18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Seventh Outline Level</a:t>
            </a:r>
            <a:endParaRPr b="0" lang="en-IN" sz="1800" strike="noStrike" u="none">
              <a:solidFill>
                <a:srgbClr val="ffffff"/>
              </a:solidFill>
              <a:effectLst/>
              <a:uFillTx/>
              <a:latin typeface="Arial"/>
            </a:endParaRPr>
          </a:p>
        </p:txBody>
      </p:sp>
      <p:sp>
        <p:nvSpPr>
          <p:cNvPr id="17" name="PlaceHolder 4"/>
          <p:cNvSpPr>
            <a:spLocks noGrp="1"/>
          </p:cNvSpPr>
          <p:nvPr>
            <p:ph type="ftr" idx="4"/>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18" name="PlaceHolder 5"/>
          <p:cNvSpPr>
            <a:spLocks noGrp="1"/>
          </p:cNvSpPr>
          <p:nvPr>
            <p:ph type="sldNum" idx="5"/>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258DCAA2-7D66-4170-972A-630832F6A1C7}"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19" name="PlaceHolder 6"/>
          <p:cNvSpPr>
            <a:spLocks noGrp="1"/>
          </p:cNvSpPr>
          <p:nvPr>
            <p:ph type="dt" idx="6"/>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58"/>
          </p:nvPr>
        </p:nvSpPr>
        <p:spPr/>
        <p:txBody>
          <a:bodyPr/>
          <a:p>
            <a:r>
              <a:t>Footer</a:t>
            </a:r>
          </a:p>
        </p:txBody>
      </p:sp>
      <p:sp>
        <p:nvSpPr>
          <p:cNvPr id="3" name="PlaceHolder 2"/>
          <p:cNvSpPr>
            <a:spLocks noGrp="1"/>
          </p:cNvSpPr>
          <p:nvPr>
            <p:ph type="sldNum" idx="59"/>
          </p:nvPr>
        </p:nvSpPr>
        <p:spPr/>
        <p:txBody>
          <a:bodyPr/>
          <a:p>
            <a:fld id="{E07BF5D0-35D7-45A1-91B8-B720CAC36B76}" type="slidenum">
              <a:t>&lt;#&gt;</a:t>
            </a:fld>
          </a:p>
        </p:txBody>
      </p:sp>
      <p:sp>
        <p:nvSpPr>
          <p:cNvPr id="4" name="PlaceHolder 3"/>
          <p:cNvSpPr>
            <a:spLocks noGrp="1"/>
          </p:cNvSpPr>
          <p:nvPr>
            <p:ph type="dt" idx="60"/>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711360" y="1972800"/>
            <a:ext cx="1046808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3" name="PlaceHolder 2"/>
          <p:cNvSpPr>
            <a:spLocks noGrp="1"/>
          </p:cNvSpPr>
          <p:nvPr>
            <p:ph type="ftr" idx="61"/>
          </p:nvPr>
        </p:nvSpPr>
        <p:spPr/>
        <p:txBody>
          <a:bodyPr/>
          <a:p>
            <a:r>
              <a:t>Footer</a:t>
            </a:r>
          </a:p>
        </p:txBody>
      </p:sp>
      <p:sp>
        <p:nvSpPr>
          <p:cNvPr id="4" name="PlaceHolder 3"/>
          <p:cNvSpPr>
            <a:spLocks noGrp="1"/>
          </p:cNvSpPr>
          <p:nvPr>
            <p:ph type="sldNum" idx="62"/>
          </p:nvPr>
        </p:nvSpPr>
        <p:spPr/>
        <p:txBody>
          <a:bodyPr/>
          <a:p>
            <a:fld id="{410CC1B6-A6E4-4F61-A021-335651831A26}" type="slidenum">
              <a:t>&lt;#&gt;</a:t>
            </a:fld>
          </a:p>
        </p:txBody>
      </p:sp>
      <p:sp>
        <p:nvSpPr>
          <p:cNvPr id="5" name="PlaceHolder 4"/>
          <p:cNvSpPr>
            <a:spLocks noGrp="1"/>
          </p:cNvSpPr>
          <p:nvPr>
            <p:ph type="dt" idx="63"/>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64"/>
          </p:nvPr>
        </p:nvSpPr>
        <p:spPr/>
        <p:txBody>
          <a:bodyPr/>
          <a:p>
            <a:r>
              <a:t>Footer</a:t>
            </a:r>
          </a:p>
        </p:txBody>
      </p:sp>
      <p:sp>
        <p:nvSpPr>
          <p:cNvPr id="3" name="PlaceHolder 2"/>
          <p:cNvSpPr>
            <a:spLocks noGrp="1"/>
          </p:cNvSpPr>
          <p:nvPr>
            <p:ph type="sldNum" idx="65"/>
          </p:nvPr>
        </p:nvSpPr>
        <p:spPr/>
        <p:txBody>
          <a:bodyPr/>
          <a:p>
            <a:fld id="{535756BC-8621-4453-9FD0-D9F79FDA8D5D}" type="slidenum">
              <a:t>&lt;#&gt;</a:t>
            </a:fld>
          </a:p>
        </p:txBody>
      </p:sp>
      <p:sp>
        <p:nvSpPr>
          <p:cNvPr id="4" name="PlaceHolder 3"/>
          <p:cNvSpPr>
            <a:spLocks noGrp="1"/>
          </p:cNvSpPr>
          <p:nvPr>
            <p:ph type="dt" idx="6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p>
            <a:r>
              <a:t>Footer</a:t>
            </a:r>
          </a:p>
        </p:txBody>
      </p:sp>
      <p:sp>
        <p:nvSpPr>
          <p:cNvPr id="3" name="PlaceHolder 2"/>
          <p:cNvSpPr>
            <a:spLocks noGrp="1"/>
          </p:cNvSpPr>
          <p:nvPr>
            <p:ph type="sldNum" idx="68"/>
          </p:nvPr>
        </p:nvSpPr>
        <p:spPr/>
        <p:txBody>
          <a:bodyPr/>
          <a:p>
            <a:fld id="{D7127C65-4CF7-467A-9E31-F73D84CB8334}" type="slidenum">
              <a:t>&lt;#&gt;</a:t>
            </a:fld>
          </a:p>
        </p:txBody>
      </p:sp>
      <p:sp>
        <p:nvSpPr>
          <p:cNvPr id="4" name="PlaceHolder 3"/>
          <p:cNvSpPr>
            <a:spLocks noGrp="1"/>
          </p:cNvSpPr>
          <p:nvPr>
            <p:ph type="dt" idx="69"/>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49CBB0E1-FA52-495C-BAAB-34542328BFEA}"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20"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21"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22" name="Group 1"/>
          <p:cNvGrpSpPr/>
          <p:nvPr/>
        </p:nvGrpSpPr>
        <p:grpSpPr>
          <a:xfrm>
            <a:off x="-33840" y="-89640"/>
            <a:ext cx="12253680" cy="1231560"/>
            <a:chOff x="-33840" y="-89640"/>
            <a:chExt cx="12253680" cy="1231560"/>
          </a:xfrm>
        </p:grpSpPr>
        <p:sp>
          <p:nvSpPr>
            <p:cNvPr id="23"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24"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25" name="PlaceHolder 1"/>
          <p:cNvSpPr>
            <a:spLocks noGrp="1"/>
          </p:cNvSpPr>
          <p:nvPr>
            <p:ph type="ftr" idx="7"/>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26" name="PlaceHolder 2"/>
          <p:cNvSpPr>
            <a:spLocks noGrp="1"/>
          </p:cNvSpPr>
          <p:nvPr>
            <p:ph type="sldNum" idx="8"/>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FC618BF5-E4CD-4CCB-B90C-954132C343DE}"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27" name="PlaceHolder 3"/>
          <p:cNvSpPr>
            <a:spLocks noGrp="1"/>
          </p:cNvSpPr>
          <p:nvPr>
            <p:ph type="dt" idx="9"/>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28"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29"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30" name="Group 1"/>
          <p:cNvGrpSpPr/>
          <p:nvPr/>
        </p:nvGrpSpPr>
        <p:grpSpPr>
          <a:xfrm>
            <a:off x="-33840" y="-89640"/>
            <a:ext cx="12253680" cy="1231560"/>
            <a:chOff x="-33840" y="-89640"/>
            <a:chExt cx="12253680" cy="1231560"/>
          </a:xfrm>
        </p:grpSpPr>
        <p:sp>
          <p:nvSpPr>
            <p:cNvPr id="31"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32"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33"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3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effectLst/>
                <a:uFillTx/>
                <a:latin typeface="Arial"/>
              </a:rPr>
              <a:t>Second Outline Level</a:t>
            </a:r>
            <a:endParaRPr b="0" lang="en-IN" sz="1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effectLst/>
                <a:uFillTx/>
                <a:latin typeface="Arial"/>
              </a:rPr>
              <a:t>Third Outline Level</a:t>
            </a:r>
            <a:endParaRPr b="0" lang="en-IN" sz="18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effectLst/>
                <a:uFillTx/>
                <a:latin typeface="Arial"/>
              </a:rPr>
              <a:t>Fourth Outline Level</a:t>
            </a:r>
            <a:endParaRPr b="0" lang="en-IN" sz="18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Fifth Outline Level</a:t>
            </a:r>
            <a:endParaRPr b="0" lang="en-IN" sz="18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Sixth Outline Level</a:t>
            </a:r>
            <a:endParaRPr b="0" lang="en-IN" sz="18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Seventh Outline Level</a:t>
            </a:r>
            <a:endParaRPr b="0" lang="en-IN" sz="1800" strike="noStrike" u="none">
              <a:solidFill>
                <a:srgbClr val="ffffff"/>
              </a:solidFill>
              <a:effectLst/>
              <a:uFillTx/>
              <a:latin typeface="Arial"/>
            </a:endParaRPr>
          </a:p>
        </p:txBody>
      </p:sp>
      <p:sp>
        <p:nvSpPr>
          <p:cNvPr id="35" name="PlaceHolder 3"/>
          <p:cNvSpPr>
            <a:spLocks noGrp="1"/>
          </p:cNvSpPr>
          <p:nvPr>
            <p:ph type="ftr" idx="10"/>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36" name="PlaceHolder 4"/>
          <p:cNvSpPr>
            <a:spLocks noGrp="1"/>
          </p:cNvSpPr>
          <p:nvPr>
            <p:ph type="sldNum" idx="11"/>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D8EA6E50-0CD2-4FBD-8E68-76475AC325BA}"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37" name="PlaceHolder 5"/>
          <p:cNvSpPr>
            <a:spLocks noGrp="1"/>
          </p:cNvSpPr>
          <p:nvPr>
            <p:ph type="dt" idx="12"/>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38"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39"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40" name="Group 1"/>
          <p:cNvGrpSpPr/>
          <p:nvPr/>
        </p:nvGrpSpPr>
        <p:grpSpPr>
          <a:xfrm>
            <a:off x="-33840" y="-89640"/>
            <a:ext cx="12253680" cy="1231560"/>
            <a:chOff x="-33840" y="-89640"/>
            <a:chExt cx="12253680" cy="1231560"/>
          </a:xfrm>
        </p:grpSpPr>
        <p:sp>
          <p:nvSpPr>
            <p:cNvPr id="41"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42"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43" name="PlaceHolder 1"/>
          <p:cNvSpPr>
            <a:spLocks noGrp="1"/>
          </p:cNvSpPr>
          <p:nvPr>
            <p:ph type="ftr" idx="13"/>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44" name="PlaceHolder 2"/>
          <p:cNvSpPr>
            <a:spLocks noGrp="1"/>
          </p:cNvSpPr>
          <p:nvPr>
            <p:ph type="sldNum" idx="14"/>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D1CE3696-5C93-417A-822D-25B5E03717B2}"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45" name="PlaceHolder 3"/>
          <p:cNvSpPr>
            <a:spLocks noGrp="1"/>
          </p:cNvSpPr>
          <p:nvPr>
            <p:ph type="dt" idx="15"/>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4">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46"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47"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48" name="Group 1"/>
          <p:cNvGrpSpPr/>
          <p:nvPr/>
        </p:nvGrpSpPr>
        <p:grpSpPr>
          <a:xfrm>
            <a:off x="-33840" y="-89640"/>
            <a:ext cx="12253680" cy="1231560"/>
            <a:chOff x="-33840" y="-89640"/>
            <a:chExt cx="12253680" cy="1231560"/>
          </a:xfrm>
        </p:grpSpPr>
        <p:sp>
          <p:nvSpPr>
            <p:cNvPr id="49"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0"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51" name="PlaceHolder 1"/>
          <p:cNvSpPr>
            <a:spLocks noGrp="1"/>
          </p:cNvSpPr>
          <p:nvPr>
            <p:ph type="ftr" idx="16"/>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52" name="PlaceHolder 2"/>
          <p:cNvSpPr>
            <a:spLocks noGrp="1"/>
          </p:cNvSpPr>
          <p:nvPr>
            <p:ph type="sldNum" idx="17"/>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CCF24F77-5D30-4F33-BD62-1237E0732261}"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53" name="PlaceHolder 3"/>
          <p:cNvSpPr>
            <a:spLocks noGrp="1"/>
          </p:cNvSpPr>
          <p:nvPr>
            <p:ph type="dt" idx="18"/>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76"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77"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78" name="PlaceHolder 2"/>
          <p:cNvSpPr>
            <a:spLocks noGrp="1"/>
          </p:cNvSpPr>
          <p:nvPr>
            <p:ph type="ftr" idx="28"/>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79" name="PlaceHolder 3"/>
          <p:cNvSpPr>
            <a:spLocks noGrp="1"/>
          </p:cNvSpPr>
          <p:nvPr>
            <p:ph type="sldNum" idx="29"/>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D741025A-76C0-44DF-B82C-7148AC7FDED7}"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80" name="PlaceHolder 4"/>
          <p:cNvSpPr>
            <a:spLocks noGrp="1"/>
          </p:cNvSpPr>
          <p:nvPr>
            <p:ph type="dt" idx="30"/>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8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70"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71"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72" name="PlaceHolder 2"/>
          <p:cNvSpPr>
            <a:spLocks noGrp="1"/>
          </p:cNvSpPr>
          <p:nvPr>
            <p:ph type="ftr" idx="25"/>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73" name="PlaceHolder 3"/>
          <p:cNvSpPr>
            <a:spLocks noGrp="1"/>
          </p:cNvSpPr>
          <p:nvPr>
            <p:ph type="sldNum" idx="26"/>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64FA6153-0BD0-46CC-AEEF-0C4A2F60676D}"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74" name="PlaceHolder 4"/>
          <p:cNvSpPr>
            <a:spLocks noGrp="1"/>
          </p:cNvSpPr>
          <p:nvPr>
            <p:ph type="dt" idx="27"/>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7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54"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5"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82" name="Group 1"/>
          <p:cNvGrpSpPr/>
          <p:nvPr/>
        </p:nvGrpSpPr>
        <p:grpSpPr>
          <a:xfrm>
            <a:off x="-33840" y="-89640"/>
            <a:ext cx="12253680" cy="1231560"/>
            <a:chOff x="-33840" y="-89640"/>
            <a:chExt cx="12253680" cy="1231560"/>
          </a:xfrm>
        </p:grpSpPr>
        <p:sp>
          <p:nvSpPr>
            <p:cNvPr id="57"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58"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83"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84" name="PlaceHolder 2"/>
          <p:cNvSpPr>
            <a:spLocks noGrp="1"/>
          </p:cNvSpPr>
          <p:nvPr>
            <p:ph type="ftr" idx="31"/>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&lt;footer&gt;</a:t>
            </a:r>
            <a:endParaRPr b="0" lang="en-IN" sz="1400" strike="noStrike" u="none">
              <a:solidFill>
                <a:srgbClr val="ffffff"/>
              </a:solidFill>
              <a:effectLst/>
              <a:uFillTx/>
              <a:latin typeface="Nimbus Roman"/>
            </a:endParaRPr>
          </a:p>
        </p:txBody>
      </p:sp>
      <p:sp>
        <p:nvSpPr>
          <p:cNvPr id="85" name="PlaceHolder 3"/>
          <p:cNvSpPr>
            <a:spLocks noGrp="1"/>
          </p:cNvSpPr>
          <p:nvPr>
            <p:ph type="sldNum" idx="32"/>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33706541-6515-42E9-8F96-4CA15C9306A6}" type="slidenum">
              <a:rPr b="0" lang="en-IN" sz="1200" strike="noStrike" u="none">
                <a:solidFill>
                  <a:schemeClr val="lt2">
                    <a:shade val="90000"/>
                  </a:schemeClr>
                </a:solidFill>
                <a:effectLst/>
                <a:uFillTx/>
                <a:latin typeface="Constantia"/>
              </a:rPr>
              <a:t>&lt;number&gt;</a:t>
            </a:fld>
            <a:endParaRPr b="0" lang="en-IN" sz="1200" strike="noStrike" u="none">
              <a:solidFill>
                <a:srgbClr val="ffffff"/>
              </a:solidFill>
              <a:effectLst/>
              <a:uFillTx/>
              <a:latin typeface="Nimbus Roman"/>
            </a:endParaRPr>
          </a:p>
        </p:txBody>
      </p:sp>
      <p:sp>
        <p:nvSpPr>
          <p:cNvPr id="86" name="PlaceHolder 4"/>
          <p:cNvSpPr>
            <a:spLocks noGrp="1"/>
          </p:cNvSpPr>
          <p:nvPr>
            <p:ph type="dt" idx="33"/>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&lt;date/time&gt;</a:t>
            </a:r>
            <a:endParaRPr b="0" lang="en-IN" sz="1400" strike="noStrike" u="none">
              <a:solidFill>
                <a:srgbClr val="ffffff"/>
              </a:solidFill>
              <a:effectLst/>
              <a:uFillTx/>
              <a:latin typeface="Nimbus Roman"/>
            </a:endParaRPr>
          </a:p>
        </p:txBody>
      </p:sp>
      <p:sp>
        <p:nvSpPr>
          <p:cNvPr id="8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ffffff"/>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
</Relationships>
</file>

<file path=ppt/slideMasters/_rels/slideMaster10.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19.xml"/>
</Relationships>
</file>

<file path=ppt/slideMasters/_rels/slideMaster14.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20.xml"/>
</Relationships>
</file>

<file path=ppt/slideMasters/_rels/slideMaster15.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slideLayout" Target="../slideLayouts/slideLayout21.xml"/>
</Relationships>
</file>

<file path=ppt/slideMasters/_rels/slideMaster16.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22.xml"/>
</Relationships>
</file>

<file path=ppt/slideMasters/_rels/slideMaster17.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24.xml"/>
</Relationships>
</file>

<file path=ppt/slideMasters/_rels/slideMaster8.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16"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17"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18" name="Group 1"/>
          <p:cNvGrpSpPr/>
          <p:nvPr/>
        </p:nvGrpSpPr>
        <p:grpSpPr>
          <a:xfrm>
            <a:off x="-33840" y="-89640"/>
            <a:ext cx="12253680" cy="1231560"/>
            <a:chOff x="-33840" y="-89640"/>
            <a:chExt cx="12253680" cy="1231560"/>
          </a:xfrm>
        </p:grpSpPr>
        <p:sp>
          <p:nvSpPr>
            <p:cNvPr id="119"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20"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21"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2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23" name="PlaceHolder 3"/>
          <p:cNvSpPr>
            <a:spLocks noGrp="1"/>
          </p:cNvSpPr>
          <p:nvPr>
            <p:ph type="ftr" idx="46"/>
          </p:nvPr>
        </p:nvSpPr>
        <p:spPr>
          <a:xfrm>
            <a:off x="4170240" y="6247440"/>
            <a:ext cx="3860280" cy="46764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&lt;footer&gt;</a:t>
            </a:r>
            <a:endParaRPr b="0" lang="en-IN" sz="1400" strike="noStrike" u="none">
              <a:solidFill>
                <a:srgbClr val="000000"/>
              </a:solidFill>
              <a:effectLst/>
              <a:uFillTx/>
              <a:latin typeface="Nimbus Roman"/>
            </a:endParaRPr>
          </a:p>
        </p:txBody>
      </p:sp>
      <p:sp>
        <p:nvSpPr>
          <p:cNvPr id="124" name="PlaceHolder 4"/>
          <p:cNvSpPr>
            <a:spLocks noGrp="1"/>
          </p:cNvSpPr>
          <p:nvPr>
            <p:ph type="sldNum" idx="47"/>
          </p:nvPr>
        </p:nvSpPr>
        <p:spPr>
          <a:xfrm>
            <a:off x="8741880" y="6247440"/>
            <a:ext cx="2835000" cy="467640"/>
          </a:xfrm>
          <a:prstGeom prst="rect">
            <a:avLst/>
          </a:prstGeom>
          <a:noFill/>
          <a:ln w="0">
            <a:noFill/>
          </a:ln>
        </p:spPr>
        <p:txBody>
          <a:bodyPr lIns="0" rIns="0" tIns="0" bIns="0" anchor="t">
            <a:noAutofit/>
          </a:bodyPr>
          <a:lstStyle>
            <a:lvl1pPr indent="0" algn="r" defTabSz="914400">
              <a:lnSpc>
                <a:spcPct val="93000"/>
              </a:lnSpc>
              <a:buNone/>
              <a:tabLst>
                <a:tab algn="l" pos="0"/>
              </a:tabLst>
              <a:defRPr b="0" lang="en-US" sz="1700" strike="noStrike" u="none">
                <a:solidFill>
                  <a:schemeClr val="dk2"/>
                </a:solidFill>
                <a:effectLst/>
                <a:uFillTx/>
                <a:latin typeface="Times New Roman"/>
                <a:ea typeface="Times New Roman"/>
              </a:defRPr>
            </a:lvl1pPr>
          </a:lstStyle>
          <a:p>
            <a:pPr indent="0" algn="r" defTabSz="914400">
              <a:lnSpc>
                <a:spcPct val="93000"/>
              </a:lnSpc>
              <a:buNone/>
              <a:tabLst>
                <a:tab algn="l" pos="0"/>
              </a:tabLst>
            </a:pPr>
            <a:fld id="{0D885A36-7782-42E8-B081-A5C704FD0E28}" type="slidenum">
              <a:rPr b="0" lang="en-US" sz="1700" strike="noStrike" u="none">
                <a:solidFill>
                  <a:schemeClr val="dk2"/>
                </a:solidFill>
                <a:effectLst/>
                <a:uFillTx/>
                <a:latin typeface="Times New Roman"/>
                <a:ea typeface="Times New Roman"/>
              </a:rPr>
              <a:t>&lt;number&gt;</a:t>
            </a:fld>
            <a:endParaRPr b="0" lang="en-IN" sz="1700" strike="noStrike" u="none">
              <a:solidFill>
                <a:srgbClr val="000000"/>
              </a:solidFill>
              <a:effectLst/>
              <a:uFillTx/>
              <a:latin typeface="Nimbus Roman"/>
            </a:endParaRPr>
          </a:p>
        </p:txBody>
      </p:sp>
      <p:sp>
        <p:nvSpPr>
          <p:cNvPr id="125" name="PlaceHolder 5"/>
          <p:cNvSpPr>
            <a:spLocks noGrp="1"/>
          </p:cNvSpPr>
          <p:nvPr>
            <p:ph type="dt" idx="48"/>
          </p:nvPr>
        </p:nvSpPr>
        <p:spPr>
          <a:xfrm>
            <a:off x="608760" y="6247440"/>
            <a:ext cx="2835000" cy="46764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&lt;date/time&gt;</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28"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29"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30" name="Group 1"/>
          <p:cNvGrpSpPr/>
          <p:nvPr/>
        </p:nvGrpSpPr>
        <p:grpSpPr>
          <a:xfrm>
            <a:off x="-33840" y="-89640"/>
            <a:ext cx="12253680" cy="1231560"/>
            <a:chOff x="-33840" y="-89640"/>
            <a:chExt cx="12253680" cy="1231560"/>
          </a:xfrm>
        </p:grpSpPr>
        <p:sp>
          <p:nvSpPr>
            <p:cNvPr id="131"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32"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33"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a:t>
            </a:r>
            <a:r>
              <a:rPr b="0" lang="en-IN" sz="1800" strike="noStrike" u="none">
                <a:solidFill>
                  <a:srgbClr val="000000"/>
                </a:solidFill>
                <a:effectLst/>
                <a:uFillTx/>
                <a:latin typeface="Arial"/>
              </a:rPr>
              <a:t>text format</a:t>
            </a:r>
            <a:endParaRPr b="0" lang="en-IN" sz="1800" strike="noStrike" u="none">
              <a:solidFill>
                <a:srgbClr val="000000"/>
              </a:solidFill>
              <a:effectLst/>
              <a:uFillTx/>
              <a:latin typeface="Arial"/>
            </a:endParaRPr>
          </a:p>
        </p:txBody>
      </p:sp>
      <p:sp>
        <p:nvSpPr>
          <p:cNvPr id="13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35" name="PlaceHolder 3"/>
          <p:cNvSpPr>
            <a:spLocks noGrp="1"/>
          </p:cNvSpPr>
          <p:nvPr>
            <p:ph type="ftr" idx="49"/>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&lt;footer&gt;</a:t>
            </a:r>
            <a:endParaRPr b="0" lang="en-IN" sz="1400" strike="noStrike" u="none">
              <a:solidFill>
                <a:srgbClr val="000000"/>
              </a:solidFill>
              <a:effectLst/>
              <a:uFillTx/>
              <a:latin typeface="Nimbus Roman"/>
            </a:endParaRPr>
          </a:p>
        </p:txBody>
      </p:sp>
      <p:sp>
        <p:nvSpPr>
          <p:cNvPr id="136" name="PlaceHolder 4"/>
          <p:cNvSpPr>
            <a:spLocks noGrp="1"/>
          </p:cNvSpPr>
          <p:nvPr>
            <p:ph type="sldNum" idx="50"/>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9E004DD7-D4CB-4A58-8DDE-A3A2256C7E92}" type="slidenum">
              <a:rPr b="0" lang="en-IN" sz="1200" strike="noStrike" u="none">
                <a:solidFill>
                  <a:schemeClr val="dk2">
                    <a:shade val="90000"/>
                  </a:schemeClr>
                </a:solidFill>
                <a:effectLst/>
                <a:uFillTx/>
                <a:latin typeface="Constantia"/>
              </a:rPr>
              <a:t>&lt;number&gt;</a:t>
            </a:fld>
            <a:endParaRPr b="0" lang="en-IN" sz="1200" strike="noStrike" u="none">
              <a:solidFill>
                <a:srgbClr val="000000"/>
              </a:solidFill>
              <a:effectLst/>
              <a:uFillTx/>
              <a:latin typeface="Nimbus Roman"/>
            </a:endParaRPr>
          </a:p>
        </p:txBody>
      </p:sp>
      <p:sp>
        <p:nvSpPr>
          <p:cNvPr id="137" name="PlaceHolder 5"/>
          <p:cNvSpPr>
            <a:spLocks noGrp="1"/>
          </p:cNvSpPr>
          <p:nvPr>
            <p:ph type="dt" idx="51"/>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&lt;date/time&gt;</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4aa2d6"/>
            </a:gs>
            <a:gs pos="25000">
              <a:srgbClr val="4c96c6"/>
            </a:gs>
            <a:gs pos="100000">
              <a:srgbClr val="002b36"/>
            </a:gs>
          </a:gsLst>
          <a:path path="circle">
            <a:fillToRect l="50000" t="55000" r="50000" b="45000"/>
          </a:path>
        </a:gradFill>
      </p:bgPr>
    </p:bg>
    <p:spTree>
      <p:nvGrpSpPr>
        <p:cNvPr id="1" name=""/>
        <p:cNvGrpSpPr/>
        <p:nvPr/>
      </p:nvGrpSpPr>
      <p:grpSpPr>
        <a:xfrm>
          <a:off x="0" y="0"/>
          <a:ext cx="0" cy="0"/>
          <a:chOff x="0" y="0"/>
          <a:chExt cx="0" cy="0"/>
        </a:xfrm>
      </p:grpSpPr>
      <p:sp>
        <p:nvSpPr>
          <p:cNvPr id="140"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141"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nvGrpSpPr>
          <p:cNvPr id="142" name="Group 1"/>
          <p:cNvGrpSpPr/>
          <p:nvPr/>
        </p:nvGrpSpPr>
        <p:grpSpPr>
          <a:xfrm>
            <a:off x="-33840" y="-89640"/>
            <a:ext cx="12253680" cy="1231560"/>
            <a:chOff x="-33840" y="-89640"/>
            <a:chExt cx="12253680" cy="1231560"/>
          </a:xfrm>
        </p:grpSpPr>
        <p:sp>
          <p:nvSpPr>
            <p:cNvPr id="143"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sp>
          <p:nvSpPr>
            <p:cNvPr id="144"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lt1"/>
                </a:solidFill>
                <a:effectLst/>
                <a:uFillTx/>
                <a:latin typeface="Constantia"/>
              </a:endParaRPr>
            </a:p>
          </p:txBody>
        </p:sp>
      </p:grpSp>
      <p:sp>
        <p:nvSpPr>
          <p:cNvPr id="145" name="PlaceHolder 1"/>
          <p:cNvSpPr>
            <a:spLocks noGrp="1"/>
          </p:cNvSpPr>
          <p:nvPr>
            <p:ph type="ftr" idx="52"/>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ffffff"/>
                </a:solidFill>
                <a:effectLst/>
                <a:uFillTx/>
                <a:latin typeface="Nimbus Roman"/>
              </a:defRPr>
            </a:lvl1pPr>
          </a:lstStyle>
          <a:p>
            <a:pPr indent="0" algn="ctr">
              <a:lnSpc>
                <a:spcPct val="100000"/>
              </a:lnSpc>
              <a:buNone/>
              <a:tabLst>
                <a:tab algn="l" pos="0"/>
              </a:tabLst>
            </a:pPr>
            <a:r>
              <a:rPr b="0" lang="en-IN" sz="1400" strike="noStrike" u="none">
                <a:solidFill>
                  <a:srgbClr val="ffffff"/>
                </a:solidFill>
                <a:effectLst/>
                <a:uFillTx/>
                <a:latin typeface="Nimbus Roman"/>
              </a:rPr>
              <a:t> </a:t>
            </a:r>
            <a:endParaRPr b="0" lang="en-IN" sz="1400" strike="noStrike" u="none">
              <a:solidFill>
                <a:srgbClr val="ffffff"/>
              </a:solidFill>
              <a:effectLst/>
              <a:uFillTx/>
              <a:latin typeface="Nimbus Roman"/>
            </a:endParaRPr>
          </a:p>
        </p:txBody>
      </p:sp>
      <p:sp>
        <p:nvSpPr>
          <p:cNvPr id="146" name="PlaceHolder 2"/>
          <p:cNvSpPr>
            <a:spLocks noGrp="1"/>
          </p:cNvSpPr>
          <p:nvPr>
            <p:ph type="sldNum" idx="53"/>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lt2">
                    <a:shade val="90000"/>
                  </a:schemeClr>
                </a:solidFill>
                <a:effectLst/>
                <a:uFillTx/>
                <a:latin typeface="Constantia"/>
              </a:defRPr>
            </a:lvl1pPr>
          </a:lstStyle>
          <a:p>
            <a:pPr indent="0" algn="r" defTabSz="914400">
              <a:lnSpc>
                <a:spcPct val="100000"/>
              </a:lnSpc>
              <a:buNone/>
              <a:tabLst>
                <a:tab algn="l" pos="0"/>
              </a:tabLst>
            </a:pPr>
            <a:fld id="{F1C92F78-621D-42F0-8F11-030454729DBC}" type="slidenum">
              <a:rPr b="0" lang="en-IN" sz="1200" strike="noStrike" u="none">
                <a:solidFill>
                  <a:schemeClr val="lt2">
                    <a:shade val="90000"/>
                  </a:schemeClr>
                </a:solidFill>
                <a:effectLst/>
                <a:uFillTx/>
                <a:latin typeface="Constantia"/>
              </a:rPr>
              <a:t>1</a:t>
            </a:fld>
            <a:endParaRPr b="0" lang="en-IN" sz="1200" strike="noStrike" u="none">
              <a:solidFill>
                <a:srgbClr val="ffffff"/>
              </a:solidFill>
              <a:effectLst/>
              <a:uFillTx/>
              <a:latin typeface="Nimbus Roman"/>
            </a:endParaRPr>
          </a:p>
        </p:txBody>
      </p:sp>
      <p:sp>
        <p:nvSpPr>
          <p:cNvPr id="147" name="PlaceHolder 3"/>
          <p:cNvSpPr>
            <a:spLocks noGrp="1"/>
          </p:cNvSpPr>
          <p:nvPr>
            <p:ph type="dt" idx="54"/>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ffffff"/>
                </a:solidFill>
                <a:effectLst/>
                <a:uFillTx/>
                <a:latin typeface="Nimbus Roman"/>
              </a:defRPr>
            </a:lvl1pPr>
          </a:lstStyle>
          <a:p>
            <a:pPr indent="0">
              <a:buNone/>
            </a:pPr>
            <a:r>
              <a:rPr b="0" lang="en-IN" sz="1400" strike="noStrike" u="none">
                <a:solidFill>
                  <a:srgbClr val="ffffff"/>
                </a:solidFill>
                <a:effectLst/>
                <a:uFillTx/>
                <a:latin typeface="Nimbus Roman"/>
              </a:rPr>
              <a:t> </a:t>
            </a:r>
            <a:endParaRPr b="0" lang="en-IN" sz="1400" strike="noStrike" u="none">
              <a:solidFill>
                <a:srgbClr val="ffffff"/>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48"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49"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50" name="Group 1"/>
          <p:cNvGrpSpPr/>
          <p:nvPr/>
        </p:nvGrpSpPr>
        <p:grpSpPr>
          <a:xfrm>
            <a:off x="-33840" y="-89640"/>
            <a:ext cx="12253680" cy="1231560"/>
            <a:chOff x="-33840" y="-89640"/>
            <a:chExt cx="12253680" cy="1231560"/>
          </a:xfrm>
        </p:grpSpPr>
        <p:sp>
          <p:nvSpPr>
            <p:cNvPr id="151"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52"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53"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a:t>
            </a:r>
            <a:r>
              <a:rPr b="0" lang="en-IN" sz="1800" strike="noStrike" u="none">
                <a:solidFill>
                  <a:srgbClr val="000000"/>
                </a:solidFill>
                <a:effectLst/>
                <a:uFillTx/>
                <a:latin typeface="Arial"/>
              </a:rPr>
              <a:t>text format</a:t>
            </a:r>
            <a:endParaRPr b="0" lang="en-IN" sz="1800" strike="noStrike" u="none">
              <a:solidFill>
                <a:srgbClr val="000000"/>
              </a:solidFill>
              <a:effectLst/>
              <a:uFillTx/>
              <a:latin typeface="Arial"/>
            </a:endParaRPr>
          </a:p>
        </p:txBody>
      </p:sp>
      <p:sp>
        <p:nvSpPr>
          <p:cNvPr id="154"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55"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56" name="PlaceHolder 4"/>
          <p:cNvSpPr>
            <a:spLocks noGrp="1"/>
          </p:cNvSpPr>
          <p:nvPr>
            <p:ph type="ftr" idx="55"/>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&lt;footer&gt;</a:t>
            </a:r>
            <a:endParaRPr b="0" lang="en-IN" sz="1400" strike="noStrike" u="none">
              <a:solidFill>
                <a:srgbClr val="000000"/>
              </a:solidFill>
              <a:effectLst/>
              <a:uFillTx/>
              <a:latin typeface="Nimbus Roman"/>
            </a:endParaRPr>
          </a:p>
        </p:txBody>
      </p:sp>
      <p:sp>
        <p:nvSpPr>
          <p:cNvPr id="157" name="PlaceHolder 5"/>
          <p:cNvSpPr>
            <a:spLocks noGrp="1"/>
          </p:cNvSpPr>
          <p:nvPr>
            <p:ph type="sldNum" idx="56"/>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429C94C5-4301-439D-8113-0DB0FDEAE567}" type="slidenum">
              <a:rPr b="0" lang="en-IN" sz="1200" strike="noStrike" u="none">
                <a:solidFill>
                  <a:schemeClr val="dk2">
                    <a:shade val="90000"/>
                  </a:schemeClr>
                </a:solidFill>
                <a:effectLst/>
                <a:uFillTx/>
                <a:latin typeface="Constantia"/>
              </a:rPr>
              <a:t>&lt;number&gt;</a:t>
            </a:fld>
            <a:endParaRPr b="0" lang="en-IN" sz="1200" strike="noStrike" u="none">
              <a:solidFill>
                <a:srgbClr val="000000"/>
              </a:solidFill>
              <a:effectLst/>
              <a:uFillTx/>
              <a:latin typeface="Nimbus Roman"/>
            </a:endParaRPr>
          </a:p>
        </p:txBody>
      </p:sp>
      <p:sp>
        <p:nvSpPr>
          <p:cNvPr id="158" name="PlaceHolder 6"/>
          <p:cNvSpPr>
            <a:spLocks noGrp="1"/>
          </p:cNvSpPr>
          <p:nvPr>
            <p:ph type="dt" idx="57"/>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&lt;date/time&gt;</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62"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63"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64" name="Group 1"/>
          <p:cNvGrpSpPr/>
          <p:nvPr/>
        </p:nvGrpSpPr>
        <p:grpSpPr>
          <a:xfrm>
            <a:off x="-33840" y="-89640"/>
            <a:ext cx="12253680" cy="1231560"/>
            <a:chOff x="-33840" y="-89640"/>
            <a:chExt cx="12253680" cy="1231560"/>
          </a:xfrm>
        </p:grpSpPr>
        <p:sp>
          <p:nvSpPr>
            <p:cNvPr id="165"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66"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67" name="PlaceHolder 1"/>
          <p:cNvSpPr>
            <a:spLocks noGrp="1"/>
          </p:cNvSpPr>
          <p:nvPr>
            <p:ph type="ftr" idx="58"/>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68" name="PlaceHolder 2"/>
          <p:cNvSpPr>
            <a:spLocks noGrp="1"/>
          </p:cNvSpPr>
          <p:nvPr>
            <p:ph type="sldNum" idx="59"/>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669B9E74-88C0-4193-A6C7-A857475F0F3A}" type="slidenum">
              <a:rPr b="0" lang="en-IN" sz="1200" strike="noStrike" u="none">
                <a:solidFill>
                  <a:schemeClr val="dk2">
                    <a:shade val="90000"/>
                  </a:schemeClr>
                </a:solidFill>
                <a:effectLst/>
                <a:uFillTx/>
                <a:latin typeface="Constantia"/>
              </a:rPr>
              <a:t>1</a:t>
            </a:fld>
            <a:endParaRPr b="0" lang="en-IN" sz="1200" strike="noStrike" u="none">
              <a:solidFill>
                <a:srgbClr val="000000"/>
              </a:solidFill>
              <a:effectLst/>
              <a:uFillTx/>
              <a:latin typeface="Nimbus Roman"/>
            </a:endParaRPr>
          </a:p>
        </p:txBody>
      </p:sp>
      <p:sp>
        <p:nvSpPr>
          <p:cNvPr id="169" name="PlaceHolder 3"/>
          <p:cNvSpPr>
            <a:spLocks noGrp="1"/>
          </p:cNvSpPr>
          <p:nvPr>
            <p:ph type="dt" idx="60"/>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70"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71"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72" name="Group 1"/>
          <p:cNvGrpSpPr/>
          <p:nvPr/>
        </p:nvGrpSpPr>
        <p:grpSpPr>
          <a:xfrm>
            <a:off x="-33840" y="-89640"/>
            <a:ext cx="12253680" cy="1231560"/>
            <a:chOff x="-33840" y="-89640"/>
            <a:chExt cx="12253680" cy="1231560"/>
          </a:xfrm>
        </p:grpSpPr>
        <p:sp>
          <p:nvSpPr>
            <p:cNvPr id="173"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74"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75" name="PlaceHolder 1"/>
          <p:cNvSpPr>
            <a:spLocks noGrp="1"/>
          </p:cNvSpPr>
          <p:nvPr>
            <p:ph type="title"/>
          </p:nvPr>
        </p:nvSpPr>
        <p:spPr>
          <a:xfrm>
            <a:off x="711360" y="2148120"/>
            <a:ext cx="1046808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76" name="PlaceHolder 2"/>
          <p:cNvSpPr>
            <a:spLocks noGrp="1"/>
          </p:cNvSpPr>
          <p:nvPr>
            <p:ph type="ftr" idx="61"/>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77" name="PlaceHolder 3"/>
          <p:cNvSpPr>
            <a:spLocks noGrp="1"/>
          </p:cNvSpPr>
          <p:nvPr>
            <p:ph type="sldNum" idx="62"/>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CE840D86-6049-4DD6-8B90-E1EC12FA42F9}" type="slidenum">
              <a:rPr b="0" lang="en-IN" sz="1200" strike="noStrike" u="none">
                <a:solidFill>
                  <a:schemeClr val="dk2">
                    <a:shade val="90000"/>
                  </a:schemeClr>
                </a:solidFill>
                <a:effectLst/>
                <a:uFillTx/>
                <a:latin typeface="Constantia"/>
              </a:rPr>
              <a:t>1</a:t>
            </a:fld>
            <a:endParaRPr b="0" lang="en-IN" sz="1200" strike="noStrike" u="none">
              <a:solidFill>
                <a:srgbClr val="000000"/>
              </a:solidFill>
              <a:effectLst/>
              <a:uFillTx/>
              <a:latin typeface="Nimbus Roman"/>
            </a:endParaRPr>
          </a:p>
        </p:txBody>
      </p:sp>
      <p:sp>
        <p:nvSpPr>
          <p:cNvPr id="178" name="PlaceHolder 4"/>
          <p:cNvSpPr>
            <a:spLocks noGrp="1"/>
          </p:cNvSpPr>
          <p:nvPr>
            <p:ph type="dt" idx="63"/>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7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effectLst/>
                <a:uFillTx/>
                <a:latin typeface="Arial"/>
              </a:rPr>
              <a:t>Second Outline Level</a:t>
            </a:r>
            <a:endParaRPr b="0" lang="en-IN"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effectLst/>
                <a:uFillTx/>
                <a:latin typeface="Arial"/>
              </a:rPr>
              <a:t>Third Outline Level</a:t>
            </a:r>
            <a:endParaRPr b="0" lang="en-IN"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effectLst/>
                <a:uFillTx/>
                <a:latin typeface="Arial"/>
              </a:rPr>
              <a:t>Fourth Outline Level</a:t>
            </a:r>
            <a:endParaRPr b="0" lang="en-IN"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Fifth Outline Level</a:t>
            </a:r>
            <a:endParaRPr b="0" lang="en-IN"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Sixth Outline Level</a:t>
            </a:r>
            <a:endParaRPr b="0" lang="en-IN"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Seventh Outline Level</a:t>
            </a:r>
            <a:endParaRPr b="0" lang="en-IN"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81"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82"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83" name="Group 1"/>
          <p:cNvGrpSpPr/>
          <p:nvPr/>
        </p:nvGrpSpPr>
        <p:grpSpPr>
          <a:xfrm>
            <a:off x="-33840" y="-89640"/>
            <a:ext cx="12253680" cy="1231560"/>
            <a:chOff x="-33840" y="-89640"/>
            <a:chExt cx="12253680" cy="1231560"/>
          </a:xfrm>
        </p:grpSpPr>
        <p:sp>
          <p:nvSpPr>
            <p:cNvPr id="184"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85"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86" name="PlaceHolder 1"/>
          <p:cNvSpPr>
            <a:spLocks noGrp="1"/>
          </p:cNvSpPr>
          <p:nvPr>
            <p:ph type="ftr" idx="64"/>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87" name="PlaceHolder 2"/>
          <p:cNvSpPr>
            <a:spLocks noGrp="1"/>
          </p:cNvSpPr>
          <p:nvPr>
            <p:ph type="sldNum" idx="65"/>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B04627F2-F977-4E86-852F-47389A973CFE}" type="slidenum">
              <a:rPr b="0" lang="en-IN" sz="1200" strike="noStrike" u="none">
                <a:solidFill>
                  <a:schemeClr val="dk2">
                    <a:shade val="90000"/>
                  </a:schemeClr>
                </a:solidFill>
                <a:effectLst/>
                <a:uFillTx/>
                <a:latin typeface="Constantia"/>
              </a:rPr>
              <a:t>1</a:t>
            </a:fld>
            <a:endParaRPr b="0" lang="en-IN" sz="1200" strike="noStrike" u="none">
              <a:solidFill>
                <a:srgbClr val="000000"/>
              </a:solidFill>
              <a:effectLst/>
              <a:uFillTx/>
              <a:latin typeface="Nimbus Roman"/>
            </a:endParaRPr>
          </a:p>
        </p:txBody>
      </p:sp>
      <p:sp>
        <p:nvSpPr>
          <p:cNvPr id="188" name="PlaceHolder 3"/>
          <p:cNvSpPr>
            <a:spLocks noGrp="1"/>
          </p:cNvSpPr>
          <p:nvPr>
            <p:ph type="dt" idx="66"/>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89"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IN" sz="4400" strike="noStrike" u="none">
                <a:solidFill>
                  <a:srgbClr val="000000"/>
                </a:solidFill>
                <a:effectLst/>
                <a:uFillTx/>
                <a:latin typeface="Arial"/>
              </a:rPr>
              <a:t>Click to edit the title text format</a:t>
            </a:r>
            <a:endParaRPr b="0" lang="en-IN" sz="4400" strike="noStrike" u="none">
              <a:solidFill>
                <a:srgbClr val="000000"/>
              </a:solidFill>
              <a:effectLst/>
              <a:uFillTx/>
              <a:latin typeface="Arial"/>
            </a:endParaRPr>
          </a:p>
        </p:txBody>
      </p:sp>
      <p:sp>
        <p:nvSpPr>
          <p:cNvPr id="19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effectLst/>
                <a:uFillTx/>
                <a:latin typeface="Arial"/>
              </a:rPr>
              <a:t>Second Outline Level</a:t>
            </a:r>
            <a:endParaRPr b="0" lang="en-IN"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effectLst/>
                <a:uFillTx/>
                <a:latin typeface="Arial"/>
              </a:rPr>
              <a:t>Third Outline Level</a:t>
            </a:r>
            <a:endParaRPr b="0" lang="en-IN"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effectLst/>
                <a:uFillTx/>
                <a:latin typeface="Arial"/>
              </a:rPr>
              <a:t>Fourth Outline Level</a:t>
            </a:r>
            <a:endParaRPr b="0" lang="en-IN"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Fifth Outline Level</a:t>
            </a:r>
            <a:endParaRPr b="0" lang="en-IN"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Sixth Outline Level</a:t>
            </a:r>
            <a:endParaRPr b="0" lang="en-IN"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effectLst/>
                <a:uFillTx/>
                <a:latin typeface="Arial"/>
              </a:rPr>
              <a:t>Seventh Outline Level</a:t>
            </a:r>
            <a:endParaRPr b="0" lang="en-IN"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91"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92"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93" name="Group 1"/>
          <p:cNvGrpSpPr/>
          <p:nvPr/>
        </p:nvGrpSpPr>
        <p:grpSpPr>
          <a:xfrm>
            <a:off x="-33840" y="-89640"/>
            <a:ext cx="12253680" cy="1231560"/>
            <a:chOff x="-33840" y="-89640"/>
            <a:chExt cx="12253680" cy="1231560"/>
          </a:xfrm>
        </p:grpSpPr>
        <p:sp>
          <p:nvSpPr>
            <p:cNvPr id="194"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95"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96" name="PlaceHolder 1"/>
          <p:cNvSpPr>
            <a:spLocks noGrp="1"/>
          </p:cNvSpPr>
          <p:nvPr>
            <p:ph type="ftr" idx="67"/>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97" name="PlaceHolder 2"/>
          <p:cNvSpPr>
            <a:spLocks noGrp="1"/>
          </p:cNvSpPr>
          <p:nvPr>
            <p:ph type="sldNum" idx="68"/>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86D33674-988B-4ABB-8A89-E1FF129A71CB}" type="slidenum">
              <a:rPr b="0" lang="en-IN" sz="1200" strike="noStrike" u="none">
                <a:solidFill>
                  <a:schemeClr val="dk2">
                    <a:shade val="90000"/>
                  </a:schemeClr>
                </a:solidFill>
                <a:effectLst/>
                <a:uFillTx/>
                <a:latin typeface="Constantia"/>
              </a:rPr>
              <a:t>1</a:t>
            </a:fld>
            <a:endParaRPr b="0" lang="en-IN" sz="1200" strike="noStrike" u="none">
              <a:solidFill>
                <a:srgbClr val="000000"/>
              </a:solidFill>
              <a:effectLst/>
              <a:uFillTx/>
              <a:latin typeface="Nimbus Roman"/>
            </a:endParaRPr>
          </a:p>
        </p:txBody>
      </p:sp>
      <p:sp>
        <p:nvSpPr>
          <p:cNvPr id="198" name="PlaceHolder 3"/>
          <p:cNvSpPr>
            <a:spLocks noGrp="1"/>
          </p:cNvSpPr>
          <p:nvPr>
            <p:ph type="dt" idx="69"/>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99" name="Freeform 6" hidden="1"/>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200" name="Freeform 7" hidden="1"/>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201" name="Group 1"/>
          <p:cNvGrpSpPr/>
          <p:nvPr/>
        </p:nvGrpSpPr>
        <p:grpSpPr>
          <a:xfrm>
            <a:off x="-33840" y="-89640"/>
            <a:ext cx="12253680" cy="1231560"/>
            <a:chOff x="-33840" y="-89640"/>
            <a:chExt cx="12253680" cy="1231560"/>
          </a:xfrm>
        </p:grpSpPr>
        <p:sp>
          <p:nvSpPr>
            <p:cNvPr id="202"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203"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204" name="Snip and Round Single Corner Rectangle 8"/>
          <p:cNvSpPr/>
          <p:nvPr/>
        </p:nvSpPr>
        <p:spPr>
          <a:xfrm flipV="1" rot="420000">
            <a:off x="4220280" y="1106640"/>
            <a:ext cx="7009560" cy="4114080"/>
          </a:xfrm>
          <a:prstGeom prst="snipRoundRect">
            <a:avLst>
              <a:gd name="adj1" fmla="val 0"/>
              <a:gd name="adj2" fmla="val 3646"/>
            </a:avLst>
          </a:prstGeom>
          <a:solidFill>
            <a:srgbClr val="ffffff"/>
          </a:solidFill>
          <a:ln cap="rnd" w="3175">
            <a:solidFill>
              <a:srgbClr val="c0c0c0"/>
            </a:solidFill>
            <a:round/>
          </a:ln>
          <a:effectLst>
            <a:outerShdw algn="tl" blurRad="63360" dir="7494149" dist="37750" kx="100000" rotWithShape="0" sx="98500" sy="100080">
              <a:srgbClr val="000000">
                <a:alpha val="25000"/>
              </a:srgbClr>
            </a:outerShdw>
          </a:effectLst>
        </p:spPr>
        <p:style>
          <a:lnRef idx="2">
            <a:schemeClr val="accent1"/>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Constantia"/>
            </a:endParaRPr>
          </a:p>
        </p:txBody>
      </p:sp>
      <p:sp>
        <p:nvSpPr>
          <p:cNvPr id="205" name="Right Triangle 11"/>
          <p:cNvSpPr/>
          <p:nvPr/>
        </p:nvSpPr>
        <p:spPr>
          <a:xfrm flipV="1" rot="420000">
            <a:off x="10672200" y="5358960"/>
            <a:ext cx="206640" cy="154800"/>
          </a:xfrm>
          <a:prstGeom prst="rtTriangle">
            <a:avLst/>
          </a:prstGeom>
          <a:solidFill>
            <a:srgbClr val="ffffff"/>
          </a:solidFill>
          <a:ln w="12700">
            <a:solidFill>
              <a:srgbClr val="ffffff"/>
            </a:solidFill>
            <a:bevel/>
          </a:ln>
          <a:effectLst>
            <a:outerShdw algn="tl" blurRad="19800" dir="12881710" dist="5692" rotWithShape="0">
              <a:srgbClr val="000000">
                <a:alpha val="47000"/>
              </a:srgbClr>
            </a:outerShdw>
          </a:effectLst>
        </p:spPr>
        <p:style>
          <a:lnRef idx="2">
            <a:schemeClr val="accent1"/>
          </a:lnRef>
          <a:fillRef idx="1">
            <a:schemeClr val="accent1"/>
          </a:fillRef>
          <a:effectRef idx="0">
            <a:schemeClr val="accent1"/>
          </a:effectRef>
          <a:fontRef idx="minor"/>
        </p:style>
        <p:txBody>
          <a:bodyPr lIns="90000" rIns="90000" tIns="6840" bIns="6840" anchor="ctr">
            <a:noAutofit/>
          </a:bodyPr>
          <a:p>
            <a:pPr algn="ctr" defTabSz="914400">
              <a:lnSpc>
                <a:spcPct val="100000"/>
              </a:lnSpc>
            </a:pPr>
            <a:endParaRPr b="0" lang="en-US" sz="1800" strike="noStrike" u="none">
              <a:solidFill>
                <a:schemeClr val="lt1"/>
              </a:solidFill>
              <a:effectLst/>
              <a:uFillTx/>
              <a:latin typeface="Constantia"/>
            </a:endParaRPr>
          </a:p>
        </p:txBody>
      </p:sp>
      <p:sp>
        <p:nvSpPr>
          <p:cNvPr id="206" name="Freeform 9"/>
          <p:cNvSpPr/>
          <p:nvPr/>
        </p:nvSpPr>
        <p:spPr>
          <a:xfrm flipV="1">
            <a:off x="-11880" y="5815080"/>
            <a:ext cx="12216600" cy="1040760"/>
          </a:xfrm>
          <a:custGeom>
            <a:avLst/>
            <a:gdLst>
              <a:gd name="textAreaLeft" fmla="*/ 0 w 12216600"/>
              <a:gd name="textAreaRight" fmla="*/ 12216960 w 12216600"/>
              <a:gd name="textAreaTop" fmla="*/ -360 h 1040760"/>
              <a:gd name="textAreaBottom" fmla="*/ 104076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207" name="Freeform 10"/>
          <p:cNvSpPr/>
          <p:nvPr/>
        </p:nvSpPr>
        <p:spPr>
          <a:xfrm flipV="1">
            <a:off x="5842080" y="6219000"/>
            <a:ext cx="6349320" cy="637560"/>
          </a:xfrm>
          <a:custGeom>
            <a:avLst/>
            <a:gdLst>
              <a:gd name="textAreaLeft" fmla="*/ 0 w 6349320"/>
              <a:gd name="textAreaRight" fmla="*/ 6349680 w 6349320"/>
              <a:gd name="textAreaTop" fmla="*/ -360 h 637560"/>
              <a:gd name="textAreaBottom" fmla="*/ 63756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208" name="PlaceHolder 1"/>
          <p:cNvSpPr>
            <a:spLocks noGrp="1"/>
          </p:cNvSpPr>
          <p:nvPr>
            <p:ph type="ftr" idx="70"/>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209" name="PlaceHolder 2"/>
          <p:cNvSpPr>
            <a:spLocks noGrp="1"/>
          </p:cNvSpPr>
          <p:nvPr>
            <p:ph type="sldNum" idx="71"/>
          </p:nvPr>
        </p:nvSpPr>
        <p:spPr>
          <a:xfrm>
            <a:off x="10769760" y="6356520"/>
            <a:ext cx="81216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78AEC800-BC78-4C62-82EA-A8A12EE7D16D}" type="slidenum">
              <a:rPr b="0" lang="en-IN" sz="1200" strike="noStrike" u="none">
                <a:solidFill>
                  <a:schemeClr val="dk2">
                    <a:shade val="90000"/>
                  </a:schemeClr>
                </a:solidFill>
                <a:effectLst/>
                <a:uFillTx/>
                <a:latin typeface="Constantia"/>
              </a:rPr>
              <a:t>1</a:t>
            </a:fld>
            <a:endParaRPr b="0" lang="en-IN" sz="1200" strike="noStrike" u="none">
              <a:solidFill>
                <a:srgbClr val="000000"/>
              </a:solidFill>
              <a:effectLst/>
              <a:uFillTx/>
              <a:latin typeface="Nimbus Roman"/>
            </a:endParaRPr>
          </a:p>
        </p:txBody>
      </p:sp>
      <p:sp>
        <p:nvSpPr>
          <p:cNvPr id="210" name="PlaceHolder 3"/>
          <p:cNvSpPr>
            <a:spLocks noGrp="1"/>
          </p:cNvSpPr>
          <p:nvPr>
            <p:ph type="dt" idx="72"/>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00"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01"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02" name="Group 1"/>
          <p:cNvGrpSpPr/>
          <p:nvPr/>
        </p:nvGrpSpPr>
        <p:grpSpPr>
          <a:xfrm>
            <a:off x="-33840" y="-89640"/>
            <a:ext cx="12253680" cy="1231560"/>
            <a:chOff x="-33840" y="-89640"/>
            <a:chExt cx="12253680" cy="1231560"/>
          </a:xfrm>
        </p:grpSpPr>
        <p:sp>
          <p:nvSpPr>
            <p:cNvPr id="103"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04"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05" name="PlaceHolder 1"/>
          <p:cNvSpPr>
            <a:spLocks noGrp="1"/>
          </p:cNvSpPr>
          <p:nvPr>
            <p:ph type="ftr" idx="40"/>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&lt;footer&gt;</a:t>
            </a:r>
            <a:endParaRPr b="0" lang="en-IN" sz="1400" strike="noStrike" u="none">
              <a:solidFill>
                <a:srgbClr val="000000"/>
              </a:solidFill>
              <a:effectLst/>
              <a:uFillTx/>
              <a:latin typeface="Nimbus Roman"/>
            </a:endParaRPr>
          </a:p>
        </p:txBody>
      </p:sp>
      <p:sp>
        <p:nvSpPr>
          <p:cNvPr id="106" name="PlaceHolder 2"/>
          <p:cNvSpPr>
            <a:spLocks noGrp="1"/>
          </p:cNvSpPr>
          <p:nvPr>
            <p:ph type="sldNum" idx="41"/>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EF6244BB-683D-4942-B536-11B843BA0E5E}" type="slidenum">
              <a:rPr b="0" lang="en-IN" sz="1200" strike="noStrike" u="none">
                <a:solidFill>
                  <a:schemeClr val="dk2">
                    <a:shade val="90000"/>
                  </a:schemeClr>
                </a:solidFill>
                <a:effectLst/>
                <a:uFillTx/>
                <a:latin typeface="Constantia"/>
              </a:rPr>
              <a:t>&lt;number&gt;</a:t>
            </a:fld>
            <a:endParaRPr b="0" lang="en-IN" sz="1200" strike="noStrike" u="none">
              <a:solidFill>
                <a:srgbClr val="000000"/>
              </a:solidFill>
              <a:effectLst/>
              <a:uFillTx/>
              <a:latin typeface="Nimbus Roman"/>
            </a:endParaRPr>
          </a:p>
        </p:txBody>
      </p:sp>
      <p:sp>
        <p:nvSpPr>
          <p:cNvPr id="107" name="PlaceHolder 3"/>
          <p:cNvSpPr>
            <a:spLocks noGrp="1"/>
          </p:cNvSpPr>
          <p:nvPr>
            <p:ph type="dt" idx="42"/>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&lt;date/time&gt;</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tx="0" ty="0" sx="64571" sy="64571" algn="tl"/>
        </a:blipFill>
      </p:bgPr>
    </p:bg>
    <p:spTree>
      <p:nvGrpSpPr>
        <p:cNvPr id="1" name=""/>
        <p:cNvGrpSpPr/>
        <p:nvPr/>
      </p:nvGrpSpPr>
      <p:grpSpPr>
        <a:xfrm>
          <a:off x="0" y="0"/>
          <a:ext cx="0" cy="0"/>
          <a:chOff x="0" y="0"/>
          <a:chExt cx="0" cy="0"/>
        </a:xfrm>
      </p:grpSpPr>
      <p:sp>
        <p:nvSpPr>
          <p:cNvPr id="108" name="Freeform 6"/>
          <p:cNvSpPr/>
          <p:nvPr/>
        </p:nvSpPr>
        <p:spPr>
          <a:xfrm>
            <a:off x="-12600" y="-7200"/>
            <a:ext cx="12216600" cy="1040760"/>
          </a:xfrm>
          <a:custGeom>
            <a:avLst/>
            <a:gdLst>
              <a:gd name="textAreaLeft" fmla="*/ 0 w 12216600"/>
              <a:gd name="textAreaRight" fmla="*/ 12216960 w 12216600"/>
              <a:gd name="textAreaTop" fmla="*/ 0 h 1040760"/>
              <a:gd name="textAreaBottom" fmla="*/ 1041120 h 1040760"/>
            </a:gdLst>
            <a:ahLst/>
            <a:rect l="textAreaLeft" t="textAreaTop" r="textAreaRight" b="textAreaBottom"/>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rotWithShape="0">
            <a:gsLst>
              <a:gs pos="0">
                <a:srgbClr val="0074a0">
                  <a:alpha val="45000"/>
                </a:srgbClr>
              </a:gs>
              <a:gs pos="100000">
                <a:srgbClr val="00c4cd">
                  <a:alpha val="5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09" name="Freeform 7"/>
          <p:cNvSpPr/>
          <p:nvPr/>
        </p:nvSpPr>
        <p:spPr>
          <a:xfrm>
            <a:off x="5842080" y="-7200"/>
            <a:ext cx="6349320" cy="637560"/>
          </a:xfrm>
          <a:custGeom>
            <a:avLst/>
            <a:gdLst>
              <a:gd name="textAreaLeft" fmla="*/ 0 w 6349320"/>
              <a:gd name="textAreaRight" fmla="*/ 6349680 w 6349320"/>
              <a:gd name="textAreaTop" fmla="*/ 0 h 637560"/>
              <a:gd name="textAreaBottom" fmla="*/ 637920 h 637560"/>
            </a:gdLst>
            <a:ahLst/>
            <a:rect l="textAreaLeft" t="textAreaTop" r="textAreaRight" b="textAreaBottom"/>
            <a:pathLst>
              <a:path w="3000" h="595">
                <a:moveTo>
                  <a:pt x="0" y="0"/>
                </a:moveTo>
                <a:cubicBezTo>
                  <a:pt x="174" y="102"/>
                  <a:pt x="1168" y="533"/>
                  <a:pt x="1668" y="564"/>
                </a:cubicBezTo>
                <a:cubicBezTo>
                  <a:pt x="2168" y="595"/>
                  <a:pt x="2778" y="279"/>
                  <a:pt x="3000" y="186"/>
                </a:cubicBezTo>
                <a:lnTo>
                  <a:pt x="3000" y="6"/>
                </a:lnTo>
                <a:lnTo>
                  <a:pt x="0" y="0"/>
                </a:lnTo>
                <a:close/>
              </a:path>
            </a:pathLst>
          </a:custGeom>
          <a:gradFill rotWithShape="0">
            <a:gsLst>
              <a:gs pos="0">
                <a:srgbClr val="00a0a8">
                  <a:alpha val="30000"/>
                </a:srgbClr>
              </a:gs>
              <a:gs pos="80000">
                <a:srgbClr val="008abf">
                  <a:alpha val="45000"/>
                </a:srgbClr>
              </a:gs>
            </a:gsLst>
            <a:lin ang="5400000"/>
          </a:gradFill>
          <a:ln w="9525">
            <a:noFill/>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nvGrpSpPr>
          <p:cNvPr id="110" name="Group 1"/>
          <p:cNvGrpSpPr/>
          <p:nvPr/>
        </p:nvGrpSpPr>
        <p:grpSpPr>
          <a:xfrm>
            <a:off x="-33840" y="-89640"/>
            <a:ext cx="12253680" cy="1231560"/>
            <a:chOff x="-33840" y="-89640"/>
            <a:chExt cx="12253680" cy="1231560"/>
          </a:xfrm>
        </p:grpSpPr>
        <p:sp>
          <p:nvSpPr>
            <p:cNvPr id="111" name="Freeform 11"/>
            <p:cNvSpPr/>
            <p:nvPr/>
          </p:nvSpPr>
          <p:spPr>
            <a:xfrm rot="21435600">
              <a:off x="-25200" y="201600"/>
              <a:ext cx="12216600" cy="648360"/>
            </a:xfrm>
            <a:custGeom>
              <a:avLst/>
              <a:gdLst>
                <a:gd name="textAreaLeft" fmla="*/ 0 w 12216600"/>
                <a:gd name="textAreaRight" fmla="*/ 12216960 w 12216600"/>
                <a:gd name="textAreaTop" fmla="*/ 0 h 648360"/>
                <a:gd name="textAreaBottom" fmla="*/ 648720 h 648360"/>
              </a:gdLst>
              <a:ahLst/>
              <a:rect l="textAreaLeft" t="textAreaTop" r="textAreaRight" b="textAreaBottom"/>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a:solidFill>
                <a:srgbClr val="09b7bf"/>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sp>
          <p:nvSpPr>
            <p:cNvPr id="112" name="Freeform 12"/>
            <p:cNvSpPr/>
            <p:nvPr/>
          </p:nvSpPr>
          <p:spPr>
            <a:xfrm rot="21435600">
              <a:off x="-19080" y="275040"/>
              <a:ext cx="12233520" cy="529560"/>
            </a:xfrm>
            <a:custGeom>
              <a:avLst/>
              <a:gdLst>
                <a:gd name="textAreaLeft" fmla="*/ 0 w 12233520"/>
                <a:gd name="textAreaRight" fmla="*/ 12233880 w 12233520"/>
                <a:gd name="textAreaTop" fmla="*/ 0 h 529560"/>
                <a:gd name="textAreaBottom" fmla="*/ 529920 h 529560"/>
              </a:gdLst>
              <a:ahLst/>
              <a:rect l="textAreaLeft" t="textAreaTop" r="textAreaRight" b="textAreaBottom"/>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a:solidFill>
                <a:srgbClr val="0f6fc6"/>
              </a:solidFill>
              <a:round/>
            </a:ln>
          </p:spPr>
          <p:style>
            <a:lnRef idx="0"/>
            <a:fillRef idx="0"/>
            <a:effectRef idx="0"/>
            <a:fontRef idx="minor"/>
          </p:style>
          <p:txBody>
            <a:bodyPr lIns="90000" rIns="90000" tIns="45000" bIns="45000" anchor="t">
              <a:noAutofit/>
            </a:bodyPr>
            <a:p>
              <a:pPr defTabSz="914400">
                <a:lnSpc>
                  <a:spcPct val="100000"/>
                </a:lnSpc>
              </a:pPr>
              <a:endParaRPr b="0" lang="en-US" sz="1800" strike="noStrike" u="none">
                <a:solidFill>
                  <a:schemeClr val="dk1"/>
                </a:solidFill>
                <a:effectLst/>
                <a:uFillTx/>
                <a:latin typeface="Constantia"/>
              </a:endParaRPr>
            </a:p>
          </p:txBody>
        </p:sp>
      </p:grpSp>
      <p:sp>
        <p:nvSpPr>
          <p:cNvPr id="113" name="PlaceHolder 1"/>
          <p:cNvSpPr>
            <a:spLocks noGrp="1"/>
          </p:cNvSpPr>
          <p:nvPr>
            <p:ph type="ftr" idx="43"/>
          </p:nvPr>
        </p:nvSpPr>
        <p:spPr>
          <a:xfrm>
            <a:off x="3556080" y="6356520"/>
            <a:ext cx="4469760" cy="364320"/>
          </a:xfrm>
          <a:prstGeom prst="rect">
            <a:avLst/>
          </a:prstGeom>
          <a:noFill/>
          <a:ln w="0">
            <a:noFill/>
          </a:ln>
        </p:spPr>
        <p:txBody>
          <a:bodyPr lIns="0" rIns="0" tIns="0" bIns="0" anchor="b">
            <a:noAutofit/>
          </a:bodyPr>
          <a:lstStyle>
            <a:lvl1pPr indent="0" algn="ctr">
              <a:lnSpc>
                <a:spcPct val="100000"/>
              </a:lnSpc>
              <a:buNone/>
              <a:tabLst>
                <a:tab algn="l" pos="0"/>
              </a:tabLst>
              <a:defRPr b="0" lang="en-IN" sz="1400" strike="noStrike" u="none">
                <a:solidFill>
                  <a:srgbClr val="000000"/>
                </a:solidFill>
                <a:effectLst/>
                <a:uFillTx/>
                <a:latin typeface="Nimbus Roman"/>
              </a:defRPr>
            </a:lvl1pPr>
          </a:lstStyle>
          <a:p>
            <a:pPr indent="0" algn="ctr">
              <a:lnSpc>
                <a:spcPct val="100000"/>
              </a:lnSpc>
              <a:buNone/>
              <a:tabLst>
                <a:tab algn="l" pos="0"/>
              </a:tabLst>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
        <p:nvSpPr>
          <p:cNvPr id="114" name="PlaceHolder 2"/>
          <p:cNvSpPr>
            <a:spLocks noGrp="1"/>
          </p:cNvSpPr>
          <p:nvPr>
            <p:ph type="sldNum" idx="44"/>
          </p:nvPr>
        </p:nvSpPr>
        <p:spPr>
          <a:xfrm>
            <a:off x="10566360" y="6356520"/>
            <a:ext cx="1015200" cy="364320"/>
          </a:xfrm>
          <a:prstGeom prst="rect">
            <a:avLst/>
          </a:prstGeom>
          <a:noFill/>
          <a:ln w="0">
            <a:noFill/>
          </a:ln>
        </p:spPr>
        <p:txBody>
          <a:bodyPr lIns="0" rIns="0" tIns="0" bIns="0" anchor="b">
            <a:noAutofit/>
          </a:bodyPr>
          <a:lstStyle>
            <a:lvl1pPr indent="0" algn="r" defTabSz="914400">
              <a:lnSpc>
                <a:spcPct val="100000"/>
              </a:lnSpc>
              <a:buNone/>
              <a:tabLst>
                <a:tab algn="l" pos="0"/>
              </a:tabLst>
              <a:defRPr b="0" lang="en-IN" sz="1200" strike="noStrike" u="none">
                <a:solidFill>
                  <a:schemeClr val="dk2">
                    <a:shade val="90000"/>
                  </a:schemeClr>
                </a:solidFill>
                <a:effectLst/>
                <a:uFillTx/>
                <a:latin typeface="Constantia"/>
              </a:defRPr>
            </a:lvl1pPr>
          </a:lstStyle>
          <a:p>
            <a:pPr indent="0" algn="r" defTabSz="914400">
              <a:lnSpc>
                <a:spcPct val="100000"/>
              </a:lnSpc>
              <a:buNone/>
              <a:tabLst>
                <a:tab algn="l" pos="0"/>
              </a:tabLst>
            </a:pPr>
            <a:fld id="{EB286170-5252-4AD0-A426-BBF88ACA8FB5}" type="slidenum">
              <a:rPr b="0" lang="en-IN" sz="1200" strike="noStrike" u="none">
                <a:solidFill>
                  <a:schemeClr val="dk2">
                    <a:shade val="90000"/>
                  </a:schemeClr>
                </a:solidFill>
                <a:effectLst/>
                <a:uFillTx/>
                <a:latin typeface="Constantia"/>
              </a:rPr>
              <a:t>1</a:t>
            </a:fld>
            <a:endParaRPr b="0" lang="en-IN" sz="1200" strike="noStrike" u="none">
              <a:solidFill>
                <a:srgbClr val="000000"/>
              </a:solidFill>
              <a:effectLst/>
              <a:uFillTx/>
              <a:latin typeface="Nimbus Roman"/>
            </a:endParaRPr>
          </a:p>
        </p:txBody>
      </p:sp>
      <p:sp>
        <p:nvSpPr>
          <p:cNvPr id="115" name="PlaceHolder 3"/>
          <p:cNvSpPr>
            <a:spLocks noGrp="1"/>
          </p:cNvSpPr>
          <p:nvPr>
            <p:ph type="dt" idx="45"/>
          </p:nvPr>
        </p:nvSpPr>
        <p:spPr>
          <a:xfrm>
            <a:off x="609480" y="6356520"/>
            <a:ext cx="2844000" cy="364320"/>
          </a:xfrm>
          <a:prstGeom prst="rect">
            <a:avLst/>
          </a:prstGeom>
          <a:noFill/>
          <a:ln w="0">
            <a:noFill/>
          </a:ln>
        </p:spPr>
        <p:txBody>
          <a:bodyPr lIns="0" rIns="0" tIns="0" bIns="0" anchor="b">
            <a:noAutofit/>
          </a:bodyPr>
          <a:lstStyle>
            <a:lvl1pPr indent="0">
              <a:buNone/>
              <a:defRPr b="0" lang="en-IN" sz="1400" strike="noStrike" u="none">
                <a:solidFill>
                  <a:srgbClr val="000000"/>
                </a:solidFill>
                <a:effectLst/>
                <a:uFillTx/>
                <a:latin typeface="Nimbus Roman"/>
              </a:defRPr>
            </a:lvl1pPr>
          </a:lstStyle>
          <a:p>
            <a:pPr indent="0">
              <a:buNone/>
            </a:pPr>
            <a:r>
              <a:rPr b="0" lang="en-IN" sz="1400" strike="noStrike" u="none">
                <a:solidFill>
                  <a:srgbClr val="000000"/>
                </a:solidFill>
                <a:effectLst/>
                <a:uFillTx/>
                <a:latin typeface="Nimbus Roman"/>
              </a:rPr>
              <a:t> </a:t>
            </a:r>
            <a:endParaRPr b="0" lang="en-IN" sz="1400" strike="noStrike" u="non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0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11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1.xml"/>
</Relationships>
</file>

<file path=ppt/slides/_rels/slide11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6.xml"/>
</Relationships>
</file>

<file path=ppt/slides/_rels/slide1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12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_rels/slide12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2.xml"/>
</Relationships>
</file>

<file path=ppt/slides/_rels/slide12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1.xml"/>
</Relationships>
</file>

<file path=ppt/slides/_rels/slide1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13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7.xml"/>
</Relationships>
</file>

<file path=ppt/slides/_rels/slide141.xml.rels><?xml version="1.0" encoding="UTF-8"?>
<Relationships xmlns="http://schemas.openxmlformats.org/package/2006/relationships"><Relationship Id="rId1" Type="http://schemas.openxmlformats.org/officeDocument/2006/relationships/hyperlink" Target="http://www.dbtalks.com/article/introduction-to-thrudb/" TargetMode="External"/><Relationship Id="rId2" Type="http://schemas.openxmlformats.org/officeDocument/2006/relationships/slideLayout" Target="../slideLayouts/slideLayout17.xml"/>
</Relationships>
</file>

<file path=ppt/slides/_rels/slide1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7.xml.rels><?xml version="1.0" encoding="UTF-8"?>
<Relationships xmlns="http://schemas.openxmlformats.org/package/2006/relationships"><Relationship Id="rId1" Type="http://schemas.openxmlformats.org/officeDocument/2006/relationships/hyperlink" Target="https://www.junglescout.com/blog/amazon-kindle-direct-publishing/#:~:text=Kindle%20Direct%20Publishing%2C%20or%20KDP,upfront%20costs%20or%20inventory%20orders." TargetMode="External"/><Relationship Id="rId2" Type="http://schemas.openxmlformats.org/officeDocument/2006/relationships/hyperlink" Target="https://www.junglescout.com/blog/amazon-kindle-direct-publishing/#:~:text=Kindle%20Direct%20Publishing%2C%20or%20KDP,upfront%20costs%20or%20inventory%20orders." TargetMode="External"/><Relationship Id="rId3" Type="http://schemas.openxmlformats.org/officeDocument/2006/relationships/slideLayout" Target="../slideLayouts/slideLayout17.xml"/>
</Relationships>
</file>

<file path=ppt/slides/_rels/slide14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4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5.xml.rels><?xml version="1.0" encoding="UTF-8"?>
<Relationships xmlns="http://schemas.openxmlformats.org/package/2006/relationships"><Relationship Id="rId1" Type="http://schemas.openxmlformats.org/officeDocument/2006/relationships/hyperlink" Target="https://www.adobe.com/in/products/photoshop-express.html" TargetMode="External"/><Relationship Id="rId2" Type="http://schemas.openxmlformats.org/officeDocument/2006/relationships/slideLayout" Target="../slideLayouts/slideLayout17.xml"/>
</Relationships>
</file>

<file path=ppt/slides/_rels/slide1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2.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84360" y="685800"/>
            <a:ext cx="11270520" cy="4540680"/>
          </a:xfrm>
          <a:prstGeom prst="rect">
            <a:avLst/>
          </a:prstGeom>
          <a:noFill/>
          <a:ln w="0">
            <a:noFill/>
          </a:ln>
        </p:spPr>
        <p:txBody>
          <a:bodyPr lIns="0" rIns="18360" tIns="0" bIns="0" anchor="b">
            <a:normAutofit/>
          </a:bodyPr>
          <a:p>
            <a:pPr indent="0">
              <a:lnSpc>
                <a:spcPct val="100000"/>
              </a:lnSpc>
              <a:buNone/>
              <a:tabLst>
                <a:tab algn="l" pos="0"/>
              </a:tabLst>
            </a:pPr>
            <a:r>
              <a:rPr b="1" lang="en-IN" sz="4000" strike="noStrike" u="none">
                <a:solidFill>
                  <a:schemeClr val="accent3">
                    <a:tint val="90000"/>
                  </a:schemeClr>
                </a:solidFill>
                <a:effectLst/>
                <a:uFillTx/>
                <a:latin typeface="Calibri"/>
              </a:rPr>
              <a:t>Course Objective: </a:t>
            </a:r>
            <a:br>
              <a:rPr sz="4000"/>
            </a:br>
            <a:r>
              <a:rPr b="1" lang="en-US" sz="4000" strike="noStrike" u="none">
                <a:solidFill>
                  <a:schemeClr val="accent3">
                    <a:tint val="90000"/>
                  </a:schemeClr>
                </a:solidFill>
                <a:effectLst/>
                <a:uFillTx/>
                <a:latin typeface="Calibri"/>
              </a:rPr>
              <a:t>● To learn various data storage methods on cloud. </a:t>
            </a:r>
            <a:br>
              <a:rPr sz="4000"/>
            </a:br>
            <a:r>
              <a:rPr b="1" lang="en-IN" sz="4000" strike="noStrike" u="none">
                <a:solidFill>
                  <a:schemeClr val="accent3">
                    <a:tint val="90000"/>
                  </a:schemeClr>
                </a:solidFill>
                <a:effectLst/>
                <a:uFillTx/>
                <a:latin typeface="Calibri"/>
              </a:rPr>
              <a:t>	</a:t>
            </a:r>
            <a:br>
              <a:rPr sz="4000"/>
            </a:br>
            <a:endParaRPr b="0" lang="en-IN" sz="40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Note</a:t>
            </a:r>
            <a:endParaRPr b="0" lang="en-IN" sz="5000" strike="noStrike" u="none">
              <a:solidFill>
                <a:srgbClr val="000000"/>
              </a:solidFill>
              <a:effectLst/>
              <a:uFillTx/>
              <a:latin typeface="Arial"/>
            </a:endParaRPr>
          </a:p>
        </p:txBody>
      </p:sp>
      <p:sp>
        <p:nvSpPr>
          <p:cNvPr id="23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DAS is the basic in a storage system and employed in building SAN and NAS either directly or indirectly.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NAS is the top most layer, having SAN and DAS as its base.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SAN lies between a DAS and a NAS.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42">
                                  <p:stCondLst>
                                    <p:cond delay="0"/>
                                  </p:stCondLst>
                                  <p:childTnLst>
                                    <p:set>
                                      <p:cBhvr>
                                        <p:cTn id="63" dur="1" fill="hold">
                                          <p:stCondLst>
                                            <p:cond delay="0"/>
                                          </p:stCondLst>
                                        </p:cTn>
                                        <p:tgtEl>
                                          <p:spTgt spid="236">
                                            <p:txEl>
                                              <p:pRg st="0" end="0"/>
                                            </p:txEl>
                                          </p:spTgt>
                                        </p:tgtEl>
                                        <p:attrNameLst>
                                          <p:attrName>style.visibility</p:attrName>
                                        </p:attrNameLst>
                                      </p:cBhvr>
                                      <p:to>
                                        <p:strVal val="visible"/>
                                      </p:to>
                                    </p:set>
                                    <p:animEffect filter="fade" transition="in">
                                      <p:cBhvr additive="repl">
                                        <p:cTn id="64" dur="1000"/>
                                        <p:tgtEl>
                                          <p:spTgt spid="236">
                                            <p:txEl>
                                              <p:pRg st="0" end="0"/>
                                            </p:txEl>
                                          </p:spTgt>
                                        </p:tgtEl>
                                      </p:cBhvr>
                                    </p:animEffect>
                                    <p:anim calcmode="lin" valueType="num">
                                      <p:cBhvr additive="repl">
                                        <p:cTn id="65" dur="1000" fill="hold"/>
                                        <p:tgtEl>
                                          <p:spTgt spid="236">
                                            <p:txEl>
                                              <p:pRg st="0" end="0"/>
                                            </p:txEl>
                                          </p:spTgt>
                                        </p:tgtEl>
                                        <p:attrNameLst>
                                          <p:attrName>ppt_x</p:attrName>
                                        </p:attrNameLst>
                                      </p:cBhvr>
                                      <p:tavLst>
                                        <p:tav tm="0">
                                          <p:val>
                                            <p:strVal val="#ppt_x"/>
                                          </p:val>
                                        </p:tav>
                                        <p:tav tm="100000">
                                          <p:val>
                                            <p:strVal val="#ppt_x"/>
                                          </p:val>
                                        </p:tav>
                                      </p:tavLst>
                                    </p:anim>
                                    <p:anim calcmode="lin" valueType="num">
                                      <p:cBhvr additive="repl">
                                        <p:cTn id="66" dur="1000" fill="hold"/>
                                        <p:tgtEl>
                                          <p:spTgt spid="2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42">
                                  <p:stCondLst>
                                    <p:cond delay="0"/>
                                  </p:stCondLst>
                                  <p:childTnLst>
                                    <p:set>
                                      <p:cBhvr>
                                        <p:cTn id="70" dur="1" fill="hold">
                                          <p:stCondLst>
                                            <p:cond delay="0"/>
                                          </p:stCondLst>
                                        </p:cTn>
                                        <p:tgtEl>
                                          <p:spTgt spid="236">
                                            <p:txEl>
                                              <p:pRg st="1" end="1"/>
                                            </p:txEl>
                                          </p:spTgt>
                                        </p:tgtEl>
                                        <p:attrNameLst>
                                          <p:attrName>style.visibility</p:attrName>
                                        </p:attrNameLst>
                                      </p:cBhvr>
                                      <p:to>
                                        <p:strVal val="visible"/>
                                      </p:to>
                                    </p:set>
                                    <p:animEffect filter="fade" transition="in">
                                      <p:cBhvr additive="repl">
                                        <p:cTn id="71" dur="1000"/>
                                        <p:tgtEl>
                                          <p:spTgt spid="236">
                                            <p:txEl>
                                              <p:pRg st="1" end="1"/>
                                            </p:txEl>
                                          </p:spTgt>
                                        </p:tgtEl>
                                      </p:cBhvr>
                                    </p:animEffect>
                                    <p:anim calcmode="lin" valueType="num">
                                      <p:cBhvr additive="repl">
                                        <p:cTn id="72" dur="1000" fill="hold"/>
                                        <p:tgtEl>
                                          <p:spTgt spid="236">
                                            <p:txEl>
                                              <p:pRg st="1" end="1"/>
                                            </p:txEl>
                                          </p:spTgt>
                                        </p:tgtEl>
                                        <p:attrNameLst>
                                          <p:attrName>ppt_x</p:attrName>
                                        </p:attrNameLst>
                                      </p:cBhvr>
                                      <p:tavLst>
                                        <p:tav tm="0">
                                          <p:val>
                                            <p:strVal val="#ppt_x"/>
                                          </p:val>
                                        </p:tav>
                                        <p:tav tm="100000">
                                          <p:val>
                                            <p:strVal val="#ppt_x"/>
                                          </p:val>
                                        </p:tav>
                                      </p:tavLst>
                                    </p:anim>
                                    <p:anim calcmode="lin" valueType="num">
                                      <p:cBhvr additive="repl">
                                        <p:cTn id="73" dur="1000" fill="hold"/>
                                        <p:tgtEl>
                                          <p:spTgt spid="2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nodeType="clickEffect" fill="hold" presetClass="entr" presetID="42">
                                  <p:stCondLst>
                                    <p:cond delay="0"/>
                                  </p:stCondLst>
                                  <p:childTnLst>
                                    <p:set>
                                      <p:cBhvr>
                                        <p:cTn id="77" dur="1" fill="hold">
                                          <p:stCondLst>
                                            <p:cond delay="0"/>
                                          </p:stCondLst>
                                        </p:cTn>
                                        <p:tgtEl>
                                          <p:spTgt spid="236">
                                            <p:txEl>
                                              <p:pRg st="2" end="2"/>
                                            </p:txEl>
                                          </p:spTgt>
                                        </p:tgtEl>
                                        <p:attrNameLst>
                                          <p:attrName>style.visibility</p:attrName>
                                        </p:attrNameLst>
                                      </p:cBhvr>
                                      <p:to>
                                        <p:strVal val="visible"/>
                                      </p:to>
                                    </p:set>
                                    <p:animEffect filter="fade" transition="in">
                                      <p:cBhvr additive="repl">
                                        <p:cTn id="78" dur="1000"/>
                                        <p:tgtEl>
                                          <p:spTgt spid="236">
                                            <p:txEl>
                                              <p:pRg st="2" end="2"/>
                                            </p:txEl>
                                          </p:spTgt>
                                        </p:tgtEl>
                                      </p:cBhvr>
                                    </p:animEffect>
                                    <p:anim calcmode="lin" valueType="num">
                                      <p:cBhvr additive="repl">
                                        <p:cTn id="79" dur="1000" fill="hold"/>
                                        <p:tgtEl>
                                          <p:spTgt spid="236">
                                            <p:txEl>
                                              <p:pRg st="2" end="2"/>
                                            </p:txEl>
                                          </p:spTgt>
                                        </p:tgtEl>
                                        <p:attrNameLst>
                                          <p:attrName>ppt_x</p:attrName>
                                        </p:attrNameLst>
                                      </p:cBhvr>
                                      <p:tavLst>
                                        <p:tav tm="0">
                                          <p:val>
                                            <p:strVal val="#ppt_x"/>
                                          </p:val>
                                        </p:tav>
                                        <p:tav tm="100000">
                                          <p:val>
                                            <p:strVal val="#ppt_x"/>
                                          </p:val>
                                        </p:tav>
                                      </p:tavLst>
                                    </p:anim>
                                    <p:anim calcmode="lin" valueType="num">
                                      <p:cBhvr additive="repl">
                                        <p:cTn id="80" dur="1000" fill="hold"/>
                                        <p:tgtEl>
                                          <p:spTgt spid="23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60948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2.6.Data Protection and Availability </a:t>
            </a:r>
            <a:endParaRPr b="0" lang="en-IN" sz="5000" strike="noStrike" u="none">
              <a:solidFill>
                <a:srgbClr val="000000"/>
              </a:solidFill>
              <a:effectLst/>
              <a:uFillTx/>
              <a:latin typeface="Arial"/>
            </a:endParaRPr>
          </a:p>
        </p:txBody>
      </p:sp>
      <p:sp>
        <p:nvSpPr>
          <p:cNvPr id="411" name="PlaceHolder 2"/>
          <p:cNvSpPr>
            <a:spLocks noGrp="1"/>
          </p:cNvSpPr>
          <p:nvPr>
            <p:ph/>
          </p:nvPr>
        </p:nvSpPr>
        <p:spPr>
          <a:xfrm>
            <a:off x="609480" y="1220040"/>
            <a:ext cx="10972080" cy="544536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To ensure that data is protected from loss and theft, providers must take some precautionary measures: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Physical site security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Protection against power loss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Protection against loss of network access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Data redundancy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Server redundancy and server fail-over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Redundant data sites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Levels of redundancy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Versioning and data retention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Accessibility of cloud storage as live data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Backup to tape or other media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Data availability, when contract disputes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44" dur="indefinite" restart="never" nodeType="tmRoot">
          <p:childTnLst>
            <p:seq>
              <p:cTn id="1845" dur="indefinite" nodeType="mainSeq">
                <p:childTnLst>
                  <p:par>
                    <p:cTn id="1846" fill="hold">
                      <p:stCondLst>
                        <p:cond delay="indefinite"/>
                      </p:stCondLst>
                      <p:childTnLst>
                        <p:par>
                          <p:cTn id="1847" fill="hold">
                            <p:stCondLst>
                              <p:cond delay="0"/>
                            </p:stCondLst>
                            <p:childTnLst>
                              <p:par>
                                <p:cTn id="1848" nodeType="clickEffect" fill="hold" presetClass="entr" presetID="42">
                                  <p:stCondLst>
                                    <p:cond delay="0"/>
                                  </p:stCondLst>
                                  <p:childTnLst>
                                    <p:set>
                                      <p:cBhvr>
                                        <p:cTn id="1849" dur="1" fill="hold">
                                          <p:stCondLst>
                                            <p:cond delay="0"/>
                                          </p:stCondLst>
                                        </p:cTn>
                                        <p:tgtEl>
                                          <p:spTgt spid="411">
                                            <p:txEl>
                                              <p:pRg st="0" end="0"/>
                                            </p:txEl>
                                          </p:spTgt>
                                        </p:tgtEl>
                                        <p:attrNameLst>
                                          <p:attrName>style.visibility</p:attrName>
                                        </p:attrNameLst>
                                      </p:cBhvr>
                                      <p:to>
                                        <p:strVal val="visible"/>
                                      </p:to>
                                    </p:set>
                                    <p:animEffect filter="fade" transition="in">
                                      <p:cBhvr additive="repl">
                                        <p:cTn id="1850" dur="1000"/>
                                        <p:tgtEl>
                                          <p:spTgt spid="411">
                                            <p:txEl>
                                              <p:pRg st="0" end="0"/>
                                            </p:txEl>
                                          </p:spTgt>
                                        </p:tgtEl>
                                      </p:cBhvr>
                                    </p:animEffect>
                                    <p:anim calcmode="lin" valueType="num">
                                      <p:cBhvr additive="repl">
                                        <p:cTn id="1851" dur="1000" fill="hold"/>
                                        <p:tgtEl>
                                          <p:spTgt spid="411">
                                            <p:txEl>
                                              <p:pRg st="0" end="0"/>
                                            </p:txEl>
                                          </p:spTgt>
                                        </p:tgtEl>
                                        <p:attrNameLst>
                                          <p:attrName>ppt_x</p:attrName>
                                        </p:attrNameLst>
                                      </p:cBhvr>
                                      <p:tavLst>
                                        <p:tav tm="0">
                                          <p:val>
                                            <p:strVal val="#ppt_x"/>
                                          </p:val>
                                        </p:tav>
                                        <p:tav tm="100000">
                                          <p:val>
                                            <p:strVal val="#ppt_x"/>
                                          </p:val>
                                        </p:tav>
                                      </p:tavLst>
                                    </p:anim>
                                    <p:anim calcmode="lin" valueType="num">
                                      <p:cBhvr additive="repl">
                                        <p:cTn id="1852" dur="1000" fill="hold"/>
                                        <p:tgtEl>
                                          <p:spTgt spid="411">
                                            <p:txEl>
                                              <p:pRg st="0" end="0"/>
                                            </p:txEl>
                                          </p:spTgt>
                                        </p:tgtEl>
                                        <p:attrNameLst>
                                          <p:attrName>ppt_y</p:attrName>
                                        </p:attrNameLst>
                                      </p:cBhvr>
                                      <p:tavLst>
                                        <p:tav tm="0">
                                          <p:val>
                                            <p:strVal val="#ppt_y+.1"/>
                                          </p:val>
                                        </p:tav>
                                        <p:tav tm="100000">
                                          <p:val>
                                            <p:strVal val="#ppt_y"/>
                                          </p:val>
                                        </p:tav>
                                      </p:tavLst>
                                    </p:anim>
                                  </p:childTnLst>
                                </p:cTn>
                              </p:par>
                              <p:par>
                                <p:cTn id="1853" nodeType="withEffect" fill="hold" presetClass="entr" presetID="42">
                                  <p:stCondLst>
                                    <p:cond delay="0"/>
                                  </p:stCondLst>
                                  <p:childTnLst>
                                    <p:set>
                                      <p:cBhvr>
                                        <p:cTn id="1854" dur="1" fill="hold">
                                          <p:stCondLst>
                                            <p:cond delay="0"/>
                                          </p:stCondLst>
                                        </p:cTn>
                                        <p:tgtEl>
                                          <p:spTgt spid="411">
                                            <p:txEl>
                                              <p:pRg st="1" end="1"/>
                                            </p:txEl>
                                          </p:spTgt>
                                        </p:tgtEl>
                                        <p:attrNameLst>
                                          <p:attrName>style.visibility</p:attrName>
                                        </p:attrNameLst>
                                      </p:cBhvr>
                                      <p:to>
                                        <p:strVal val="visible"/>
                                      </p:to>
                                    </p:set>
                                    <p:animEffect filter="fade" transition="in">
                                      <p:cBhvr additive="repl">
                                        <p:cTn id="1855" dur="1000"/>
                                        <p:tgtEl>
                                          <p:spTgt spid="411">
                                            <p:txEl>
                                              <p:pRg st="1" end="1"/>
                                            </p:txEl>
                                          </p:spTgt>
                                        </p:tgtEl>
                                      </p:cBhvr>
                                    </p:animEffect>
                                    <p:anim calcmode="lin" valueType="num">
                                      <p:cBhvr additive="repl">
                                        <p:cTn id="1856" dur="1000" fill="hold"/>
                                        <p:tgtEl>
                                          <p:spTgt spid="411">
                                            <p:txEl>
                                              <p:pRg st="1" end="1"/>
                                            </p:txEl>
                                          </p:spTgt>
                                        </p:tgtEl>
                                        <p:attrNameLst>
                                          <p:attrName>ppt_x</p:attrName>
                                        </p:attrNameLst>
                                      </p:cBhvr>
                                      <p:tavLst>
                                        <p:tav tm="0">
                                          <p:val>
                                            <p:strVal val="#ppt_x"/>
                                          </p:val>
                                        </p:tav>
                                        <p:tav tm="100000">
                                          <p:val>
                                            <p:strVal val="#ppt_x"/>
                                          </p:val>
                                        </p:tav>
                                      </p:tavLst>
                                    </p:anim>
                                    <p:anim calcmode="lin" valueType="num">
                                      <p:cBhvr additive="repl">
                                        <p:cTn id="1857" dur="1000" fill="hold"/>
                                        <p:tgtEl>
                                          <p:spTgt spid="411">
                                            <p:txEl>
                                              <p:pRg st="1" end="1"/>
                                            </p:txEl>
                                          </p:spTgt>
                                        </p:tgtEl>
                                        <p:attrNameLst>
                                          <p:attrName>ppt_y</p:attrName>
                                        </p:attrNameLst>
                                      </p:cBhvr>
                                      <p:tavLst>
                                        <p:tav tm="0">
                                          <p:val>
                                            <p:strVal val="#ppt_y+.1"/>
                                          </p:val>
                                        </p:tav>
                                        <p:tav tm="100000">
                                          <p:val>
                                            <p:strVal val="#ppt_y"/>
                                          </p:val>
                                        </p:tav>
                                      </p:tavLst>
                                    </p:anim>
                                  </p:childTnLst>
                                </p:cTn>
                              </p:par>
                              <p:par>
                                <p:cTn id="1858" nodeType="withEffect" fill="hold" presetClass="entr" presetID="42">
                                  <p:stCondLst>
                                    <p:cond delay="0"/>
                                  </p:stCondLst>
                                  <p:childTnLst>
                                    <p:set>
                                      <p:cBhvr>
                                        <p:cTn id="1859" dur="1" fill="hold">
                                          <p:stCondLst>
                                            <p:cond delay="0"/>
                                          </p:stCondLst>
                                        </p:cTn>
                                        <p:tgtEl>
                                          <p:spTgt spid="411">
                                            <p:txEl>
                                              <p:pRg st="2" end="2"/>
                                            </p:txEl>
                                          </p:spTgt>
                                        </p:tgtEl>
                                        <p:attrNameLst>
                                          <p:attrName>style.visibility</p:attrName>
                                        </p:attrNameLst>
                                      </p:cBhvr>
                                      <p:to>
                                        <p:strVal val="visible"/>
                                      </p:to>
                                    </p:set>
                                    <p:animEffect filter="fade" transition="in">
                                      <p:cBhvr additive="repl">
                                        <p:cTn id="1860" dur="1000"/>
                                        <p:tgtEl>
                                          <p:spTgt spid="411">
                                            <p:txEl>
                                              <p:pRg st="2" end="2"/>
                                            </p:txEl>
                                          </p:spTgt>
                                        </p:tgtEl>
                                      </p:cBhvr>
                                    </p:animEffect>
                                    <p:anim calcmode="lin" valueType="num">
                                      <p:cBhvr additive="repl">
                                        <p:cTn id="1861" dur="1000" fill="hold"/>
                                        <p:tgtEl>
                                          <p:spTgt spid="411">
                                            <p:txEl>
                                              <p:pRg st="2" end="2"/>
                                            </p:txEl>
                                          </p:spTgt>
                                        </p:tgtEl>
                                        <p:attrNameLst>
                                          <p:attrName>ppt_x</p:attrName>
                                        </p:attrNameLst>
                                      </p:cBhvr>
                                      <p:tavLst>
                                        <p:tav tm="0">
                                          <p:val>
                                            <p:strVal val="#ppt_x"/>
                                          </p:val>
                                        </p:tav>
                                        <p:tav tm="100000">
                                          <p:val>
                                            <p:strVal val="#ppt_x"/>
                                          </p:val>
                                        </p:tav>
                                      </p:tavLst>
                                    </p:anim>
                                    <p:anim calcmode="lin" valueType="num">
                                      <p:cBhvr additive="repl">
                                        <p:cTn id="1862" dur="1000" fill="hold"/>
                                        <p:tgtEl>
                                          <p:spTgt spid="411">
                                            <p:txEl>
                                              <p:pRg st="2" end="2"/>
                                            </p:txEl>
                                          </p:spTgt>
                                        </p:tgtEl>
                                        <p:attrNameLst>
                                          <p:attrName>ppt_y</p:attrName>
                                        </p:attrNameLst>
                                      </p:cBhvr>
                                      <p:tavLst>
                                        <p:tav tm="0">
                                          <p:val>
                                            <p:strVal val="#ppt_y+.1"/>
                                          </p:val>
                                        </p:tav>
                                        <p:tav tm="100000">
                                          <p:val>
                                            <p:strVal val="#ppt_y"/>
                                          </p:val>
                                        </p:tav>
                                      </p:tavLst>
                                    </p:anim>
                                  </p:childTnLst>
                                </p:cTn>
                              </p:par>
                              <p:par>
                                <p:cTn id="1863" nodeType="withEffect" fill="hold" presetClass="entr" presetID="42">
                                  <p:stCondLst>
                                    <p:cond delay="0"/>
                                  </p:stCondLst>
                                  <p:childTnLst>
                                    <p:set>
                                      <p:cBhvr>
                                        <p:cTn id="1864" dur="1" fill="hold">
                                          <p:stCondLst>
                                            <p:cond delay="0"/>
                                          </p:stCondLst>
                                        </p:cTn>
                                        <p:tgtEl>
                                          <p:spTgt spid="411">
                                            <p:txEl>
                                              <p:pRg st="3" end="3"/>
                                            </p:txEl>
                                          </p:spTgt>
                                        </p:tgtEl>
                                        <p:attrNameLst>
                                          <p:attrName>style.visibility</p:attrName>
                                        </p:attrNameLst>
                                      </p:cBhvr>
                                      <p:to>
                                        <p:strVal val="visible"/>
                                      </p:to>
                                    </p:set>
                                    <p:animEffect filter="fade" transition="in">
                                      <p:cBhvr additive="repl">
                                        <p:cTn id="1865" dur="1000"/>
                                        <p:tgtEl>
                                          <p:spTgt spid="411">
                                            <p:txEl>
                                              <p:pRg st="3" end="3"/>
                                            </p:txEl>
                                          </p:spTgt>
                                        </p:tgtEl>
                                      </p:cBhvr>
                                    </p:animEffect>
                                    <p:anim calcmode="lin" valueType="num">
                                      <p:cBhvr additive="repl">
                                        <p:cTn id="1866" dur="1000" fill="hold"/>
                                        <p:tgtEl>
                                          <p:spTgt spid="411">
                                            <p:txEl>
                                              <p:pRg st="3" end="3"/>
                                            </p:txEl>
                                          </p:spTgt>
                                        </p:tgtEl>
                                        <p:attrNameLst>
                                          <p:attrName>ppt_x</p:attrName>
                                        </p:attrNameLst>
                                      </p:cBhvr>
                                      <p:tavLst>
                                        <p:tav tm="0">
                                          <p:val>
                                            <p:strVal val="#ppt_x"/>
                                          </p:val>
                                        </p:tav>
                                        <p:tav tm="100000">
                                          <p:val>
                                            <p:strVal val="#ppt_x"/>
                                          </p:val>
                                        </p:tav>
                                      </p:tavLst>
                                    </p:anim>
                                    <p:anim calcmode="lin" valueType="num">
                                      <p:cBhvr additive="repl">
                                        <p:cTn id="1867" dur="1000" fill="hold"/>
                                        <p:tgtEl>
                                          <p:spTgt spid="411">
                                            <p:txEl>
                                              <p:pRg st="3" end="3"/>
                                            </p:txEl>
                                          </p:spTgt>
                                        </p:tgtEl>
                                        <p:attrNameLst>
                                          <p:attrName>ppt_y</p:attrName>
                                        </p:attrNameLst>
                                      </p:cBhvr>
                                      <p:tavLst>
                                        <p:tav tm="0">
                                          <p:val>
                                            <p:strVal val="#ppt_y+.1"/>
                                          </p:val>
                                        </p:tav>
                                        <p:tav tm="100000">
                                          <p:val>
                                            <p:strVal val="#ppt_y"/>
                                          </p:val>
                                        </p:tav>
                                      </p:tavLst>
                                    </p:anim>
                                  </p:childTnLst>
                                </p:cTn>
                              </p:par>
                              <p:par>
                                <p:cTn id="1868" nodeType="withEffect" fill="hold" presetClass="entr" presetID="42">
                                  <p:stCondLst>
                                    <p:cond delay="0"/>
                                  </p:stCondLst>
                                  <p:childTnLst>
                                    <p:set>
                                      <p:cBhvr>
                                        <p:cTn id="1869" dur="1" fill="hold">
                                          <p:stCondLst>
                                            <p:cond delay="0"/>
                                          </p:stCondLst>
                                        </p:cTn>
                                        <p:tgtEl>
                                          <p:spTgt spid="411">
                                            <p:txEl>
                                              <p:pRg st="4" end="4"/>
                                            </p:txEl>
                                          </p:spTgt>
                                        </p:tgtEl>
                                        <p:attrNameLst>
                                          <p:attrName>style.visibility</p:attrName>
                                        </p:attrNameLst>
                                      </p:cBhvr>
                                      <p:to>
                                        <p:strVal val="visible"/>
                                      </p:to>
                                    </p:set>
                                    <p:animEffect filter="fade" transition="in">
                                      <p:cBhvr additive="repl">
                                        <p:cTn id="1870" dur="1000"/>
                                        <p:tgtEl>
                                          <p:spTgt spid="411">
                                            <p:txEl>
                                              <p:pRg st="4" end="4"/>
                                            </p:txEl>
                                          </p:spTgt>
                                        </p:tgtEl>
                                      </p:cBhvr>
                                    </p:animEffect>
                                    <p:anim calcmode="lin" valueType="num">
                                      <p:cBhvr additive="repl">
                                        <p:cTn id="1871" dur="1000" fill="hold"/>
                                        <p:tgtEl>
                                          <p:spTgt spid="411">
                                            <p:txEl>
                                              <p:pRg st="4" end="4"/>
                                            </p:txEl>
                                          </p:spTgt>
                                        </p:tgtEl>
                                        <p:attrNameLst>
                                          <p:attrName>ppt_x</p:attrName>
                                        </p:attrNameLst>
                                      </p:cBhvr>
                                      <p:tavLst>
                                        <p:tav tm="0">
                                          <p:val>
                                            <p:strVal val="#ppt_x"/>
                                          </p:val>
                                        </p:tav>
                                        <p:tav tm="100000">
                                          <p:val>
                                            <p:strVal val="#ppt_x"/>
                                          </p:val>
                                        </p:tav>
                                      </p:tavLst>
                                    </p:anim>
                                    <p:anim calcmode="lin" valueType="num">
                                      <p:cBhvr additive="repl">
                                        <p:cTn id="1872" dur="1000" fill="hold"/>
                                        <p:tgtEl>
                                          <p:spTgt spid="411">
                                            <p:txEl>
                                              <p:pRg st="4" end="4"/>
                                            </p:txEl>
                                          </p:spTgt>
                                        </p:tgtEl>
                                        <p:attrNameLst>
                                          <p:attrName>ppt_y</p:attrName>
                                        </p:attrNameLst>
                                      </p:cBhvr>
                                      <p:tavLst>
                                        <p:tav tm="0">
                                          <p:val>
                                            <p:strVal val="#ppt_y+.1"/>
                                          </p:val>
                                        </p:tav>
                                        <p:tav tm="100000">
                                          <p:val>
                                            <p:strVal val="#ppt_y"/>
                                          </p:val>
                                        </p:tav>
                                      </p:tavLst>
                                    </p:anim>
                                  </p:childTnLst>
                                </p:cTn>
                              </p:par>
                              <p:par>
                                <p:cTn id="1873" nodeType="withEffect" fill="hold" presetClass="entr" presetID="42">
                                  <p:stCondLst>
                                    <p:cond delay="0"/>
                                  </p:stCondLst>
                                  <p:childTnLst>
                                    <p:set>
                                      <p:cBhvr>
                                        <p:cTn id="1874" dur="1" fill="hold">
                                          <p:stCondLst>
                                            <p:cond delay="0"/>
                                          </p:stCondLst>
                                        </p:cTn>
                                        <p:tgtEl>
                                          <p:spTgt spid="411">
                                            <p:txEl>
                                              <p:pRg st="5" end="5"/>
                                            </p:txEl>
                                          </p:spTgt>
                                        </p:tgtEl>
                                        <p:attrNameLst>
                                          <p:attrName>style.visibility</p:attrName>
                                        </p:attrNameLst>
                                      </p:cBhvr>
                                      <p:to>
                                        <p:strVal val="visible"/>
                                      </p:to>
                                    </p:set>
                                    <p:animEffect filter="fade" transition="in">
                                      <p:cBhvr additive="repl">
                                        <p:cTn id="1875" dur="1000"/>
                                        <p:tgtEl>
                                          <p:spTgt spid="411">
                                            <p:txEl>
                                              <p:pRg st="5" end="5"/>
                                            </p:txEl>
                                          </p:spTgt>
                                        </p:tgtEl>
                                      </p:cBhvr>
                                    </p:animEffect>
                                    <p:anim calcmode="lin" valueType="num">
                                      <p:cBhvr additive="repl">
                                        <p:cTn id="1876" dur="1000" fill="hold"/>
                                        <p:tgtEl>
                                          <p:spTgt spid="411">
                                            <p:txEl>
                                              <p:pRg st="5" end="5"/>
                                            </p:txEl>
                                          </p:spTgt>
                                        </p:tgtEl>
                                        <p:attrNameLst>
                                          <p:attrName>ppt_x</p:attrName>
                                        </p:attrNameLst>
                                      </p:cBhvr>
                                      <p:tavLst>
                                        <p:tav tm="0">
                                          <p:val>
                                            <p:strVal val="#ppt_x"/>
                                          </p:val>
                                        </p:tav>
                                        <p:tav tm="100000">
                                          <p:val>
                                            <p:strVal val="#ppt_x"/>
                                          </p:val>
                                        </p:tav>
                                      </p:tavLst>
                                    </p:anim>
                                    <p:anim calcmode="lin" valueType="num">
                                      <p:cBhvr additive="repl">
                                        <p:cTn id="1877" dur="1000" fill="hold"/>
                                        <p:tgtEl>
                                          <p:spTgt spid="411">
                                            <p:txEl>
                                              <p:pRg st="5" end="5"/>
                                            </p:txEl>
                                          </p:spTgt>
                                        </p:tgtEl>
                                        <p:attrNameLst>
                                          <p:attrName>ppt_y</p:attrName>
                                        </p:attrNameLst>
                                      </p:cBhvr>
                                      <p:tavLst>
                                        <p:tav tm="0">
                                          <p:val>
                                            <p:strVal val="#ppt_y+.1"/>
                                          </p:val>
                                        </p:tav>
                                        <p:tav tm="100000">
                                          <p:val>
                                            <p:strVal val="#ppt_y"/>
                                          </p:val>
                                        </p:tav>
                                      </p:tavLst>
                                    </p:anim>
                                  </p:childTnLst>
                                </p:cTn>
                              </p:par>
                              <p:par>
                                <p:cTn id="1878" nodeType="withEffect" fill="hold" presetClass="entr" presetID="42">
                                  <p:stCondLst>
                                    <p:cond delay="0"/>
                                  </p:stCondLst>
                                  <p:childTnLst>
                                    <p:set>
                                      <p:cBhvr>
                                        <p:cTn id="1879" dur="1" fill="hold">
                                          <p:stCondLst>
                                            <p:cond delay="0"/>
                                          </p:stCondLst>
                                        </p:cTn>
                                        <p:tgtEl>
                                          <p:spTgt spid="411">
                                            <p:txEl>
                                              <p:pRg st="6" end="6"/>
                                            </p:txEl>
                                          </p:spTgt>
                                        </p:tgtEl>
                                        <p:attrNameLst>
                                          <p:attrName>style.visibility</p:attrName>
                                        </p:attrNameLst>
                                      </p:cBhvr>
                                      <p:to>
                                        <p:strVal val="visible"/>
                                      </p:to>
                                    </p:set>
                                    <p:animEffect filter="fade" transition="in">
                                      <p:cBhvr additive="repl">
                                        <p:cTn id="1880" dur="1000"/>
                                        <p:tgtEl>
                                          <p:spTgt spid="411">
                                            <p:txEl>
                                              <p:pRg st="6" end="6"/>
                                            </p:txEl>
                                          </p:spTgt>
                                        </p:tgtEl>
                                      </p:cBhvr>
                                    </p:animEffect>
                                    <p:anim calcmode="lin" valueType="num">
                                      <p:cBhvr additive="repl">
                                        <p:cTn id="1881" dur="1000" fill="hold"/>
                                        <p:tgtEl>
                                          <p:spTgt spid="411">
                                            <p:txEl>
                                              <p:pRg st="6" end="6"/>
                                            </p:txEl>
                                          </p:spTgt>
                                        </p:tgtEl>
                                        <p:attrNameLst>
                                          <p:attrName>ppt_x</p:attrName>
                                        </p:attrNameLst>
                                      </p:cBhvr>
                                      <p:tavLst>
                                        <p:tav tm="0">
                                          <p:val>
                                            <p:strVal val="#ppt_x"/>
                                          </p:val>
                                        </p:tav>
                                        <p:tav tm="100000">
                                          <p:val>
                                            <p:strVal val="#ppt_x"/>
                                          </p:val>
                                        </p:tav>
                                      </p:tavLst>
                                    </p:anim>
                                    <p:anim calcmode="lin" valueType="num">
                                      <p:cBhvr additive="repl">
                                        <p:cTn id="1882" dur="1000" fill="hold"/>
                                        <p:tgtEl>
                                          <p:spTgt spid="411">
                                            <p:txEl>
                                              <p:pRg st="6" end="6"/>
                                            </p:txEl>
                                          </p:spTgt>
                                        </p:tgtEl>
                                        <p:attrNameLst>
                                          <p:attrName>ppt_y</p:attrName>
                                        </p:attrNameLst>
                                      </p:cBhvr>
                                      <p:tavLst>
                                        <p:tav tm="0">
                                          <p:val>
                                            <p:strVal val="#ppt_y+.1"/>
                                          </p:val>
                                        </p:tav>
                                        <p:tav tm="100000">
                                          <p:val>
                                            <p:strVal val="#ppt_y"/>
                                          </p:val>
                                        </p:tav>
                                      </p:tavLst>
                                    </p:anim>
                                  </p:childTnLst>
                                </p:cTn>
                              </p:par>
                              <p:par>
                                <p:cTn id="1883" nodeType="withEffect" fill="hold" presetClass="entr" presetID="42">
                                  <p:stCondLst>
                                    <p:cond delay="0"/>
                                  </p:stCondLst>
                                  <p:childTnLst>
                                    <p:set>
                                      <p:cBhvr>
                                        <p:cTn id="1884" dur="1" fill="hold">
                                          <p:stCondLst>
                                            <p:cond delay="0"/>
                                          </p:stCondLst>
                                        </p:cTn>
                                        <p:tgtEl>
                                          <p:spTgt spid="411">
                                            <p:txEl>
                                              <p:pRg st="7" end="7"/>
                                            </p:txEl>
                                          </p:spTgt>
                                        </p:tgtEl>
                                        <p:attrNameLst>
                                          <p:attrName>style.visibility</p:attrName>
                                        </p:attrNameLst>
                                      </p:cBhvr>
                                      <p:to>
                                        <p:strVal val="visible"/>
                                      </p:to>
                                    </p:set>
                                    <p:animEffect filter="fade" transition="in">
                                      <p:cBhvr additive="repl">
                                        <p:cTn id="1885" dur="1000"/>
                                        <p:tgtEl>
                                          <p:spTgt spid="411">
                                            <p:txEl>
                                              <p:pRg st="7" end="7"/>
                                            </p:txEl>
                                          </p:spTgt>
                                        </p:tgtEl>
                                      </p:cBhvr>
                                    </p:animEffect>
                                    <p:anim calcmode="lin" valueType="num">
                                      <p:cBhvr additive="repl">
                                        <p:cTn id="1886" dur="1000" fill="hold"/>
                                        <p:tgtEl>
                                          <p:spTgt spid="411">
                                            <p:txEl>
                                              <p:pRg st="7" end="7"/>
                                            </p:txEl>
                                          </p:spTgt>
                                        </p:tgtEl>
                                        <p:attrNameLst>
                                          <p:attrName>ppt_x</p:attrName>
                                        </p:attrNameLst>
                                      </p:cBhvr>
                                      <p:tavLst>
                                        <p:tav tm="0">
                                          <p:val>
                                            <p:strVal val="#ppt_x"/>
                                          </p:val>
                                        </p:tav>
                                        <p:tav tm="100000">
                                          <p:val>
                                            <p:strVal val="#ppt_x"/>
                                          </p:val>
                                        </p:tav>
                                      </p:tavLst>
                                    </p:anim>
                                    <p:anim calcmode="lin" valueType="num">
                                      <p:cBhvr additive="repl">
                                        <p:cTn id="1887" dur="1000" fill="hold"/>
                                        <p:tgtEl>
                                          <p:spTgt spid="411">
                                            <p:txEl>
                                              <p:pRg st="7" end="7"/>
                                            </p:txEl>
                                          </p:spTgt>
                                        </p:tgtEl>
                                        <p:attrNameLst>
                                          <p:attrName>ppt_y</p:attrName>
                                        </p:attrNameLst>
                                      </p:cBhvr>
                                      <p:tavLst>
                                        <p:tav tm="0">
                                          <p:val>
                                            <p:strVal val="#ppt_y+.1"/>
                                          </p:val>
                                        </p:tav>
                                        <p:tav tm="100000">
                                          <p:val>
                                            <p:strVal val="#ppt_y"/>
                                          </p:val>
                                        </p:tav>
                                      </p:tavLst>
                                    </p:anim>
                                  </p:childTnLst>
                                </p:cTn>
                              </p:par>
                              <p:par>
                                <p:cTn id="1888" nodeType="withEffect" fill="hold" presetClass="entr" presetID="42">
                                  <p:stCondLst>
                                    <p:cond delay="0"/>
                                  </p:stCondLst>
                                  <p:childTnLst>
                                    <p:set>
                                      <p:cBhvr>
                                        <p:cTn id="1889" dur="1" fill="hold">
                                          <p:stCondLst>
                                            <p:cond delay="0"/>
                                          </p:stCondLst>
                                        </p:cTn>
                                        <p:tgtEl>
                                          <p:spTgt spid="411">
                                            <p:txEl>
                                              <p:pRg st="8" end="8"/>
                                            </p:txEl>
                                          </p:spTgt>
                                        </p:tgtEl>
                                        <p:attrNameLst>
                                          <p:attrName>style.visibility</p:attrName>
                                        </p:attrNameLst>
                                      </p:cBhvr>
                                      <p:to>
                                        <p:strVal val="visible"/>
                                      </p:to>
                                    </p:set>
                                    <p:animEffect filter="fade" transition="in">
                                      <p:cBhvr additive="repl">
                                        <p:cTn id="1890" dur="1000"/>
                                        <p:tgtEl>
                                          <p:spTgt spid="411">
                                            <p:txEl>
                                              <p:pRg st="8" end="8"/>
                                            </p:txEl>
                                          </p:spTgt>
                                        </p:tgtEl>
                                      </p:cBhvr>
                                    </p:animEffect>
                                    <p:anim calcmode="lin" valueType="num">
                                      <p:cBhvr additive="repl">
                                        <p:cTn id="1891" dur="1000" fill="hold"/>
                                        <p:tgtEl>
                                          <p:spTgt spid="411">
                                            <p:txEl>
                                              <p:pRg st="8" end="8"/>
                                            </p:txEl>
                                          </p:spTgt>
                                        </p:tgtEl>
                                        <p:attrNameLst>
                                          <p:attrName>ppt_x</p:attrName>
                                        </p:attrNameLst>
                                      </p:cBhvr>
                                      <p:tavLst>
                                        <p:tav tm="0">
                                          <p:val>
                                            <p:strVal val="#ppt_x"/>
                                          </p:val>
                                        </p:tav>
                                        <p:tav tm="100000">
                                          <p:val>
                                            <p:strVal val="#ppt_x"/>
                                          </p:val>
                                        </p:tav>
                                      </p:tavLst>
                                    </p:anim>
                                    <p:anim calcmode="lin" valueType="num">
                                      <p:cBhvr additive="repl">
                                        <p:cTn id="1892" dur="1000" fill="hold"/>
                                        <p:tgtEl>
                                          <p:spTgt spid="411">
                                            <p:txEl>
                                              <p:pRg st="8" end="8"/>
                                            </p:txEl>
                                          </p:spTgt>
                                        </p:tgtEl>
                                        <p:attrNameLst>
                                          <p:attrName>ppt_y</p:attrName>
                                        </p:attrNameLst>
                                      </p:cBhvr>
                                      <p:tavLst>
                                        <p:tav tm="0">
                                          <p:val>
                                            <p:strVal val="#ppt_y+.1"/>
                                          </p:val>
                                        </p:tav>
                                        <p:tav tm="100000">
                                          <p:val>
                                            <p:strVal val="#ppt_y"/>
                                          </p:val>
                                        </p:tav>
                                      </p:tavLst>
                                    </p:anim>
                                  </p:childTnLst>
                                </p:cTn>
                              </p:par>
                              <p:par>
                                <p:cTn id="1893" nodeType="withEffect" fill="hold" presetClass="entr" presetID="42">
                                  <p:stCondLst>
                                    <p:cond delay="0"/>
                                  </p:stCondLst>
                                  <p:childTnLst>
                                    <p:set>
                                      <p:cBhvr>
                                        <p:cTn id="1894" dur="1" fill="hold">
                                          <p:stCondLst>
                                            <p:cond delay="0"/>
                                          </p:stCondLst>
                                        </p:cTn>
                                        <p:tgtEl>
                                          <p:spTgt spid="411">
                                            <p:txEl>
                                              <p:pRg st="9" end="9"/>
                                            </p:txEl>
                                          </p:spTgt>
                                        </p:tgtEl>
                                        <p:attrNameLst>
                                          <p:attrName>style.visibility</p:attrName>
                                        </p:attrNameLst>
                                      </p:cBhvr>
                                      <p:to>
                                        <p:strVal val="visible"/>
                                      </p:to>
                                    </p:set>
                                    <p:animEffect filter="fade" transition="in">
                                      <p:cBhvr additive="repl">
                                        <p:cTn id="1895" dur="1000"/>
                                        <p:tgtEl>
                                          <p:spTgt spid="411">
                                            <p:txEl>
                                              <p:pRg st="9" end="9"/>
                                            </p:txEl>
                                          </p:spTgt>
                                        </p:tgtEl>
                                      </p:cBhvr>
                                    </p:animEffect>
                                    <p:anim calcmode="lin" valueType="num">
                                      <p:cBhvr additive="repl">
                                        <p:cTn id="1896" dur="1000" fill="hold"/>
                                        <p:tgtEl>
                                          <p:spTgt spid="411">
                                            <p:txEl>
                                              <p:pRg st="9" end="9"/>
                                            </p:txEl>
                                          </p:spTgt>
                                        </p:tgtEl>
                                        <p:attrNameLst>
                                          <p:attrName>ppt_x</p:attrName>
                                        </p:attrNameLst>
                                      </p:cBhvr>
                                      <p:tavLst>
                                        <p:tav tm="0">
                                          <p:val>
                                            <p:strVal val="#ppt_x"/>
                                          </p:val>
                                        </p:tav>
                                        <p:tav tm="100000">
                                          <p:val>
                                            <p:strVal val="#ppt_x"/>
                                          </p:val>
                                        </p:tav>
                                      </p:tavLst>
                                    </p:anim>
                                    <p:anim calcmode="lin" valueType="num">
                                      <p:cBhvr additive="repl">
                                        <p:cTn id="1897" dur="1000" fill="hold"/>
                                        <p:tgtEl>
                                          <p:spTgt spid="411">
                                            <p:txEl>
                                              <p:pRg st="9" end="9"/>
                                            </p:txEl>
                                          </p:spTgt>
                                        </p:tgtEl>
                                        <p:attrNameLst>
                                          <p:attrName>ppt_y</p:attrName>
                                        </p:attrNameLst>
                                      </p:cBhvr>
                                      <p:tavLst>
                                        <p:tav tm="0">
                                          <p:val>
                                            <p:strVal val="#ppt_y+.1"/>
                                          </p:val>
                                        </p:tav>
                                        <p:tav tm="100000">
                                          <p:val>
                                            <p:strVal val="#ppt_y"/>
                                          </p:val>
                                        </p:tav>
                                      </p:tavLst>
                                    </p:anim>
                                  </p:childTnLst>
                                </p:cTn>
                              </p:par>
                              <p:par>
                                <p:cTn id="1898" nodeType="withEffect" fill="hold" presetClass="entr" presetID="42">
                                  <p:stCondLst>
                                    <p:cond delay="0"/>
                                  </p:stCondLst>
                                  <p:childTnLst>
                                    <p:set>
                                      <p:cBhvr>
                                        <p:cTn id="1899" dur="1" fill="hold">
                                          <p:stCondLst>
                                            <p:cond delay="0"/>
                                          </p:stCondLst>
                                        </p:cTn>
                                        <p:tgtEl>
                                          <p:spTgt spid="411">
                                            <p:txEl>
                                              <p:pRg st="10" end="10"/>
                                            </p:txEl>
                                          </p:spTgt>
                                        </p:tgtEl>
                                        <p:attrNameLst>
                                          <p:attrName>style.visibility</p:attrName>
                                        </p:attrNameLst>
                                      </p:cBhvr>
                                      <p:to>
                                        <p:strVal val="visible"/>
                                      </p:to>
                                    </p:set>
                                    <p:animEffect filter="fade" transition="in">
                                      <p:cBhvr additive="repl">
                                        <p:cTn id="1900" dur="1000"/>
                                        <p:tgtEl>
                                          <p:spTgt spid="411">
                                            <p:txEl>
                                              <p:pRg st="10" end="10"/>
                                            </p:txEl>
                                          </p:spTgt>
                                        </p:tgtEl>
                                      </p:cBhvr>
                                    </p:animEffect>
                                    <p:anim calcmode="lin" valueType="num">
                                      <p:cBhvr additive="repl">
                                        <p:cTn id="1901" dur="1000" fill="hold"/>
                                        <p:tgtEl>
                                          <p:spTgt spid="411">
                                            <p:txEl>
                                              <p:pRg st="10" end="10"/>
                                            </p:txEl>
                                          </p:spTgt>
                                        </p:tgtEl>
                                        <p:attrNameLst>
                                          <p:attrName>ppt_x</p:attrName>
                                        </p:attrNameLst>
                                      </p:cBhvr>
                                      <p:tavLst>
                                        <p:tav tm="0">
                                          <p:val>
                                            <p:strVal val="#ppt_x"/>
                                          </p:val>
                                        </p:tav>
                                        <p:tav tm="100000">
                                          <p:val>
                                            <p:strVal val="#ppt_x"/>
                                          </p:val>
                                        </p:tav>
                                      </p:tavLst>
                                    </p:anim>
                                    <p:anim calcmode="lin" valueType="num">
                                      <p:cBhvr additive="repl">
                                        <p:cTn id="1902" dur="1000" fill="hold"/>
                                        <p:tgtEl>
                                          <p:spTgt spid="411">
                                            <p:txEl>
                                              <p:pRg st="10" end="10"/>
                                            </p:txEl>
                                          </p:spTgt>
                                        </p:tgtEl>
                                        <p:attrNameLst>
                                          <p:attrName>ppt_y</p:attrName>
                                        </p:attrNameLst>
                                      </p:cBhvr>
                                      <p:tavLst>
                                        <p:tav tm="0">
                                          <p:val>
                                            <p:strVal val="#ppt_y+.1"/>
                                          </p:val>
                                        </p:tav>
                                        <p:tav tm="100000">
                                          <p:val>
                                            <p:strVal val="#ppt_y"/>
                                          </p:val>
                                        </p:tav>
                                      </p:tavLst>
                                    </p:anim>
                                  </p:childTnLst>
                                </p:cTn>
                              </p:par>
                              <p:par>
                                <p:cTn id="1903" nodeType="withEffect" fill="hold" presetClass="entr" presetID="42">
                                  <p:stCondLst>
                                    <p:cond delay="0"/>
                                  </p:stCondLst>
                                  <p:childTnLst>
                                    <p:set>
                                      <p:cBhvr>
                                        <p:cTn id="1904" dur="1" fill="hold">
                                          <p:stCondLst>
                                            <p:cond delay="0"/>
                                          </p:stCondLst>
                                        </p:cTn>
                                        <p:tgtEl>
                                          <p:spTgt spid="411">
                                            <p:txEl>
                                              <p:pRg st="11" end="11"/>
                                            </p:txEl>
                                          </p:spTgt>
                                        </p:tgtEl>
                                        <p:attrNameLst>
                                          <p:attrName>style.visibility</p:attrName>
                                        </p:attrNameLst>
                                      </p:cBhvr>
                                      <p:to>
                                        <p:strVal val="visible"/>
                                      </p:to>
                                    </p:set>
                                    <p:animEffect filter="fade" transition="in">
                                      <p:cBhvr additive="repl">
                                        <p:cTn id="1905" dur="1000"/>
                                        <p:tgtEl>
                                          <p:spTgt spid="411">
                                            <p:txEl>
                                              <p:pRg st="11" end="11"/>
                                            </p:txEl>
                                          </p:spTgt>
                                        </p:tgtEl>
                                      </p:cBhvr>
                                    </p:animEffect>
                                    <p:anim calcmode="lin" valueType="num">
                                      <p:cBhvr additive="repl">
                                        <p:cTn id="1906" dur="1000" fill="hold"/>
                                        <p:tgtEl>
                                          <p:spTgt spid="411">
                                            <p:txEl>
                                              <p:pRg st="11" end="11"/>
                                            </p:txEl>
                                          </p:spTgt>
                                        </p:tgtEl>
                                        <p:attrNameLst>
                                          <p:attrName>ppt_x</p:attrName>
                                        </p:attrNameLst>
                                      </p:cBhvr>
                                      <p:tavLst>
                                        <p:tav tm="0">
                                          <p:val>
                                            <p:strVal val="#ppt_x"/>
                                          </p:val>
                                        </p:tav>
                                        <p:tav tm="100000">
                                          <p:val>
                                            <p:strVal val="#ppt_x"/>
                                          </p:val>
                                        </p:tav>
                                      </p:tavLst>
                                    </p:anim>
                                    <p:anim calcmode="lin" valueType="num">
                                      <p:cBhvr additive="repl">
                                        <p:cTn id="1907" dur="1000" fill="hold"/>
                                        <p:tgtEl>
                                          <p:spTgt spid="411">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2.7.Metering and Billing</a:t>
            </a:r>
            <a:endParaRPr b="0" lang="en-IN" sz="5000" strike="noStrike" u="none">
              <a:solidFill>
                <a:srgbClr val="000000"/>
              </a:solidFill>
              <a:effectLst/>
              <a:uFillTx/>
              <a:latin typeface="Arial"/>
            </a:endParaRPr>
          </a:p>
        </p:txBody>
      </p:sp>
      <p:sp>
        <p:nvSpPr>
          <p:cNvPr id="413"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Metering and billing in cloud storage are done based on: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data uploaded,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data downloaded,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data stored</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depends on requests and types of request.</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908" dur="indefinite" restart="never" nodeType="tmRoot">
          <p:childTnLst>
            <p:seq>
              <p:cTn id="1909" dur="indefinite" nodeType="mainSeq">
                <p:childTnLst>
                  <p:par>
                    <p:cTn id="1910" fill="hold">
                      <p:stCondLst>
                        <p:cond delay="indefinite"/>
                      </p:stCondLst>
                      <p:childTnLst>
                        <p:par>
                          <p:cTn id="1911" fill="hold">
                            <p:stCondLst>
                              <p:cond delay="0"/>
                            </p:stCondLst>
                            <p:childTnLst>
                              <p:par>
                                <p:cTn id="1912" nodeType="clickEffect" fill="hold" presetClass="entr" presetID="42">
                                  <p:stCondLst>
                                    <p:cond delay="0"/>
                                  </p:stCondLst>
                                  <p:childTnLst>
                                    <p:set>
                                      <p:cBhvr>
                                        <p:cTn id="1913" dur="1" fill="hold">
                                          <p:stCondLst>
                                            <p:cond delay="0"/>
                                          </p:stCondLst>
                                        </p:cTn>
                                        <p:tgtEl>
                                          <p:spTgt spid="413">
                                            <p:txEl>
                                              <p:pRg st="0" end="0"/>
                                            </p:txEl>
                                          </p:spTgt>
                                        </p:tgtEl>
                                        <p:attrNameLst>
                                          <p:attrName>style.visibility</p:attrName>
                                        </p:attrNameLst>
                                      </p:cBhvr>
                                      <p:to>
                                        <p:strVal val="visible"/>
                                      </p:to>
                                    </p:set>
                                    <p:animEffect filter="fade" transition="in">
                                      <p:cBhvr additive="repl">
                                        <p:cTn id="1914" dur="1000"/>
                                        <p:tgtEl>
                                          <p:spTgt spid="413">
                                            <p:txEl>
                                              <p:pRg st="0" end="0"/>
                                            </p:txEl>
                                          </p:spTgt>
                                        </p:tgtEl>
                                      </p:cBhvr>
                                    </p:animEffect>
                                    <p:anim calcmode="lin" valueType="num">
                                      <p:cBhvr additive="repl">
                                        <p:cTn id="1915" dur="1000" fill="hold"/>
                                        <p:tgtEl>
                                          <p:spTgt spid="413">
                                            <p:txEl>
                                              <p:pRg st="0" end="0"/>
                                            </p:txEl>
                                          </p:spTgt>
                                        </p:tgtEl>
                                        <p:attrNameLst>
                                          <p:attrName>ppt_x</p:attrName>
                                        </p:attrNameLst>
                                      </p:cBhvr>
                                      <p:tavLst>
                                        <p:tav tm="0">
                                          <p:val>
                                            <p:strVal val="#ppt_x"/>
                                          </p:val>
                                        </p:tav>
                                        <p:tav tm="100000">
                                          <p:val>
                                            <p:strVal val="#ppt_x"/>
                                          </p:val>
                                        </p:tav>
                                      </p:tavLst>
                                    </p:anim>
                                    <p:anim calcmode="lin" valueType="num">
                                      <p:cBhvr additive="repl">
                                        <p:cTn id="1916" dur="1000" fill="hold"/>
                                        <p:tgtEl>
                                          <p:spTgt spid="413">
                                            <p:txEl>
                                              <p:pRg st="0" end="0"/>
                                            </p:txEl>
                                          </p:spTgt>
                                        </p:tgtEl>
                                        <p:attrNameLst>
                                          <p:attrName>ppt_y</p:attrName>
                                        </p:attrNameLst>
                                      </p:cBhvr>
                                      <p:tavLst>
                                        <p:tav tm="0">
                                          <p:val>
                                            <p:strVal val="#ppt_y+.1"/>
                                          </p:val>
                                        </p:tav>
                                        <p:tav tm="100000">
                                          <p:val>
                                            <p:strVal val="#ppt_y"/>
                                          </p:val>
                                        </p:tav>
                                      </p:tavLst>
                                    </p:anim>
                                  </p:childTnLst>
                                </p:cTn>
                              </p:par>
                              <p:par>
                                <p:cTn id="1917" nodeType="withEffect" fill="hold" presetClass="entr" presetID="42">
                                  <p:stCondLst>
                                    <p:cond delay="0"/>
                                  </p:stCondLst>
                                  <p:childTnLst>
                                    <p:set>
                                      <p:cBhvr>
                                        <p:cTn id="1918" dur="1" fill="hold">
                                          <p:stCondLst>
                                            <p:cond delay="0"/>
                                          </p:stCondLst>
                                        </p:cTn>
                                        <p:tgtEl>
                                          <p:spTgt spid="413">
                                            <p:txEl>
                                              <p:pRg st="1" end="1"/>
                                            </p:txEl>
                                          </p:spTgt>
                                        </p:tgtEl>
                                        <p:attrNameLst>
                                          <p:attrName>style.visibility</p:attrName>
                                        </p:attrNameLst>
                                      </p:cBhvr>
                                      <p:to>
                                        <p:strVal val="visible"/>
                                      </p:to>
                                    </p:set>
                                    <p:animEffect filter="fade" transition="in">
                                      <p:cBhvr additive="repl">
                                        <p:cTn id="1919" dur="1000"/>
                                        <p:tgtEl>
                                          <p:spTgt spid="413">
                                            <p:txEl>
                                              <p:pRg st="1" end="1"/>
                                            </p:txEl>
                                          </p:spTgt>
                                        </p:tgtEl>
                                      </p:cBhvr>
                                    </p:animEffect>
                                    <p:anim calcmode="lin" valueType="num">
                                      <p:cBhvr additive="repl">
                                        <p:cTn id="1920" dur="1000" fill="hold"/>
                                        <p:tgtEl>
                                          <p:spTgt spid="413">
                                            <p:txEl>
                                              <p:pRg st="1" end="1"/>
                                            </p:txEl>
                                          </p:spTgt>
                                        </p:tgtEl>
                                        <p:attrNameLst>
                                          <p:attrName>ppt_x</p:attrName>
                                        </p:attrNameLst>
                                      </p:cBhvr>
                                      <p:tavLst>
                                        <p:tav tm="0">
                                          <p:val>
                                            <p:strVal val="#ppt_x"/>
                                          </p:val>
                                        </p:tav>
                                        <p:tav tm="100000">
                                          <p:val>
                                            <p:strVal val="#ppt_x"/>
                                          </p:val>
                                        </p:tav>
                                      </p:tavLst>
                                    </p:anim>
                                    <p:anim calcmode="lin" valueType="num">
                                      <p:cBhvr additive="repl">
                                        <p:cTn id="1921" dur="1000" fill="hold"/>
                                        <p:tgtEl>
                                          <p:spTgt spid="413">
                                            <p:txEl>
                                              <p:pRg st="1" end="1"/>
                                            </p:txEl>
                                          </p:spTgt>
                                        </p:tgtEl>
                                        <p:attrNameLst>
                                          <p:attrName>ppt_y</p:attrName>
                                        </p:attrNameLst>
                                      </p:cBhvr>
                                      <p:tavLst>
                                        <p:tav tm="0">
                                          <p:val>
                                            <p:strVal val="#ppt_y+.1"/>
                                          </p:val>
                                        </p:tav>
                                        <p:tav tm="100000">
                                          <p:val>
                                            <p:strVal val="#ppt_y"/>
                                          </p:val>
                                        </p:tav>
                                      </p:tavLst>
                                    </p:anim>
                                  </p:childTnLst>
                                </p:cTn>
                              </p:par>
                              <p:par>
                                <p:cTn id="1922" nodeType="withEffect" fill="hold" presetClass="entr" presetID="42">
                                  <p:stCondLst>
                                    <p:cond delay="0"/>
                                  </p:stCondLst>
                                  <p:childTnLst>
                                    <p:set>
                                      <p:cBhvr>
                                        <p:cTn id="1923" dur="1" fill="hold">
                                          <p:stCondLst>
                                            <p:cond delay="0"/>
                                          </p:stCondLst>
                                        </p:cTn>
                                        <p:tgtEl>
                                          <p:spTgt spid="413">
                                            <p:txEl>
                                              <p:pRg st="2" end="2"/>
                                            </p:txEl>
                                          </p:spTgt>
                                        </p:tgtEl>
                                        <p:attrNameLst>
                                          <p:attrName>style.visibility</p:attrName>
                                        </p:attrNameLst>
                                      </p:cBhvr>
                                      <p:to>
                                        <p:strVal val="visible"/>
                                      </p:to>
                                    </p:set>
                                    <p:animEffect filter="fade" transition="in">
                                      <p:cBhvr additive="repl">
                                        <p:cTn id="1924" dur="1000"/>
                                        <p:tgtEl>
                                          <p:spTgt spid="413">
                                            <p:txEl>
                                              <p:pRg st="2" end="2"/>
                                            </p:txEl>
                                          </p:spTgt>
                                        </p:tgtEl>
                                      </p:cBhvr>
                                    </p:animEffect>
                                    <p:anim calcmode="lin" valueType="num">
                                      <p:cBhvr additive="repl">
                                        <p:cTn id="1925" dur="1000" fill="hold"/>
                                        <p:tgtEl>
                                          <p:spTgt spid="413">
                                            <p:txEl>
                                              <p:pRg st="2" end="2"/>
                                            </p:txEl>
                                          </p:spTgt>
                                        </p:tgtEl>
                                        <p:attrNameLst>
                                          <p:attrName>ppt_x</p:attrName>
                                        </p:attrNameLst>
                                      </p:cBhvr>
                                      <p:tavLst>
                                        <p:tav tm="0">
                                          <p:val>
                                            <p:strVal val="#ppt_x"/>
                                          </p:val>
                                        </p:tav>
                                        <p:tav tm="100000">
                                          <p:val>
                                            <p:strVal val="#ppt_x"/>
                                          </p:val>
                                        </p:tav>
                                      </p:tavLst>
                                    </p:anim>
                                    <p:anim calcmode="lin" valueType="num">
                                      <p:cBhvr additive="repl">
                                        <p:cTn id="1926" dur="1000" fill="hold"/>
                                        <p:tgtEl>
                                          <p:spTgt spid="413">
                                            <p:txEl>
                                              <p:pRg st="2" end="2"/>
                                            </p:txEl>
                                          </p:spTgt>
                                        </p:tgtEl>
                                        <p:attrNameLst>
                                          <p:attrName>ppt_y</p:attrName>
                                        </p:attrNameLst>
                                      </p:cBhvr>
                                      <p:tavLst>
                                        <p:tav tm="0">
                                          <p:val>
                                            <p:strVal val="#ppt_y+.1"/>
                                          </p:val>
                                        </p:tav>
                                        <p:tav tm="100000">
                                          <p:val>
                                            <p:strVal val="#ppt_y"/>
                                          </p:val>
                                        </p:tav>
                                      </p:tavLst>
                                    </p:anim>
                                  </p:childTnLst>
                                </p:cTn>
                              </p:par>
                              <p:par>
                                <p:cTn id="1927" nodeType="withEffect" fill="hold" presetClass="entr" presetID="42">
                                  <p:stCondLst>
                                    <p:cond delay="0"/>
                                  </p:stCondLst>
                                  <p:childTnLst>
                                    <p:set>
                                      <p:cBhvr>
                                        <p:cTn id="1928" dur="1" fill="hold">
                                          <p:stCondLst>
                                            <p:cond delay="0"/>
                                          </p:stCondLst>
                                        </p:cTn>
                                        <p:tgtEl>
                                          <p:spTgt spid="413">
                                            <p:txEl>
                                              <p:pRg st="3" end="3"/>
                                            </p:txEl>
                                          </p:spTgt>
                                        </p:tgtEl>
                                        <p:attrNameLst>
                                          <p:attrName>style.visibility</p:attrName>
                                        </p:attrNameLst>
                                      </p:cBhvr>
                                      <p:to>
                                        <p:strVal val="visible"/>
                                      </p:to>
                                    </p:set>
                                    <p:animEffect filter="fade" transition="in">
                                      <p:cBhvr additive="repl">
                                        <p:cTn id="1929" dur="1000"/>
                                        <p:tgtEl>
                                          <p:spTgt spid="413">
                                            <p:txEl>
                                              <p:pRg st="3" end="3"/>
                                            </p:txEl>
                                          </p:spTgt>
                                        </p:tgtEl>
                                      </p:cBhvr>
                                    </p:animEffect>
                                    <p:anim calcmode="lin" valueType="num">
                                      <p:cBhvr additive="repl">
                                        <p:cTn id="1930" dur="1000" fill="hold"/>
                                        <p:tgtEl>
                                          <p:spTgt spid="413">
                                            <p:txEl>
                                              <p:pRg st="3" end="3"/>
                                            </p:txEl>
                                          </p:spTgt>
                                        </p:tgtEl>
                                        <p:attrNameLst>
                                          <p:attrName>ppt_x</p:attrName>
                                        </p:attrNameLst>
                                      </p:cBhvr>
                                      <p:tavLst>
                                        <p:tav tm="0">
                                          <p:val>
                                            <p:strVal val="#ppt_x"/>
                                          </p:val>
                                        </p:tav>
                                        <p:tav tm="100000">
                                          <p:val>
                                            <p:strVal val="#ppt_x"/>
                                          </p:val>
                                        </p:tav>
                                      </p:tavLst>
                                    </p:anim>
                                    <p:anim calcmode="lin" valueType="num">
                                      <p:cBhvr additive="repl">
                                        <p:cTn id="1931" dur="1000" fill="hold"/>
                                        <p:tgtEl>
                                          <p:spTgt spid="4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32" fill="hold">
                      <p:stCondLst>
                        <p:cond delay="indefinite"/>
                      </p:stCondLst>
                      <p:childTnLst>
                        <p:par>
                          <p:cTn id="1933" fill="hold">
                            <p:stCondLst>
                              <p:cond delay="0"/>
                            </p:stCondLst>
                            <p:childTnLst>
                              <p:par>
                                <p:cTn id="1934" nodeType="clickEffect" fill="hold" presetClass="entr" presetID="42">
                                  <p:stCondLst>
                                    <p:cond delay="0"/>
                                  </p:stCondLst>
                                  <p:childTnLst>
                                    <p:set>
                                      <p:cBhvr>
                                        <p:cTn id="1935" dur="1" fill="hold">
                                          <p:stCondLst>
                                            <p:cond delay="0"/>
                                          </p:stCondLst>
                                        </p:cTn>
                                        <p:tgtEl>
                                          <p:spTgt spid="413">
                                            <p:txEl>
                                              <p:pRg st="4" end="4"/>
                                            </p:txEl>
                                          </p:spTgt>
                                        </p:tgtEl>
                                        <p:attrNameLst>
                                          <p:attrName>style.visibility</p:attrName>
                                        </p:attrNameLst>
                                      </p:cBhvr>
                                      <p:to>
                                        <p:strVal val="visible"/>
                                      </p:to>
                                    </p:set>
                                    <p:animEffect filter="fade" transition="in">
                                      <p:cBhvr additive="repl">
                                        <p:cTn id="1936" dur="1000"/>
                                        <p:tgtEl>
                                          <p:spTgt spid="413">
                                            <p:txEl>
                                              <p:pRg st="4" end="4"/>
                                            </p:txEl>
                                          </p:spTgt>
                                        </p:tgtEl>
                                      </p:cBhvr>
                                    </p:animEffect>
                                    <p:anim calcmode="lin" valueType="num">
                                      <p:cBhvr additive="repl">
                                        <p:cTn id="1937" dur="1000" fill="hold"/>
                                        <p:tgtEl>
                                          <p:spTgt spid="413">
                                            <p:txEl>
                                              <p:pRg st="4" end="4"/>
                                            </p:txEl>
                                          </p:spTgt>
                                        </p:tgtEl>
                                        <p:attrNameLst>
                                          <p:attrName>ppt_x</p:attrName>
                                        </p:attrNameLst>
                                      </p:cBhvr>
                                      <p:tavLst>
                                        <p:tav tm="0">
                                          <p:val>
                                            <p:strVal val="#ppt_x"/>
                                          </p:val>
                                        </p:tav>
                                        <p:tav tm="100000">
                                          <p:val>
                                            <p:strVal val="#ppt_x"/>
                                          </p:val>
                                        </p:tav>
                                      </p:tavLst>
                                    </p:anim>
                                    <p:anim calcmode="lin" valueType="num">
                                      <p:cBhvr additive="repl">
                                        <p:cTn id="1938" dur="1000" fill="hold"/>
                                        <p:tgtEl>
                                          <p:spTgt spid="4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264960" y="18720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PROVISIONING CLOUD STORAGE</a:t>
            </a:r>
            <a:endParaRPr b="0" lang="en-IN" sz="5000" strike="noStrike" u="none">
              <a:solidFill>
                <a:srgbClr val="000000"/>
              </a:solidFill>
              <a:effectLst/>
              <a:uFillTx/>
              <a:latin typeface="Arial"/>
            </a:endParaRPr>
          </a:p>
        </p:txBody>
      </p:sp>
      <p:sp>
        <p:nvSpPr>
          <p:cNvPr id="415" name="PlaceHolder 2"/>
          <p:cNvSpPr>
            <a:spLocks noGrp="1"/>
          </p:cNvSpPr>
          <p:nvPr>
            <p:ph/>
          </p:nvPr>
        </p:nvSpPr>
        <p:spPr>
          <a:xfrm>
            <a:off x="609480" y="1444320"/>
            <a:ext cx="10972080" cy="528588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Cloud</a:t>
            </a:r>
            <a:r>
              <a:rPr b="0" lang="en-US" sz="2600" strike="noStrike" u="none">
                <a:solidFill>
                  <a:schemeClr val="dk1"/>
                </a:solidFill>
                <a:effectLst/>
                <a:uFillTx/>
                <a:latin typeface="Constantia"/>
              </a:rPr>
              <a:t> means sharing third party resources via the Internet.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sharing be done on need basis and no need to invest any infrastructure at consumers end.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Storage clouds </a:t>
            </a:r>
            <a:r>
              <a:rPr b="0" lang="en-US" sz="2600" strike="noStrike" u="none">
                <a:solidFill>
                  <a:schemeClr val="dk1"/>
                </a:solidFill>
                <a:effectLst/>
                <a:uFillTx/>
                <a:latin typeface="Constantia"/>
              </a:rPr>
              <a:t>increase the efficiency of storing data in remote places, by sharing the storage devices provided by the service providers.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Capacity of storage can be increased on need basis and can be done using multi-tenancy methods.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Private storage clouds</a:t>
            </a:r>
            <a:r>
              <a:rPr b="0" lang="en-US" sz="2600" strike="noStrike" u="none">
                <a:solidFill>
                  <a:schemeClr val="dk1"/>
                </a:solidFill>
                <a:effectLst/>
                <a:uFillTx/>
                <a:latin typeface="Constantia"/>
              </a:rPr>
              <a:t> reside at the back of an organization’s firewall that is deployed for in-house customers and is designed for providing elasticity and simplicity in cloud model.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By adopting </a:t>
            </a:r>
            <a:r>
              <a:rPr b="1" lang="en-US" sz="2600" strike="noStrike" u="none">
                <a:solidFill>
                  <a:schemeClr val="dk1"/>
                </a:solidFill>
                <a:effectLst/>
                <a:uFillTx/>
                <a:latin typeface="Constantia"/>
              </a:rPr>
              <a:t>Cloud Data Management Interface (CDMI)</a:t>
            </a:r>
            <a:r>
              <a:rPr b="0" lang="en-US" sz="2600" strike="noStrike" u="none">
                <a:solidFill>
                  <a:schemeClr val="dk1"/>
                </a:solidFill>
                <a:effectLst/>
                <a:uFillTx/>
                <a:latin typeface="Constantia"/>
              </a:rPr>
              <a:t>, standard service providers can implement the method for metering the storage and data usage of consumers.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This interface also helps the providers for billing to the IT organizations based on their usage.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Advantage : IT organizations need not write/use different adapters used by the service providers.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By using this interface, they can connect with different service providers.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939" dur="indefinite" restart="never" nodeType="tmRoot">
          <p:childTnLst>
            <p:seq>
              <p:cTn id="1940" dur="indefinite" nodeType="mainSeq">
                <p:childTnLst>
                  <p:par>
                    <p:cTn id="1941" fill="hold">
                      <p:stCondLst>
                        <p:cond delay="indefinite"/>
                      </p:stCondLst>
                      <p:childTnLst>
                        <p:par>
                          <p:cTn id="1942" fill="hold">
                            <p:stCondLst>
                              <p:cond delay="0"/>
                            </p:stCondLst>
                            <p:childTnLst>
                              <p:par>
                                <p:cTn id="1943" nodeType="clickEffect" fill="hold" presetClass="entr" presetID="42">
                                  <p:stCondLst>
                                    <p:cond delay="0"/>
                                  </p:stCondLst>
                                  <p:childTnLst>
                                    <p:set>
                                      <p:cBhvr>
                                        <p:cTn id="1944" dur="1" fill="hold">
                                          <p:stCondLst>
                                            <p:cond delay="0"/>
                                          </p:stCondLst>
                                        </p:cTn>
                                        <p:tgtEl>
                                          <p:spTgt spid="415">
                                            <p:txEl>
                                              <p:pRg st="0" end="0"/>
                                            </p:txEl>
                                          </p:spTgt>
                                        </p:tgtEl>
                                        <p:attrNameLst>
                                          <p:attrName>style.visibility</p:attrName>
                                        </p:attrNameLst>
                                      </p:cBhvr>
                                      <p:to>
                                        <p:strVal val="visible"/>
                                      </p:to>
                                    </p:set>
                                    <p:animEffect filter="fade" transition="in">
                                      <p:cBhvr additive="repl">
                                        <p:cTn id="1945" dur="1000"/>
                                        <p:tgtEl>
                                          <p:spTgt spid="415">
                                            <p:txEl>
                                              <p:pRg st="0" end="0"/>
                                            </p:txEl>
                                          </p:spTgt>
                                        </p:tgtEl>
                                      </p:cBhvr>
                                    </p:animEffect>
                                    <p:anim calcmode="lin" valueType="num">
                                      <p:cBhvr additive="repl">
                                        <p:cTn id="1946" dur="1000" fill="hold"/>
                                        <p:tgtEl>
                                          <p:spTgt spid="415">
                                            <p:txEl>
                                              <p:pRg st="0" end="0"/>
                                            </p:txEl>
                                          </p:spTgt>
                                        </p:tgtEl>
                                        <p:attrNameLst>
                                          <p:attrName>ppt_x</p:attrName>
                                        </p:attrNameLst>
                                      </p:cBhvr>
                                      <p:tavLst>
                                        <p:tav tm="0">
                                          <p:val>
                                            <p:strVal val="#ppt_x"/>
                                          </p:val>
                                        </p:tav>
                                        <p:tav tm="100000">
                                          <p:val>
                                            <p:strVal val="#ppt_x"/>
                                          </p:val>
                                        </p:tav>
                                      </p:tavLst>
                                    </p:anim>
                                    <p:anim calcmode="lin" valueType="num">
                                      <p:cBhvr additive="repl">
                                        <p:cTn id="1947" dur="1000" fill="hold"/>
                                        <p:tgtEl>
                                          <p:spTgt spid="415">
                                            <p:txEl>
                                              <p:pRg st="0" end="0"/>
                                            </p:txEl>
                                          </p:spTgt>
                                        </p:tgtEl>
                                        <p:attrNameLst>
                                          <p:attrName>ppt_y</p:attrName>
                                        </p:attrNameLst>
                                      </p:cBhvr>
                                      <p:tavLst>
                                        <p:tav tm="0">
                                          <p:val>
                                            <p:strVal val="#ppt_y+.1"/>
                                          </p:val>
                                        </p:tav>
                                        <p:tav tm="100000">
                                          <p:val>
                                            <p:strVal val="#ppt_y"/>
                                          </p:val>
                                        </p:tav>
                                      </p:tavLst>
                                    </p:anim>
                                  </p:childTnLst>
                                </p:cTn>
                              </p:par>
                              <p:par>
                                <p:cTn id="1948" nodeType="withEffect" fill="hold" presetClass="entr" presetID="42">
                                  <p:stCondLst>
                                    <p:cond delay="0"/>
                                  </p:stCondLst>
                                  <p:childTnLst>
                                    <p:set>
                                      <p:cBhvr>
                                        <p:cTn id="1949" dur="1" fill="hold">
                                          <p:stCondLst>
                                            <p:cond delay="0"/>
                                          </p:stCondLst>
                                        </p:cTn>
                                        <p:tgtEl>
                                          <p:spTgt spid="415">
                                            <p:txEl>
                                              <p:pRg st="1" end="1"/>
                                            </p:txEl>
                                          </p:spTgt>
                                        </p:tgtEl>
                                        <p:attrNameLst>
                                          <p:attrName>style.visibility</p:attrName>
                                        </p:attrNameLst>
                                      </p:cBhvr>
                                      <p:to>
                                        <p:strVal val="visible"/>
                                      </p:to>
                                    </p:set>
                                    <p:animEffect filter="fade" transition="in">
                                      <p:cBhvr additive="repl">
                                        <p:cTn id="1950" dur="1000"/>
                                        <p:tgtEl>
                                          <p:spTgt spid="415">
                                            <p:txEl>
                                              <p:pRg st="1" end="1"/>
                                            </p:txEl>
                                          </p:spTgt>
                                        </p:tgtEl>
                                      </p:cBhvr>
                                    </p:animEffect>
                                    <p:anim calcmode="lin" valueType="num">
                                      <p:cBhvr additive="repl">
                                        <p:cTn id="1951" dur="1000" fill="hold"/>
                                        <p:tgtEl>
                                          <p:spTgt spid="415">
                                            <p:txEl>
                                              <p:pRg st="1" end="1"/>
                                            </p:txEl>
                                          </p:spTgt>
                                        </p:tgtEl>
                                        <p:attrNameLst>
                                          <p:attrName>ppt_x</p:attrName>
                                        </p:attrNameLst>
                                      </p:cBhvr>
                                      <p:tavLst>
                                        <p:tav tm="0">
                                          <p:val>
                                            <p:strVal val="#ppt_x"/>
                                          </p:val>
                                        </p:tav>
                                        <p:tav tm="100000">
                                          <p:val>
                                            <p:strVal val="#ppt_x"/>
                                          </p:val>
                                        </p:tav>
                                      </p:tavLst>
                                    </p:anim>
                                    <p:anim calcmode="lin" valueType="num">
                                      <p:cBhvr additive="repl">
                                        <p:cTn id="1952" dur="1000" fill="hold"/>
                                        <p:tgtEl>
                                          <p:spTgt spid="4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953" fill="hold">
                      <p:stCondLst>
                        <p:cond delay="indefinite"/>
                      </p:stCondLst>
                      <p:childTnLst>
                        <p:par>
                          <p:cTn id="1954" fill="hold">
                            <p:stCondLst>
                              <p:cond delay="0"/>
                            </p:stCondLst>
                            <p:childTnLst>
                              <p:par>
                                <p:cTn id="1955" nodeType="clickEffect" fill="hold" presetClass="entr" presetID="42">
                                  <p:stCondLst>
                                    <p:cond delay="0"/>
                                  </p:stCondLst>
                                  <p:childTnLst>
                                    <p:set>
                                      <p:cBhvr>
                                        <p:cTn id="1956" dur="1" fill="hold">
                                          <p:stCondLst>
                                            <p:cond delay="0"/>
                                          </p:stCondLst>
                                        </p:cTn>
                                        <p:tgtEl>
                                          <p:spTgt spid="415">
                                            <p:txEl>
                                              <p:pRg st="2" end="2"/>
                                            </p:txEl>
                                          </p:spTgt>
                                        </p:tgtEl>
                                        <p:attrNameLst>
                                          <p:attrName>style.visibility</p:attrName>
                                        </p:attrNameLst>
                                      </p:cBhvr>
                                      <p:to>
                                        <p:strVal val="visible"/>
                                      </p:to>
                                    </p:set>
                                    <p:animEffect filter="fade" transition="in">
                                      <p:cBhvr additive="repl">
                                        <p:cTn id="1957" dur="1000"/>
                                        <p:tgtEl>
                                          <p:spTgt spid="415">
                                            <p:txEl>
                                              <p:pRg st="2" end="2"/>
                                            </p:txEl>
                                          </p:spTgt>
                                        </p:tgtEl>
                                      </p:cBhvr>
                                    </p:animEffect>
                                    <p:anim calcmode="lin" valueType="num">
                                      <p:cBhvr additive="repl">
                                        <p:cTn id="1958" dur="1000" fill="hold"/>
                                        <p:tgtEl>
                                          <p:spTgt spid="415">
                                            <p:txEl>
                                              <p:pRg st="2" end="2"/>
                                            </p:txEl>
                                          </p:spTgt>
                                        </p:tgtEl>
                                        <p:attrNameLst>
                                          <p:attrName>ppt_x</p:attrName>
                                        </p:attrNameLst>
                                      </p:cBhvr>
                                      <p:tavLst>
                                        <p:tav tm="0">
                                          <p:val>
                                            <p:strVal val="#ppt_x"/>
                                          </p:val>
                                        </p:tav>
                                        <p:tav tm="100000">
                                          <p:val>
                                            <p:strVal val="#ppt_x"/>
                                          </p:val>
                                        </p:tav>
                                      </p:tavLst>
                                    </p:anim>
                                    <p:anim calcmode="lin" valueType="num">
                                      <p:cBhvr additive="repl">
                                        <p:cTn id="1959" dur="1000" fill="hold"/>
                                        <p:tgtEl>
                                          <p:spTgt spid="415">
                                            <p:txEl>
                                              <p:pRg st="2" end="2"/>
                                            </p:txEl>
                                          </p:spTgt>
                                        </p:tgtEl>
                                        <p:attrNameLst>
                                          <p:attrName>ppt_y</p:attrName>
                                        </p:attrNameLst>
                                      </p:cBhvr>
                                      <p:tavLst>
                                        <p:tav tm="0">
                                          <p:val>
                                            <p:strVal val="#ppt_y+.1"/>
                                          </p:val>
                                        </p:tav>
                                        <p:tav tm="100000">
                                          <p:val>
                                            <p:strVal val="#ppt_y"/>
                                          </p:val>
                                        </p:tav>
                                      </p:tavLst>
                                    </p:anim>
                                  </p:childTnLst>
                                </p:cTn>
                              </p:par>
                              <p:par>
                                <p:cTn id="1960" nodeType="withEffect" fill="hold" presetClass="entr" presetID="42">
                                  <p:stCondLst>
                                    <p:cond delay="0"/>
                                  </p:stCondLst>
                                  <p:childTnLst>
                                    <p:set>
                                      <p:cBhvr>
                                        <p:cTn id="1961" dur="1" fill="hold">
                                          <p:stCondLst>
                                            <p:cond delay="0"/>
                                          </p:stCondLst>
                                        </p:cTn>
                                        <p:tgtEl>
                                          <p:spTgt spid="415">
                                            <p:txEl>
                                              <p:pRg st="3" end="3"/>
                                            </p:txEl>
                                          </p:spTgt>
                                        </p:tgtEl>
                                        <p:attrNameLst>
                                          <p:attrName>style.visibility</p:attrName>
                                        </p:attrNameLst>
                                      </p:cBhvr>
                                      <p:to>
                                        <p:strVal val="visible"/>
                                      </p:to>
                                    </p:set>
                                    <p:animEffect filter="fade" transition="in">
                                      <p:cBhvr additive="repl">
                                        <p:cTn id="1962" dur="1000"/>
                                        <p:tgtEl>
                                          <p:spTgt spid="415">
                                            <p:txEl>
                                              <p:pRg st="3" end="3"/>
                                            </p:txEl>
                                          </p:spTgt>
                                        </p:tgtEl>
                                      </p:cBhvr>
                                    </p:animEffect>
                                    <p:anim calcmode="lin" valueType="num">
                                      <p:cBhvr additive="repl">
                                        <p:cTn id="1963" dur="1000" fill="hold"/>
                                        <p:tgtEl>
                                          <p:spTgt spid="415">
                                            <p:txEl>
                                              <p:pRg st="3" end="3"/>
                                            </p:txEl>
                                          </p:spTgt>
                                        </p:tgtEl>
                                        <p:attrNameLst>
                                          <p:attrName>ppt_x</p:attrName>
                                        </p:attrNameLst>
                                      </p:cBhvr>
                                      <p:tavLst>
                                        <p:tav tm="0">
                                          <p:val>
                                            <p:strVal val="#ppt_x"/>
                                          </p:val>
                                        </p:tav>
                                        <p:tav tm="100000">
                                          <p:val>
                                            <p:strVal val="#ppt_x"/>
                                          </p:val>
                                        </p:tav>
                                      </p:tavLst>
                                    </p:anim>
                                    <p:anim calcmode="lin" valueType="num">
                                      <p:cBhvr additive="repl">
                                        <p:cTn id="1964" dur="1000" fill="hold"/>
                                        <p:tgtEl>
                                          <p:spTgt spid="4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965" fill="hold">
                      <p:stCondLst>
                        <p:cond delay="indefinite"/>
                      </p:stCondLst>
                      <p:childTnLst>
                        <p:par>
                          <p:cTn id="1966" fill="hold">
                            <p:stCondLst>
                              <p:cond delay="0"/>
                            </p:stCondLst>
                            <p:childTnLst>
                              <p:par>
                                <p:cTn id="1967" nodeType="clickEffect" fill="hold" presetClass="entr" presetID="42">
                                  <p:stCondLst>
                                    <p:cond delay="0"/>
                                  </p:stCondLst>
                                  <p:childTnLst>
                                    <p:set>
                                      <p:cBhvr>
                                        <p:cTn id="1968" dur="1" fill="hold">
                                          <p:stCondLst>
                                            <p:cond delay="0"/>
                                          </p:stCondLst>
                                        </p:cTn>
                                        <p:tgtEl>
                                          <p:spTgt spid="415">
                                            <p:txEl>
                                              <p:pRg st="4" end="4"/>
                                            </p:txEl>
                                          </p:spTgt>
                                        </p:tgtEl>
                                        <p:attrNameLst>
                                          <p:attrName>style.visibility</p:attrName>
                                        </p:attrNameLst>
                                      </p:cBhvr>
                                      <p:to>
                                        <p:strVal val="visible"/>
                                      </p:to>
                                    </p:set>
                                    <p:animEffect filter="fade" transition="in">
                                      <p:cBhvr additive="repl">
                                        <p:cTn id="1969" dur="1000"/>
                                        <p:tgtEl>
                                          <p:spTgt spid="415">
                                            <p:txEl>
                                              <p:pRg st="4" end="4"/>
                                            </p:txEl>
                                          </p:spTgt>
                                        </p:tgtEl>
                                      </p:cBhvr>
                                    </p:animEffect>
                                    <p:anim calcmode="lin" valueType="num">
                                      <p:cBhvr additive="repl">
                                        <p:cTn id="1970" dur="1000" fill="hold"/>
                                        <p:tgtEl>
                                          <p:spTgt spid="415">
                                            <p:txEl>
                                              <p:pRg st="4" end="4"/>
                                            </p:txEl>
                                          </p:spTgt>
                                        </p:tgtEl>
                                        <p:attrNameLst>
                                          <p:attrName>ppt_x</p:attrName>
                                        </p:attrNameLst>
                                      </p:cBhvr>
                                      <p:tavLst>
                                        <p:tav tm="0">
                                          <p:val>
                                            <p:strVal val="#ppt_x"/>
                                          </p:val>
                                        </p:tav>
                                        <p:tav tm="100000">
                                          <p:val>
                                            <p:strVal val="#ppt_x"/>
                                          </p:val>
                                        </p:tav>
                                      </p:tavLst>
                                    </p:anim>
                                    <p:anim calcmode="lin" valueType="num">
                                      <p:cBhvr additive="repl">
                                        <p:cTn id="1971" dur="1000" fill="hold"/>
                                        <p:tgtEl>
                                          <p:spTgt spid="4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972" fill="hold">
                      <p:stCondLst>
                        <p:cond delay="indefinite"/>
                      </p:stCondLst>
                      <p:childTnLst>
                        <p:par>
                          <p:cTn id="1973" fill="hold">
                            <p:stCondLst>
                              <p:cond delay="0"/>
                            </p:stCondLst>
                            <p:childTnLst>
                              <p:par>
                                <p:cTn id="1974" nodeType="clickEffect" fill="hold" presetClass="entr" presetID="42">
                                  <p:stCondLst>
                                    <p:cond delay="0"/>
                                  </p:stCondLst>
                                  <p:childTnLst>
                                    <p:set>
                                      <p:cBhvr>
                                        <p:cTn id="1975" dur="1" fill="hold">
                                          <p:stCondLst>
                                            <p:cond delay="0"/>
                                          </p:stCondLst>
                                        </p:cTn>
                                        <p:tgtEl>
                                          <p:spTgt spid="415">
                                            <p:txEl>
                                              <p:pRg st="5" end="5"/>
                                            </p:txEl>
                                          </p:spTgt>
                                        </p:tgtEl>
                                        <p:attrNameLst>
                                          <p:attrName>style.visibility</p:attrName>
                                        </p:attrNameLst>
                                      </p:cBhvr>
                                      <p:to>
                                        <p:strVal val="visible"/>
                                      </p:to>
                                    </p:set>
                                    <p:animEffect filter="fade" transition="in">
                                      <p:cBhvr additive="repl">
                                        <p:cTn id="1976" dur="1000"/>
                                        <p:tgtEl>
                                          <p:spTgt spid="415">
                                            <p:txEl>
                                              <p:pRg st="5" end="5"/>
                                            </p:txEl>
                                          </p:spTgt>
                                        </p:tgtEl>
                                      </p:cBhvr>
                                    </p:animEffect>
                                    <p:anim calcmode="lin" valueType="num">
                                      <p:cBhvr additive="repl">
                                        <p:cTn id="1977" dur="1000" fill="hold"/>
                                        <p:tgtEl>
                                          <p:spTgt spid="415">
                                            <p:txEl>
                                              <p:pRg st="5" end="5"/>
                                            </p:txEl>
                                          </p:spTgt>
                                        </p:tgtEl>
                                        <p:attrNameLst>
                                          <p:attrName>ppt_x</p:attrName>
                                        </p:attrNameLst>
                                      </p:cBhvr>
                                      <p:tavLst>
                                        <p:tav tm="0">
                                          <p:val>
                                            <p:strVal val="#ppt_x"/>
                                          </p:val>
                                        </p:tav>
                                        <p:tav tm="100000">
                                          <p:val>
                                            <p:strVal val="#ppt_x"/>
                                          </p:val>
                                        </p:tav>
                                      </p:tavLst>
                                    </p:anim>
                                    <p:anim calcmode="lin" valueType="num">
                                      <p:cBhvr additive="repl">
                                        <p:cTn id="1978" dur="1000" fill="hold"/>
                                        <p:tgtEl>
                                          <p:spTgt spid="415">
                                            <p:txEl>
                                              <p:pRg st="5" end="5"/>
                                            </p:txEl>
                                          </p:spTgt>
                                        </p:tgtEl>
                                        <p:attrNameLst>
                                          <p:attrName>ppt_y</p:attrName>
                                        </p:attrNameLst>
                                      </p:cBhvr>
                                      <p:tavLst>
                                        <p:tav tm="0">
                                          <p:val>
                                            <p:strVal val="#ppt_y+.1"/>
                                          </p:val>
                                        </p:tav>
                                        <p:tav tm="100000">
                                          <p:val>
                                            <p:strVal val="#ppt_y"/>
                                          </p:val>
                                        </p:tav>
                                      </p:tavLst>
                                    </p:anim>
                                  </p:childTnLst>
                                </p:cTn>
                              </p:par>
                              <p:par>
                                <p:cTn id="1979" nodeType="withEffect" fill="hold" presetClass="entr" presetID="42">
                                  <p:stCondLst>
                                    <p:cond delay="0"/>
                                  </p:stCondLst>
                                  <p:childTnLst>
                                    <p:set>
                                      <p:cBhvr>
                                        <p:cTn id="1980" dur="1" fill="hold">
                                          <p:stCondLst>
                                            <p:cond delay="0"/>
                                          </p:stCondLst>
                                        </p:cTn>
                                        <p:tgtEl>
                                          <p:spTgt spid="415">
                                            <p:txEl>
                                              <p:pRg st="6" end="6"/>
                                            </p:txEl>
                                          </p:spTgt>
                                        </p:tgtEl>
                                        <p:attrNameLst>
                                          <p:attrName>style.visibility</p:attrName>
                                        </p:attrNameLst>
                                      </p:cBhvr>
                                      <p:to>
                                        <p:strVal val="visible"/>
                                      </p:to>
                                    </p:set>
                                    <p:animEffect filter="fade" transition="in">
                                      <p:cBhvr additive="repl">
                                        <p:cTn id="1981" dur="1000"/>
                                        <p:tgtEl>
                                          <p:spTgt spid="415">
                                            <p:txEl>
                                              <p:pRg st="6" end="6"/>
                                            </p:txEl>
                                          </p:spTgt>
                                        </p:tgtEl>
                                      </p:cBhvr>
                                    </p:animEffect>
                                    <p:anim calcmode="lin" valueType="num">
                                      <p:cBhvr additive="repl">
                                        <p:cTn id="1982" dur="1000" fill="hold"/>
                                        <p:tgtEl>
                                          <p:spTgt spid="415">
                                            <p:txEl>
                                              <p:pRg st="6" end="6"/>
                                            </p:txEl>
                                          </p:spTgt>
                                        </p:tgtEl>
                                        <p:attrNameLst>
                                          <p:attrName>ppt_x</p:attrName>
                                        </p:attrNameLst>
                                      </p:cBhvr>
                                      <p:tavLst>
                                        <p:tav tm="0">
                                          <p:val>
                                            <p:strVal val="#ppt_x"/>
                                          </p:val>
                                        </p:tav>
                                        <p:tav tm="100000">
                                          <p:val>
                                            <p:strVal val="#ppt_x"/>
                                          </p:val>
                                        </p:tav>
                                      </p:tavLst>
                                    </p:anim>
                                    <p:anim calcmode="lin" valueType="num">
                                      <p:cBhvr additive="repl">
                                        <p:cTn id="1983" dur="1000" fill="hold"/>
                                        <p:tgtEl>
                                          <p:spTgt spid="415">
                                            <p:txEl>
                                              <p:pRg st="6" end="6"/>
                                            </p:txEl>
                                          </p:spTgt>
                                        </p:tgtEl>
                                        <p:attrNameLst>
                                          <p:attrName>ppt_y</p:attrName>
                                        </p:attrNameLst>
                                      </p:cBhvr>
                                      <p:tavLst>
                                        <p:tav tm="0">
                                          <p:val>
                                            <p:strVal val="#ppt_y+.1"/>
                                          </p:val>
                                        </p:tav>
                                        <p:tav tm="100000">
                                          <p:val>
                                            <p:strVal val="#ppt_y"/>
                                          </p:val>
                                        </p:tav>
                                      </p:tavLst>
                                    </p:anim>
                                  </p:childTnLst>
                                </p:cTn>
                              </p:par>
                              <p:par>
                                <p:cTn id="1984" nodeType="withEffect" fill="hold" presetClass="entr" presetID="42">
                                  <p:stCondLst>
                                    <p:cond delay="0"/>
                                  </p:stCondLst>
                                  <p:childTnLst>
                                    <p:set>
                                      <p:cBhvr>
                                        <p:cTn id="1985" dur="1" fill="hold">
                                          <p:stCondLst>
                                            <p:cond delay="0"/>
                                          </p:stCondLst>
                                        </p:cTn>
                                        <p:tgtEl>
                                          <p:spTgt spid="415">
                                            <p:txEl>
                                              <p:pRg st="7" end="7"/>
                                            </p:txEl>
                                          </p:spTgt>
                                        </p:tgtEl>
                                        <p:attrNameLst>
                                          <p:attrName>style.visibility</p:attrName>
                                        </p:attrNameLst>
                                      </p:cBhvr>
                                      <p:to>
                                        <p:strVal val="visible"/>
                                      </p:to>
                                    </p:set>
                                    <p:animEffect filter="fade" transition="in">
                                      <p:cBhvr additive="repl">
                                        <p:cTn id="1986" dur="1000"/>
                                        <p:tgtEl>
                                          <p:spTgt spid="415">
                                            <p:txEl>
                                              <p:pRg st="7" end="7"/>
                                            </p:txEl>
                                          </p:spTgt>
                                        </p:tgtEl>
                                      </p:cBhvr>
                                    </p:animEffect>
                                    <p:anim calcmode="lin" valueType="num">
                                      <p:cBhvr additive="repl">
                                        <p:cTn id="1987" dur="1000" fill="hold"/>
                                        <p:tgtEl>
                                          <p:spTgt spid="415">
                                            <p:txEl>
                                              <p:pRg st="7" end="7"/>
                                            </p:txEl>
                                          </p:spTgt>
                                        </p:tgtEl>
                                        <p:attrNameLst>
                                          <p:attrName>ppt_x</p:attrName>
                                        </p:attrNameLst>
                                      </p:cBhvr>
                                      <p:tavLst>
                                        <p:tav tm="0">
                                          <p:val>
                                            <p:strVal val="#ppt_x"/>
                                          </p:val>
                                        </p:tav>
                                        <p:tav tm="100000">
                                          <p:val>
                                            <p:strVal val="#ppt_x"/>
                                          </p:val>
                                        </p:tav>
                                      </p:tavLst>
                                    </p:anim>
                                    <p:anim calcmode="lin" valueType="num">
                                      <p:cBhvr additive="repl">
                                        <p:cTn id="1988" dur="1000" fill="hold"/>
                                        <p:tgtEl>
                                          <p:spTgt spid="415">
                                            <p:txEl>
                                              <p:pRg st="7" end="7"/>
                                            </p:txEl>
                                          </p:spTgt>
                                        </p:tgtEl>
                                        <p:attrNameLst>
                                          <p:attrName>ppt_y</p:attrName>
                                        </p:attrNameLst>
                                      </p:cBhvr>
                                      <p:tavLst>
                                        <p:tav tm="0">
                                          <p:val>
                                            <p:strVal val="#ppt_y+.1"/>
                                          </p:val>
                                        </p:tav>
                                        <p:tav tm="100000">
                                          <p:val>
                                            <p:strVal val="#ppt_y"/>
                                          </p:val>
                                        </p:tav>
                                      </p:tavLst>
                                    </p:anim>
                                  </p:childTnLst>
                                </p:cTn>
                              </p:par>
                              <p:par>
                                <p:cTn id="1989" nodeType="withEffect" fill="hold" presetClass="entr" presetID="42">
                                  <p:stCondLst>
                                    <p:cond delay="0"/>
                                  </p:stCondLst>
                                  <p:childTnLst>
                                    <p:set>
                                      <p:cBhvr>
                                        <p:cTn id="1990" dur="1" fill="hold">
                                          <p:stCondLst>
                                            <p:cond delay="0"/>
                                          </p:stCondLst>
                                        </p:cTn>
                                        <p:tgtEl>
                                          <p:spTgt spid="415">
                                            <p:txEl>
                                              <p:pRg st="8" end="8"/>
                                            </p:txEl>
                                          </p:spTgt>
                                        </p:tgtEl>
                                        <p:attrNameLst>
                                          <p:attrName>style.visibility</p:attrName>
                                        </p:attrNameLst>
                                      </p:cBhvr>
                                      <p:to>
                                        <p:strVal val="visible"/>
                                      </p:to>
                                    </p:set>
                                    <p:animEffect filter="fade" transition="in">
                                      <p:cBhvr additive="repl">
                                        <p:cTn id="1991" dur="1000"/>
                                        <p:tgtEl>
                                          <p:spTgt spid="415">
                                            <p:txEl>
                                              <p:pRg st="8" end="8"/>
                                            </p:txEl>
                                          </p:spTgt>
                                        </p:tgtEl>
                                      </p:cBhvr>
                                    </p:animEffect>
                                    <p:anim calcmode="lin" valueType="num">
                                      <p:cBhvr additive="repl">
                                        <p:cTn id="1992" dur="1000" fill="hold"/>
                                        <p:tgtEl>
                                          <p:spTgt spid="415">
                                            <p:txEl>
                                              <p:pRg st="8" end="8"/>
                                            </p:txEl>
                                          </p:spTgt>
                                        </p:tgtEl>
                                        <p:attrNameLst>
                                          <p:attrName>ppt_x</p:attrName>
                                        </p:attrNameLst>
                                      </p:cBhvr>
                                      <p:tavLst>
                                        <p:tav tm="0">
                                          <p:val>
                                            <p:strVal val="#ppt_x"/>
                                          </p:val>
                                        </p:tav>
                                        <p:tav tm="100000">
                                          <p:val>
                                            <p:strVal val="#ppt_x"/>
                                          </p:val>
                                        </p:tav>
                                      </p:tavLst>
                                    </p:anim>
                                    <p:anim calcmode="lin" valueType="num">
                                      <p:cBhvr additive="repl">
                                        <p:cTn id="1993" dur="1000" fill="hold"/>
                                        <p:tgtEl>
                                          <p:spTgt spid="41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571680" y="14544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3600" strike="noStrike" u="none">
                <a:solidFill>
                  <a:schemeClr val="dk2"/>
                </a:solidFill>
                <a:effectLst/>
                <a:uFillTx/>
                <a:latin typeface="Calibri"/>
              </a:rPr>
              <a:t>DATA-INTENSIVE TECHNOLOGIES FOR CLOUD COMPUTING</a:t>
            </a:r>
            <a:endParaRPr b="0" lang="en-IN" sz="3600" strike="noStrike" u="none">
              <a:solidFill>
                <a:srgbClr val="000000"/>
              </a:solidFill>
              <a:effectLst/>
              <a:uFillTx/>
              <a:latin typeface="Arial"/>
            </a:endParaRPr>
          </a:p>
        </p:txBody>
      </p:sp>
      <p:sp>
        <p:nvSpPr>
          <p:cNvPr id="41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Processing Approach</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System Architecture</a:t>
            </a:r>
            <a:endParaRPr b="0" lang="en-IN" sz="2600" strike="noStrike" u="none">
              <a:solidFill>
                <a:srgbClr val="000000"/>
              </a:solidFill>
              <a:effectLst/>
              <a:uFillTx/>
              <a:latin typeface="Arial"/>
            </a:endParaRPr>
          </a:p>
          <a:p>
            <a:pPr lvl="1" marL="850320" indent="-457200">
              <a:lnSpc>
                <a:spcPct val="100000"/>
              </a:lnSpc>
              <a:spcBef>
                <a:spcPts val="479"/>
              </a:spcBef>
              <a:buClr>
                <a:srgbClr val="0f6fc6"/>
              </a:buClr>
              <a:buSzPct val="85000"/>
              <a:buFont typeface="Calibri"/>
              <a:buAutoNum type="arabicPeriod"/>
            </a:pPr>
            <a:r>
              <a:rPr b="0" lang="en-IN" sz="2400" strike="noStrike" u="none">
                <a:solidFill>
                  <a:schemeClr val="dk1"/>
                </a:solidFill>
                <a:effectLst/>
                <a:uFillTx/>
                <a:latin typeface="Constantia"/>
              </a:rPr>
              <a:t>MapReduce</a:t>
            </a:r>
            <a:endParaRPr b="0" lang="en-IN" sz="2400" strike="noStrike" u="none">
              <a:solidFill>
                <a:srgbClr val="000000"/>
              </a:solidFill>
              <a:effectLst/>
              <a:uFillTx/>
              <a:latin typeface="Arial"/>
            </a:endParaRPr>
          </a:p>
          <a:p>
            <a:pPr lvl="1" marL="850320" indent="-457200">
              <a:lnSpc>
                <a:spcPct val="100000"/>
              </a:lnSpc>
              <a:spcBef>
                <a:spcPts val="479"/>
              </a:spcBef>
              <a:buClr>
                <a:srgbClr val="0f6fc6"/>
              </a:buClr>
              <a:buSzPct val="85000"/>
              <a:buFont typeface="Calibri"/>
              <a:buAutoNum type="arabicPeriod"/>
            </a:pPr>
            <a:r>
              <a:rPr b="0" lang="en-IN" sz="2400" strike="noStrike" u="none">
                <a:solidFill>
                  <a:schemeClr val="dk1"/>
                </a:solidFill>
                <a:effectLst/>
                <a:uFillTx/>
                <a:latin typeface="Constantia"/>
              </a:rPr>
              <a:t>HPCC</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994" dur="indefinite" restart="never" nodeType="tmRoot">
          <p:childTnLst>
            <p:seq>
              <p:cTn id="1995" dur="indefinite" nodeType="mainSeq">
                <p:childTnLst>
                  <p:par>
                    <p:cTn id="1996" fill="hold">
                      <p:stCondLst>
                        <p:cond delay="indefinite"/>
                      </p:stCondLst>
                      <p:childTnLst>
                        <p:par>
                          <p:cTn id="1997" fill="hold">
                            <p:stCondLst>
                              <p:cond delay="0"/>
                            </p:stCondLst>
                            <p:childTnLst>
                              <p:par>
                                <p:cTn id="1998" nodeType="clickEffect" fill="hold" presetClass="entr" presetID="42">
                                  <p:stCondLst>
                                    <p:cond delay="0"/>
                                  </p:stCondLst>
                                  <p:childTnLst>
                                    <p:set>
                                      <p:cBhvr>
                                        <p:cTn id="1999" dur="1" fill="hold">
                                          <p:stCondLst>
                                            <p:cond delay="0"/>
                                          </p:stCondLst>
                                        </p:cTn>
                                        <p:tgtEl>
                                          <p:spTgt spid="417">
                                            <p:txEl>
                                              <p:pRg st="0" end="0"/>
                                            </p:txEl>
                                          </p:spTgt>
                                        </p:tgtEl>
                                        <p:attrNameLst>
                                          <p:attrName>style.visibility</p:attrName>
                                        </p:attrNameLst>
                                      </p:cBhvr>
                                      <p:to>
                                        <p:strVal val="visible"/>
                                      </p:to>
                                    </p:set>
                                    <p:animEffect filter="fade" transition="in">
                                      <p:cBhvr additive="repl">
                                        <p:cTn id="2000" dur="1000"/>
                                        <p:tgtEl>
                                          <p:spTgt spid="417">
                                            <p:txEl>
                                              <p:pRg st="0" end="0"/>
                                            </p:txEl>
                                          </p:spTgt>
                                        </p:tgtEl>
                                      </p:cBhvr>
                                    </p:animEffect>
                                    <p:anim calcmode="lin" valueType="num">
                                      <p:cBhvr additive="repl">
                                        <p:cTn id="2001" dur="1000" fill="hold"/>
                                        <p:tgtEl>
                                          <p:spTgt spid="417">
                                            <p:txEl>
                                              <p:pRg st="0" end="0"/>
                                            </p:txEl>
                                          </p:spTgt>
                                        </p:tgtEl>
                                        <p:attrNameLst>
                                          <p:attrName>ppt_x</p:attrName>
                                        </p:attrNameLst>
                                      </p:cBhvr>
                                      <p:tavLst>
                                        <p:tav tm="0">
                                          <p:val>
                                            <p:strVal val="#ppt_x"/>
                                          </p:val>
                                        </p:tav>
                                        <p:tav tm="100000">
                                          <p:val>
                                            <p:strVal val="#ppt_x"/>
                                          </p:val>
                                        </p:tav>
                                      </p:tavLst>
                                    </p:anim>
                                    <p:anim calcmode="lin" valueType="num">
                                      <p:cBhvr additive="repl">
                                        <p:cTn id="2002" dur="1000" fill="hold"/>
                                        <p:tgtEl>
                                          <p:spTgt spid="41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03" fill="hold">
                      <p:stCondLst>
                        <p:cond delay="indefinite"/>
                      </p:stCondLst>
                      <p:childTnLst>
                        <p:par>
                          <p:cTn id="2004" fill="hold">
                            <p:stCondLst>
                              <p:cond delay="0"/>
                            </p:stCondLst>
                            <p:childTnLst>
                              <p:par>
                                <p:cTn id="2005" nodeType="clickEffect" fill="hold" presetClass="entr" presetID="42">
                                  <p:stCondLst>
                                    <p:cond delay="0"/>
                                  </p:stCondLst>
                                  <p:childTnLst>
                                    <p:set>
                                      <p:cBhvr>
                                        <p:cTn id="2006" dur="1" fill="hold">
                                          <p:stCondLst>
                                            <p:cond delay="0"/>
                                          </p:stCondLst>
                                        </p:cTn>
                                        <p:tgtEl>
                                          <p:spTgt spid="417">
                                            <p:txEl>
                                              <p:pRg st="1" end="1"/>
                                            </p:txEl>
                                          </p:spTgt>
                                        </p:tgtEl>
                                        <p:attrNameLst>
                                          <p:attrName>style.visibility</p:attrName>
                                        </p:attrNameLst>
                                      </p:cBhvr>
                                      <p:to>
                                        <p:strVal val="visible"/>
                                      </p:to>
                                    </p:set>
                                    <p:animEffect filter="fade" transition="in">
                                      <p:cBhvr additive="repl">
                                        <p:cTn id="2007" dur="1000"/>
                                        <p:tgtEl>
                                          <p:spTgt spid="417">
                                            <p:txEl>
                                              <p:pRg st="1" end="1"/>
                                            </p:txEl>
                                          </p:spTgt>
                                        </p:tgtEl>
                                      </p:cBhvr>
                                    </p:animEffect>
                                    <p:anim calcmode="lin" valueType="num">
                                      <p:cBhvr additive="repl">
                                        <p:cTn id="2008" dur="1000" fill="hold"/>
                                        <p:tgtEl>
                                          <p:spTgt spid="417">
                                            <p:txEl>
                                              <p:pRg st="1" end="1"/>
                                            </p:txEl>
                                          </p:spTgt>
                                        </p:tgtEl>
                                        <p:attrNameLst>
                                          <p:attrName>ppt_x</p:attrName>
                                        </p:attrNameLst>
                                      </p:cBhvr>
                                      <p:tavLst>
                                        <p:tav tm="0">
                                          <p:val>
                                            <p:strVal val="#ppt_x"/>
                                          </p:val>
                                        </p:tav>
                                        <p:tav tm="100000">
                                          <p:val>
                                            <p:strVal val="#ppt_x"/>
                                          </p:val>
                                        </p:tav>
                                      </p:tavLst>
                                    </p:anim>
                                    <p:anim calcmode="lin" valueType="num">
                                      <p:cBhvr additive="repl">
                                        <p:cTn id="2009" dur="1000" fill="hold"/>
                                        <p:tgtEl>
                                          <p:spTgt spid="417">
                                            <p:txEl>
                                              <p:pRg st="1" end="1"/>
                                            </p:txEl>
                                          </p:spTgt>
                                        </p:tgtEl>
                                        <p:attrNameLst>
                                          <p:attrName>ppt_y</p:attrName>
                                        </p:attrNameLst>
                                      </p:cBhvr>
                                      <p:tavLst>
                                        <p:tav tm="0">
                                          <p:val>
                                            <p:strVal val="#ppt_y+.1"/>
                                          </p:val>
                                        </p:tav>
                                        <p:tav tm="100000">
                                          <p:val>
                                            <p:strVal val="#ppt_y"/>
                                          </p:val>
                                        </p:tav>
                                      </p:tavLst>
                                    </p:anim>
                                  </p:childTnLst>
                                </p:cTn>
                              </p:par>
                              <p:par>
                                <p:cTn id="2010" nodeType="withEffect" fill="hold" presetClass="entr" presetID="42">
                                  <p:stCondLst>
                                    <p:cond delay="0"/>
                                  </p:stCondLst>
                                  <p:childTnLst>
                                    <p:set>
                                      <p:cBhvr>
                                        <p:cTn id="2011" dur="1" fill="hold">
                                          <p:stCondLst>
                                            <p:cond delay="0"/>
                                          </p:stCondLst>
                                        </p:cTn>
                                        <p:tgtEl>
                                          <p:spTgt spid="417">
                                            <p:txEl>
                                              <p:pRg st="2" end="2"/>
                                            </p:txEl>
                                          </p:spTgt>
                                        </p:tgtEl>
                                        <p:attrNameLst>
                                          <p:attrName>style.visibility</p:attrName>
                                        </p:attrNameLst>
                                      </p:cBhvr>
                                      <p:to>
                                        <p:strVal val="visible"/>
                                      </p:to>
                                    </p:set>
                                    <p:animEffect filter="fade" transition="in">
                                      <p:cBhvr additive="repl">
                                        <p:cTn id="2012" dur="1000"/>
                                        <p:tgtEl>
                                          <p:spTgt spid="417">
                                            <p:txEl>
                                              <p:pRg st="2" end="2"/>
                                            </p:txEl>
                                          </p:spTgt>
                                        </p:tgtEl>
                                      </p:cBhvr>
                                    </p:animEffect>
                                    <p:anim calcmode="lin" valueType="num">
                                      <p:cBhvr additive="repl">
                                        <p:cTn id="2013" dur="1000" fill="hold"/>
                                        <p:tgtEl>
                                          <p:spTgt spid="417">
                                            <p:txEl>
                                              <p:pRg st="2" end="2"/>
                                            </p:txEl>
                                          </p:spTgt>
                                        </p:tgtEl>
                                        <p:attrNameLst>
                                          <p:attrName>ppt_x</p:attrName>
                                        </p:attrNameLst>
                                      </p:cBhvr>
                                      <p:tavLst>
                                        <p:tav tm="0">
                                          <p:val>
                                            <p:strVal val="#ppt_x"/>
                                          </p:val>
                                        </p:tav>
                                        <p:tav tm="100000">
                                          <p:val>
                                            <p:strVal val="#ppt_x"/>
                                          </p:val>
                                        </p:tav>
                                      </p:tavLst>
                                    </p:anim>
                                    <p:anim calcmode="lin" valueType="num">
                                      <p:cBhvr additive="repl">
                                        <p:cTn id="2014" dur="1000" fill="hold"/>
                                        <p:tgtEl>
                                          <p:spTgt spid="417">
                                            <p:txEl>
                                              <p:pRg st="2" end="2"/>
                                            </p:txEl>
                                          </p:spTgt>
                                        </p:tgtEl>
                                        <p:attrNameLst>
                                          <p:attrName>ppt_y</p:attrName>
                                        </p:attrNameLst>
                                      </p:cBhvr>
                                      <p:tavLst>
                                        <p:tav tm="0">
                                          <p:val>
                                            <p:strVal val="#ppt_y+.1"/>
                                          </p:val>
                                        </p:tav>
                                        <p:tav tm="100000">
                                          <p:val>
                                            <p:strVal val="#ppt_y"/>
                                          </p:val>
                                        </p:tav>
                                      </p:tavLst>
                                    </p:anim>
                                  </p:childTnLst>
                                </p:cTn>
                              </p:par>
                              <p:par>
                                <p:cTn id="2015" nodeType="withEffect" fill="hold" presetClass="entr" presetID="42">
                                  <p:stCondLst>
                                    <p:cond delay="0"/>
                                  </p:stCondLst>
                                  <p:childTnLst>
                                    <p:set>
                                      <p:cBhvr>
                                        <p:cTn id="2016" dur="1" fill="hold">
                                          <p:stCondLst>
                                            <p:cond delay="0"/>
                                          </p:stCondLst>
                                        </p:cTn>
                                        <p:tgtEl>
                                          <p:spTgt spid="417">
                                            <p:txEl>
                                              <p:pRg st="3" end="3"/>
                                            </p:txEl>
                                          </p:spTgt>
                                        </p:tgtEl>
                                        <p:attrNameLst>
                                          <p:attrName>style.visibility</p:attrName>
                                        </p:attrNameLst>
                                      </p:cBhvr>
                                      <p:to>
                                        <p:strVal val="visible"/>
                                      </p:to>
                                    </p:set>
                                    <p:animEffect filter="fade" transition="in">
                                      <p:cBhvr additive="repl">
                                        <p:cTn id="2017" dur="1000"/>
                                        <p:tgtEl>
                                          <p:spTgt spid="417">
                                            <p:txEl>
                                              <p:pRg st="3" end="3"/>
                                            </p:txEl>
                                          </p:spTgt>
                                        </p:tgtEl>
                                      </p:cBhvr>
                                    </p:animEffect>
                                    <p:anim calcmode="lin" valueType="num">
                                      <p:cBhvr additive="repl">
                                        <p:cTn id="2018" dur="1000" fill="hold"/>
                                        <p:tgtEl>
                                          <p:spTgt spid="417">
                                            <p:txEl>
                                              <p:pRg st="3" end="3"/>
                                            </p:txEl>
                                          </p:spTgt>
                                        </p:tgtEl>
                                        <p:attrNameLst>
                                          <p:attrName>ppt_x</p:attrName>
                                        </p:attrNameLst>
                                      </p:cBhvr>
                                      <p:tavLst>
                                        <p:tav tm="0">
                                          <p:val>
                                            <p:strVal val="#ppt_x"/>
                                          </p:val>
                                        </p:tav>
                                        <p:tav tm="100000">
                                          <p:val>
                                            <p:strVal val="#ppt_x"/>
                                          </p:val>
                                        </p:tav>
                                      </p:tavLst>
                                    </p:anim>
                                    <p:anim calcmode="lin" valueType="num">
                                      <p:cBhvr additive="repl">
                                        <p:cTn id="2019" dur="1000" fill="hold"/>
                                        <p:tgtEl>
                                          <p:spTgt spid="41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60948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Compute &amp; Data-intensive computing</a:t>
            </a:r>
            <a:endParaRPr b="0" lang="en-IN" sz="5000" strike="noStrike" u="none">
              <a:solidFill>
                <a:srgbClr val="000000"/>
              </a:solidFill>
              <a:effectLst/>
              <a:uFillTx/>
              <a:latin typeface="Arial"/>
            </a:endParaRPr>
          </a:p>
        </p:txBody>
      </p:sp>
      <p:sp>
        <p:nvSpPr>
          <p:cNvPr id="419" name="PlaceHolder 2"/>
          <p:cNvSpPr>
            <a:spLocks noGrp="1"/>
          </p:cNvSpPr>
          <p:nvPr>
            <p:ph/>
          </p:nvPr>
        </p:nvSpPr>
        <p:spPr>
          <a:xfrm>
            <a:off x="609480" y="1308240"/>
            <a:ext cx="10972080" cy="454572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Parallel processing approaches are divided into two types: </a:t>
            </a:r>
            <a:endParaRPr b="0" lang="en-IN" sz="2600" strike="noStrike" u="none">
              <a:solidFill>
                <a:srgbClr val="000000"/>
              </a:solidFill>
              <a:effectLst/>
              <a:uFillTx/>
              <a:latin typeface="Arial"/>
            </a:endParaRPr>
          </a:p>
          <a:p>
            <a:pPr lvl="1" marL="880200" indent="-514440">
              <a:lnSpc>
                <a:spcPct val="100000"/>
              </a:lnSpc>
              <a:spcBef>
                <a:spcPts val="479"/>
              </a:spcBef>
              <a:buClr>
                <a:srgbClr val="0f6fc6"/>
              </a:buClr>
              <a:buSzPct val="85000"/>
              <a:buFont typeface="Calibri"/>
              <a:buAutoNum type="arabicPeriod"/>
            </a:pPr>
            <a:r>
              <a:rPr b="1" lang="en-US" sz="2400" strike="noStrike" u="none">
                <a:solidFill>
                  <a:schemeClr val="dk1"/>
                </a:solidFill>
                <a:effectLst/>
                <a:uFillTx/>
                <a:latin typeface="Constantia"/>
              </a:rPr>
              <a:t>compute-intensive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Applications which need more execution time for computational requirements are termed as compute-intensive.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Application programs that are compute bound described using compute-intensive requires more execution time.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Parallel processing of this type of application involves running individual algorithms parallel within a process.</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US" sz="2400" strike="noStrike" u="none">
                <a:solidFill>
                  <a:schemeClr val="dk1"/>
                </a:solidFill>
                <a:effectLst/>
                <a:uFillTx/>
                <a:latin typeface="Constantia"/>
              </a:rPr>
              <a:t>2. </a:t>
            </a:r>
            <a:r>
              <a:rPr b="1" lang="en-US" sz="2400" strike="noStrike" u="none">
                <a:solidFill>
                  <a:schemeClr val="dk1"/>
                </a:solidFill>
                <a:effectLst/>
                <a:uFillTx/>
                <a:latin typeface="Constantia"/>
              </a:rPr>
              <a:t>data-intensive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tabLst>
                <a:tab algn="l" pos="0"/>
              </a:tabLst>
            </a:pPr>
            <a:r>
              <a:rPr b="0" lang="en-US" sz="2400" strike="noStrike" u="none">
                <a:solidFill>
                  <a:schemeClr val="dk1"/>
                </a:solidFill>
                <a:effectLst/>
                <a:uFillTx/>
                <a:latin typeface="Constantia"/>
              </a:rPr>
              <a:t>Data-intensive computing is a lateral type of computing which use parallelism concept for processing large volumes of data, called big data.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tabLst>
                <a:tab algn="l" pos="0"/>
              </a:tabLst>
            </a:pPr>
            <a:r>
              <a:rPr b="0" lang="en-US" sz="2400" strike="noStrike" u="none">
                <a:solidFill>
                  <a:schemeClr val="dk1"/>
                </a:solidFill>
                <a:effectLst/>
                <a:uFillTx/>
                <a:latin typeface="Constantia"/>
              </a:rPr>
              <a:t>Data-intensive is a term used to describe applications which seeks large volume of data and time in process. </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020" dur="indefinite" restart="never" nodeType="tmRoot">
          <p:childTnLst>
            <p:seq>
              <p:cTn id="2021" dur="indefinite" nodeType="mainSeq">
                <p:childTnLst>
                  <p:par>
                    <p:cTn id="2022" fill="hold">
                      <p:stCondLst>
                        <p:cond delay="indefinite"/>
                      </p:stCondLst>
                      <p:childTnLst>
                        <p:par>
                          <p:cTn id="2023" fill="hold">
                            <p:stCondLst>
                              <p:cond delay="0"/>
                            </p:stCondLst>
                            <p:childTnLst>
                              <p:par>
                                <p:cTn id="2024" nodeType="clickEffect" fill="hold" presetClass="entr" presetID="42">
                                  <p:stCondLst>
                                    <p:cond delay="0"/>
                                  </p:stCondLst>
                                  <p:childTnLst>
                                    <p:set>
                                      <p:cBhvr>
                                        <p:cTn id="2025" dur="1" fill="hold">
                                          <p:stCondLst>
                                            <p:cond delay="0"/>
                                          </p:stCondLst>
                                        </p:cTn>
                                        <p:tgtEl>
                                          <p:spTgt spid="419">
                                            <p:txEl>
                                              <p:pRg st="0" end="0"/>
                                            </p:txEl>
                                          </p:spTgt>
                                        </p:tgtEl>
                                        <p:attrNameLst>
                                          <p:attrName>style.visibility</p:attrName>
                                        </p:attrNameLst>
                                      </p:cBhvr>
                                      <p:to>
                                        <p:strVal val="visible"/>
                                      </p:to>
                                    </p:set>
                                    <p:animEffect filter="fade" transition="in">
                                      <p:cBhvr additive="repl">
                                        <p:cTn id="2026" dur="1000"/>
                                        <p:tgtEl>
                                          <p:spTgt spid="419">
                                            <p:txEl>
                                              <p:pRg st="0" end="0"/>
                                            </p:txEl>
                                          </p:spTgt>
                                        </p:tgtEl>
                                      </p:cBhvr>
                                    </p:animEffect>
                                    <p:anim calcmode="lin" valueType="num">
                                      <p:cBhvr additive="repl">
                                        <p:cTn id="2027" dur="1000" fill="hold"/>
                                        <p:tgtEl>
                                          <p:spTgt spid="419">
                                            <p:txEl>
                                              <p:pRg st="0" end="0"/>
                                            </p:txEl>
                                          </p:spTgt>
                                        </p:tgtEl>
                                        <p:attrNameLst>
                                          <p:attrName>ppt_x</p:attrName>
                                        </p:attrNameLst>
                                      </p:cBhvr>
                                      <p:tavLst>
                                        <p:tav tm="0">
                                          <p:val>
                                            <p:strVal val="#ppt_x"/>
                                          </p:val>
                                        </p:tav>
                                        <p:tav tm="100000">
                                          <p:val>
                                            <p:strVal val="#ppt_x"/>
                                          </p:val>
                                        </p:tav>
                                      </p:tavLst>
                                    </p:anim>
                                    <p:anim calcmode="lin" valueType="num">
                                      <p:cBhvr additive="repl">
                                        <p:cTn id="2028" dur="1000" fill="hold"/>
                                        <p:tgtEl>
                                          <p:spTgt spid="419">
                                            <p:txEl>
                                              <p:pRg st="0" end="0"/>
                                            </p:txEl>
                                          </p:spTgt>
                                        </p:tgtEl>
                                        <p:attrNameLst>
                                          <p:attrName>ppt_y</p:attrName>
                                        </p:attrNameLst>
                                      </p:cBhvr>
                                      <p:tavLst>
                                        <p:tav tm="0">
                                          <p:val>
                                            <p:strVal val="#ppt_y+.1"/>
                                          </p:val>
                                        </p:tav>
                                        <p:tav tm="100000">
                                          <p:val>
                                            <p:strVal val="#ppt_y"/>
                                          </p:val>
                                        </p:tav>
                                      </p:tavLst>
                                    </p:anim>
                                  </p:childTnLst>
                                </p:cTn>
                              </p:par>
                              <p:par>
                                <p:cTn id="2029" nodeType="withEffect" fill="hold" presetClass="entr" presetID="42">
                                  <p:stCondLst>
                                    <p:cond delay="0"/>
                                  </p:stCondLst>
                                  <p:childTnLst>
                                    <p:set>
                                      <p:cBhvr>
                                        <p:cTn id="2030" dur="1" fill="hold">
                                          <p:stCondLst>
                                            <p:cond delay="0"/>
                                          </p:stCondLst>
                                        </p:cTn>
                                        <p:tgtEl>
                                          <p:spTgt spid="419">
                                            <p:txEl>
                                              <p:pRg st="1" end="1"/>
                                            </p:txEl>
                                          </p:spTgt>
                                        </p:tgtEl>
                                        <p:attrNameLst>
                                          <p:attrName>style.visibility</p:attrName>
                                        </p:attrNameLst>
                                      </p:cBhvr>
                                      <p:to>
                                        <p:strVal val="visible"/>
                                      </p:to>
                                    </p:set>
                                    <p:animEffect filter="fade" transition="in">
                                      <p:cBhvr additive="repl">
                                        <p:cTn id="2031" dur="1000"/>
                                        <p:tgtEl>
                                          <p:spTgt spid="419">
                                            <p:txEl>
                                              <p:pRg st="1" end="1"/>
                                            </p:txEl>
                                          </p:spTgt>
                                        </p:tgtEl>
                                      </p:cBhvr>
                                    </p:animEffect>
                                    <p:anim calcmode="lin" valueType="num">
                                      <p:cBhvr additive="repl">
                                        <p:cTn id="2032" dur="1000" fill="hold"/>
                                        <p:tgtEl>
                                          <p:spTgt spid="419">
                                            <p:txEl>
                                              <p:pRg st="1" end="1"/>
                                            </p:txEl>
                                          </p:spTgt>
                                        </p:tgtEl>
                                        <p:attrNameLst>
                                          <p:attrName>ppt_x</p:attrName>
                                        </p:attrNameLst>
                                      </p:cBhvr>
                                      <p:tavLst>
                                        <p:tav tm="0">
                                          <p:val>
                                            <p:strVal val="#ppt_x"/>
                                          </p:val>
                                        </p:tav>
                                        <p:tav tm="100000">
                                          <p:val>
                                            <p:strVal val="#ppt_x"/>
                                          </p:val>
                                        </p:tav>
                                      </p:tavLst>
                                    </p:anim>
                                    <p:anim calcmode="lin" valueType="num">
                                      <p:cBhvr additive="repl">
                                        <p:cTn id="2033" dur="1000" fill="hold"/>
                                        <p:tgtEl>
                                          <p:spTgt spid="419">
                                            <p:txEl>
                                              <p:pRg st="1" end="1"/>
                                            </p:txEl>
                                          </p:spTgt>
                                        </p:tgtEl>
                                        <p:attrNameLst>
                                          <p:attrName>ppt_y</p:attrName>
                                        </p:attrNameLst>
                                      </p:cBhvr>
                                      <p:tavLst>
                                        <p:tav tm="0">
                                          <p:val>
                                            <p:strVal val="#ppt_y+.1"/>
                                          </p:val>
                                        </p:tav>
                                        <p:tav tm="100000">
                                          <p:val>
                                            <p:strVal val="#ppt_y"/>
                                          </p:val>
                                        </p:tav>
                                      </p:tavLst>
                                    </p:anim>
                                  </p:childTnLst>
                                </p:cTn>
                              </p:par>
                              <p:par>
                                <p:cTn id="2034" nodeType="withEffect" fill="hold" presetClass="entr" presetID="42">
                                  <p:stCondLst>
                                    <p:cond delay="0"/>
                                  </p:stCondLst>
                                  <p:childTnLst>
                                    <p:set>
                                      <p:cBhvr>
                                        <p:cTn id="2035" dur="1" fill="hold">
                                          <p:stCondLst>
                                            <p:cond delay="0"/>
                                          </p:stCondLst>
                                        </p:cTn>
                                        <p:tgtEl>
                                          <p:spTgt spid="419">
                                            <p:txEl>
                                              <p:pRg st="2" end="2"/>
                                            </p:txEl>
                                          </p:spTgt>
                                        </p:tgtEl>
                                        <p:attrNameLst>
                                          <p:attrName>style.visibility</p:attrName>
                                        </p:attrNameLst>
                                      </p:cBhvr>
                                      <p:to>
                                        <p:strVal val="visible"/>
                                      </p:to>
                                    </p:set>
                                    <p:animEffect filter="fade" transition="in">
                                      <p:cBhvr additive="repl">
                                        <p:cTn id="2036" dur="1000"/>
                                        <p:tgtEl>
                                          <p:spTgt spid="419">
                                            <p:txEl>
                                              <p:pRg st="2" end="2"/>
                                            </p:txEl>
                                          </p:spTgt>
                                        </p:tgtEl>
                                      </p:cBhvr>
                                    </p:animEffect>
                                    <p:anim calcmode="lin" valueType="num">
                                      <p:cBhvr additive="repl">
                                        <p:cTn id="2037" dur="1000" fill="hold"/>
                                        <p:tgtEl>
                                          <p:spTgt spid="419">
                                            <p:txEl>
                                              <p:pRg st="2" end="2"/>
                                            </p:txEl>
                                          </p:spTgt>
                                        </p:tgtEl>
                                        <p:attrNameLst>
                                          <p:attrName>ppt_x</p:attrName>
                                        </p:attrNameLst>
                                      </p:cBhvr>
                                      <p:tavLst>
                                        <p:tav tm="0">
                                          <p:val>
                                            <p:strVal val="#ppt_x"/>
                                          </p:val>
                                        </p:tav>
                                        <p:tav tm="100000">
                                          <p:val>
                                            <p:strVal val="#ppt_x"/>
                                          </p:val>
                                        </p:tav>
                                      </p:tavLst>
                                    </p:anim>
                                    <p:anim calcmode="lin" valueType="num">
                                      <p:cBhvr additive="repl">
                                        <p:cTn id="2038" dur="1000" fill="hold"/>
                                        <p:tgtEl>
                                          <p:spTgt spid="419">
                                            <p:txEl>
                                              <p:pRg st="2" end="2"/>
                                            </p:txEl>
                                          </p:spTgt>
                                        </p:tgtEl>
                                        <p:attrNameLst>
                                          <p:attrName>ppt_y</p:attrName>
                                        </p:attrNameLst>
                                      </p:cBhvr>
                                      <p:tavLst>
                                        <p:tav tm="0">
                                          <p:val>
                                            <p:strVal val="#ppt_y+.1"/>
                                          </p:val>
                                        </p:tav>
                                        <p:tav tm="100000">
                                          <p:val>
                                            <p:strVal val="#ppt_y"/>
                                          </p:val>
                                        </p:tav>
                                      </p:tavLst>
                                    </p:anim>
                                  </p:childTnLst>
                                </p:cTn>
                              </p:par>
                              <p:par>
                                <p:cTn id="2039" nodeType="withEffect" fill="hold" presetClass="entr" presetID="42">
                                  <p:stCondLst>
                                    <p:cond delay="0"/>
                                  </p:stCondLst>
                                  <p:childTnLst>
                                    <p:set>
                                      <p:cBhvr>
                                        <p:cTn id="2040" dur="1" fill="hold">
                                          <p:stCondLst>
                                            <p:cond delay="0"/>
                                          </p:stCondLst>
                                        </p:cTn>
                                        <p:tgtEl>
                                          <p:spTgt spid="419">
                                            <p:txEl>
                                              <p:pRg st="3" end="3"/>
                                            </p:txEl>
                                          </p:spTgt>
                                        </p:tgtEl>
                                        <p:attrNameLst>
                                          <p:attrName>style.visibility</p:attrName>
                                        </p:attrNameLst>
                                      </p:cBhvr>
                                      <p:to>
                                        <p:strVal val="visible"/>
                                      </p:to>
                                    </p:set>
                                    <p:animEffect filter="fade" transition="in">
                                      <p:cBhvr additive="repl">
                                        <p:cTn id="2041" dur="1000"/>
                                        <p:tgtEl>
                                          <p:spTgt spid="419">
                                            <p:txEl>
                                              <p:pRg st="3" end="3"/>
                                            </p:txEl>
                                          </p:spTgt>
                                        </p:tgtEl>
                                      </p:cBhvr>
                                    </p:animEffect>
                                    <p:anim calcmode="lin" valueType="num">
                                      <p:cBhvr additive="repl">
                                        <p:cTn id="2042" dur="1000" fill="hold"/>
                                        <p:tgtEl>
                                          <p:spTgt spid="419">
                                            <p:txEl>
                                              <p:pRg st="3" end="3"/>
                                            </p:txEl>
                                          </p:spTgt>
                                        </p:tgtEl>
                                        <p:attrNameLst>
                                          <p:attrName>ppt_x</p:attrName>
                                        </p:attrNameLst>
                                      </p:cBhvr>
                                      <p:tavLst>
                                        <p:tav tm="0">
                                          <p:val>
                                            <p:strVal val="#ppt_x"/>
                                          </p:val>
                                        </p:tav>
                                        <p:tav tm="100000">
                                          <p:val>
                                            <p:strVal val="#ppt_x"/>
                                          </p:val>
                                        </p:tav>
                                      </p:tavLst>
                                    </p:anim>
                                    <p:anim calcmode="lin" valueType="num">
                                      <p:cBhvr additive="repl">
                                        <p:cTn id="2043" dur="1000" fill="hold"/>
                                        <p:tgtEl>
                                          <p:spTgt spid="419">
                                            <p:txEl>
                                              <p:pRg st="3" end="3"/>
                                            </p:txEl>
                                          </p:spTgt>
                                        </p:tgtEl>
                                        <p:attrNameLst>
                                          <p:attrName>ppt_y</p:attrName>
                                        </p:attrNameLst>
                                      </p:cBhvr>
                                      <p:tavLst>
                                        <p:tav tm="0">
                                          <p:val>
                                            <p:strVal val="#ppt_y+.1"/>
                                          </p:val>
                                        </p:tav>
                                        <p:tav tm="100000">
                                          <p:val>
                                            <p:strVal val="#ppt_y"/>
                                          </p:val>
                                        </p:tav>
                                      </p:tavLst>
                                    </p:anim>
                                  </p:childTnLst>
                                </p:cTn>
                              </p:par>
                              <p:par>
                                <p:cTn id="2044" nodeType="withEffect" fill="hold" presetClass="entr" presetID="42">
                                  <p:stCondLst>
                                    <p:cond delay="0"/>
                                  </p:stCondLst>
                                  <p:childTnLst>
                                    <p:set>
                                      <p:cBhvr>
                                        <p:cTn id="2045" dur="1" fill="hold">
                                          <p:stCondLst>
                                            <p:cond delay="0"/>
                                          </p:stCondLst>
                                        </p:cTn>
                                        <p:tgtEl>
                                          <p:spTgt spid="419">
                                            <p:txEl>
                                              <p:pRg st="4" end="4"/>
                                            </p:txEl>
                                          </p:spTgt>
                                        </p:tgtEl>
                                        <p:attrNameLst>
                                          <p:attrName>style.visibility</p:attrName>
                                        </p:attrNameLst>
                                      </p:cBhvr>
                                      <p:to>
                                        <p:strVal val="visible"/>
                                      </p:to>
                                    </p:set>
                                    <p:animEffect filter="fade" transition="in">
                                      <p:cBhvr additive="repl">
                                        <p:cTn id="2046" dur="1000"/>
                                        <p:tgtEl>
                                          <p:spTgt spid="419">
                                            <p:txEl>
                                              <p:pRg st="4" end="4"/>
                                            </p:txEl>
                                          </p:spTgt>
                                        </p:tgtEl>
                                      </p:cBhvr>
                                    </p:animEffect>
                                    <p:anim calcmode="lin" valueType="num">
                                      <p:cBhvr additive="repl">
                                        <p:cTn id="2047" dur="1000" fill="hold"/>
                                        <p:tgtEl>
                                          <p:spTgt spid="419">
                                            <p:txEl>
                                              <p:pRg st="4" end="4"/>
                                            </p:txEl>
                                          </p:spTgt>
                                        </p:tgtEl>
                                        <p:attrNameLst>
                                          <p:attrName>ppt_x</p:attrName>
                                        </p:attrNameLst>
                                      </p:cBhvr>
                                      <p:tavLst>
                                        <p:tav tm="0">
                                          <p:val>
                                            <p:strVal val="#ppt_x"/>
                                          </p:val>
                                        </p:tav>
                                        <p:tav tm="100000">
                                          <p:val>
                                            <p:strVal val="#ppt_x"/>
                                          </p:val>
                                        </p:tav>
                                      </p:tavLst>
                                    </p:anim>
                                    <p:anim calcmode="lin" valueType="num">
                                      <p:cBhvr additive="repl">
                                        <p:cTn id="2048" dur="1000" fill="hold"/>
                                        <p:tgtEl>
                                          <p:spTgt spid="419">
                                            <p:txEl>
                                              <p:pRg st="4" end="4"/>
                                            </p:txEl>
                                          </p:spTgt>
                                        </p:tgtEl>
                                        <p:attrNameLst>
                                          <p:attrName>ppt_y</p:attrName>
                                        </p:attrNameLst>
                                      </p:cBhvr>
                                      <p:tavLst>
                                        <p:tav tm="0">
                                          <p:val>
                                            <p:strVal val="#ppt_y+.1"/>
                                          </p:val>
                                        </p:tav>
                                        <p:tav tm="100000">
                                          <p:val>
                                            <p:strVal val="#ppt_y"/>
                                          </p:val>
                                        </p:tav>
                                      </p:tavLst>
                                    </p:anim>
                                  </p:childTnLst>
                                </p:cTn>
                              </p:par>
                              <p:par>
                                <p:cTn id="2049" nodeType="withEffect" fill="hold" presetClass="entr" presetID="42">
                                  <p:stCondLst>
                                    <p:cond delay="0"/>
                                  </p:stCondLst>
                                  <p:childTnLst>
                                    <p:set>
                                      <p:cBhvr>
                                        <p:cTn id="2050" dur="1" fill="hold">
                                          <p:stCondLst>
                                            <p:cond delay="0"/>
                                          </p:stCondLst>
                                        </p:cTn>
                                        <p:tgtEl>
                                          <p:spTgt spid="419">
                                            <p:txEl>
                                              <p:pRg st="5" end="5"/>
                                            </p:txEl>
                                          </p:spTgt>
                                        </p:tgtEl>
                                        <p:attrNameLst>
                                          <p:attrName>style.visibility</p:attrName>
                                        </p:attrNameLst>
                                      </p:cBhvr>
                                      <p:to>
                                        <p:strVal val="visible"/>
                                      </p:to>
                                    </p:set>
                                    <p:animEffect filter="fade" transition="in">
                                      <p:cBhvr additive="repl">
                                        <p:cTn id="2051" dur="1000"/>
                                        <p:tgtEl>
                                          <p:spTgt spid="419">
                                            <p:txEl>
                                              <p:pRg st="5" end="5"/>
                                            </p:txEl>
                                          </p:spTgt>
                                        </p:tgtEl>
                                      </p:cBhvr>
                                    </p:animEffect>
                                    <p:anim calcmode="lin" valueType="num">
                                      <p:cBhvr additive="repl">
                                        <p:cTn id="2052" dur="1000" fill="hold"/>
                                        <p:tgtEl>
                                          <p:spTgt spid="419">
                                            <p:txEl>
                                              <p:pRg st="5" end="5"/>
                                            </p:txEl>
                                          </p:spTgt>
                                        </p:tgtEl>
                                        <p:attrNameLst>
                                          <p:attrName>ppt_x</p:attrName>
                                        </p:attrNameLst>
                                      </p:cBhvr>
                                      <p:tavLst>
                                        <p:tav tm="0">
                                          <p:val>
                                            <p:strVal val="#ppt_x"/>
                                          </p:val>
                                        </p:tav>
                                        <p:tav tm="100000">
                                          <p:val>
                                            <p:strVal val="#ppt_x"/>
                                          </p:val>
                                        </p:tav>
                                      </p:tavLst>
                                    </p:anim>
                                    <p:anim calcmode="lin" valueType="num">
                                      <p:cBhvr additive="repl">
                                        <p:cTn id="2053" dur="1000" fill="hold"/>
                                        <p:tgtEl>
                                          <p:spTgt spid="419">
                                            <p:txEl>
                                              <p:pRg st="5" end="5"/>
                                            </p:txEl>
                                          </p:spTgt>
                                        </p:tgtEl>
                                        <p:attrNameLst>
                                          <p:attrName>ppt_y</p:attrName>
                                        </p:attrNameLst>
                                      </p:cBhvr>
                                      <p:tavLst>
                                        <p:tav tm="0">
                                          <p:val>
                                            <p:strVal val="#ppt_y+.1"/>
                                          </p:val>
                                        </p:tav>
                                        <p:tav tm="100000">
                                          <p:val>
                                            <p:strVal val="#ppt_y"/>
                                          </p:val>
                                        </p:tav>
                                      </p:tavLst>
                                    </p:anim>
                                  </p:childTnLst>
                                </p:cTn>
                              </p:par>
                              <p:par>
                                <p:cTn id="2054" nodeType="withEffect" fill="hold" presetClass="entr" presetID="42">
                                  <p:stCondLst>
                                    <p:cond delay="0"/>
                                  </p:stCondLst>
                                  <p:childTnLst>
                                    <p:set>
                                      <p:cBhvr>
                                        <p:cTn id="2055" dur="1" fill="hold">
                                          <p:stCondLst>
                                            <p:cond delay="0"/>
                                          </p:stCondLst>
                                        </p:cTn>
                                        <p:tgtEl>
                                          <p:spTgt spid="419">
                                            <p:txEl>
                                              <p:pRg st="6" end="6"/>
                                            </p:txEl>
                                          </p:spTgt>
                                        </p:tgtEl>
                                        <p:attrNameLst>
                                          <p:attrName>style.visibility</p:attrName>
                                        </p:attrNameLst>
                                      </p:cBhvr>
                                      <p:to>
                                        <p:strVal val="visible"/>
                                      </p:to>
                                    </p:set>
                                    <p:animEffect filter="fade" transition="in">
                                      <p:cBhvr additive="repl">
                                        <p:cTn id="2056" dur="1000"/>
                                        <p:tgtEl>
                                          <p:spTgt spid="419">
                                            <p:txEl>
                                              <p:pRg st="6" end="6"/>
                                            </p:txEl>
                                          </p:spTgt>
                                        </p:tgtEl>
                                      </p:cBhvr>
                                    </p:animEffect>
                                    <p:anim calcmode="lin" valueType="num">
                                      <p:cBhvr additive="repl">
                                        <p:cTn id="2057" dur="1000" fill="hold"/>
                                        <p:tgtEl>
                                          <p:spTgt spid="419">
                                            <p:txEl>
                                              <p:pRg st="6" end="6"/>
                                            </p:txEl>
                                          </p:spTgt>
                                        </p:tgtEl>
                                        <p:attrNameLst>
                                          <p:attrName>ppt_x</p:attrName>
                                        </p:attrNameLst>
                                      </p:cBhvr>
                                      <p:tavLst>
                                        <p:tav tm="0">
                                          <p:val>
                                            <p:strVal val="#ppt_x"/>
                                          </p:val>
                                        </p:tav>
                                        <p:tav tm="100000">
                                          <p:val>
                                            <p:strVal val="#ppt_x"/>
                                          </p:val>
                                        </p:tav>
                                      </p:tavLst>
                                    </p:anim>
                                    <p:anim calcmode="lin" valueType="num">
                                      <p:cBhvr additive="repl">
                                        <p:cTn id="2058" dur="1000" fill="hold"/>
                                        <p:tgtEl>
                                          <p:spTgt spid="419">
                                            <p:txEl>
                                              <p:pRg st="6" end="6"/>
                                            </p:txEl>
                                          </p:spTgt>
                                        </p:tgtEl>
                                        <p:attrNameLst>
                                          <p:attrName>ppt_y</p:attrName>
                                        </p:attrNameLst>
                                      </p:cBhvr>
                                      <p:tavLst>
                                        <p:tav tm="0">
                                          <p:val>
                                            <p:strVal val="#ppt_y+.1"/>
                                          </p:val>
                                        </p:tav>
                                        <p:tav tm="100000">
                                          <p:val>
                                            <p:strVal val="#ppt_y"/>
                                          </p:val>
                                        </p:tav>
                                      </p:tavLst>
                                    </p:anim>
                                  </p:childTnLst>
                                </p:cTn>
                              </p:par>
                              <p:par>
                                <p:cTn id="2059" nodeType="withEffect" fill="hold" presetClass="entr" presetID="42">
                                  <p:stCondLst>
                                    <p:cond delay="0"/>
                                  </p:stCondLst>
                                  <p:childTnLst>
                                    <p:set>
                                      <p:cBhvr>
                                        <p:cTn id="2060" dur="1" fill="hold">
                                          <p:stCondLst>
                                            <p:cond delay="0"/>
                                          </p:stCondLst>
                                        </p:cTn>
                                        <p:tgtEl>
                                          <p:spTgt spid="419">
                                            <p:txEl>
                                              <p:pRg st="7" end="7"/>
                                            </p:txEl>
                                          </p:spTgt>
                                        </p:tgtEl>
                                        <p:attrNameLst>
                                          <p:attrName>style.visibility</p:attrName>
                                        </p:attrNameLst>
                                      </p:cBhvr>
                                      <p:to>
                                        <p:strVal val="visible"/>
                                      </p:to>
                                    </p:set>
                                    <p:animEffect filter="fade" transition="in">
                                      <p:cBhvr additive="repl">
                                        <p:cTn id="2061" dur="1000"/>
                                        <p:tgtEl>
                                          <p:spTgt spid="419">
                                            <p:txEl>
                                              <p:pRg st="7" end="7"/>
                                            </p:txEl>
                                          </p:spTgt>
                                        </p:tgtEl>
                                      </p:cBhvr>
                                    </p:animEffect>
                                    <p:anim calcmode="lin" valueType="num">
                                      <p:cBhvr additive="repl">
                                        <p:cTn id="2062" dur="1000" fill="hold"/>
                                        <p:tgtEl>
                                          <p:spTgt spid="419">
                                            <p:txEl>
                                              <p:pRg st="7" end="7"/>
                                            </p:txEl>
                                          </p:spTgt>
                                        </p:tgtEl>
                                        <p:attrNameLst>
                                          <p:attrName>ppt_x</p:attrName>
                                        </p:attrNameLst>
                                      </p:cBhvr>
                                      <p:tavLst>
                                        <p:tav tm="0">
                                          <p:val>
                                            <p:strVal val="#ppt_x"/>
                                          </p:val>
                                        </p:tav>
                                        <p:tav tm="100000">
                                          <p:val>
                                            <p:strVal val="#ppt_x"/>
                                          </p:val>
                                        </p:tav>
                                      </p:tavLst>
                                    </p:anim>
                                    <p:anim calcmode="lin" valueType="num">
                                      <p:cBhvr additive="repl">
                                        <p:cTn id="2063" dur="1000" fill="hold"/>
                                        <p:tgtEl>
                                          <p:spTgt spid="41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3.1.Processing Approach </a:t>
            </a:r>
            <a:endParaRPr b="0" lang="en-IN" sz="5000" strike="noStrike" u="none">
              <a:solidFill>
                <a:srgbClr val="000000"/>
              </a:solidFill>
              <a:effectLst/>
              <a:uFillTx/>
              <a:latin typeface="Arial"/>
            </a:endParaRPr>
          </a:p>
        </p:txBody>
      </p:sp>
      <p:sp>
        <p:nvSpPr>
          <p:cNvPr id="421"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Data-intensive computing platforms use a parallel computing approach.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approach combines multiple processors and disks as computing clusters connected via high-speed network.</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The data needed are processed independently by computing resources available in the clusters.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improves the performance and scalability.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cluster can be defined as a parallel and distributed system, consisting of multiple inter-connected standalone computers working as a single computing resource.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parallel computing, this move is suitable for data-intensive computing.</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064" dur="indefinite" restart="never" nodeType="tmRoot">
          <p:childTnLst>
            <p:seq>
              <p:cTn id="2065" dur="indefinite" nodeType="mainSeq">
                <p:childTnLst>
                  <p:par>
                    <p:cTn id="2066" fill="hold">
                      <p:stCondLst>
                        <p:cond delay="indefinite"/>
                      </p:stCondLst>
                      <p:childTnLst>
                        <p:par>
                          <p:cTn id="2067" fill="hold">
                            <p:stCondLst>
                              <p:cond delay="0"/>
                            </p:stCondLst>
                            <p:childTnLst>
                              <p:par>
                                <p:cTn id="2068" nodeType="clickEffect" fill="hold" presetClass="entr" presetID="42">
                                  <p:stCondLst>
                                    <p:cond delay="0"/>
                                  </p:stCondLst>
                                  <p:childTnLst>
                                    <p:set>
                                      <p:cBhvr>
                                        <p:cTn id="2069" dur="1" fill="hold">
                                          <p:stCondLst>
                                            <p:cond delay="0"/>
                                          </p:stCondLst>
                                        </p:cTn>
                                        <p:tgtEl>
                                          <p:spTgt spid="421">
                                            <p:txEl>
                                              <p:pRg st="0" end="0"/>
                                            </p:txEl>
                                          </p:spTgt>
                                        </p:tgtEl>
                                        <p:attrNameLst>
                                          <p:attrName>style.visibility</p:attrName>
                                        </p:attrNameLst>
                                      </p:cBhvr>
                                      <p:to>
                                        <p:strVal val="visible"/>
                                      </p:to>
                                    </p:set>
                                    <p:animEffect filter="fade" transition="in">
                                      <p:cBhvr additive="repl">
                                        <p:cTn id="2070" dur="1000"/>
                                        <p:tgtEl>
                                          <p:spTgt spid="421">
                                            <p:txEl>
                                              <p:pRg st="0" end="0"/>
                                            </p:txEl>
                                          </p:spTgt>
                                        </p:tgtEl>
                                      </p:cBhvr>
                                    </p:animEffect>
                                    <p:anim calcmode="lin" valueType="num">
                                      <p:cBhvr additive="repl">
                                        <p:cTn id="2071" dur="1000" fill="hold"/>
                                        <p:tgtEl>
                                          <p:spTgt spid="421">
                                            <p:txEl>
                                              <p:pRg st="0" end="0"/>
                                            </p:txEl>
                                          </p:spTgt>
                                        </p:tgtEl>
                                        <p:attrNameLst>
                                          <p:attrName>ppt_x</p:attrName>
                                        </p:attrNameLst>
                                      </p:cBhvr>
                                      <p:tavLst>
                                        <p:tav tm="0">
                                          <p:val>
                                            <p:strVal val="#ppt_x"/>
                                          </p:val>
                                        </p:tav>
                                        <p:tav tm="100000">
                                          <p:val>
                                            <p:strVal val="#ppt_x"/>
                                          </p:val>
                                        </p:tav>
                                      </p:tavLst>
                                    </p:anim>
                                    <p:anim calcmode="lin" valueType="num">
                                      <p:cBhvr additive="repl">
                                        <p:cTn id="2072" dur="1000" fill="hold"/>
                                        <p:tgtEl>
                                          <p:spTgt spid="42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73" fill="hold">
                      <p:stCondLst>
                        <p:cond delay="indefinite"/>
                      </p:stCondLst>
                      <p:childTnLst>
                        <p:par>
                          <p:cTn id="2074" fill="hold">
                            <p:stCondLst>
                              <p:cond delay="0"/>
                            </p:stCondLst>
                            <p:childTnLst>
                              <p:par>
                                <p:cTn id="2075" nodeType="clickEffect" fill="hold" presetClass="entr" presetID="42">
                                  <p:stCondLst>
                                    <p:cond delay="0"/>
                                  </p:stCondLst>
                                  <p:childTnLst>
                                    <p:set>
                                      <p:cBhvr>
                                        <p:cTn id="2076" dur="1" fill="hold">
                                          <p:stCondLst>
                                            <p:cond delay="0"/>
                                          </p:stCondLst>
                                        </p:cTn>
                                        <p:tgtEl>
                                          <p:spTgt spid="421">
                                            <p:txEl>
                                              <p:pRg st="1" end="1"/>
                                            </p:txEl>
                                          </p:spTgt>
                                        </p:tgtEl>
                                        <p:attrNameLst>
                                          <p:attrName>style.visibility</p:attrName>
                                        </p:attrNameLst>
                                      </p:cBhvr>
                                      <p:to>
                                        <p:strVal val="visible"/>
                                      </p:to>
                                    </p:set>
                                    <p:animEffect filter="fade" transition="in">
                                      <p:cBhvr additive="repl">
                                        <p:cTn id="2077" dur="1000"/>
                                        <p:tgtEl>
                                          <p:spTgt spid="421">
                                            <p:txEl>
                                              <p:pRg st="1" end="1"/>
                                            </p:txEl>
                                          </p:spTgt>
                                        </p:tgtEl>
                                      </p:cBhvr>
                                    </p:animEffect>
                                    <p:anim calcmode="lin" valueType="num">
                                      <p:cBhvr additive="repl">
                                        <p:cTn id="2078" dur="1000" fill="hold"/>
                                        <p:tgtEl>
                                          <p:spTgt spid="421">
                                            <p:txEl>
                                              <p:pRg st="1" end="1"/>
                                            </p:txEl>
                                          </p:spTgt>
                                        </p:tgtEl>
                                        <p:attrNameLst>
                                          <p:attrName>ppt_x</p:attrName>
                                        </p:attrNameLst>
                                      </p:cBhvr>
                                      <p:tavLst>
                                        <p:tav tm="0">
                                          <p:val>
                                            <p:strVal val="#ppt_x"/>
                                          </p:val>
                                        </p:tav>
                                        <p:tav tm="100000">
                                          <p:val>
                                            <p:strVal val="#ppt_x"/>
                                          </p:val>
                                        </p:tav>
                                      </p:tavLst>
                                    </p:anim>
                                    <p:anim calcmode="lin" valueType="num">
                                      <p:cBhvr additive="repl">
                                        <p:cTn id="2079" dur="1000" fill="hold"/>
                                        <p:tgtEl>
                                          <p:spTgt spid="42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080" fill="hold">
                      <p:stCondLst>
                        <p:cond delay="indefinite"/>
                      </p:stCondLst>
                      <p:childTnLst>
                        <p:par>
                          <p:cTn id="2081" fill="hold">
                            <p:stCondLst>
                              <p:cond delay="0"/>
                            </p:stCondLst>
                            <p:childTnLst>
                              <p:par>
                                <p:cTn id="2082" nodeType="clickEffect" fill="hold" presetClass="entr" presetID="42">
                                  <p:stCondLst>
                                    <p:cond delay="0"/>
                                  </p:stCondLst>
                                  <p:childTnLst>
                                    <p:set>
                                      <p:cBhvr>
                                        <p:cTn id="2083" dur="1" fill="hold">
                                          <p:stCondLst>
                                            <p:cond delay="0"/>
                                          </p:stCondLst>
                                        </p:cTn>
                                        <p:tgtEl>
                                          <p:spTgt spid="421">
                                            <p:txEl>
                                              <p:pRg st="2" end="2"/>
                                            </p:txEl>
                                          </p:spTgt>
                                        </p:tgtEl>
                                        <p:attrNameLst>
                                          <p:attrName>style.visibility</p:attrName>
                                        </p:attrNameLst>
                                      </p:cBhvr>
                                      <p:to>
                                        <p:strVal val="visible"/>
                                      </p:to>
                                    </p:set>
                                    <p:animEffect filter="fade" transition="in">
                                      <p:cBhvr additive="repl">
                                        <p:cTn id="2084" dur="1000"/>
                                        <p:tgtEl>
                                          <p:spTgt spid="421">
                                            <p:txEl>
                                              <p:pRg st="2" end="2"/>
                                            </p:txEl>
                                          </p:spTgt>
                                        </p:tgtEl>
                                      </p:cBhvr>
                                    </p:animEffect>
                                    <p:anim calcmode="lin" valueType="num">
                                      <p:cBhvr additive="repl">
                                        <p:cTn id="2085" dur="1000" fill="hold"/>
                                        <p:tgtEl>
                                          <p:spTgt spid="421">
                                            <p:txEl>
                                              <p:pRg st="2" end="2"/>
                                            </p:txEl>
                                          </p:spTgt>
                                        </p:tgtEl>
                                        <p:attrNameLst>
                                          <p:attrName>ppt_x</p:attrName>
                                        </p:attrNameLst>
                                      </p:cBhvr>
                                      <p:tavLst>
                                        <p:tav tm="0">
                                          <p:val>
                                            <p:strVal val="#ppt_x"/>
                                          </p:val>
                                        </p:tav>
                                        <p:tav tm="100000">
                                          <p:val>
                                            <p:strVal val="#ppt_x"/>
                                          </p:val>
                                        </p:tav>
                                      </p:tavLst>
                                    </p:anim>
                                    <p:anim calcmode="lin" valueType="num">
                                      <p:cBhvr additive="repl">
                                        <p:cTn id="2086" dur="1000" fill="hold"/>
                                        <p:tgtEl>
                                          <p:spTgt spid="42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87" fill="hold">
                      <p:stCondLst>
                        <p:cond delay="indefinite"/>
                      </p:stCondLst>
                      <p:childTnLst>
                        <p:par>
                          <p:cTn id="2088" fill="hold">
                            <p:stCondLst>
                              <p:cond delay="0"/>
                            </p:stCondLst>
                            <p:childTnLst>
                              <p:par>
                                <p:cTn id="2089" nodeType="clickEffect" fill="hold" presetClass="entr" presetID="42">
                                  <p:stCondLst>
                                    <p:cond delay="0"/>
                                  </p:stCondLst>
                                  <p:childTnLst>
                                    <p:set>
                                      <p:cBhvr>
                                        <p:cTn id="2090" dur="1" fill="hold">
                                          <p:stCondLst>
                                            <p:cond delay="0"/>
                                          </p:stCondLst>
                                        </p:cTn>
                                        <p:tgtEl>
                                          <p:spTgt spid="421">
                                            <p:txEl>
                                              <p:pRg st="3" end="3"/>
                                            </p:txEl>
                                          </p:spTgt>
                                        </p:tgtEl>
                                        <p:attrNameLst>
                                          <p:attrName>style.visibility</p:attrName>
                                        </p:attrNameLst>
                                      </p:cBhvr>
                                      <p:to>
                                        <p:strVal val="visible"/>
                                      </p:to>
                                    </p:set>
                                    <p:animEffect filter="fade" transition="in">
                                      <p:cBhvr additive="repl">
                                        <p:cTn id="2091" dur="1000"/>
                                        <p:tgtEl>
                                          <p:spTgt spid="421">
                                            <p:txEl>
                                              <p:pRg st="3" end="3"/>
                                            </p:txEl>
                                          </p:spTgt>
                                        </p:tgtEl>
                                      </p:cBhvr>
                                    </p:animEffect>
                                    <p:anim calcmode="lin" valueType="num">
                                      <p:cBhvr additive="repl">
                                        <p:cTn id="2092" dur="1000" fill="hold"/>
                                        <p:tgtEl>
                                          <p:spTgt spid="421">
                                            <p:txEl>
                                              <p:pRg st="3" end="3"/>
                                            </p:txEl>
                                          </p:spTgt>
                                        </p:tgtEl>
                                        <p:attrNameLst>
                                          <p:attrName>ppt_x</p:attrName>
                                        </p:attrNameLst>
                                      </p:cBhvr>
                                      <p:tavLst>
                                        <p:tav tm="0">
                                          <p:val>
                                            <p:strVal val="#ppt_x"/>
                                          </p:val>
                                        </p:tav>
                                        <p:tav tm="100000">
                                          <p:val>
                                            <p:strVal val="#ppt_x"/>
                                          </p:val>
                                        </p:tav>
                                      </p:tavLst>
                                    </p:anim>
                                    <p:anim calcmode="lin" valueType="num">
                                      <p:cBhvr additive="repl">
                                        <p:cTn id="2093" dur="1000" fill="hold"/>
                                        <p:tgtEl>
                                          <p:spTgt spid="42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94" fill="hold">
                      <p:stCondLst>
                        <p:cond delay="indefinite"/>
                      </p:stCondLst>
                      <p:childTnLst>
                        <p:par>
                          <p:cTn id="2095" fill="hold">
                            <p:stCondLst>
                              <p:cond delay="0"/>
                            </p:stCondLst>
                            <p:childTnLst>
                              <p:par>
                                <p:cTn id="2096" nodeType="clickEffect" fill="hold" presetClass="entr" presetID="42">
                                  <p:stCondLst>
                                    <p:cond delay="0"/>
                                  </p:stCondLst>
                                  <p:childTnLst>
                                    <p:set>
                                      <p:cBhvr>
                                        <p:cTn id="2097" dur="1" fill="hold">
                                          <p:stCondLst>
                                            <p:cond delay="0"/>
                                          </p:stCondLst>
                                        </p:cTn>
                                        <p:tgtEl>
                                          <p:spTgt spid="421">
                                            <p:txEl>
                                              <p:pRg st="4" end="4"/>
                                            </p:txEl>
                                          </p:spTgt>
                                        </p:tgtEl>
                                        <p:attrNameLst>
                                          <p:attrName>style.visibility</p:attrName>
                                        </p:attrNameLst>
                                      </p:cBhvr>
                                      <p:to>
                                        <p:strVal val="visible"/>
                                      </p:to>
                                    </p:set>
                                    <p:animEffect filter="fade" transition="in">
                                      <p:cBhvr additive="repl">
                                        <p:cTn id="2098" dur="1000"/>
                                        <p:tgtEl>
                                          <p:spTgt spid="421">
                                            <p:txEl>
                                              <p:pRg st="4" end="4"/>
                                            </p:txEl>
                                          </p:spTgt>
                                        </p:tgtEl>
                                      </p:cBhvr>
                                    </p:animEffect>
                                    <p:anim calcmode="lin" valueType="num">
                                      <p:cBhvr additive="repl">
                                        <p:cTn id="2099" dur="1000" fill="hold"/>
                                        <p:tgtEl>
                                          <p:spTgt spid="421">
                                            <p:txEl>
                                              <p:pRg st="4" end="4"/>
                                            </p:txEl>
                                          </p:spTgt>
                                        </p:tgtEl>
                                        <p:attrNameLst>
                                          <p:attrName>ppt_x</p:attrName>
                                        </p:attrNameLst>
                                      </p:cBhvr>
                                      <p:tavLst>
                                        <p:tav tm="0">
                                          <p:val>
                                            <p:strVal val="#ppt_x"/>
                                          </p:val>
                                        </p:tav>
                                        <p:tav tm="100000">
                                          <p:val>
                                            <p:strVal val="#ppt_x"/>
                                          </p:val>
                                        </p:tav>
                                      </p:tavLst>
                                    </p:anim>
                                    <p:anim calcmode="lin" valueType="num">
                                      <p:cBhvr additive="repl">
                                        <p:cTn id="2100" dur="1000" fill="hold"/>
                                        <p:tgtEl>
                                          <p:spTgt spid="42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01" fill="hold">
                      <p:stCondLst>
                        <p:cond delay="indefinite"/>
                      </p:stCondLst>
                      <p:childTnLst>
                        <p:par>
                          <p:cTn id="2102" fill="hold">
                            <p:stCondLst>
                              <p:cond delay="0"/>
                            </p:stCondLst>
                            <p:childTnLst>
                              <p:par>
                                <p:cTn id="2103" nodeType="clickEffect" fill="hold" presetClass="entr" presetID="42">
                                  <p:stCondLst>
                                    <p:cond delay="0"/>
                                  </p:stCondLst>
                                  <p:childTnLst>
                                    <p:set>
                                      <p:cBhvr>
                                        <p:cTn id="2104" dur="1" fill="hold">
                                          <p:stCondLst>
                                            <p:cond delay="0"/>
                                          </p:stCondLst>
                                        </p:cTn>
                                        <p:tgtEl>
                                          <p:spTgt spid="421">
                                            <p:txEl>
                                              <p:pRg st="5" end="5"/>
                                            </p:txEl>
                                          </p:spTgt>
                                        </p:tgtEl>
                                        <p:attrNameLst>
                                          <p:attrName>style.visibility</p:attrName>
                                        </p:attrNameLst>
                                      </p:cBhvr>
                                      <p:to>
                                        <p:strVal val="visible"/>
                                      </p:to>
                                    </p:set>
                                    <p:animEffect filter="fade" transition="in">
                                      <p:cBhvr additive="repl">
                                        <p:cTn id="2105" dur="1000"/>
                                        <p:tgtEl>
                                          <p:spTgt spid="421">
                                            <p:txEl>
                                              <p:pRg st="5" end="5"/>
                                            </p:txEl>
                                          </p:spTgt>
                                        </p:tgtEl>
                                      </p:cBhvr>
                                    </p:animEffect>
                                    <p:anim calcmode="lin" valueType="num">
                                      <p:cBhvr additive="repl">
                                        <p:cTn id="2106" dur="1000" fill="hold"/>
                                        <p:tgtEl>
                                          <p:spTgt spid="421">
                                            <p:txEl>
                                              <p:pRg st="5" end="5"/>
                                            </p:txEl>
                                          </p:spTgt>
                                        </p:tgtEl>
                                        <p:attrNameLst>
                                          <p:attrName>ppt_x</p:attrName>
                                        </p:attrNameLst>
                                      </p:cBhvr>
                                      <p:tavLst>
                                        <p:tav tm="0">
                                          <p:val>
                                            <p:strVal val="#ppt_x"/>
                                          </p:val>
                                        </p:tav>
                                        <p:tav tm="100000">
                                          <p:val>
                                            <p:strVal val="#ppt_x"/>
                                          </p:val>
                                        </p:tav>
                                      </p:tavLst>
                                    </p:anim>
                                    <p:anim calcmode="lin" valueType="num">
                                      <p:cBhvr additive="repl">
                                        <p:cTn id="2107" dur="1000" fill="hold"/>
                                        <p:tgtEl>
                                          <p:spTgt spid="42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92500" lnSpcReduction="9999"/>
          </a:bodyPr>
          <a:p>
            <a:pPr indent="0">
              <a:lnSpc>
                <a:spcPct val="100000"/>
              </a:lnSpc>
              <a:buNone/>
              <a:tabLst>
                <a:tab algn="l" pos="0"/>
              </a:tabLst>
            </a:pPr>
            <a:r>
              <a:rPr b="0" lang="en-US" sz="5000" strike="noStrike" u="none">
                <a:solidFill>
                  <a:schemeClr val="dk2"/>
                </a:solidFill>
                <a:effectLst/>
                <a:uFillTx/>
                <a:latin typeface="Calibri"/>
              </a:rPr>
              <a:t>Characteristics of data-intensive computing</a:t>
            </a:r>
            <a:endParaRPr b="0" lang="en-IN" sz="5000" strike="noStrike" u="none">
              <a:solidFill>
                <a:srgbClr val="000000"/>
              </a:solidFill>
              <a:effectLst/>
              <a:uFillTx/>
              <a:latin typeface="Arial"/>
            </a:endParaRPr>
          </a:p>
        </p:txBody>
      </p:sp>
      <p:sp>
        <p:nvSpPr>
          <p:cNvPr id="423"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principle mechanism used for collection of the data and programs or algorithms to perform the computation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Programming model used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Reliability and availability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Scalability of both hardware and software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08" dur="indefinite" restart="never" nodeType="tmRoot">
          <p:childTnLst>
            <p:seq>
              <p:cTn id="2109" dur="indefinite" nodeType="mainSeq">
                <p:childTnLst>
                  <p:par>
                    <p:cTn id="2110" fill="hold">
                      <p:stCondLst>
                        <p:cond delay="indefinite"/>
                      </p:stCondLst>
                      <p:childTnLst>
                        <p:par>
                          <p:cTn id="2111" fill="hold">
                            <p:stCondLst>
                              <p:cond delay="0"/>
                            </p:stCondLst>
                            <p:childTnLst>
                              <p:par>
                                <p:cTn id="2112" nodeType="clickEffect" fill="hold" presetClass="entr" presetID="42">
                                  <p:stCondLst>
                                    <p:cond delay="0"/>
                                  </p:stCondLst>
                                  <p:childTnLst>
                                    <p:set>
                                      <p:cBhvr>
                                        <p:cTn id="2113" dur="1" fill="hold">
                                          <p:stCondLst>
                                            <p:cond delay="0"/>
                                          </p:stCondLst>
                                        </p:cTn>
                                        <p:tgtEl>
                                          <p:spTgt spid="423">
                                            <p:txEl>
                                              <p:pRg st="0" end="0"/>
                                            </p:txEl>
                                          </p:spTgt>
                                        </p:tgtEl>
                                        <p:attrNameLst>
                                          <p:attrName>style.visibility</p:attrName>
                                        </p:attrNameLst>
                                      </p:cBhvr>
                                      <p:to>
                                        <p:strVal val="visible"/>
                                      </p:to>
                                    </p:set>
                                    <p:animEffect filter="fade" transition="in">
                                      <p:cBhvr additive="repl">
                                        <p:cTn id="2114" dur="1000"/>
                                        <p:tgtEl>
                                          <p:spTgt spid="423">
                                            <p:txEl>
                                              <p:pRg st="0" end="0"/>
                                            </p:txEl>
                                          </p:spTgt>
                                        </p:tgtEl>
                                      </p:cBhvr>
                                    </p:animEffect>
                                    <p:anim calcmode="lin" valueType="num">
                                      <p:cBhvr additive="repl">
                                        <p:cTn id="2115" dur="1000" fill="hold"/>
                                        <p:tgtEl>
                                          <p:spTgt spid="423">
                                            <p:txEl>
                                              <p:pRg st="0" end="0"/>
                                            </p:txEl>
                                          </p:spTgt>
                                        </p:tgtEl>
                                        <p:attrNameLst>
                                          <p:attrName>ppt_x</p:attrName>
                                        </p:attrNameLst>
                                      </p:cBhvr>
                                      <p:tavLst>
                                        <p:tav tm="0">
                                          <p:val>
                                            <p:strVal val="#ppt_x"/>
                                          </p:val>
                                        </p:tav>
                                        <p:tav tm="100000">
                                          <p:val>
                                            <p:strVal val="#ppt_x"/>
                                          </p:val>
                                        </p:tav>
                                      </p:tavLst>
                                    </p:anim>
                                    <p:anim calcmode="lin" valueType="num">
                                      <p:cBhvr additive="repl">
                                        <p:cTn id="2116" dur="1000" fill="hold"/>
                                        <p:tgtEl>
                                          <p:spTgt spid="42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17" fill="hold">
                      <p:stCondLst>
                        <p:cond delay="indefinite"/>
                      </p:stCondLst>
                      <p:childTnLst>
                        <p:par>
                          <p:cTn id="2118" fill="hold">
                            <p:stCondLst>
                              <p:cond delay="0"/>
                            </p:stCondLst>
                            <p:childTnLst>
                              <p:par>
                                <p:cTn id="2119" nodeType="clickEffect" fill="hold" presetClass="entr" presetID="42">
                                  <p:stCondLst>
                                    <p:cond delay="0"/>
                                  </p:stCondLst>
                                  <p:childTnLst>
                                    <p:set>
                                      <p:cBhvr>
                                        <p:cTn id="2120" dur="1" fill="hold">
                                          <p:stCondLst>
                                            <p:cond delay="0"/>
                                          </p:stCondLst>
                                        </p:cTn>
                                        <p:tgtEl>
                                          <p:spTgt spid="423">
                                            <p:txEl>
                                              <p:pRg st="1" end="1"/>
                                            </p:txEl>
                                          </p:spTgt>
                                        </p:tgtEl>
                                        <p:attrNameLst>
                                          <p:attrName>style.visibility</p:attrName>
                                        </p:attrNameLst>
                                      </p:cBhvr>
                                      <p:to>
                                        <p:strVal val="visible"/>
                                      </p:to>
                                    </p:set>
                                    <p:animEffect filter="fade" transition="in">
                                      <p:cBhvr additive="repl">
                                        <p:cTn id="2121" dur="1000"/>
                                        <p:tgtEl>
                                          <p:spTgt spid="423">
                                            <p:txEl>
                                              <p:pRg st="1" end="1"/>
                                            </p:txEl>
                                          </p:spTgt>
                                        </p:tgtEl>
                                      </p:cBhvr>
                                    </p:animEffect>
                                    <p:anim calcmode="lin" valueType="num">
                                      <p:cBhvr additive="repl">
                                        <p:cTn id="2122" dur="1000" fill="hold"/>
                                        <p:tgtEl>
                                          <p:spTgt spid="423">
                                            <p:txEl>
                                              <p:pRg st="1" end="1"/>
                                            </p:txEl>
                                          </p:spTgt>
                                        </p:tgtEl>
                                        <p:attrNameLst>
                                          <p:attrName>ppt_x</p:attrName>
                                        </p:attrNameLst>
                                      </p:cBhvr>
                                      <p:tavLst>
                                        <p:tav tm="0">
                                          <p:val>
                                            <p:strVal val="#ppt_x"/>
                                          </p:val>
                                        </p:tav>
                                        <p:tav tm="100000">
                                          <p:val>
                                            <p:strVal val="#ppt_x"/>
                                          </p:val>
                                        </p:tav>
                                      </p:tavLst>
                                    </p:anim>
                                    <p:anim calcmode="lin" valueType="num">
                                      <p:cBhvr additive="repl">
                                        <p:cTn id="2123" dur="1000" fill="hold"/>
                                        <p:tgtEl>
                                          <p:spTgt spid="42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24" fill="hold">
                      <p:stCondLst>
                        <p:cond delay="indefinite"/>
                      </p:stCondLst>
                      <p:childTnLst>
                        <p:par>
                          <p:cTn id="2125" fill="hold">
                            <p:stCondLst>
                              <p:cond delay="0"/>
                            </p:stCondLst>
                            <p:childTnLst>
                              <p:par>
                                <p:cTn id="2126" nodeType="clickEffect" fill="hold" presetClass="entr" presetID="42">
                                  <p:stCondLst>
                                    <p:cond delay="0"/>
                                  </p:stCondLst>
                                  <p:childTnLst>
                                    <p:set>
                                      <p:cBhvr>
                                        <p:cTn id="2127" dur="1" fill="hold">
                                          <p:stCondLst>
                                            <p:cond delay="0"/>
                                          </p:stCondLst>
                                        </p:cTn>
                                        <p:tgtEl>
                                          <p:spTgt spid="423">
                                            <p:txEl>
                                              <p:pRg st="2" end="2"/>
                                            </p:txEl>
                                          </p:spTgt>
                                        </p:tgtEl>
                                        <p:attrNameLst>
                                          <p:attrName>style.visibility</p:attrName>
                                        </p:attrNameLst>
                                      </p:cBhvr>
                                      <p:to>
                                        <p:strVal val="visible"/>
                                      </p:to>
                                    </p:set>
                                    <p:animEffect filter="fade" transition="in">
                                      <p:cBhvr additive="repl">
                                        <p:cTn id="2128" dur="1000"/>
                                        <p:tgtEl>
                                          <p:spTgt spid="423">
                                            <p:txEl>
                                              <p:pRg st="2" end="2"/>
                                            </p:txEl>
                                          </p:spTgt>
                                        </p:tgtEl>
                                      </p:cBhvr>
                                    </p:animEffect>
                                    <p:anim calcmode="lin" valueType="num">
                                      <p:cBhvr additive="repl">
                                        <p:cTn id="2129" dur="1000" fill="hold"/>
                                        <p:tgtEl>
                                          <p:spTgt spid="423">
                                            <p:txEl>
                                              <p:pRg st="2" end="2"/>
                                            </p:txEl>
                                          </p:spTgt>
                                        </p:tgtEl>
                                        <p:attrNameLst>
                                          <p:attrName>ppt_x</p:attrName>
                                        </p:attrNameLst>
                                      </p:cBhvr>
                                      <p:tavLst>
                                        <p:tav tm="0">
                                          <p:val>
                                            <p:strVal val="#ppt_x"/>
                                          </p:val>
                                        </p:tav>
                                        <p:tav tm="100000">
                                          <p:val>
                                            <p:strVal val="#ppt_x"/>
                                          </p:val>
                                        </p:tav>
                                      </p:tavLst>
                                    </p:anim>
                                    <p:anim calcmode="lin" valueType="num">
                                      <p:cBhvr additive="repl">
                                        <p:cTn id="2130" dur="1000" fill="hold"/>
                                        <p:tgtEl>
                                          <p:spTgt spid="42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31" fill="hold">
                      <p:stCondLst>
                        <p:cond delay="indefinite"/>
                      </p:stCondLst>
                      <p:childTnLst>
                        <p:par>
                          <p:cTn id="2132" fill="hold">
                            <p:stCondLst>
                              <p:cond delay="0"/>
                            </p:stCondLst>
                            <p:childTnLst>
                              <p:par>
                                <p:cTn id="2133" nodeType="clickEffect" fill="hold" presetClass="entr" presetID="42">
                                  <p:stCondLst>
                                    <p:cond delay="0"/>
                                  </p:stCondLst>
                                  <p:childTnLst>
                                    <p:set>
                                      <p:cBhvr>
                                        <p:cTn id="2134" dur="1" fill="hold">
                                          <p:stCondLst>
                                            <p:cond delay="0"/>
                                          </p:stCondLst>
                                        </p:cTn>
                                        <p:tgtEl>
                                          <p:spTgt spid="423">
                                            <p:txEl>
                                              <p:pRg st="3" end="3"/>
                                            </p:txEl>
                                          </p:spTgt>
                                        </p:tgtEl>
                                        <p:attrNameLst>
                                          <p:attrName>style.visibility</p:attrName>
                                        </p:attrNameLst>
                                      </p:cBhvr>
                                      <p:to>
                                        <p:strVal val="visible"/>
                                      </p:to>
                                    </p:set>
                                    <p:animEffect filter="fade" transition="in">
                                      <p:cBhvr additive="repl">
                                        <p:cTn id="2135" dur="1000"/>
                                        <p:tgtEl>
                                          <p:spTgt spid="423">
                                            <p:txEl>
                                              <p:pRg st="3" end="3"/>
                                            </p:txEl>
                                          </p:spTgt>
                                        </p:tgtEl>
                                      </p:cBhvr>
                                    </p:animEffect>
                                    <p:anim calcmode="lin" valueType="num">
                                      <p:cBhvr additive="repl">
                                        <p:cTn id="2136" dur="1000" fill="hold"/>
                                        <p:tgtEl>
                                          <p:spTgt spid="423">
                                            <p:txEl>
                                              <p:pRg st="3" end="3"/>
                                            </p:txEl>
                                          </p:spTgt>
                                        </p:tgtEl>
                                        <p:attrNameLst>
                                          <p:attrName>ppt_x</p:attrName>
                                        </p:attrNameLst>
                                      </p:cBhvr>
                                      <p:tavLst>
                                        <p:tav tm="0">
                                          <p:val>
                                            <p:strVal val="#ppt_x"/>
                                          </p:val>
                                        </p:tav>
                                        <p:tav tm="100000">
                                          <p:val>
                                            <p:strVal val="#ppt_x"/>
                                          </p:val>
                                        </p:tav>
                                      </p:tavLst>
                                    </p:anim>
                                    <p:anim calcmode="lin" valueType="num">
                                      <p:cBhvr additive="repl">
                                        <p:cTn id="2137" dur="1000" fill="hold"/>
                                        <p:tgtEl>
                                          <p:spTgt spid="42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3.2.System Architecture</a:t>
            </a:r>
            <a:endParaRPr b="0" lang="en-IN" sz="5000" strike="noStrike" u="none">
              <a:solidFill>
                <a:srgbClr val="000000"/>
              </a:solidFill>
              <a:effectLst/>
              <a:uFillTx/>
              <a:latin typeface="Arial"/>
            </a:endParaRPr>
          </a:p>
        </p:txBody>
      </p:sp>
      <p:sp>
        <p:nvSpPr>
          <p:cNvPr id="425"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data-intensive computing an array of system architectures have been implemented.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number of solutions have come out, one among them is MapReduce concept which is developed by Google and available as open-source implementation known as Hadoop.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This project is used by Yahoo, Facebook and others.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Apart from this, proprietary system architecture for data-intensive computing is developed by LexisNexis Risk Solutions called LexisNexis.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38" dur="indefinite" restart="never" nodeType="tmRoot">
          <p:childTnLst>
            <p:seq>
              <p:cTn id="2139" dur="indefinite" nodeType="mainSeq">
                <p:childTnLst>
                  <p:par>
                    <p:cTn id="2140" fill="hold">
                      <p:stCondLst>
                        <p:cond delay="indefinite"/>
                      </p:stCondLst>
                      <p:childTnLst>
                        <p:par>
                          <p:cTn id="2141" fill="hold">
                            <p:stCondLst>
                              <p:cond delay="0"/>
                            </p:stCondLst>
                            <p:childTnLst>
                              <p:par>
                                <p:cTn id="2142" nodeType="clickEffect" fill="hold" presetClass="entr" presetID="42">
                                  <p:stCondLst>
                                    <p:cond delay="0"/>
                                  </p:stCondLst>
                                  <p:childTnLst>
                                    <p:set>
                                      <p:cBhvr>
                                        <p:cTn id="2143" dur="1" fill="hold">
                                          <p:stCondLst>
                                            <p:cond delay="0"/>
                                          </p:stCondLst>
                                        </p:cTn>
                                        <p:tgtEl>
                                          <p:spTgt spid="425">
                                            <p:txEl>
                                              <p:pRg st="0" end="0"/>
                                            </p:txEl>
                                          </p:spTgt>
                                        </p:tgtEl>
                                        <p:attrNameLst>
                                          <p:attrName>style.visibility</p:attrName>
                                        </p:attrNameLst>
                                      </p:cBhvr>
                                      <p:to>
                                        <p:strVal val="visible"/>
                                      </p:to>
                                    </p:set>
                                    <p:animEffect filter="fade" transition="in">
                                      <p:cBhvr additive="repl">
                                        <p:cTn id="2144" dur="1000"/>
                                        <p:tgtEl>
                                          <p:spTgt spid="425">
                                            <p:txEl>
                                              <p:pRg st="0" end="0"/>
                                            </p:txEl>
                                          </p:spTgt>
                                        </p:tgtEl>
                                      </p:cBhvr>
                                    </p:animEffect>
                                    <p:anim calcmode="lin" valueType="num">
                                      <p:cBhvr additive="repl">
                                        <p:cTn id="2145" dur="1000" fill="hold"/>
                                        <p:tgtEl>
                                          <p:spTgt spid="425">
                                            <p:txEl>
                                              <p:pRg st="0" end="0"/>
                                            </p:txEl>
                                          </p:spTgt>
                                        </p:tgtEl>
                                        <p:attrNameLst>
                                          <p:attrName>ppt_x</p:attrName>
                                        </p:attrNameLst>
                                      </p:cBhvr>
                                      <p:tavLst>
                                        <p:tav tm="0">
                                          <p:val>
                                            <p:strVal val="#ppt_x"/>
                                          </p:val>
                                        </p:tav>
                                        <p:tav tm="100000">
                                          <p:val>
                                            <p:strVal val="#ppt_x"/>
                                          </p:val>
                                        </p:tav>
                                      </p:tavLst>
                                    </p:anim>
                                    <p:anim calcmode="lin" valueType="num">
                                      <p:cBhvr additive="repl">
                                        <p:cTn id="2146" dur="1000" fill="hold"/>
                                        <p:tgtEl>
                                          <p:spTgt spid="4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47" fill="hold">
                      <p:stCondLst>
                        <p:cond delay="indefinite"/>
                      </p:stCondLst>
                      <p:childTnLst>
                        <p:par>
                          <p:cTn id="2148" fill="hold">
                            <p:stCondLst>
                              <p:cond delay="0"/>
                            </p:stCondLst>
                            <p:childTnLst>
                              <p:par>
                                <p:cTn id="2149" nodeType="clickEffect" fill="hold" presetClass="entr" presetID="42">
                                  <p:stCondLst>
                                    <p:cond delay="0"/>
                                  </p:stCondLst>
                                  <p:childTnLst>
                                    <p:set>
                                      <p:cBhvr>
                                        <p:cTn id="2150" dur="1" fill="hold">
                                          <p:stCondLst>
                                            <p:cond delay="0"/>
                                          </p:stCondLst>
                                        </p:cTn>
                                        <p:tgtEl>
                                          <p:spTgt spid="425">
                                            <p:txEl>
                                              <p:pRg st="1" end="1"/>
                                            </p:txEl>
                                          </p:spTgt>
                                        </p:tgtEl>
                                        <p:attrNameLst>
                                          <p:attrName>style.visibility</p:attrName>
                                        </p:attrNameLst>
                                      </p:cBhvr>
                                      <p:to>
                                        <p:strVal val="visible"/>
                                      </p:to>
                                    </p:set>
                                    <p:animEffect filter="fade" transition="in">
                                      <p:cBhvr additive="repl">
                                        <p:cTn id="2151" dur="1000"/>
                                        <p:tgtEl>
                                          <p:spTgt spid="425">
                                            <p:txEl>
                                              <p:pRg st="1" end="1"/>
                                            </p:txEl>
                                          </p:spTgt>
                                        </p:tgtEl>
                                      </p:cBhvr>
                                    </p:animEffect>
                                    <p:anim calcmode="lin" valueType="num">
                                      <p:cBhvr additive="repl">
                                        <p:cTn id="2152" dur="1000" fill="hold"/>
                                        <p:tgtEl>
                                          <p:spTgt spid="425">
                                            <p:txEl>
                                              <p:pRg st="1" end="1"/>
                                            </p:txEl>
                                          </p:spTgt>
                                        </p:tgtEl>
                                        <p:attrNameLst>
                                          <p:attrName>ppt_x</p:attrName>
                                        </p:attrNameLst>
                                      </p:cBhvr>
                                      <p:tavLst>
                                        <p:tav tm="0">
                                          <p:val>
                                            <p:strVal val="#ppt_x"/>
                                          </p:val>
                                        </p:tav>
                                        <p:tav tm="100000">
                                          <p:val>
                                            <p:strVal val="#ppt_x"/>
                                          </p:val>
                                        </p:tav>
                                      </p:tavLst>
                                    </p:anim>
                                    <p:anim calcmode="lin" valueType="num">
                                      <p:cBhvr additive="repl">
                                        <p:cTn id="2153" dur="1000" fill="hold"/>
                                        <p:tgtEl>
                                          <p:spTgt spid="425">
                                            <p:txEl>
                                              <p:pRg st="1" end="1"/>
                                            </p:txEl>
                                          </p:spTgt>
                                        </p:tgtEl>
                                        <p:attrNameLst>
                                          <p:attrName>ppt_y</p:attrName>
                                        </p:attrNameLst>
                                      </p:cBhvr>
                                      <p:tavLst>
                                        <p:tav tm="0">
                                          <p:val>
                                            <p:strVal val="#ppt_y+.1"/>
                                          </p:val>
                                        </p:tav>
                                        <p:tav tm="100000">
                                          <p:val>
                                            <p:strVal val="#ppt_y"/>
                                          </p:val>
                                        </p:tav>
                                      </p:tavLst>
                                    </p:anim>
                                  </p:childTnLst>
                                </p:cTn>
                              </p:par>
                              <p:par>
                                <p:cTn id="2154" nodeType="withEffect" fill="hold" presetClass="entr" presetID="42">
                                  <p:stCondLst>
                                    <p:cond delay="0"/>
                                  </p:stCondLst>
                                  <p:childTnLst>
                                    <p:set>
                                      <p:cBhvr>
                                        <p:cTn id="2155" dur="1" fill="hold">
                                          <p:stCondLst>
                                            <p:cond delay="0"/>
                                          </p:stCondLst>
                                        </p:cTn>
                                        <p:tgtEl>
                                          <p:spTgt spid="425">
                                            <p:txEl>
                                              <p:pRg st="2" end="2"/>
                                            </p:txEl>
                                          </p:spTgt>
                                        </p:tgtEl>
                                        <p:attrNameLst>
                                          <p:attrName>style.visibility</p:attrName>
                                        </p:attrNameLst>
                                      </p:cBhvr>
                                      <p:to>
                                        <p:strVal val="visible"/>
                                      </p:to>
                                    </p:set>
                                    <p:animEffect filter="fade" transition="in">
                                      <p:cBhvr additive="repl">
                                        <p:cTn id="2156" dur="1000"/>
                                        <p:tgtEl>
                                          <p:spTgt spid="425">
                                            <p:txEl>
                                              <p:pRg st="2" end="2"/>
                                            </p:txEl>
                                          </p:spTgt>
                                        </p:tgtEl>
                                      </p:cBhvr>
                                    </p:animEffect>
                                    <p:anim calcmode="lin" valueType="num">
                                      <p:cBhvr additive="repl">
                                        <p:cTn id="2157" dur="1000" fill="hold"/>
                                        <p:tgtEl>
                                          <p:spTgt spid="425">
                                            <p:txEl>
                                              <p:pRg st="2" end="2"/>
                                            </p:txEl>
                                          </p:spTgt>
                                        </p:tgtEl>
                                        <p:attrNameLst>
                                          <p:attrName>ppt_x</p:attrName>
                                        </p:attrNameLst>
                                      </p:cBhvr>
                                      <p:tavLst>
                                        <p:tav tm="0">
                                          <p:val>
                                            <p:strVal val="#ppt_x"/>
                                          </p:val>
                                        </p:tav>
                                        <p:tav tm="100000">
                                          <p:val>
                                            <p:strVal val="#ppt_x"/>
                                          </p:val>
                                        </p:tav>
                                      </p:tavLst>
                                    </p:anim>
                                    <p:anim calcmode="lin" valueType="num">
                                      <p:cBhvr additive="repl">
                                        <p:cTn id="2158" dur="1000" fill="hold"/>
                                        <p:tgtEl>
                                          <p:spTgt spid="4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59" fill="hold">
                      <p:stCondLst>
                        <p:cond delay="indefinite"/>
                      </p:stCondLst>
                      <p:childTnLst>
                        <p:par>
                          <p:cTn id="2160" fill="hold">
                            <p:stCondLst>
                              <p:cond delay="0"/>
                            </p:stCondLst>
                            <p:childTnLst>
                              <p:par>
                                <p:cTn id="2161" nodeType="clickEffect" fill="hold" presetClass="entr" presetID="42">
                                  <p:stCondLst>
                                    <p:cond delay="0"/>
                                  </p:stCondLst>
                                  <p:childTnLst>
                                    <p:set>
                                      <p:cBhvr>
                                        <p:cTn id="2162" dur="1" fill="hold">
                                          <p:stCondLst>
                                            <p:cond delay="0"/>
                                          </p:stCondLst>
                                        </p:cTn>
                                        <p:tgtEl>
                                          <p:spTgt spid="425">
                                            <p:txEl>
                                              <p:pRg st="3" end="3"/>
                                            </p:txEl>
                                          </p:spTgt>
                                        </p:tgtEl>
                                        <p:attrNameLst>
                                          <p:attrName>style.visibility</p:attrName>
                                        </p:attrNameLst>
                                      </p:cBhvr>
                                      <p:to>
                                        <p:strVal val="visible"/>
                                      </p:to>
                                    </p:set>
                                    <p:animEffect filter="fade" transition="in">
                                      <p:cBhvr additive="repl">
                                        <p:cTn id="2163" dur="1000"/>
                                        <p:tgtEl>
                                          <p:spTgt spid="425">
                                            <p:txEl>
                                              <p:pRg st="3" end="3"/>
                                            </p:txEl>
                                          </p:spTgt>
                                        </p:tgtEl>
                                      </p:cBhvr>
                                    </p:animEffect>
                                    <p:anim calcmode="lin" valueType="num">
                                      <p:cBhvr additive="repl">
                                        <p:cTn id="2164" dur="1000" fill="hold"/>
                                        <p:tgtEl>
                                          <p:spTgt spid="425">
                                            <p:txEl>
                                              <p:pRg st="3" end="3"/>
                                            </p:txEl>
                                          </p:spTgt>
                                        </p:tgtEl>
                                        <p:attrNameLst>
                                          <p:attrName>ppt_x</p:attrName>
                                        </p:attrNameLst>
                                      </p:cBhvr>
                                      <p:tavLst>
                                        <p:tav tm="0">
                                          <p:val>
                                            <p:strVal val="#ppt_x"/>
                                          </p:val>
                                        </p:tav>
                                        <p:tav tm="100000">
                                          <p:val>
                                            <p:strVal val="#ppt_x"/>
                                          </p:val>
                                        </p:tav>
                                      </p:tavLst>
                                    </p:anim>
                                    <p:anim calcmode="lin" valueType="num">
                                      <p:cBhvr additive="repl">
                                        <p:cTn id="2165" dur="1000" fill="hold"/>
                                        <p:tgtEl>
                                          <p:spTgt spid="42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609480" y="2343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3.2.1. MapReduce</a:t>
            </a:r>
            <a:endParaRPr b="0" lang="en-IN" sz="5000" strike="noStrike" u="none">
              <a:solidFill>
                <a:srgbClr val="000000"/>
              </a:solidFill>
              <a:effectLst/>
              <a:uFillTx/>
              <a:latin typeface="Arial"/>
            </a:endParaRPr>
          </a:p>
        </p:txBody>
      </p:sp>
      <p:sp>
        <p:nvSpPr>
          <p:cNvPr id="427" name="PlaceHolder 2"/>
          <p:cNvSpPr>
            <a:spLocks noGrp="1"/>
          </p:cNvSpPr>
          <p:nvPr>
            <p:ph/>
          </p:nvPr>
        </p:nvSpPr>
        <p:spPr>
          <a:xfrm>
            <a:off x="609480" y="140220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MapReduce architecture and programming model is an example for data-intensive computing, pioneered by Google.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To create a map function, the MapReduce architecture uses a functional programming style using key-value pair.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pair is connected with the input data to produce a set of intermediary key-value pairs.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Reduce function merges all intermediate values using intermediate keys.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System takes care of particulars like partitioning the input data, scheduling and executing automatically.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Hence programmers who do not have experience in parallel programming can simply use a large distributed processing environment without any problem.</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66" dur="indefinite" restart="never" nodeType="tmRoot">
          <p:childTnLst>
            <p:seq>
              <p:cTn id="2167" dur="indefinite" nodeType="mainSeq">
                <p:childTnLst>
                  <p:par>
                    <p:cTn id="2168" fill="hold">
                      <p:stCondLst>
                        <p:cond delay="indefinite"/>
                      </p:stCondLst>
                      <p:childTnLst>
                        <p:par>
                          <p:cTn id="2169" fill="hold">
                            <p:stCondLst>
                              <p:cond delay="0"/>
                            </p:stCondLst>
                            <p:childTnLst>
                              <p:par>
                                <p:cTn id="2170" nodeType="clickEffect" fill="hold" presetClass="entr" presetID="42">
                                  <p:stCondLst>
                                    <p:cond delay="0"/>
                                  </p:stCondLst>
                                  <p:childTnLst>
                                    <p:set>
                                      <p:cBhvr>
                                        <p:cTn id="2171" dur="1" fill="hold">
                                          <p:stCondLst>
                                            <p:cond delay="0"/>
                                          </p:stCondLst>
                                        </p:cTn>
                                        <p:tgtEl>
                                          <p:spTgt spid="427">
                                            <p:txEl>
                                              <p:pRg st="0" end="0"/>
                                            </p:txEl>
                                          </p:spTgt>
                                        </p:tgtEl>
                                        <p:attrNameLst>
                                          <p:attrName>style.visibility</p:attrName>
                                        </p:attrNameLst>
                                      </p:cBhvr>
                                      <p:to>
                                        <p:strVal val="visible"/>
                                      </p:to>
                                    </p:set>
                                    <p:animEffect filter="fade" transition="in">
                                      <p:cBhvr additive="repl">
                                        <p:cTn id="2172" dur="1000"/>
                                        <p:tgtEl>
                                          <p:spTgt spid="427">
                                            <p:txEl>
                                              <p:pRg st="0" end="0"/>
                                            </p:txEl>
                                          </p:spTgt>
                                        </p:tgtEl>
                                      </p:cBhvr>
                                    </p:animEffect>
                                    <p:anim calcmode="lin" valueType="num">
                                      <p:cBhvr additive="repl">
                                        <p:cTn id="2173" dur="1000" fill="hold"/>
                                        <p:tgtEl>
                                          <p:spTgt spid="427">
                                            <p:txEl>
                                              <p:pRg st="0" end="0"/>
                                            </p:txEl>
                                          </p:spTgt>
                                        </p:tgtEl>
                                        <p:attrNameLst>
                                          <p:attrName>ppt_x</p:attrName>
                                        </p:attrNameLst>
                                      </p:cBhvr>
                                      <p:tavLst>
                                        <p:tav tm="0">
                                          <p:val>
                                            <p:strVal val="#ppt_x"/>
                                          </p:val>
                                        </p:tav>
                                        <p:tav tm="100000">
                                          <p:val>
                                            <p:strVal val="#ppt_x"/>
                                          </p:val>
                                        </p:tav>
                                      </p:tavLst>
                                    </p:anim>
                                    <p:anim calcmode="lin" valueType="num">
                                      <p:cBhvr additive="repl">
                                        <p:cTn id="2174" dur="1000" fill="hold"/>
                                        <p:tgtEl>
                                          <p:spTgt spid="42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75" fill="hold">
                      <p:stCondLst>
                        <p:cond delay="indefinite"/>
                      </p:stCondLst>
                      <p:childTnLst>
                        <p:par>
                          <p:cTn id="2176" fill="hold">
                            <p:stCondLst>
                              <p:cond delay="0"/>
                            </p:stCondLst>
                            <p:childTnLst>
                              <p:par>
                                <p:cTn id="2177" nodeType="clickEffect" fill="hold" presetClass="entr" presetID="42">
                                  <p:stCondLst>
                                    <p:cond delay="0"/>
                                  </p:stCondLst>
                                  <p:childTnLst>
                                    <p:set>
                                      <p:cBhvr>
                                        <p:cTn id="2178" dur="1" fill="hold">
                                          <p:stCondLst>
                                            <p:cond delay="0"/>
                                          </p:stCondLst>
                                        </p:cTn>
                                        <p:tgtEl>
                                          <p:spTgt spid="427">
                                            <p:txEl>
                                              <p:pRg st="1" end="1"/>
                                            </p:txEl>
                                          </p:spTgt>
                                        </p:tgtEl>
                                        <p:attrNameLst>
                                          <p:attrName>style.visibility</p:attrName>
                                        </p:attrNameLst>
                                      </p:cBhvr>
                                      <p:to>
                                        <p:strVal val="visible"/>
                                      </p:to>
                                    </p:set>
                                    <p:animEffect filter="fade" transition="in">
                                      <p:cBhvr additive="repl">
                                        <p:cTn id="2179" dur="1000"/>
                                        <p:tgtEl>
                                          <p:spTgt spid="427">
                                            <p:txEl>
                                              <p:pRg st="1" end="1"/>
                                            </p:txEl>
                                          </p:spTgt>
                                        </p:tgtEl>
                                      </p:cBhvr>
                                    </p:animEffect>
                                    <p:anim calcmode="lin" valueType="num">
                                      <p:cBhvr additive="repl">
                                        <p:cTn id="2180" dur="1000" fill="hold"/>
                                        <p:tgtEl>
                                          <p:spTgt spid="427">
                                            <p:txEl>
                                              <p:pRg st="1" end="1"/>
                                            </p:txEl>
                                          </p:spTgt>
                                        </p:tgtEl>
                                        <p:attrNameLst>
                                          <p:attrName>ppt_x</p:attrName>
                                        </p:attrNameLst>
                                      </p:cBhvr>
                                      <p:tavLst>
                                        <p:tav tm="0">
                                          <p:val>
                                            <p:strVal val="#ppt_x"/>
                                          </p:val>
                                        </p:tav>
                                        <p:tav tm="100000">
                                          <p:val>
                                            <p:strVal val="#ppt_x"/>
                                          </p:val>
                                        </p:tav>
                                      </p:tavLst>
                                    </p:anim>
                                    <p:anim calcmode="lin" valueType="num">
                                      <p:cBhvr additive="repl">
                                        <p:cTn id="2181" dur="1000" fill="hold"/>
                                        <p:tgtEl>
                                          <p:spTgt spid="42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82" fill="hold">
                      <p:stCondLst>
                        <p:cond delay="indefinite"/>
                      </p:stCondLst>
                      <p:childTnLst>
                        <p:par>
                          <p:cTn id="2183" fill="hold">
                            <p:stCondLst>
                              <p:cond delay="0"/>
                            </p:stCondLst>
                            <p:childTnLst>
                              <p:par>
                                <p:cTn id="2184" nodeType="clickEffect" fill="hold" presetClass="entr" presetID="42">
                                  <p:stCondLst>
                                    <p:cond delay="0"/>
                                  </p:stCondLst>
                                  <p:childTnLst>
                                    <p:set>
                                      <p:cBhvr>
                                        <p:cTn id="2185" dur="1" fill="hold">
                                          <p:stCondLst>
                                            <p:cond delay="0"/>
                                          </p:stCondLst>
                                        </p:cTn>
                                        <p:tgtEl>
                                          <p:spTgt spid="427">
                                            <p:txEl>
                                              <p:pRg st="2" end="2"/>
                                            </p:txEl>
                                          </p:spTgt>
                                        </p:tgtEl>
                                        <p:attrNameLst>
                                          <p:attrName>style.visibility</p:attrName>
                                        </p:attrNameLst>
                                      </p:cBhvr>
                                      <p:to>
                                        <p:strVal val="visible"/>
                                      </p:to>
                                    </p:set>
                                    <p:animEffect filter="fade" transition="in">
                                      <p:cBhvr additive="repl">
                                        <p:cTn id="2186" dur="1000"/>
                                        <p:tgtEl>
                                          <p:spTgt spid="427">
                                            <p:txEl>
                                              <p:pRg st="2" end="2"/>
                                            </p:txEl>
                                          </p:spTgt>
                                        </p:tgtEl>
                                      </p:cBhvr>
                                    </p:animEffect>
                                    <p:anim calcmode="lin" valueType="num">
                                      <p:cBhvr additive="repl">
                                        <p:cTn id="2187" dur="1000" fill="hold"/>
                                        <p:tgtEl>
                                          <p:spTgt spid="427">
                                            <p:txEl>
                                              <p:pRg st="2" end="2"/>
                                            </p:txEl>
                                          </p:spTgt>
                                        </p:tgtEl>
                                        <p:attrNameLst>
                                          <p:attrName>ppt_x</p:attrName>
                                        </p:attrNameLst>
                                      </p:cBhvr>
                                      <p:tavLst>
                                        <p:tav tm="0">
                                          <p:val>
                                            <p:strVal val="#ppt_x"/>
                                          </p:val>
                                        </p:tav>
                                        <p:tav tm="100000">
                                          <p:val>
                                            <p:strVal val="#ppt_x"/>
                                          </p:val>
                                        </p:tav>
                                      </p:tavLst>
                                    </p:anim>
                                    <p:anim calcmode="lin" valueType="num">
                                      <p:cBhvr additive="repl">
                                        <p:cTn id="2188" dur="1000" fill="hold"/>
                                        <p:tgtEl>
                                          <p:spTgt spid="42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89" fill="hold">
                      <p:stCondLst>
                        <p:cond delay="indefinite"/>
                      </p:stCondLst>
                      <p:childTnLst>
                        <p:par>
                          <p:cTn id="2190" fill="hold">
                            <p:stCondLst>
                              <p:cond delay="0"/>
                            </p:stCondLst>
                            <p:childTnLst>
                              <p:par>
                                <p:cTn id="2191" nodeType="clickEffect" fill="hold" presetClass="entr" presetID="42">
                                  <p:stCondLst>
                                    <p:cond delay="0"/>
                                  </p:stCondLst>
                                  <p:childTnLst>
                                    <p:set>
                                      <p:cBhvr>
                                        <p:cTn id="2192" dur="1" fill="hold">
                                          <p:stCondLst>
                                            <p:cond delay="0"/>
                                          </p:stCondLst>
                                        </p:cTn>
                                        <p:tgtEl>
                                          <p:spTgt spid="427">
                                            <p:txEl>
                                              <p:pRg st="3" end="3"/>
                                            </p:txEl>
                                          </p:spTgt>
                                        </p:tgtEl>
                                        <p:attrNameLst>
                                          <p:attrName>style.visibility</p:attrName>
                                        </p:attrNameLst>
                                      </p:cBhvr>
                                      <p:to>
                                        <p:strVal val="visible"/>
                                      </p:to>
                                    </p:set>
                                    <p:animEffect filter="fade" transition="in">
                                      <p:cBhvr additive="repl">
                                        <p:cTn id="2193" dur="1000"/>
                                        <p:tgtEl>
                                          <p:spTgt spid="427">
                                            <p:txEl>
                                              <p:pRg st="3" end="3"/>
                                            </p:txEl>
                                          </p:spTgt>
                                        </p:tgtEl>
                                      </p:cBhvr>
                                    </p:animEffect>
                                    <p:anim calcmode="lin" valueType="num">
                                      <p:cBhvr additive="repl">
                                        <p:cTn id="2194" dur="1000" fill="hold"/>
                                        <p:tgtEl>
                                          <p:spTgt spid="427">
                                            <p:txEl>
                                              <p:pRg st="3" end="3"/>
                                            </p:txEl>
                                          </p:spTgt>
                                        </p:tgtEl>
                                        <p:attrNameLst>
                                          <p:attrName>ppt_x</p:attrName>
                                        </p:attrNameLst>
                                      </p:cBhvr>
                                      <p:tavLst>
                                        <p:tav tm="0">
                                          <p:val>
                                            <p:strVal val="#ppt_x"/>
                                          </p:val>
                                        </p:tav>
                                        <p:tav tm="100000">
                                          <p:val>
                                            <p:strVal val="#ppt_x"/>
                                          </p:val>
                                        </p:tav>
                                      </p:tavLst>
                                    </p:anim>
                                    <p:anim calcmode="lin" valueType="num">
                                      <p:cBhvr additive="repl">
                                        <p:cTn id="2195" dur="1000" fill="hold"/>
                                        <p:tgtEl>
                                          <p:spTgt spid="42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196" fill="hold">
                      <p:stCondLst>
                        <p:cond delay="indefinite"/>
                      </p:stCondLst>
                      <p:childTnLst>
                        <p:par>
                          <p:cTn id="2197" fill="hold">
                            <p:stCondLst>
                              <p:cond delay="0"/>
                            </p:stCondLst>
                            <p:childTnLst>
                              <p:par>
                                <p:cTn id="2198" nodeType="clickEffect" fill="hold" presetClass="entr" presetID="42">
                                  <p:stCondLst>
                                    <p:cond delay="0"/>
                                  </p:stCondLst>
                                  <p:childTnLst>
                                    <p:set>
                                      <p:cBhvr>
                                        <p:cTn id="2199" dur="1" fill="hold">
                                          <p:stCondLst>
                                            <p:cond delay="0"/>
                                          </p:stCondLst>
                                        </p:cTn>
                                        <p:tgtEl>
                                          <p:spTgt spid="427">
                                            <p:txEl>
                                              <p:pRg st="4" end="4"/>
                                            </p:txEl>
                                          </p:spTgt>
                                        </p:tgtEl>
                                        <p:attrNameLst>
                                          <p:attrName>style.visibility</p:attrName>
                                        </p:attrNameLst>
                                      </p:cBhvr>
                                      <p:to>
                                        <p:strVal val="visible"/>
                                      </p:to>
                                    </p:set>
                                    <p:animEffect filter="fade" transition="in">
                                      <p:cBhvr additive="repl">
                                        <p:cTn id="2200" dur="1000"/>
                                        <p:tgtEl>
                                          <p:spTgt spid="427">
                                            <p:txEl>
                                              <p:pRg st="4" end="4"/>
                                            </p:txEl>
                                          </p:spTgt>
                                        </p:tgtEl>
                                      </p:cBhvr>
                                    </p:animEffect>
                                    <p:anim calcmode="lin" valueType="num">
                                      <p:cBhvr additive="repl">
                                        <p:cTn id="2201" dur="1000" fill="hold"/>
                                        <p:tgtEl>
                                          <p:spTgt spid="427">
                                            <p:txEl>
                                              <p:pRg st="4" end="4"/>
                                            </p:txEl>
                                          </p:spTgt>
                                        </p:tgtEl>
                                        <p:attrNameLst>
                                          <p:attrName>ppt_x</p:attrName>
                                        </p:attrNameLst>
                                      </p:cBhvr>
                                      <p:tavLst>
                                        <p:tav tm="0">
                                          <p:val>
                                            <p:strVal val="#ppt_x"/>
                                          </p:val>
                                        </p:tav>
                                        <p:tav tm="100000">
                                          <p:val>
                                            <p:strVal val="#ppt_x"/>
                                          </p:val>
                                        </p:tav>
                                      </p:tavLst>
                                    </p:anim>
                                    <p:anim calcmode="lin" valueType="num">
                                      <p:cBhvr additive="repl">
                                        <p:cTn id="2202" dur="1000" fill="hold"/>
                                        <p:tgtEl>
                                          <p:spTgt spid="42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03" fill="hold">
                      <p:stCondLst>
                        <p:cond delay="indefinite"/>
                      </p:stCondLst>
                      <p:childTnLst>
                        <p:par>
                          <p:cTn id="2204" fill="hold">
                            <p:stCondLst>
                              <p:cond delay="0"/>
                            </p:stCondLst>
                            <p:childTnLst>
                              <p:par>
                                <p:cTn id="2205" nodeType="clickEffect" fill="hold" presetClass="entr" presetID="42">
                                  <p:stCondLst>
                                    <p:cond delay="0"/>
                                  </p:stCondLst>
                                  <p:childTnLst>
                                    <p:set>
                                      <p:cBhvr>
                                        <p:cTn id="2206" dur="1" fill="hold">
                                          <p:stCondLst>
                                            <p:cond delay="0"/>
                                          </p:stCondLst>
                                        </p:cTn>
                                        <p:tgtEl>
                                          <p:spTgt spid="427">
                                            <p:txEl>
                                              <p:pRg st="5" end="5"/>
                                            </p:txEl>
                                          </p:spTgt>
                                        </p:tgtEl>
                                        <p:attrNameLst>
                                          <p:attrName>style.visibility</p:attrName>
                                        </p:attrNameLst>
                                      </p:cBhvr>
                                      <p:to>
                                        <p:strVal val="visible"/>
                                      </p:to>
                                    </p:set>
                                    <p:animEffect filter="fade" transition="in">
                                      <p:cBhvr additive="repl">
                                        <p:cTn id="2207" dur="1000"/>
                                        <p:tgtEl>
                                          <p:spTgt spid="427">
                                            <p:txEl>
                                              <p:pRg st="5" end="5"/>
                                            </p:txEl>
                                          </p:spTgt>
                                        </p:tgtEl>
                                      </p:cBhvr>
                                    </p:animEffect>
                                    <p:anim calcmode="lin" valueType="num">
                                      <p:cBhvr additive="repl">
                                        <p:cTn id="2208" dur="1000" fill="hold"/>
                                        <p:tgtEl>
                                          <p:spTgt spid="427">
                                            <p:txEl>
                                              <p:pRg st="5" end="5"/>
                                            </p:txEl>
                                          </p:spTgt>
                                        </p:tgtEl>
                                        <p:attrNameLst>
                                          <p:attrName>ppt_x</p:attrName>
                                        </p:attrNameLst>
                                      </p:cBhvr>
                                      <p:tavLst>
                                        <p:tav tm="0">
                                          <p:val>
                                            <p:strVal val="#ppt_x"/>
                                          </p:val>
                                        </p:tav>
                                        <p:tav tm="100000">
                                          <p:val>
                                            <p:strVal val="#ppt_x"/>
                                          </p:val>
                                        </p:tav>
                                      </p:tavLst>
                                    </p:anim>
                                    <p:anim calcmode="lin" valueType="num">
                                      <p:cBhvr additive="repl">
                                        <p:cTn id="2209" dur="1000" fill="hold"/>
                                        <p:tgtEl>
                                          <p:spTgt spid="42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3.2.2. HPCC</a:t>
            </a:r>
            <a:endParaRPr b="0" lang="en-IN" sz="5000" strike="noStrike" u="none">
              <a:solidFill>
                <a:srgbClr val="000000"/>
              </a:solidFill>
              <a:effectLst/>
              <a:uFillTx/>
              <a:latin typeface="Arial"/>
            </a:endParaRPr>
          </a:p>
        </p:txBody>
      </p:sp>
      <p:sp>
        <p:nvSpPr>
          <p:cNvPr id="429" name="PlaceHolder 2"/>
          <p:cNvSpPr>
            <a:spLocks noGrp="1"/>
          </p:cNvSpPr>
          <p:nvPr>
            <p:ph/>
          </p:nvPr>
        </p:nvSpPr>
        <p:spPr>
          <a:xfrm>
            <a:off x="609480" y="12495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LexisNexis Risk Solutions independently developed and implemented a solution for data-intensive computing called the HPCC (High-Performance Computing Cluster).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LexisNexis method structure clusters with commodity hardware that runs in Linux OS.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Custom system software and middleware parts were created and layered to provide the execution environment and distributed file system support that is essential for data-intensive computing on the base of Linux operating system.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new high-level language for data-intensive computing called ECL [</a:t>
            </a:r>
            <a:r>
              <a:rPr b="1" lang="en-US" sz="2600" strike="noStrike" u="none">
                <a:solidFill>
                  <a:schemeClr val="dk1"/>
                </a:solidFill>
                <a:effectLst/>
                <a:uFillTx/>
                <a:latin typeface="Constantia"/>
              </a:rPr>
              <a:t>E</a:t>
            </a:r>
            <a:r>
              <a:rPr b="0" lang="en-US" sz="2600" strike="noStrike" u="none">
                <a:solidFill>
                  <a:schemeClr val="dk1"/>
                </a:solidFill>
                <a:effectLst/>
                <a:uFillTx/>
                <a:latin typeface="Constantia"/>
              </a:rPr>
              <a:t>nterprise </a:t>
            </a:r>
            <a:r>
              <a:rPr b="1" lang="en-US" sz="2600" strike="noStrike" u="none">
                <a:solidFill>
                  <a:schemeClr val="dk1"/>
                </a:solidFill>
                <a:effectLst/>
                <a:uFillTx/>
                <a:latin typeface="Constantia"/>
              </a:rPr>
              <a:t>C</a:t>
            </a:r>
            <a:r>
              <a:rPr b="0" lang="en-US" sz="2600" strike="noStrike" u="none">
                <a:solidFill>
                  <a:schemeClr val="dk1"/>
                </a:solidFill>
                <a:effectLst/>
                <a:uFillTx/>
                <a:latin typeface="Constantia"/>
              </a:rPr>
              <a:t>ontrol </a:t>
            </a:r>
            <a:r>
              <a:rPr b="1" lang="en-US" sz="2600" strike="noStrike" u="none">
                <a:solidFill>
                  <a:schemeClr val="dk1"/>
                </a:solidFill>
                <a:effectLst/>
                <a:uFillTx/>
                <a:latin typeface="Constantia"/>
              </a:rPr>
              <a:t>L</a:t>
            </a:r>
            <a:r>
              <a:rPr b="0" lang="en-US" sz="2600" strike="noStrike" u="none">
                <a:solidFill>
                  <a:schemeClr val="dk1"/>
                </a:solidFill>
                <a:effectLst/>
                <a:uFillTx/>
                <a:latin typeface="Constantia"/>
              </a:rPr>
              <a:t>anguage] is also implemented by LexisNexis.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210" dur="indefinite" restart="never" nodeType="tmRoot">
          <p:childTnLst>
            <p:seq>
              <p:cTn id="2211" dur="indefinite" nodeType="mainSeq">
                <p:childTnLst>
                  <p:par>
                    <p:cTn id="2212" fill="hold">
                      <p:stCondLst>
                        <p:cond delay="indefinite"/>
                      </p:stCondLst>
                      <p:childTnLst>
                        <p:par>
                          <p:cTn id="2213" fill="hold">
                            <p:stCondLst>
                              <p:cond delay="0"/>
                            </p:stCondLst>
                            <p:childTnLst>
                              <p:par>
                                <p:cTn id="2214" nodeType="clickEffect" fill="hold" presetClass="entr" presetID="42">
                                  <p:stCondLst>
                                    <p:cond delay="0"/>
                                  </p:stCondLst>
                                  <p:childTnLst>
                                    <p:set>
                                      <p:cBhvr>
                                        <p:cTn id="2215" dur="1" fill="hold">
                                          <p:stCondLst>
                                            <p:cond delay="0"/>
                                          </p:stCondLst>
                                        </p:cTn>
                                        <p:tgtEl>
                                          <p:spTgt spid="429">
                                            <p:txEl>
                                              <p:pRg st="0" end="0"/>
                                            </p:txEl>
                                          </p:spTgt>
                                        </p:tgtEl>
                                        <p:attrNameLst>
                                          <p:attrName>style.visibility</p:attrName>
                                        </p:attrNameLst>
                                      </p:cBhvr>
                                      <p:to>
                                        <p:strVal val="visible"/>
                                      </p:to>
                                    </p:set>
                                    <p:animEffect filter="fade" transition="in">
                                      <p:cBhvr additive="repl">
                                        <p:cTn id="2216" dur="1000"/>
                                        <p:tgtEl>
                                          <p:spTgt spid="429">
                                            <p:txEl>
                                              <p:pRg st="0" end="0"/>
                                            </p:txEl>
                                          </p:spTgt>
                                        </p:tgtEl>
                                      </p:cBhvr>
                                    </p:animEffect>
                                    <p:anim calcmode="lin" valueType="num">
                                      <p:cBhvr additive="repl">
                                        <p:cTn id="2217" dur="1000" fill="hold"/>
                                        <p:tgtEl>
                                          <p:spTgt spid="429">
                                            <p:txEl>
                                              <p:pRg st="0" end="0"/>
                                            </p:txEl>
                                          </p:spTgt>
                                        </p:tgtEl>
                                        <p:attrNameLst>
                                          <p:attrName>ppt_x</p:attrName>
                                        </p:attrNameLst>
                                      </p:cBhvr>
                                      <p:tavLst>
                                        <p:tav tm="0">
                                          <p:val>
                                            <p:strVal val="#ppt_x"/>
                                          </p:val>
                                        </p:tav>
                                        <p:tav tm="100000">
                                          <p:val>
                                            <p:strVal val="#ppt_x"/>
                                          </p:val>
                                        </p:tav>
                                      </p:tavLst>
                                    </p:anim>
                                    <p:anim calcmode="lin" valueType="num">
                                      <p:cBhvr additive="repl">
                                        <p:cTn id="2218" dur="1000" fill="hold"/>
                                        <p:tgtEl>
                                          <p:spTgt spid="4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19" fill="hold">
                      <p:stCondLst>
                        <p:cond delay="indefinite"/>
                      </p:stCondLst>
                      <p:childTnLst>
                        <p:par>
                          <p:cTn id="2220" fill="hold">
                            <p:stCondLst>
                              <p:cond delay="0"/>
                            </p:stCondLst>
                            <p:childTnLst>
                              <p:par>
                                <p:cTn id="2221" nodeType="clickEffect" fill="hold" presetClass="entr" presetID="42">
                                  <p:stCondLst>
                                    <p:cond delay="0"/>
                                  </p:stCondLst>
                                  <p:childTnLst>
                                    <p:set>
                                      <p:cBhvr>
                                        <p:cTn id="2222" dur="1" fill="hold">
                                          <p:stCondLst>
                                            <p:cond delay="0"/>
                                          </p:stCondLst>
                                        </p:cTn>
                                        <p:tgtEl>
                                          <p:spTgt spid="429">
                                            <p:txEl>
                                              <p:pRg st="1" end="1"/>
                                            </p:txEl>
                                          </p:spTgt>
                                        </p:tgtEl>
                                        <p:attrNameLst>
                                          <p:attrName>style.visibility</p:attrName>
                                        </p:attrNameLst>
                                      </p:cBhvr>
                                      <p:to>
                                        <p:strVal val="visible"/>
                                      </p:to>
                                    </p:set>
                                    <p:animEffect filter="fade" transition="in">
                                      <p:cBhvr additive="repl">
                                        <p:cTn id="2223" dur="1000"/>
                                        <p:tgtEl>
                                          <p:spTgt spid="429">
                                            <p:txEl>
                                              <p:pRg st="1" end="1"/>
                                            </p:txEl>
                                          </p:spTgt>
                                        </p:tgtEl>
                                      </p:cBhvr>
                                    </p:animEffect>
                                    <p:anim calcmode="lin" valueType="num">
                                      <p:cBhvr additive="repl">
                                        <p:cTn id="2224" dur="1000" fill="hold"/>
                                        <p:tgtEl>
                                          <p:spTgt spid="429">
                                            <p:txEl>
                                              <p:pRg st="1" end="1"/>
                                            </p:txEl>
                                          </p:spTgt>
                                        </p:tgtEl>
                                        <p:attrNameLst>
                                          <p:attrName>ppt_x</p:attrName>
                                        </p:attrNameLst>
                                      </p:cBhvr>
                                      <p:tavLst>
                                        <p:tav tm="0">
                                          <p:val>
                                            <p:strVal val="#ppt_x"/>
                                          </p:val>
                                        </p:tav>
                                        <p:tav tm="100000">
                                          <p:val>
                                            <p:strVal val="#ppt_x"/>
                                          </p:val>
                                        </p:tav>
                                      </p:tavLst>
                                    </p:anim>
                                    <p:anim calcmode="lin" valueType="num">
                                      <p:cBhvr additive="repl">
                                        <p:cTn id="2225" dur="1000" fill="hold"/>
                                        <p:tgtEl>
                                          <p:spTgt spid="4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26" fill="hold">
                      <p:stCondLst>
                        <p:cond delay="indefinite"/>
                      </p:stCondLst>
                      <p:childTnLst>
                        <p:par>
                          <p:cTn id="2227" fill="hold">
                            <p:stCondLst>
                              <p:cond delay="0"/>
                            </p:stCondLst>
                            <p:childTnLst>
                              <p:par>
                                <p:cTn id="2228" nodeType="clickEffect" fill="hold" presetClass="entr" presetID="42">
                                  <p:stCondLst>
                                    <p:cond delay="0"/>
                                  </p:stCondLst>
                                  <p:childTnLst>
                                    <p:set>
                                      <p:cBhvr>
                                        <p:cTn id="2229" dur="1" fill="hold">
                                          <p:stCondLst>
                                            <p:cond delay="0"/>
                                          </p:stCondLst>
                                        </p:cTn>
                                        <p:tgtEl>
                                          <p:spTgt spid="429">
                                            <p:txEl>
                                              <p:pRg st="2" end="2"/>
                                            </p:txEl>
                                          </p:spTgt>
                                        </p:tgtEl>
                                        <p:attrNameLst>
                                          <p:attrName>style.visibility</p:attrName>
                                        </p:attrNameLst>
                                      </p:cBhvr>
                                      <p:to>
                                        <p:strVal val="visible"/>
                                      </p:to>
                                    </p:set>
                                    <p:animEffect filter="fade" transition="in">
                                      <p:cBhvr additive="repl">
                                        <p:cTn id="2230" dur="1000"/>
                                        <p:tgtEl>
                                          <p:spTgt spid="429">
                                            <p:txEl>
                                              <p:pRg st="2" end="2"/>
                                            </p:txEl>
                                          </p:spTgt>
                                        </p:tgtEl>
                                      </p:cBhvr>
                                    </p:animEffect>
                                    <p:anim calcmode="lin" valueType="num">
                                      <p:cBhvr additive="repl">
                                        <p:cTn id="2231" dur="1000" fill="hold"/>
                                        <p:tgtEl>
                                          <p:spTgt spid="429">
                                            <p:txEl>
                                              <p:pRg st="2" end="2"/>
                                            </p:txEl>
                                          </p:spTgt>
                                        </p:tgtEl>
                                        <p:attrNameLst>
                                          <p:attrName>ppt_x</p:attrName>
                                        </p:attrNameLst>
                                      </p:cBhvr>
                                      <p:tavLst>
                                        <p:tav tm="0">
                                          <p:val>
                                            <p:strVal val="#ppt_x"/>
                                          </p:val>
                                        </p:tav>
                                        <p:tav tm="100000">
                                          <p:val>
                                            <p:strVal val="#ppt_x"/>
                                          </p:val>
                                        </p:tav>
                                      </p:tavLst>
                                    </p:anim>
                                    <p:anim calcmode="lin" valueType="num">
                                      <p:cBhvr additive="repl">
                                        <p:cTn id="2232" dur="1000" fill="hold"/>
                                        <p:tgtEl>
                                          <p:spTgt spid="4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33" fill="hold">
                      <p:stCondLst>
                        <p:cond delay="indefinite"/>
                      </p:stCondLst>
                      <p:childTnLst>
                        <p:par>
                          <p:cTn id="2234" fill="hold">
                            <p:stCondLst>
                              <p:cond delay="0"/>
                            </p:stCondLst>
                            <p:childTnLst>
                              <p:par>
                                <p:cTn id="2235" nodeType="clickEffect" fill="hold" presetClass="entr" presetID="42">
                                  <p:stCondLst>
                                    <p:cond delay="0"/>
                                  </p:stCondLst>
                                  <p:childTnLst>
                                    <p:set>
                                      <p:cBhvr>
                                        <p:cTn id="2236" dur="1" fill="hold">
                                          <p:stCondLst>
                                            <p:cond delay="0"/>
                                          </p:stCondLst>
                                        </p:cTn>
                                        <p:tgtEl>
                                          <p:spTgt spid="429">
                                            <p:txEl>
                                              <p:pRg st="3" end="3"/>
                                            </p:txEl>
                                          </p:spTgt>
                                        </p:tgtEl>
                                        <p:attrNameLst>
                                          <p:attrName>style.visibility</p:attrName>
                                        </p:attrNameLst>
                                      </p:cBhvr>
                                      <p:to>
                                        <p:strVal val="visible"/>
                                      </p:to>
                                    </p:set>
                                    <p:animEffect filter="fade" transition="in">
                                      <p:cBhvr additive="repl">
                                        <p:cTn id="2237" dur="1000"/>
                                        <p:tgtEl>
                                          <p:spTgt spid="429">
                                            <p:txEl>
                                              <p:pRg st="3" end="3"/>
                                            </p:txEl>
                                          </p:spTgt>
                                        </p:tgtEl>
                                      </p:cBhvr>
                                    </p:animEffect>
                                    <p:anim calcmode="lin" valueType="num">
                                      <p:cBhvr additive="repl">
                                        <p:cTn id="2238" dur="1000" fill="hold"/>
                                        <p:tgtEl>
                                          <p:spTgt spid="429">
                                            <p:txEl>
                                              <p:pRg st="3" end="3"/>
                                            </p:txEl>
                                          </p:spTgt>
                                        </p:tgtEl>
                                        <p:attrNameLst>
                                          <p:attrName>ppt_x</p:attrName>
                                        </p:attrNameLst>
                                      </p:cBhvr>
                                      <p:tavLst>
                                        <p:tav tm="0">
                                          <p:val>
                                            <p:strVal val="#ppt_x"/>
                                          </p:val>
                                        </p:tav>
                                        <p:tav tm="100000">
                                          <p:val>
                                            <p:strVal val="#ppt_x"/>
                                          </p:val>
                                        </p:tav>
                                      </p:tavLst>
                                    </p:anim>
                                    <p:anim calcmode="lin" valueType="num">
                                      <p:cBhvr additive="repl">
                                        <p:cTn id="2239" dur="1000" fill="hold"/>
                                        <p:tgtEl>
                                          <p:spTgt spid="42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7" name="Google Shape;47;p3" descr=""/>
          <p:cNvPicPr/>
          <p:nvPr/>
        </p:nvPicPr>
        <p:blipFill>
          <a:blip r:embed="rId1"/>
          <a:stretch/>
        </p:blipFill>
        <p:spPr>
          <a:xfrm>
            <a:off x="394200" y="990720"/>
            <a:ext cx="11602800" cy="5456520"/>
          </a:xfrm>
          <a:prstGeom prst="rect">
            <a:avLst/>
          </a:prstGeom>
          <a:noFill/>
          <a:ln w="0">
            <a:noFill/>
          </a:ln>
        </p:spPr>
      </p:pic>
    </p:spTree>
  </p:cSld>
  <mc:AlternateContent>
    <mc:Choice Requires="p14">
      <p:transition spd="slow" p14:dur="2000"/>
    </mc:Choice>
    <mc:Fallback>
      <p:transition spd="slow"/>
    </mc:Fallback>
  </mc:AlternateContent>
</p:sld>
</file>

<file path=ppt/slides/slide1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85000" lnSpcReduction="19999"/>
          </a:bodyPr>
          <a:p>
            <a:pPr indent="0">
              <a:lnSpc>
                <a:spcPct val="100000"/>
              </a:lnSpc>
              <a:buNone/>
              <a:tabLst>
                <a:tab algn="l" pos="0"/>
              </a:tabLst>
            </a:pPr>
            <a:r>
              <a:rPr b="0" lang="en-US" sz="5000" strike="noStrike" u="none">
                <a:solidFill>
                  <a:schemeClr val="dk1"/>
                </a:solidFill>
                <a:effectLst/>
                <a:uFillTx/>
                <a:latin typeface="Calibri"/>
              </a:rPr>
              <a:t>POINTS COVERED </a:t>
            </a:r>
            <a:br>
              <a:rPr sz="5000"/>
            </a:br>
            <a:r>
              <a:rPr b="0" lang="en-US" sz="5000" strike="noStrike" u="none">
                <a:solidFill>
                  <a:schemeClr val="dk1"/>
                </a:solidFill>
                <a:effectLst/>
                <a:uFillTx/>
                <a:latin typeface="Calibri"/>
              </a:rPr>
              <a:t>PART II CLOUD </a:t>
            </a:r>
            <a:r>
              <a:rPr b="0" lang="en-IN" sz="5000" strike="noStrike" u="none">
                <a:solidFill>
                  <a:schemeClr val="dk1"/>
                </a:solidFill>
                <a:effectLst/>
                <a:uFillTx/>
                <a:latin typeface="Calibri"/>
              </a:rPr>
              <a:t>STORAGE</a:t>
            </a:r>
            <a:endParaRPr b="0" lang="en-IN" sz="5000" strike="noStrike" u="none">
              <a:solidFill>
                <a:srgbClr val="000000"/>
              </a:solidFill>
              <a:effectLst/>
              <a:uFillTx/>
              <a:latin typeface="Arial"/>
            </a:endParaRPr>
          </a:p>
        </p:txBody>
      </p:sp>
      <p:sp>
        <p:nvSpPr>
          <p:cNvPr id="431" name="PlaceHolder 2"/>
          <p:cNvSpPr>
            <a:spLocks noGrp="1"/>
          </p:cNvSpPr>
          <p:nvPr>
            <p:ph/>
          </p:nvPr>
        </p:nvSpPr>
        <p:spPr>
          <a:xfrm>
            <a:off x="838080" y="1825560"/>
            <a:ext cx="10514880" cy="251352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Management</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Provisioning Cloud storage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Intensive Technologies for Cloud Computing.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704160"/>
            <a:ext cx="11481480" cy="1365120"/>
          </a:xfrm>
          <a:prstGeom prst="rect">
            <a:avLst/>
          </a:prstGeom>
          <a:noFill/>
          <a:ln w="0">
            <a:noFill/>
          </a:ln>
        </p:spPr>
        <p:txBody>
          <a:bodyPr lIns="0" rIns="0" tIns="45000" bIns="0" anchor="b">
            <a:normAutofit fontScale="92500" lnSpcReduction="9999"/>
          </a:bodyPr>
          <a:p>
            <a:pPr indent="0">
              <a:lnSpc>
                <a:spcPct val="100000"/>
              </a:lnSpc>
              <a:buNone/>
              <a:tabLst>
                <a:tab algn="l" pos="0"/>
              </a:tabLst>
            </a:pPr>
            <a:r>
              <a:rPr b="0" lang="en-US" sz="5000" strike="noStrike" u="none">
                <a:solidFill>
                  <a:schemeClr val="dk1"/>
                </a:solidFill>
                <a:effectLst/>
                <a:uFillTx/>
                <a:latin typeface="Calibri"/>
              </a:rPr>
              <a:t>POINTS TO COVER </a:t>
            </a:r>
            <a:br>
              <a:rPr sz="5000"/>
            </a:br>
            <a:r>
              <a:rPr b="0" lang="en-US" sz="5000" strike="noStrike" u="none">
                <a:solidFill>
                  <a:schemeClr val="dk1"/>
                </a:solidFill>
                <a:effectLst/>
                <a:uFillTx/>
                <a:latin typeface="Calibri"/>
              </a:rPr>
              <a:t>PART III CLOUD </a:t>
            </a:r>
            <a:r>
              <a:rPr b="1" lang="en-US" sz="5000" strike="noStrike" u="none">
                <a:solidFill>
                  <a:schemeClr val="dk2"/>
                </a:solidFill>
                <a:effectLst/>
                <a:uFillTx/>
                <a:latin typeface="Calibri"/>
              </a:rPr>
              <a:t>STORAGE FROM LANs TO WANs</a:t>
            </a:r>
            <a:endParaRPr b="0" lang="en-IN" sz="5000" strike="noStrike" u="none">
              <a:solidFill>
                <a:srgbClr val="000000"/>
              </a:solidFill>
              <a:effectLst/>
              <a:uFillTx/>
              <a:latin typeface="Arial"/>
            </a:endParaRPr>
          </a:p>
        </p:txBody>
      </p:sp>
      <p:sp>
        <p:nvSpPr>
          <p:cNvPr id="433" name="PlaceHolder 2"/>
          <p:cNvSpPr>
            <a:spLocks noGrp="1"/>
          </p:cNvSpPr>
          <p:nvPr>
            <p:ph/>
          </p:nvPr>
        </p:nvSpPr>
        <p:spPr>
          <a:xfrm>
            <a:off x="381960" y="1935360"/>
            <a:ext cx="1119960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Characteristics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Distributed Data Storage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Exemplar/Case Studies </a:t>
            </a:r>
            <a:r>
              <a:rPr b="0" lang="en-US" sz="2600" strike="noStrike" u="none">
                <a:solidFill>
                  <a:schemeClr val="dk1"/>
                </a:solidFill>
                <a:effectLst/>
                <a:uFillTx/>
                <a:latin typeface="Constantia"/>
              </a:rPr>
              <a:t>Online Book Marketing Service, Online Photo Editing Service </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IN" sz="2600" strike="noStrike" u="none">
                <a:solidFill>
                  <a:schemeClr val="dk1"/>
                </a:solidFill>
                <a:effectLst/>
                <a:uFillTx/>
                <a:latin typeface="Constantia"/>
              </a:rPr>
              <a:t>	</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
        <p:nvSpPr>
          <p:cNvPr id="434" name="TextBox 3"/>
          <p:cNvSpPr/>
          <p:nvPr/>
        </p:nvSpPr>
        <p:spPr>
          <a:xfrm>
            <a:off x="381960" y="5226840"/>
            <a:ext cx="12013920" cy="1631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2000" strike="noStrike" u="none">
                <a:solidFill>
                  <a:schemeClr val="dk1"/>
                </a:solidFill>
                <a:effectLst/>
                <a:uFillTx/>
                <a:latin typeface="Dancing Script"/>
              </a:rPr>
              <a:t>Reading Material :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Srinivasan, J. Suresh, “Cloud Computing: A Practical Approach for Learning and Implementation”,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Chap 13, pg 159 – 165</a:t>
            </a:r>
            <a:endParaRPr b="0" lang="en-IN" sz="2000" strike="noStrike" u="none">
              <a:solidFill>
                <a:srgbClr val="000000"/>
              </a:solidFill>
              <a:effectLst/>
              <a:uFillTx/>
              <a:latin typeface="Arial"/>
            </a:endParaRPr>
          </a:p>
          <a:p>
            <a:pPr defTabSz="914400">
              <a:lnSpc>
                <a:spcPct val="100000"/>
              </a:lnSpc>
            </a:pPr>
            <a:r>
              <a:rPr b="0" i="1" lang="en-IN" sz="2000" strike="noStrike" u="none">
                <a:solidFill>
                  <a:schemeClr val="dk1"/>
                </a:solidFill>
                <a:effectLst/>
                <a:uFillTx/>
                <a:latin typeface="Dancing Script"/>
              </a:rPr>
              <a:t>	</a:t>
            </a:r>
            <a:endParaRPr b="0" lang="en-IN" sz="2000" strike="noStrike" u="none">
              <a:solidFill>
                <a:srgbClr val="000000"/>
              </a:solidFill>
              <a:effectLst/>
              <a:uFillTx/>
              <a:latin typeface="Arial"/>
            </a:endParaRPr>
          </a:p>
          <a:p>
            <a:pPr defTabSz="914400">
              <a:lnSpc>
                <a:spcPct val="100000"/>
              </a:lnSpc>
            </a:pPr>
            <a:endParaRPr b="0" lang="en-IN"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CLOUD CHARACTERISTICS</a:t>
            </a:r>
            <a:endParaRPr b="0" lang="en-IN" sz="5000" strike="noStrike" u="none">
              <a:solidFill>
                <a:srgbClr val="000000"/>
              </a:solidFill>
              <a:effectLst/>
              <a:uFillTx/>
              <a:latin typeface="Arial"/>
            </a:endParaRPr>
          </a:p>
        </p:txBody>
      </p:sp>
      <p:sp>
        <p:nvSpPr>
          <p:cNvPr id="43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There are three characteristics of a cloud computing natural environment that are most pertinent to be considered before choosing storage in cloud.</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Compute Power</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Data</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Data Duplication</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1. Computer power</a:t>
            </a:r>
            <a:endParaRPr b="0" lang="en-IN" sz="5000" strike="noStrike" u="none">
              <a:solidFill>
                <a:srgbClr val="000000"/>
              </a:solidFill>
              <a:effectLst/>
              <a:uFillTx/>
              <a:latin typeface="Arial"/>
            </a:endParaRPr>
          </a:p>
        </p:txBody>
      </p:sp>
      <p:sp>
        <p:nvSpPr>
          <p:cNvPr id="43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Computer power is elastic, when it can perform parallel operations.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general, applications conceived to run on the peak of a shared-nothing architecture are well matched for such an environment.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Some cloud computing goods, for example, Google’s App Engine, supply not only a cloud computing infrastructure, but also an entire programs stack with a constrained API so that software developers are compelled to compose programs that can run in a shared-nothing natural environment and therefore help elastic scaling.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240" dur="indefinite" restart="never" nodeType="tmRoot">
          <p:childTnLst>
            <p:seq>
              <p:cTn id="2241" dur="indefinite" nodeType="mainSeq">
                <p:childTnLst>
                  <p:par>
                    <p:cTn id="2242" fill="hold">
                      <p:stCondLst>
                        <p:cond delay="indefinite"/>
                      </p:stCondLst>
                      <p:childTnLst>
                        <p:par>
                          <p:cTn id="2243" fill="hold">
                            <p:stCondLst>
                              <p:cond delay="0"/>
                            </p:stCondLst>
                            <p:childTnLst>
                              <p:par>
                                <p:cTn id="2244" nodeType="clickEffect" fill="hold" presetClass="entr" presetID="42">
                                  <p:stCondLst>
                                    <p:cond delay="0"/>
                                  </p:stCondLst>
                                  <p:childTnLst>
                                    <p:set>
                                      <p:cBhvr>
                                        <p:cTn id="2245" dur="1" fill="hold">
                                          <p:stCondLst>
                                            <p:cond delay="0"/>
                                          </p:stCondLst>
                                        </p:cTn>
                                        <p:tgtEl>
                                          <p:spTgt spid="438">
                                            <p:txEl>
                                              <p:pRg st="0" end="0"/>
                                            </p:txEl>
                                          </p:spTgt>
                                        </p:tgtEl>
                                        <p:attrNameLst>
                                          <p:attrName>style.visibility</p:attrName>
                                        </p:attrNameLst>
                                      </p:cBhvr>
                                      <p:to>
                                        <p:strVal val="visible"/>
                                      </p:to>
                                    </p:set>
                                    <p:animEffect filter="fade" transition="in">
                                      <p:cBhvr additive="repl">
                                        <p:cTn id="2246" dur="1000"/>
                                        <p:tgtEl>
                                          <p:spTgt spid="438">
                                            <p:txEl>
                                              <p:pRg st="0" end="0"/>
                                            </p:txEl>
                                          </p:spTgt>
                                        </p:tgtEl>
                                      </p:cBhvr>
                                    </p:animEffect>
                                    <p:anim calcmode="lin" valueType="num">
                                      <p:cBhvr additive="repl">
                                        <p:cTn id="2247" dur="1000" fill="hold"/>
                                        <p:tgtEl>
                                          <p:spTgt spid="438">
                                            <p:txEl>
                                              <p:pRg st="0" end="0"/>
                                            </p:txEl>
                                          </p:spTgt>
                                        </p:tgtEl>
                                        <p:attrNameLst>
                                          <p:attrName>ppt_x</p:attrName>
                                        </p:attrNameLst>
                                      </p:cBhvr>
                                      <p:tavLst>
                                        <p:tav tm="0">
                                          <p:val>
                                            <p:strVal val="#ppt_x"/>
                                          </p:val>
                                        </p:tav>
                                        <p:tav tm="100000">
                                          <p:val>
                                            <p:strVal val="#ppt_x"/>
                                          </p:val>
                                        </p:tav>
                                      </p:tavLst>
                                    </p:anim>
                                    <p:anim calcmode="lin" valueType="num">
                                      <p:cBhvr additive="repl">
                                        <p:cTn id="2248" dur="1000" fill="hold"/>
                                        <p:tgtEl>
                                          <p:spTgt spid="4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49" fill="hold">
                      <p:stCondLst>
                        <p:cond delay="indefinite"/>
                      </p:stCondLst>
                      <p:childTnLst>
                        <p:par>
                          <p:cTn id="2250" fill="hold">
                            <p:stCondLst>
                              <p:cond delay="0"/>
                            </p:stCondLst>
                            <p:childTnLst>
                              <p:par>
                                <p:cTn id="2251" nodeType="clickEffect" fill="hold" presetClass="entr" presetID="42">
                                  <p:stCondLst>
                                    <p:cond delay="0"/>
                                  </p:stCondLst>
                                  <p:childTnLst>
                                    <p:set>
                                      <p:cBhvr>
                                        <p:cTn id="2252" dur="1" fill="hold">
                                          <p:stCondLst>
                                            <p:cond delay="0"/>
                                          </p:stCondLst>
                                        </p:cTn>
                                        <p:tgtEl>
                                          <p:spTgt spid="438">
                                            <p:txEl>
                                              <p:pRg st="1" end="1"/>
                                            </p:txEl>
                                          </p:spTgt>
                                        </p:tgtEl>
                                        <p:attrNameLst>
                                          <p:attrName>style.visibility</p:attrName>
                                        </p:attrNameLst>
                                      </p:cBhvr>
                                      <p:to>
                                        <p:strVal val="visible"/>
                                      </p:to>
                                    </p:set>
                                    <p:animEffect filter="fade" transition="in">
                                      <p:cBhvr additive="repl">
                                        <p:cTn id="2253" dur="1000"/>
                                        <p:tgtEl>
                                          <p:spTgt spid="438">
                                            <p:txEl>
                                              <p:pRg st="1" end="1"/>
                                            </p:txEl>
                                          </p:spTgt>
                                        </p:tgtEl>
                                      </p:cBhvr>
                                    </p:animEffect>
                                    <p:anim calcmode="lin" valueType="num">
                                      <p:cBhvr additive="repl">
                                        <p:cTn id="2254" dur="1000" fill="hold"/>
                                        <p:tgtEl>
                                          <p:spTgt spid="438">
                                            <p:txEl>
                                              <p:pRg st="1" end="1"/>
                                            </p:txEl>
                                          </p:spTgt>
                                        </p:tgtEl>
                                        <p:attrNameLst>
                                          <p:attrName>ppt_x</p:attrName>
                                        </p:attrNameLst>
                                      </p:cBhvr>
                                      <p:tavLst>
                                        <p:tav tm="0">
                                          <p:val>
                                            <p:strVal val="#ppt_x"/>
                                          </p:val>
                                        </p:tav>
                                        <p:tav tm="100000">
                                          <p:val>
                                            <p:strVal val="#ppt_x"/>
                                          </p:val>
                                        </p:tav>
                                      </p:tavLst>
                                    </p:anim>
                                    <p:anim calcmode="lin" valueType="num">
                                      <p:cBhvr additive="repl">
                                        <p:cTn id="2255" dur="1000" fill="hold"/>
                                        <p:tgtEl>
                                          <p:spTgt spid="4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56" fill="hold">
                      <p:stCondLst>
                        <p:cond delay="indefinite"/>
                      </p:stCondLst>
                      <p:childTnLst>
                        <p:par>
                          <p:cTn id="2257" fill="hold">
                            <p:stCondLst>
                              <p:cond delay="0"/>
                            </p:stCondLst>
                            <p:childTnLst>
                              <p:par>
                                <p:cTn id="2258" nodeType="clickEffect" fill="hold" presetClass="entr" presetID="42">
                                  <p:stCondLst>
                                    <p:cond delay="0"/>
                                  </p:stCondLst>
                                  <p:childTnLst>
                                    <p:set>
                                      <p:cBhvr>
                                        <p:cTn id="2259" dur="1" fill="hold">
                                          <p:stCondLst>
                                            <p:cond delay="0"/>
                                          </p:stCondLst>
                                        </p:cTn>
                                        <p:tgtEl>
                                          <p:spTgt spid="438">
                                            <p:txEl>
                                              <p:pRg st="2" end="2"/>
                                            </p:txEl>
                                          </p:spTgt>
                                        </p:tgtEl>
                                        <p:attrNameLst>
                                          <p:attrName>style.visibility</p:attrName>
                                        </p:attrNameLst>
                                      </p:cBhvr>
                                      <p:to>
                                        <p:strVal val="visible"/>
                                      </p:to>
                                    </p:set>
                                    <p:animEffect filter="fade" transition="in">
                                      <p:cBhvr additive="repl">
                                        <p:cTn id="2260" dur="1000"/>
                                        <p:tgtEl>
                                          <p:spTgt spid="438">
                                            <p:txEl>
                                              <p:pRg st="2" end="2"/>
                                            </p:txEl>
                                          </p:spTgt>
                                        </p:tgtEl>
                                      </p:cBhvr>
                                    </p:animEffect>
                                    <p:anim calcmode="lin" valueType="num">
                                      <p:cBhvr additive="repl">
                                        <p:cTn id="2261" dur="1000" fill="hold"/>
                                        <p:tgtEl>
                                          <p:spTgt spid="438">
                                            <p:txEl>
                                              <p:pRg st="2" end="2"/>
                                            </p:txEl>
                                          </p:spTgt>
                                        </p:tgtEl>
                                        <p:attrNameLst>
                                          <p:attrName>ppt_x</p:attrName>
                                        </p:attrNameLst>
                                      </p:cBhvr>
                                      <p:tavLst>
                                        <p:tav tm="0">
                                          <p:val>
                                            <p:strVal val="#ppt_x"/>
                                          </p:val>
                                        </p:tav>
                                        <p:tav tm="100000">
                                          <p:val>
                                            <p:strVal val="#ppt_x"/>
                                          </p:val>
                                        </p:tav>
                                      </p:tavLst>
                                    </p:anim>
                                    <p:anim calcmode="lin" valueType="num">
                                      <p:cBhvr additive="repl">
                                        <p:cTn id="2262" dur="1000" fill="hold"/>
                                        <p:tgtEl>
                                          <p:spTgt spid="43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title"/>
          </p:nvPr>
        </p:nvSpPr>
        <p:spPr>
          <a:xfrm>
            <a:off x="596880" y="38664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 Data</a:t>
            </a:r>
            <a:endParaRPr b="0" lang="en-IN" sz="5000" strike="noStrike" u="none">
              <a:solidFill>
                <a:srgbClr val="000000"/>
              </a:solidFill>
              <a:effectLst/>
              <a:uFillTx/>
              <a:latin typeface="Arial"/>
            </a:endParaRPr>
          </a:p>
        </p:txBody>
      </p:sp>
      <p:sp>
        <p:nvSpPr>
          <p:cNvPr id="440" name="PlaceHolder 2"/>
          <p:cNvSpPr>
            <a:spLocks noGrp="1"/>
          </p:cNvSpPr>
          <p:nvPr>
            <p:ph/>
          </p:nvPr>
        </p:nvSpPr>
        <p:spPr>
          <a:xfrm>
            <a:off x="609480" y="175752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is retained at an unknown host server.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general, letting go off data is a threat to many security issues and thus suitable precautions should be taken.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very title ‘loud computing’ implies that the computing and storage resources are being operated from a celestial position.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idea is that the data is physically stored in a specific host country and is subject to localized laws and regulations.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Since most cloud computing vendors give their customers little command over where data is stored, the customers has no alternative but to expect the least that the data is encrypted utilizing a key unavailable with the owner, the data may be accessed by a third party without the customer’s knowledge.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263" dur="indefinite" restart="never" nodeType="tmRoot">
          <p:childTnLst>
            <p:seq>
              <p:cTn id="2264" dur="indefinite" nodeType="mainSeq">
                <p:childTnLst>
                  <p:par>
                    <p:cTn id="2265" fill="hold">
                      <p:stCondLst>
                        <p:cond delay="indefinite"/>
                      </p:stCondLst>
                      <p:childTnLst>
                        <p:par>
                          <p:cTn id="2266" fill="hold">
                            <p:stCondLst>
                              <p:cond delay="0"/>
                            </p:stCondLst>
                            <p:childTnLst>
                              <p:par>
                                <p:cTn id="2267" nodeType="clickEffect" fill="hold" presetClass="entr" presetID="42">
                                  <p:stCondLst>
                                    <p:cond delay="0"/>
                                  </p:stCondLst>
                                  <p:childTnLst>
                                    <p:set>
                                      <p:cBhvr>
                                        <p:cTn id="2268" dur="1" fill="hold">
                                          <p:stCondLst>
                                            <p:cond delay="0"/>
                                          </p:stCondLst>
                                        </p:cTn>
                                        <p:tgtEl>
                                          <p:spTgt spid="440">
                                            <p:txEl>
                                              <p:pRg st="0" end="0"/>
                                            </p:txEl>
                                          </p:spTgt>
                                        </p:tgtEl>
                                        <p:attrNameLst>
                                          <p:attrName>style.visibility</p:attrName>
                                        </p:attrNameLst>
                                      </p:cBhvr>
                                      <p:to>
                                        <p:strVal val="visible"/>
                                      </p:to>
                                    </p:set>
                                    <p:animEffect filter="fade" transition="in">
                                      <p:cBhvr additive="repl">
                                        <p:cTn id="2269" dur="1000"/>
                                        <p:tgtEl>
                                          <p:spTgt spid="440">
                                            <p:txEl>
                                              <p:pRg st="0" end="0"/>
                                            </p:txEl>
                                          </p:spTgt>
                                        </p:tgtEl>
                                      </p:cBhvr>
                                    </p:animEffect>
                                    <p:anim calcmode="lin" valueType="num">
                                      <p:cBhvr additive="repl">
                                        <p:cTn id="2270" dur="1000" fill="hold"/>
                                        <p:tgtEl>
                                          <p:spTgt spid="440">
                                            <p:txEl>
                                              <p:pRg st="0" end="0"/>
                                            </p:txEl>
                                          </p:spTgt>
                                        </p:tgtEl>
                                        <p:attrNameLst>
                                          <p:attrName>ppt_x</p:attrName>
                                        </p:attrNameLst>
                                      </p:cBhvr>
                                      <p:tavLst>
                                        <p:tav tm="0">
                                          <p:val>
                                            <p:strVal val="#ppt_x"/>
                                          </p:val>
                                        </p:tav>
                                        <p:tav tm="100000">
                                          <p:val>
                                            <p:strVal val="#ppt_x"/>
                                          </p:val>
                                        </p:tav>
                                      </p:tavLst>
                                    </p:anim>
                                    <p:anim calcmode="lin" valueType="num">
                                      <p:cBhvr additive="repl">
                                        <p:cTn id="2271" dur="1000" fill="hold"/>
                                        <p:tgtEl>
                                          <p:spTgt spid="44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72" fill="hold">
                      <p:stCondLst>
                        <p:cond delay="indefinite"/>
                      </p:stCondLst>
                      <p:childTnLst>
                        <p:par>
                          <p:cTn id="2273" fill="hold">
                            <p:stCondLst>
                              <p:cond delay="0"/>
                            </p:stCondLst>
                            <p:childTnLst>
                              <p:par>
                                <p:cTn id="2274" nodeType="clickEffect" fill="hold" presetClass="entr" presetID="42">
                                  <p:stCondLst>
                                    <p:cond delay="0"/>
                                  </p:stCondLst>
                                  <p:childTnLst>
                                    <p:set>
                                      <p:cBhvr>
                                        <p:cTn id="2275" dur="1" fill="hold">
                                          <p:stCondLst>
                                            <p:cond delay="0"/>
                                          </p:stCondLst>
                                        </p:cTn>
                                        <p:tgtEl>
                                          <p:spTgt spid="440">
                                            <p:txEl>
                                              <p:pRg st="1" end="1"/>
                                            </p:txEl>
                                          </p:spTgt>
                                        </p:tgtEl>
                                        <p:attrNameLst>
                                          <p:attrName>style.visibility</p:attrName>
                                        </p:attrNameLst>
                                      </p:cBhvr>
                                      <p:to>
                                        <p:strVal val="visible"/>
                                      </p:to>
                                    </p:set>
                                    <p:animEffect filter="fade" transition="in">
                                      <p:cBhvr additive="repl">
                                        <p:cTn id="2276" dur="1000"/>
                                        <p:tgtEl>
                                          <p:spTgt spid="440">
                                            <p:txEl>
                                              <p:pRg st="1" end="1"/>
                                            </p:txEl>
                                          </p:spTgt>
                                        </p:tgtEl>
                                      </p:cBhvr>
                                    </p:animEffect>
                                    <p:anim calcmode="lin" valueType="num">
                                      <p:cBhvr additive="repl">
                                        <p:cTn id="2277" dur="1000" fill="hold"/>
                                        <p:tgtEl>
                                          <p:spTgt spid="440">
                                            <p:txEl>
                                              <p:pRg st="1" end="1"/>
                                            </p:txEl>
                                          </p:spTgt>
                                        </p:tgtEl>
                                        <p:attrNameLst>
                                          <p:attrName>ppt_x</p:attrName>
                                        </p:attrNameLst>
                                      </p:cBhvr>
                                      <p:tavLst>
                                        <p:tav tm="0">
                                          <p:val>
                                            <p:strVal val="#ppt_x"/>
                                          </p:val>
                                        </p:tav>
                                        <p:tav tm="100000">
                                          <p:val>
                                            <p:strVal val="#ppt_x"/>
                                          </p:val>
                                        </p:tav>
                                      </p:tavLst>
                                    </p:anim>
                                    <p:anim calcmode="lin" valueType="num">
                                      <p:cBhvr additive="repl">
                                        <p:cTn id="2278" dur="1000" fill="hold"/>
                                        <p:tgtEl>
                                          <p:spTgt spid="44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79" fill="hold">
                      <p:stCondLst>
                        <p:cond delay="indefinite"/>
                      </p:stCondLst>
                      <p:childTnLst>
                        <p:par>
                          <p:cTn id="2280" fill="hold">
                            <p:stCondLst>
                              <p:cond delay="0"/>
                            </p:stCondLst>
                            <p:childTnLst>
                              <p:par>
                                <p:cTn id="2281" nodeType="clickEffect" fill="hold" presetClass="entr" presetID="42">
                                  <p:stCondLst>
                                    <p:cond delay="0"/>
                                  </p:stCondLst>
                                  <p:childTnLst>
                                    <p:set>
                                      <p:cBhvr>
                                        <p:cTn id="2282" dur="1" fill="hold">
                                          <p:stCondLst>
                                            <p:cond delay="0"/>
                                          </p:stCondLst>
                                        </p:cTn>
                                        <p:tgtEl>
                                          <p:spTgt spid="440">
                                            <p:txEl>
                                              <p:pRg st="2" end="2"/>
                                            </p:txEl>
                                          </p:spTgt>
                                        </p:tgtEl>
                                        <p:attrNameLst>
                                          <p:attrName>style.visibility</p:attrName>
                                        </p:attrNameLst>
                                      </p:cBhvr>
                                      <p:to>
                                        <p:strVal val="visible"/>
                                      </p:to>
                                    </p:set>
                                    <p:animEffect filter="fade" transition="in">
                                      <p:cBhvr additive="repl">
                                        <p:cTn id="2283" dur="1000"/>
                                        <p:tgtEl>
                                          <p:spTgt spid="440">
                                            <p:txEl>
                                              <p:pRg st="2" end="2"/>
                                            </p:txEl>
                                          </p:spTgt>
                                        </p:tgtEl>
                                      </p:cBhvr>
                                    </p:animEffect>
                                    <p:anim calcmode="lin" valueType="num">
                                      <p:cBhvr additive="repl">
                                        <p:cTn id="2284" dur="1000" fill="hold"/>
                                        <p:tgtEl>
                                          <p:spTgt spid="440">
                                            <p:txEl>
                                              <p:pRg st="2" end="2"/>
                                            </p:txEl>
                                          </p:spTgt>
                                        </p:tgtEl>
                                        <p:attrNameLst>
                                          <p:attrName>ppt_x</p:attrName>
                                        </p:attrNameLst>
                                      </p:cBhvr>
                                      <p:tavLst>
                                        <p:tav tm="0">
                                          <p:val>
                                            <p:strVal val="#ppt_x"/>
                                          </p:val>
                                        </p:tav>
                                        <p:tav tm="100000">
                                          <p:val>
                                            <p:strVal val="#ppt_x"/>
                                          </p:val>
                                        </p:tav>
                                      </p:tavLst>
                                    </p:anim>
                                    <p:anim calcmode="lin" valueType="num">
                                      <p:cBhvr additive="repl">
                                        <p:cTn id="2285" dur="1000" fill="hold"/>
                                        <p:tgtEl>
                                          <p:spTgt spid="44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86" fill="hold">
                      <p:stCondLst>
                        <p:cond delay="indefinite"/>
                      </p:stCondLst>
                      <p:childTnLst>
                        <p:par>
                          <p:cTn id="2287" fill="hold">
                            <p:stCondLst>
                              <p:cond delay="0"/>
                            </p:stCondLst>
                            <p:childTnLst>
                              <p:par>
                                <p:cTn id="2288" nodeType="clickEffect" fill="hold" presetClass="entr" presetID="42">
                                  <p:stCondLst>
                                    <p:cond delay="0"/>
                                  </p:stCondLst>
                                  <p:childTnLst>
                                    <p:set>
                                      <p:cBhvr>
                                        <p:cTn id="2289" dur="1" fill="hold">
                                          <p:stCondLst>
                                            <p:cond delay="0"/>
                                          </p:stCondLst>
                                        </p:cTn>
                                        <p:tgtEl>
                                          <p:spTgt spid="440">
                                            <p:txEl>
                                              <p:pRg st="3" end="3"/>
                                            </p:txEl>
                                          </p:spTgt>
                                        </p:tgtEl>
                                        <p:attrNameLst>
                                          <p:attrName>style.visibility</p:attrName>
                                        </p:attrNameLst>
                                      </p:cBhvr>
                                      <p:to>
                                        <p:strVal val="visible"/>
                                      </p:to>
                                    </p:set>
                                    <p:animEffect filter="fade" transition="in">
                                      <p:cBhvr additive="repl">
                                        <p:cTn id="2290" dur="1000"/>
                                        <p:tgtEl>
                                          <p:spTgt spid="440">
                                            <p:txEl>
                                              <p:pRg st="3" end="3"/>
                                            </p:txEl>
                                          </p:spTgt>
                                        </p:tgtEl>
                                      </p:cBhvr>
                                    </p:animEffect>
                                    <p:anim calcmode="lin" valueType="num">
                                      <p:cBhvr additive="repl">
                                        <p:cTn id="2291" dur="1000" fill="hold"/>
                                        <p:tgtEl>
                                          <p:spTgt spid="440">
                                            <p:txEl>
                                              <p:pRg st="3" end="3"/>
                                            </p:txEl>
                                          </p:spTgt>
                                        </p:tgtEl>
                                        <p:attrNameLst>
                                          <p:attrName>ppt_x</p:attrName>
                                        </p:attrNameLst>
                                      </p:cBhvr>
                                      <p:tavLst>
                                        <p:tav tm="0">
                                          <p:val>
                                            <p:strVal val="#ppt_x"/>
                                          </p:val>
                                        </p:tav>
                                        <p:tav tm="100000">
                                          <p:val>
                                            <p:strVal val="#ppt_x"/>
                                          </p:val>
                                        </p:tav>
                                      </p:tavLst>
                                    </p:anim>
                                    <p:anim calcmode="lin" valueType="num">
                                      <p:cBhvr additive="repl">
                                        <p:cTn id="2292" dur="1000" fill="hold"/>
                                        <p:tgtEl>
                                          <p:spTgt spid="44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93" fill="hold">
                      <p:stCondLst>
                        <p:cond delay="indefinite"/>
                      </p:stCondLst>
                      <p:childTnLst>
                        <p:par>
                          <p:cTn id="2294" fill="hold">
                            <p:stCondLst>
                              <p:cond delay="0"/>
                            </p:stCondLst>
                            <p:childTnLst>
                              <p:par>
                                <p:cTn id="2295" nodeType="clickEffect" fill="hold" presetClass="entr" presetID="42">
                                  <p:stCondLst>
                                    <p:cond delay="0"/>
                                  </p:stCondLst>
                                  <p:childTnLst>
                                    <p:set>
                                      <p:cBhvr>
                                        <p:cTn id="2296" dur="1" fill="hold">
                                          <p:stCondLst>
                                            <p:cond delay="0"/>
                                          </p:stCondLst>
                                        </p:cTn>
                                        <p:tgtEl>
                                          <p:spTgt spid="440">
                                            <p:txEl>
                                              <p:pRg st="4" end="4"/>
                                            </p:txEl>
                                          </p:spTgt>
                                        </p:tgtEl>
                                        <p:attrNameLst>
                                          <p:attrName>style.visibility</p:attrName>
                                        </p:attrNameLst>
                                      </p:cBhvr>
                                      <p:to>
                                        <p:strVal val="visible"/>
                                      </p:to>
                                    </p:set>
                                    <p:animEffect filter="fade" transition="in">
                                      <p:cBhvr additive="repl">
                                        <p:cTn id="2297" dur="1000"/>
                                        <p:tgtEl>
                                          <p:spTgt spid="440">
                                            <p:txEl>
                                              <p:pRg st="4" end="4"/>
                                            </p:txEl>
                                          </p:spTgt>
                                        </p:tgtEl>
                                      </p:cBhvr>
                                    </p:animEffect>
                                    <p:anim calcmode="lin" valueType="num">
                                      <p:cBhvr additive="repl">
                                        <p:cTn id="2298" dur="1000" fill="hold"/>
                                        <p:tgtEl>
                                          <p:spTgt spid="440">
                                            <p:txEl>
                                              <p:pRg st="4" end="4"/>
                                            </p:txEl>
                                          </p:spTgt>
                                        </p:tgtEl>
                                        <p:attrNameLst>
                                          <p:attrName>ppt_x</p:attrName>
                                        </p:attrNameLst>
                                      </p:cBhvr>
                                      <p:tavLst>
                                        <p:tav tm="0">
                                          <p:val>
                                            <p:strVal val="#ppt_x"/>
                                          </p:val>
                                        </p:tav>
                                        <p:tav tm="100000">
                                          <p:val>
                                            <p:strVal val="#ppt_x"/>
                                          </p:val>
                                        </p:tav>
                                      </p:tavLst>
                                    </p:anim>
                                    <p:anim calcmode="lin" valueType="num">
                                      <p:cBhvr additive="repl">
                                        <p:cTn id="2299" dur="1000" fill="hold"/>
                                        <p:tgtEl>
                                          <p:spTgt spid="44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title"/>
          </p:nvPr>
        </p:nvSpPr>
        <p:spPr>
          <a:xfrm>
            <a:off x="609480" y="41184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 Data Duplication</a:t>
            </a:r>
            <a:endParaRPr b="0" lang="en-IN" sz="5000" strike="noStrike" u="none">
              <a:solidFill>
                <a:srgbClr val="000000"/>
              </a:solidFill>
              <a:effectLst/>
              <a:uFillTx/>
              <a:latin typeface="Arial"/>
            </a:endParaRPr>
          </a:p>
        </p:txBody>
      </p:sp>
      <p:sp>
        <p:nvSpPr>
          <p:cNvPr id="442" name="PlaceHolder 2"/>
          <p:cNvSpPr>
            <a:spLocks noGrp="1"/>
          </p:cNvSpPr>
          <p:nvPr>
            <p:ph/>
          </p:nvPr>
        </p:nvSpPr>
        <p:spPr>
          <a:xfrm>
            <a:off x="596880" y="1681560"/>
            <a:ext cx="10972080" cy="438840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is duplicated often over distant locations.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accessibility and durability is paramount for cloud storage providers, as data tampering can be impairing for both the business and the organization’s reputation.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accessibility and durability are normally accomplished through hidden replications.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Large cloud computing providers with data hubs dispersed all through the world have the proficiency to provide high levels of expected error resistance by duplicating data at distant locations across continents.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Amazon’s S3 cloud storage service replicates data over ‘regions’ and ‘availability zones’ so that data and applications can survive even when the whole location collapses.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300" dur="indefinite" restart="never" nodeType="tmRoot">
          <p:childTnLst>
            <p:seq>
              <p:cTn id="2301" dur="indefinite" nodeType="mainSeq">
                <p:childTnLst>
                  <p:par>
                    <p:cTn id="2302" fill="hold">
                      <p:stCondLst>
                        <p:cond delay="indefinite"/>
                      </p:stCondLst>
                      <p:childTnLst>
                        <p:par>
                          <p:cTn id="2303" fill="hold">
                            <p:stCondLst>
                              <p:cond delay="0"/>
                            </p:stCondLst>
                            <p:childTnLst>
                              <p:par>
                                <p:cTn id="2304" nodeType="clickEffect" fill="hold" presetClass="entr" presetID="42">
                                  <p:stCondLst>
                                    <p:cond delay="0"/>
                                  </p:stCondLst>
                                  <p:childTnLst>
                                    <p:set>
                                      <p:cBhvr>
                                        <p:cTn id="2305" dur="1" fill="hold">
                                          <p:stCondLst>
                                            <p:cond delay="0"/>
                                          </p:stCondLst>
                                        </p:cTn>
                                        <p:tgtEl>
                                          <p:spTgt spid="442">
                                            <p:txEl>
                                              <p:pRg st="0" end="0"/>
                                            </p:txEl>
                                          </p:spTgt>
                                        </p:tgtEl>
                                        <p:attrNameLst>
                                          <p:attrName>style.visibility</p:attrName>
                                        </p:attrNameLst>
                                      </p:cBhvr>
                                      <p:to>
                                        <p:strVal val="visible"/>
                                      </p:to>
                                    </p:set>
                                    <p:animEffect filter="fade" transition="in">
                                      <p:cBhvr additive="repl">
                                        <p:cTn id="2306" dur="1000"/>
                                        <p:tgtEl>
                                          <p:spTgt spid="442">
                                            <p:txEl>
                                              <p:pRg st="0" end="0"/>
                                            </p:txEl>
                                          </p:spTgt>
                                        </p:tgtEl>
                                      </p:cBhvr>
                                    </p:animEffect>
                                    <p:anim calcmode="lin" valueType="num">
                                      <p:cBhvr additive="repl">
                                        <p:cTn id="2307" dur="1000" fill="hold"/>
                                        <p:tgtEl>
                                          <p:spTgt spid="442">
                                            <p:txEl>
                                              <p:pRg st="0" end="0"/>
                                            </p:txEl>
                                          </p:spTgt>
                                        </p:tgtEl>
                                        <p:attrNameLst>
                                          <p:attrName>ppt_x</p:attrName>
                                        </p:attrNameLst>
                                      </p:cBhvr>
                                      <p:tavLst>
                                        <p:tav tm="0">
                                          <p:val>
                                            <p:strVal val="#ppt_x"/>
                                          </p:val>
                                        </p:tav>
                                        <p:tav tm="100000">
                                          <p:val>
                                            <p:strVal val="#ppt_x"/>
                                          </p:val>
                                        </p:tav>
                                      </p:tavLst>
                                    </p:anim>
                                    <p:anim calcmode="lin" valueType="num">
                                      <p:cBhvr additive="repl">
                                        <p:cTn id="2308" dur="1000" fill="hold"/>
                                        <p:tgtEl>
                                          <p:spTgt spid="4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09" fill="hold">
                      <p:stCondLst>
                        <p:cond delay="indefinite"/>
                      </p:stCondLst>
                      <p:childTnLst>
                        <p:par>
                          <p:cTn id="2310" fill="hold">
                            <p:stCondLst>
                              <p:cond delay="0"/>
                            </p:stCondLst>
                            <p:childTnLst>
                              <p:par>
                                <p:cTn id="2311" nodeType="clickEffect" fill="hold" presetClass="entr" presetID="42">
                                  <p:stCondLst>
                                    <p:cond delay="0"/>
                                  </p:stCondLst>
                                  <p:childTnLst>
                                    <p:set>
                                      <p:cBhvr>
                                        <p:cTn id="2312" dur="1" fill="hold">
                                          <p:stCondLst>
                                            <p:cond delay="0"/>
                                          </p:stCondLst>
                                        </p:cTn>
                                        <p:tgtEl>
                                          <p:spTgt spid="442">
                                            <p:txEl>
                                              <p:pRg st="1" end="1"/>
                                            </p:txEl>
                                          </p:spTgt>
                                        </p:tgtEl>
                                        <p:attrNameLst>
                                          <p:attrName>style.visibility</p:attrName>
                                        </p:attrNameLst>
                                      </p:cBhvr>
                                      <p:to>
                                        <p:strVal val="visible"/>
                                      </p:to>
                                    </p:set>
                                    <p:animEffect filter="fade" transition="in">
                                      <p:cBhvr additive="repl">
                                        <p:cTn id="2313" dur="1000"/>
                                        <p:tgtEl>
                                          <p:spTgt spid="442">
                                            <p:txEl>
                                              <p:pRg st="1" end="1"/>
                                            </p:txEl>
                                          </p:spTgt>
                                        </p:tgtEl>
                                      </p:cBhvr>
                                    </p:animEffect>
                                    <p:anim calcmode="lin" valueType="num">
                                      <p:cBhvr additive="repl">
                                        <p:cTn id="2314" dur="1000" fill="hold"/>
                                        <p:tgtEl>
                                          <p:spTgt spid="442">
                                            <p:txEl>
                                              <p:pRg st="1" end="1"/>
                                            </p:txEl>
                                          </p:spTgt>
                                        </p:tgtEl>
                                        <p:attrNameLst>
                                          <p:attrName>ppt_x</p:attrName>
                                        </p:attrNameLst>
                                      </p:cBhvr>
                                      <p:tavLst>
                                        <p:tav tm="0">
                                          <p:val>
                                            <p:strVal val="#ppt_x"/>
                                          </p:val>
                                        </p:tav>
                                        <p:tav tm="100000">
                                          <p:val>
                                            <p:strVal val="#ppt_x"/>
                                          </p:val>
                                        </p:tav>
                                      </p:tavLst>
                                    </p:anim>
                                    <p:anim calcmode="lin" valueType="num">
                                      <p:cBhvr additive="repl">
                                        <p:cTn id="2315" dur="1000" fill="hold"/>
                                        <p:tgtEl>
                                          <p:spTgt spid="4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16" fill="hold">
                      <p:stCondLst>
                        <p:cond delay="indefinite"/>
                      </p:stCondLst>
                      <p:childTnLst>
                        <p:par>
                          <p:cTn id="2317" fill="hold">
                            <p:stCondLst>
                              <p:cond delay="0"/>
                            </p:stCondLst>
                            <p:childTnLst>
                              <p:par>
                                <p:cTn id="2318" nodeType="clickEffect" fill="hold" presetClass="entr" presetID="42">
                                  <p:stCondLst>
                                    <p:cond delay="0"/>
                                  </p:stCondLst>
                                  <p:childTnLst>
                                    <p:set>
                                      <p:cBhvr>
                                        <p:cTn id="2319" dur="1" fill="hold">
                                          <p:stCondLst>
                                            <p:cond delay="0"/>
                                          </p:stCondLst>
                                        </p:cTn>
                                        <p:tgtEl>
                                          <p:spTgt spid="442">
                                            <p:txEl>
                                              <p:pRg st="2" end="2"/>
                                            </p:txEl>
                                          </p:spTgt>
                                        </p:tgtEl>
                                        <p:attrNameLst>
                                          <p:attrName>style.visibility</p:attrName>
                                        </p:attrNameLst>
                                      </p:cBhvr>
                                      <p:to>
                                        <p:strVal val="visible"/>
                                      </p:to>
                                    </p:set>
                                    <p:animEffect filter="fade" transition="in">
                                      <p:cBhvr additive="repl">
                                        <p:cTn id="2320" dur="1000"/>
                                        <p:tgtEl>
                                          <p:spTgt spid="442">
                                            <p:txEl>
                                              <p:pRg st="2" end="2"/>
                                            </p:txEl>
                                          </p:spTgt>
                                        </p:tgtEl>
                                      </p:cBhvr>
                                    </p:animEffect>
                                    <p:anim calcmode="lin" valueType="num">
                                      <p:cBhvr additive="repl">
                                        <p:cTn id="2321" dur="1000" fill="hold"/>
                                        <p:tgtEl>
                                          <p:spTgt spid="442">
                                            <p:txEl>
                                              <p:pRg st="2" end="2"/>
                                            </p:txEl>
                                          </p:spTgt>
                                        </p:tgtEl>
                                        <p:attrNameLst>
                                          <p:attrName>ppt_x</p:attrName>
                                        </p:attrNameLst>
                                      </p:cBhvr>
                                      <p:tavLst>
                                        <p:tav tm="0">
                                          <p:val>
                                            <p:strVal val="#ppt_x"/>
                                          </p:val>
                                        </p:tav>
                                        <p:tav tm="100000">
                                          <p:val>
                                            <p:strVal val="#ppt_x"/>
                                          </p:val>
                                        </p:tav>
                                      </p:tavLst>
                                    </p:anim>
                                    <p:anim calcmode="lin" valueType="num">
                                      <p:cBhvr additive="repl">
                                        <p:cTn id="2322" dur="1000" fill="hold"/>
                                        <p:tgtEl>
                                          <p:spTgt spid="4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23" fill="hold">
                      <p:stCondLst>
                        <p:cond delay="indefinite"/>
                      </p:stCondLst>
                      <p:childTnLst>
                        <p:par>
                          <p:cTn id="2324" fill="hold">
                            <p:stCondLst>
                              <p:cond delay="0"/>
                            </p:stCondLst>
                            <p:childTnLst>
                              <p:par>
                                <p:cTn id="2325" nodeType="clickEffect" fill="hold" presetClass="entr" presetID="42">
                                  <p:stCondLst>
                                    <p:cond delay="0"/>
                                  </p:stCondLst>
                                  <p:childTnLst>
                                    <p:set>
                                      <p:cBhvr>
                                        <p:cTn id="2326" dur="1" fill="hold">
                                          <p:stCondLst>
                                            <p:cond delay="0"/>
                                          </p:stCondLst>
                                        </p:cTn>
                                        <p:tgtEl>
                                          <p:spTgt spid="442">
                                            <p:txEl>
                                              <p:pRg st="3" end="3"/>
                                            </p:txEl>
                                          </p:spTgt>
                                        </p:tgtEl>
                                        <p:attrNameLst>
                                          <p:attrName>style.visibility</p:attrName>
                                        </p:attrNameLst>
                                      </p:cBhvr>
                                      <p:to>
                                        <p:strVal val="visible"/>
                                      </p:to>
                                    </p:set>
                                    <p:animEffect filter="fade" transition="in">
                                      <p:cBhvr additive="repl">
                                        <p:cTn id="2327" dur="1000"/>
                                        <p:tgtEl>
                                          <p:spTgt spid="442">
                                            <p:txEl>
                                              <p:pRg st="3" end="3"/>
                                            </p:txEl>
                                          </p:spTgt>
                                        </p:tgtEl>
                                      </p:cBhvr>
                                    </p:animEffect>
                                    <p:anim calcmode="lin" valueType="num">
                                      <p:cBhvr additive="repl">
                                        <p:cTn id="2328" dur="1000" fill="hold"/>
                                        <p:tgtEl>
                                          <p:spTgt spid="442">
                                            <p:txEl>
                                              <p:pRg st="3" end="3"/>
                                            </p:txEl>
                                          </p:spTgt>
                                        </p:tgtEl>
                                        <p:attrNameLst>
                                          <p:attrName>ppt_x</p:attrName>
                                        </p:attrNameLst>
                                      </p:cBhvr>
                                      <p:tavLst>
                                        <p:tav tm="0">
                                          <p:val>
                                            <p:strVal val="#ppt_x"/>
                                          </p:val>
                                        </p:tav>
                                        <p:tav tm="100000">
                                          <p:val>
                                            <p:strVal val="#ppt_x"/>
                                          </p:val>
                                        </p:tav>
                                      </p:tavLst>
                                    </p:anim>
                                    <p:anim calcmode="lin" valueType="num">
                                      <p:cBhvr additive="repl">
                                        <p:cTn id="2329" dur="1000" fill="hold"/>
                                        <p:tgtEl>
                                          <p:spTgt spid="4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30" fill="hold">
                      <p:stCondLst>
                        <p:cond delay="indefinite"/>
                      </p:stCondLst>
                      <p:childTnLst>
                        <p:par>
                          <p:cTn id="2331" fill="hold">
                            <p:stCondLst>
                              <p:cond delay="0"/>
                            </p:stCondLst>
                            <p:childTnLst>
                              <p:par>
                                <p:cTn id="2332" nodeType="clickEffect" fill="hold" presetClass="entr" presetID="42">
                                  <p:stCondLst>
                                    <p:cond delay="0"/>
                                  </p:stCondLst>
                                  <p:childTnLst>
                                    <p:set>
                                      <p:cBhvr>
                                        <p:cTn id="2333" dur="1" fill="hold">
                                          <p:stCondLst>
                                            <p:cond delay="0"/>
                                          </p:stCondLst>
                                        </p:cTn>
                                        <p:tgtEl>
                                          <p:spTgt spid="442">
                                            <p:txEl>
                                              <p:pRg st="4" end="4"/>
                                            </p:txEl>
                                          </p:spTgt>
                                        </p:tgtEl>
                                        <p:attrNameLst>
                                          <p:attrName>style.visibility</p:attrName>
                                        </p:attrNameLst>
                                      </p:cBhvr>
                                      <p:to>
                                        <p:strVal val="visible"/>
                                      </p:to>
                                    </p:set>
                                    <p:animEffect filter="fade" transition="in">
                                      <p:cBhvr additive="repl">
                                        <p:cTn id="2334" dur="1000"/>
                                        <p:tgtEl>
                                          <p:spTgt spid="442">
                                            <p:txEl>
                                              <p:pRg st="4" end="4"/>
                                            </p:txEl>
                                          </p:spTgt>
                                        </p:tgtEl>
                                      </p:cBhvr>
                                    </p:animEffect>
                                    <p:anim calcmode="lin" valueType="num">
                                      <p:cBhvr additive="repl">
                                        <p:cTn id="2335" dur="1000" fill="hold"/>
                                        <p:tgtEl>
                                          <p:spTgt spid="442">
                                            <p:txEl>
                                              <p:pRg st="4" end="4"/>
                                            </p:txEl>
                                          </p:spTgt>
                                        </p:tgtEl>
                                        <p:attrNameLst>
                                          <p:attrName>ppt_x</p:attrName>
                                        </p:attrNameLst>
                                      </p:cBhvr>
                                      <p:tavLst>
                                        <p:tav tm="0">
                                          <p:val>
                                            <p:strVal val="#ppt_x"/>
                                          </p:val>
                                        </p:tav>
                                        <p:tav tm="100000">
                                          <p:val>
                                            <p:strVal val="#ppt_x"/>
                                          </p:val>
                                        </p:tav>
                                      </p:tavLst>
                                    </p:anim>
                                    <p:anim calcmode="lin" valueType="num">
                                      <p:cBhvr additive="repl">
                                        <p:cTn id="2336" dur="1000" fill="hold"/>
                                        <p:tgtEl>
                                          <p:spTgt spid="44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title"/>
          </p:nvPr>
        </p:nvSpPr>
        <p:spPr>
          <a:xfrm>
            <a:off x="609480" y="704160"/>
            <a:ext cx="10972080" cy="1542960"/>
          </a:xfrm>
          <a:prstGeom prst="rect">
            <a:avLst/>
          </a:prstGeom>
          <a:noFill/>
          <a:ln w="0">
            <a:noFill/>
          </a:ln>
        </p:spPr>
        <p:txBody>
          <a:bodyPr lIns="0" rIns="0" tIns="45000" bIns="0" anchor="b">
            <a:normAutofit fontScale="85000" lnSpcReduction="9999"/>
          </a:bodyPr>
          <a:p>
            <a:pPr indent="0">
              <a:lnSpc>
                <a:spcPct val="100000"/>
              </a:lnSpc>
              <a:buNone/>
              <a:tabLst>
                <a:tab algn="l" pos="0"/>
              </a:tabLst>
            </a:pPr>
            <a:r>
              <a:rPr b="0" lang="en-US" sz="5000" strike="noStrike" u="none">
                <a:solidFill>
                  <a:schemeClr val="dk1"/>
                </a:solidFill>
                <a:effectLst/>
                <a:uFillTx/>
                <a:latin typeface="Calibri"/>
              </a:rPr>
              <a:t>POINTS COVERED </a:t>
            </a:r>
            <a:br>
              <a:rPr sz="5000"/>
            </a:br>
            <a:r>
              <a:rPr b="0" lang="en-US" sz="5000" strike="noStrike" u="none">
                <a:solidFill>
                  <a:schemeClr val="dk1"/>
                </a:solidFill>
                <a:effectLst/>
                <a:uFillTx/>
                <a:latin typeface="Calibri"/>
              </a:rPr>
              <a:t>PART III CLOUD </a:t>
            </a:r>
            <a:r>
              <a:rPr b="1" lang="en-US" sz="5000" strike="noStrike" u="none">
                <a:solidFill>
                  <a:schemeClr val="dk2"/>
                </a:solidFill>
                <a:effectLst/>
                <a:uFillTx/>
                <a:latin typeface="Calibri"/>
              </a:rPr>
              <a:t>STORAGE FROM LANs TO WANs</a:t>
            </a:r>
            <a:endParaRPr b="0" lang="en-IN" sz="5000" strike="noStrike" u="none">
              <a:solidFill>
                <a:srgbClr val="000000"/>
              </a:solidFill>
              <a:effectLst/>
              <a:uFillTx/>
              <a:latin typeface="Arial"/>
            </a:endParaRPr>
          </a:p>
        </p:txBody>
      </p:sp>
      <p:sp>
        <p:nvSpPr>
          <p:cNvPr id="444" name="PlaceHolder 2"/>
          <p:cNvSpPr>
            <a:spLocks noGrp="1"/>
          </p:cNvSpPr>
          <p:nvPr>
            <p:ph/>
          </p:nvPr>
        </p:nvSpPr>
        <p:spPr>
          <a:xfrm>
            <a:off x="381960" y="2158920"/>
            <a:ext cx="11199600" cy="416484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Characteristics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Distributed Data Storage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Exemplar/Case Studies </a:t>
            </a:r>
            <a:r>
              <a:rPr b="0" lang="en-US" sz="2600" strike="noStrike" u="none">
                <a:solidFill>
                  <a:schemeClr val="dk1"/>
                </a:solidFill>
                <a:effectLst/>
                <a:uFillTx/>
                <a:latin typeface="Constantia"/>
              </a:rPr>
              <a:t>Online Book Marketing Service, Online Photo Editing Service </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IN" sz="2600" strike="noStrike" u="none">
                <a:solidFill>
                  <a:schemeClr val="dk1"/>
                </a:solidFill>
                <a:effectLst/>
                <a:uFillTx/>
                <a:latin typeface="Constantia"/>
              </a:rPr>
              <a:t>	</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Distributed storage </a:t>
            </a:r>
            <a:endParaRPr b="0" lang="en-IN" sz="5000" strike="noStrike" u="none">
              <a:solidFill>
                <a:srgbClr val="000000"/>
              </a:solidFill>
              <a:effectLst/>
              <a:uFillTx/>
              <a:latin typeface="Arial"/>
            </a:endParaRPr>
          </a:p>
        </p:txBody>
      </p:sp>
      <p:sp>
        <p:nvSpPr>
          <p:cNvPr id="44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Are evolving from the existing practices of data storage for the new generation of WWW applications through organizations like Google, Amazon and Yahoo</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Reasons for distributed storage means to be favored over traditional relational database systems encompassing </a:t>
            </a:r>
            <a:r>
              <a:rPr b="1" lang="en-US" sz="2600" strike="noStrike" u="none">
                <a:solidFill>
                  <a:schemeClr val="dk1"/>
                </a:solidFill>
                <a:effectLst/>
                <a:uFillTx/>
                <a:latin typeface="Constantia"/>
              </a:rPr>
              <a:t>scalability, accessibility and performance</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new generation of applications require processing of data to a tune of terabytes and even petabytes.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is accomplished by distributed services.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Distributed services means distributed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is a distinct massive compared to traditional relational database systems.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Several studies have proposed that this is an end of an architectural era and relational database systems have to take over.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Emerging answers are Amazon Dynamo, CouchDB and ThruDB.</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337" dur="indefinite" restart="never" nodeType="tmRoot">
          <p:childTnLst>
            <p:seq>
              <p:cTn id="2338" dur="indefinite" nodeType="mainSeq">
                <p:childTnLst>
                  <p:par>
                    <p:cTn id="2339" fill="hold">
                      <p:stCondLst>
                        <p:cond delay="indefinite"/>
                      </p:stCondLst>
                      <p:childTnLst>
                        <p:par>
                          <p:cTn id="2340" fill="hold">
                            <p:stCondLst>
                              <p:cond delay="0"/>
                            </p:stCondLst>
                            <p:childTnLst>
                              <p:par>
                                <p:cTn id="2341" nodeType="clickEffect" fill="hold" presetClass="entr" presetID="42">
                                  <p:stCondLst>
                                    <p:cond delay="0"/>
                                  </p:stCondLst>
                                  <p:childTnLst>
                                    <p:set>
                                      <p:cBhvr>
                                        <p:cTn id="2342" dur="1" fill="hold">
                                          <p:stCondLst>
                                            <p:cond delay="0"/>
                                          </p:stCondLst>
                                        </p:cTn>
                                        <p:tgtEl>
                                          <p:spTgt spid="446">
                                            <p:txEl>
                                              <p:pRg st="0" end="0"/>
                                            </p:txEl>
                                          </p:spTgt>
                                        </p:tgtEl>
                                        <p:attrNameLst>
                                          <p:attrName>style.visibility</p:attrName>
                                        </p:attrNameLst>
                                      </p:cBhvr>
                                      <p:to>
                                        <p:strVal val="visible"/>
                                      </p:to>
                                    </p:set>
                                    <p:animEffect filter="fade" transition="in">
                                      <p:cBhvr additive="repl">
                                        <p:cTn id="2343" dur="1000"/>
                                        <p:tgtEl>
                                          <p:spTgt spid="446">
                                            <p:txEl>
                                              <p:pRg st="0" end="0"/>
                                            </p:txEl>
                                          </p:spTgt>
                                        </p:tgtEl>
                                      </p:cBhvr>
                                    </p:animEffect>
                                    <p:anim calcmode="lin" valueType="num">
                                      <p:cBhvr additive="repl">
                                        <p:cTn id="2344" dur="1000" fill="hold"/>
                                        <p:tgtEl>
                                          <p:spTgt spid="446">
                                            <p:txEl>
                                              <p:pRg st="0" end="0"/>
                                            </p:txEl>
                                          </p:spTgt>
                                        </p:tgtEl>
                                        <p:attrNameLst>
                                          <p:attrName>ppt_x</p:attrName>
                                        </p:attrNameLst>
                                      </p:cBhvr>
                                      <p:tavLst>
                                        <p:tav tm="0">
                                          <p:val>
                                            <p:strVal val="#ppt_x"/>
                                          </p:val>
                                        </p:tav>
                                        <p:tav tm="100000">
                                          <p:val>
                                            <p:strVal val="#ppt_x"/>
                                          </p:val>
                                        </p:tav>
                                      </p:tavLst>
                                    </p:anim>
                                    <p:anim calcmode="lin" valueType="num">
                                      <p:cBhvr additive="repl">
                                        <p:cTn id="2345" dur="1000" fill="hold"/>
                                        <p:tgtEl>
                                          <p:spTgt spid="4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46" fill="hold">
                      <p:stCondLst>
                        <p:cond delay="indefinite"/>
                      </p:stCondLst>
                      <p:childTnLst>
                        <p:par>
                          <p:cTn id="2347" fill="hold">
                            <p:stCondLst>
                              <p:cond delay="0"/>
                            </p:stCondLst>
                            <p:childTnLst>
                              <p:par>
                                <p:cTn id="2348" nodeType="clickEffect" fill="hold" presetClass="entr" presetID="42">
                                  <p:stCondLst>
                                    <p:cond delay="0"/>
                                  </p:stCondLst>
                                  <p:childTnLst>
                                    <p:set>
                                      <p:cBhvr>
                                        <p:cTn id="2349" dur="1" fill="hold">
                                          <p:stCondLst>
                                            <p:cond delay="0"/>
                                          </p:stCondLst>
                                        </p:cTn>
                                        <p:tgtEl>
                                          <p:spTgt spid="446">
                                            <p:txEl>
                                              <p:pRg st="1" end="1"/>
                                            </p:txEl>
                                          </p:spTgt>
                                        </p:tgtEl>
                                        <p:attrNameLst>
                                          <p:attrName>style.visibility</p:attrName>
                                        </p:attrNameLst>
                                      </p:cBhvr>
                                      <p:to>
                                        <p:strVal val="visible"/>
                                      </p:to>
                                    </p:set>
                                    <p:animEffect filter="fade" transition="in">
                                      <p:cBhvr additive="repl">
                                        <p:cTn id="2350" dur="1000"/>
                                        <p:tgtEl>
                                          <p:spTgt spid="446">
                                            <p:txEl>
                                              <p:pRg st="1" end="1"/>
                                            </p:txEl>
                                          </p:spTgt>
                                        </p:tgtEl>
                                      </p:cBhvr>
                                    </p:animEffect>
                                    <p:anim calcmode="lin" valueType="num">
                                      <p:cBhvr additive="repl">
                                        <p:cTn id="2351" dur="1000" fill="hold"/>
                                        <p:tgtEl>
                                          <p:spTgt spid="446">
                                            <p:txEl>
                                              <p:pRg st="1" end="1"/>
                                            </p:txEl>
                                          </p:spTgt>
                                        </p:tgtEl>
                                        <p:attrNameLst>
                                          <p:attrName>ppt_x</p:attrName>
                                        </p:attrNameLst>
                                      </p:cBhvr>
                                      <p:tavLst>
                                        <p:tav tm="0">
                                          <p:val>
                                            <p:strVal val="#ppt_x"/>
                                          </p:val>
                                        </p:tav>
                                        <p:tav tm="100000">
                                          <p:val>
                                            <p:strVal val="#ppt_x"/>
                                          </p:val>
                                        </p:tav>
                                      </p:tavLst>
                                    </p:anim>
                                    <p:anim calcmode="lin" valueType="num">
                                      <p:cBhvr additive="repl">
                                        <p:cTn id="2352" dur="1000" fill="hold"/>
                                        <p:tgtEl>
                                          <p:spTgt spid="4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53" fill="hold">
                      <p:stCondLst>
                        <p:cond delay="indefinite"/>
                      </p:stCondLst>
                      <p:childTnLst>
                        <p:par>
                          <p:cTn id="2354" fill="hold">
                            <p:stCondLst>
                              <p:cond delay="0"/>
                            </p:stCondLst>
                            <p:childTnLst>
                              <p:par>
                                <p:cTn id="2355" nodeType="clickEffect" fill="hold" presetClass="entr" presetID="42">
                                  <p:stCondLst>
                                    <p:cond delay="0"/>
                                  </p:stCondLst>
                                  <p:childTnLst>
                                    <p:set>
                                      <p:cBhvr>
                                        <p:cTn id="2356" dur="1" fill="hold">
                                          <p:stCondLst>
                                            <p:cond delay="0"/>
                                          </p:stCondLst>
                                        </p:cTn>
                                        <p:tgtEl>
                                          <p:spTgt spid="446">
                                            <p:txEl>
                                              <p:pRg st="2" end="2"/>
                                            </p:txEl>
                                          </p:spTgt>
                                        </p:tgtEl>
                                        <p:attrNameLst>
                                          <p:attrName>style.visibility</p:attrName>
                                        </p:attrNameLst>
                                      </p:cBhvr>
                                      <p:to>
                                        <p:strVal val="visible"/>
                                      </p:to>
                                    </p:set>
                                    <p:animEffect filter="fade" transition="in">
                                      <p:cBhvr additive="repl">
                                        <p:cTn id="2357" dur="1000"/>
                                        <p:tgtEl>
                                          <p:spTgt spid="446">
                                            <p:txEl>
                                              <p:pRg st="2" end="2"/>
                                            </p:txEl>
                                          </p:spTgt>
                                        </p:tgtEl>
                                      </p:cBhvr>
                                    </p:animEffect>
                                    <p:anim calcmode="lin" valueType="num">
                                      <p:cBhvr additive="repl">
                                        <p:cTn id="2358" dur="1000" fill="hold"/>
                                        <p:tgtEl>
                                          <p:spTgt spid="446">
                                            <p:txEl>
                                              <p:pRg st="2" end="2"/>
                                            </p:txEl>
                                          </p:spTgt>
                                        </p:tgtEl>
                                        <p:attrNameLst>
                                          <p:attrName>ppt_x</p:attrName>
                                        </p:attrNameLst>
                                      </p:cBhvr>
                                      <p:tavLst>
                                        <p:tav tm="0">
                                          <p:val>
                                            <p:strVal val="#ppt_x"/>
                                          </p:val>
                                        </p:tav>
                                        <p:tav tm="100000">
                                          <p:val>
                                            <p:strVal val="#ppt_x"/>
                                          </p:val>
                                        </p:tav>
                                      </p:tavLst>
                                    </p:anim>
                                    <p:anim calcmode="lin" valueType="num">
                                      <p:cBhvr additive="repl">
                                        <p:cTn id="2359" dur="1000" fill="hold"/>
                                        <p:tgtEl>
                                          <p:spTgt spid="4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60" fill="hold">
                      <p:stCondLst>
                        <p:cond delay="indefinite"/>
                      </p:stCondLst>
                      <p:childTnLst>
                        <p:par>
                          <p:cTn id="2361" fill="hold">
                            <p:stCondLst>
                              <p:cond delay="0"/>
                            </p:stCondLst>
                            <p:childTnLst>
                              <p:par>
                                <p:cTn id="2362" nodeType="clickEffect" fill="hold" presetClass="entr" presetID="42">
                                  <p:stCondLst>
                                    <p:cond delay="0"/>
                                  </p:stCondLst>
                                  <p:childTnLst>
                                    <p:set>
                                      <p:cBhvr>
                                        <p:cTn id="2363" dur="1" fill="hold">
                                          <p:stCondLst>
                                            <p:cond delay="0"/>
                                          </p:stCondLst>
                                        </p:cTn>
                                        <p:tgtEl>
                                          <p:spTgt spid="446">
                                            <p:txEl>
                                              <p:pRg st="3" end="3"/>
                                            </p:txEl>
                                          </p:spTgt>
                                        </p:tgtEl>
                                        <p:attrNameLst>
                                          <p:attrName>style.visibility</p:attrName>
                                        </p:attrNameLst>
                                      </p:cBhvr>
                                      <p:to>
                                        <p:strVal val="visible"/>
                                      </p:to>
                                    </p:set>
                                    <p:animEffect filter="fade" transition="in">
                                      <p:cBhvr additive="repl">
                                        <p:cTn id="2364" dur="1000"/>
                                        <p:tgtEl>
                                          <p:spTgt spid="446">
                                            <p:txEl>
                                              <p:pRg st="3" end="3"/>
                                            </p:txEl>
                                          </p:spTgt>
                                        </p:tgtEl>
                                      </p:cBhvr>
                                    </p:animEffect>
                                    <p:anim calcmode="lin" valueType="num">
                                      <p:cBhvr additive="repl">
                                        <p:cTn id="2365" dur="1000" fill="hold"/>
                                        <p:tgtEl>
                                          <p:spTgt spid="446">
                                            <p:txEl>
                                              <p:pRg st="3" end="3"/>
                                            </p:txEl>
                                          </p:spTgt>
                                        </p:tgtEl>
                                        <p:attrNameLst>
                                          <p:attrName>ppt_x</p:attrName>
                                        </p:attrNameLst>
                                      </p:cBhvr>
                                      <p:tavLst>
                                        <p:tav tm="0">
                                          <p:val>
                                            <p:strVal val="#ppt_x"/>
                                          </p:val>
                                        </p:tav>
                                        <p:tav tm="100000">
                                          <p:val>
                                            <p:strVal val="#ppt_x"/>
                                          </p:val>
                                        </p:tav>
                                      </p:tavLst>
                                    </p:anim>
                                    <p:anim calcmode="lin" valueType="num">
                                      <p:cBhvr additive="repl">
                                        <p:cTn id="2366" dur="1000" fill="hold"/>
                                        <p:tgtEl>
                                          <p:spTgt spid="44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67" fill="hold">
                      <p:stCondLst>
                        <p:cond delay="indefinite"/>
                      </p:stCondLst>
                      <p:childTnLst>
                        <p:par>
                          <p:cTn id="2368" fill="hold">
                            <p:stCondLst>
                              <p:cond delay="0"/>
                            </p:stCondLst>
                            <p:childTnLst>
                              <p:par>
                                <p:cTn id="2369" nodeType="clickEffect" fill="hold" presetClass="entr" presetID="42">
                                  <p:stCondLst>
                                    <p:cond delay="0"/>
                                  </p:stCondLst>
                                  <p:childTnLst>
                                    <p:set>
                                      <p:cBhvr>
                                        <p:cTn id="2370" dur="1" fill="hold">
                                          <p:stCondLst>
                                            <p:cond delay="0"/>
                                          </p:stCondLst>
                                        </p:cTn>
                                        <p:tgtEl>
                                          <p:spTgt spid="446">
                                            <p:txEl>
                                              <p:pRg st="4" end="4"/>
                                            </p:txEl>
                                          </p:spTgt>
                                        </p:tgtEl>
                                        <p:attrNameLst>
                                          <p:attrName>style.visibility</p:attrName>
                                        </p:attrNameLst>
                                      </p:cBhvr>
                                      <p:to>
                                        <p:strVal val="visible"/>
                                      </p:to>
                                    </p:set>
                                    <p:animEffect filter="fade" transition="in">
                                      <p:cBhvr additive="repl">
                                        <p:cTn id="2371" dur="1000"/>
                                        <p:tgtEl>
                                          <p:spTgt spid="446">
                                            <p:txEl>
                                              <p:pRg st="4" end="4"/>
                                            </p:txEl>
                                          </p:spTgt>
                                        </p:tgtEl>
                                      </p:cBhvr>
                                    </p:animEffect>
                                    <p:anim calcmode="lin" valueType="num">
                                      <p:cBhvr additive="repl">
                                        <p:cTn id="2372" dur="1000" fill="hold"/>
                                        <p:tgtEl>
                                          <p:spTgt spid="446">
                                            <p:txEl>
                                              <p:pRg st="4" end="4"/>
                                            </p:txEl>
                                          </p:spTgt>
                                        </p:tgtEl>
                                        <p:attrNameLst>
                                          <p:attrName>ppt_x</p:attrName>
                                        </p:attrNameLst>
                                      </p:cBhvr>
                                      <p:tavLst>
                                        <p:tav tm="0">
                                          <p:val>
                                            <p:strVal val="#ppt_x"/>
                                          </p:val>
                                        </p:tav>
                                        <p:tav tm="100000">
                                          <p:val>
                                            <p:strVal val="#ppt_x"/>
                                          </p:val>
                                        </p:tav>
                                      </p:tavLst>
                                    </p:anim>
                                    <p:anim calcmode="lin" valueType="num">
                                      <p:cBhvr additive="repl">
                                        <p:cTn id="2373" dur="1000" fill="hold"/>
                                        <p:tgtEl>
                                          <p:spTgt spid="44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374" fill="hold">
                      <p:stCondLst>
                        <p:cond delay="indefinite"/>
                      </p:stCondLst>
                      <p:childTnLst>
                        <p:par>
                          <p:cTn id="2375" fill="hold">
                            <p:stCondLst>
                              <p:cond delay="0"/>
                            </p:stCondLst>
                            <p:childTnLst>
                              <p:par>
                                <p:cTn id="2376" nodeType="clickEffect" fill="hold" presetClass="entr" presetID="42">
                                  <p:stCondLst>
                                    <p:cond delay="0"/>
                                  </p:stCondLst>
                                  <p:childTnLst>
                                    <p:set>
                                      <p:cBhvr>
                                        <p:cTn id="2377" dur="1" fill="hold">
                                          <p:stCondLst>
                                            <p:cond delay="0"/>
                                          </p:stCondLst>
                                        </p:cTn>
                                        <p:tgtEl>
                                          <p:spTgt spid="446">
                                            <p:txEl>
                                              <p:pRg st="5" end="5"/>
                                            </p:txEl>
                                          </p:spTgt>
                                        </p:tgtEl>
                                        <p:attrNameLst>
                                          <p:attrName>style.visibility</p:attrName>
                                        </p:attrNameLst>
                                      </p:cBhvr>
                                      <p:to>
                                        <p:strVal val="visible"/>
                                      </p:to>
                                    </p:set>
                                    <p:animEffect filter="fade" transition="in">
                                      <p:cBhvr additive="repl">
                                        <p:cTn id="2378" dur="1000"/>
                                        <p:tgtEl>
                                          <p:spTgt spid="446">
                                            <p:txEl>
                                              <p:pRg st="5" end="5"/>
                                            </p:txEl>
                                          </p:spTgt>
                                        </p:tgtEl>
                                      </p:cBhvr>
                                    </p:animEffect>
                                    <p:anim calcmode="lin" valueType="num">
                                      <p:cBhvr additive="repl">
                                        <p:cTn id="2379" dur="1000" fill="hold"/>
                                        <p:tgtEl>
                                          <p:spTgt spid="446">
                                            <p:txEl>
                                              <p:pRg st="5" end="5"/>
                                            </p:txEl>
                                          </p:spTgt>
                                        </p:tgtEl>
                                        <p:attrNameLst>
                                          <p:attrName>ppt_x</p:attrName>
                                        </p:attrNameLst>
                                      </p:cBhvr>
                                      <p:tavLst>
                                        <p:tav tm="0">
                                          <p:val>
                                            <p:strVal val="#ppt_x"/>
                                          </p:val>
                                        </p:tav>
                                        <p:tav tm="100000">
                                          <p:val>
                                            <p:strVal val="#ppt_x"/>
                                          </p:val>
                                        </p:tav>
                                      </p:tavLst>
                                    </p:anim>
                                    <p:anim calcmode="lin" valueType="num">
                                      <p:cBhvr additive="repl">
                                        <p:cTn id="2380" dur="1000" fill="hold"/>
                                        <p:tgtEl>
                                          <p:spTgt spid="44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381" fill="hold">
                      <p:stCondLst>
                        <p:cond delay="indefinite"/>
                      </p:stCondLst>
                      <p:childTnLst>
                        <p:par>
                          <p:cTn id="2382" fill="hold">
                            <p:stCondLst>
                              <p:cond delay="0"/>
                            </p:stCondLst>
                            <p:childTnLst>
                              <p:par>
                                <p:cTn id="2383" nodeType="clickEffect" fill="hold" presetClass="entr" presetID="42">
                                  <p:stCondLst>
                                    <p:cond delay="0"/>
                                  </p:stCondLst>
                                  <p:childTnLst>
                                    <p:set>
                                      <p:cBhvr>
                                        <p:cTn id="2384" dur="1" fill="hold">
                                          <p:stCondLst>
                                            <p:cond delay="0"/>
                                          </p:stCondLst>
                                        </p:cTn>
                                        <p:tgtEl>
                                          <p:spTgt spid="446">
                                            <p:txEl>
                                              <p:pRg st="6" end="6"/>
                                            </p:txEl>
                                          </p:spTgt>
                                        </p:tgtEl>
                                        <p:attrNameLst>
                                          <p:attrName>style.visibility</p:attrName>
                                        </p:attrNameLst>
                                      </p:cBhvr>
                                      <p:to>
                                        <p:strVal val="visible"/>
                                      </p:to>
                                    </p:set>
                                    <p:animEffect filter="fade" transition="in">
                                      <p:cBhvr additive="repl">
                                        <p:cTn id="2385" dur="1000"/>
                                        <p:tgtEl>
                                          <p:spTgt spid="446">
                                            <p:txEl>
                                              <p:pRg st="6" end="6"/>
                                            </p:txEl>
                                          </p:spTgt>
                                        </p:tgtEl>
                                      </p:cBhvr>
                                    </p:animEffect>
                                    <p:anim calcmode="lin" valueType="num">
                                      <p:cBhvr additive="repl">
                                        <p:cTn id="2386" dur="1000" fill="hold"/>
                                        <p:tgtEl>
                                          <p:spTgt spid="446">
                                            <p:txEl>
                                              <p:pRg st="6" end="6"/>
                                            </p:txEl>
                                          </p:spTgt>
                                        </p:tgtEl>
                                        <p:attrNameLst>
                                          <p:attrName>ppt_x</p:attrName>
                                        </p:attrNameLst>
                                      </p:cBhvr>
                                      <p:tavLst>
                                        <p:tav tm="0">
                                          <p:val>
                                            <p:strVal val="#ppt_x"/>
                                          </p:val>
                                        </p:tav>
                                        <p:tav tm="100000">
                                          <p:val>
                                            <p:strVal val="#ppt_x"/>
                                          </p:val>
                                        </p:tav>
                                      </p:tavLst>
                                    </p:anim>
                                    <p:anim calcmode="lin" valueType="num">
                                      <p:cBhvr additive="repl">
                                        <p:cTn id="2387" dur="1000" fill="hold"/>
                                        <p:tgtEl>
                                          <p:spTgt spid="44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388" fill="hold">
                      <p:stCondLst>
                        <p:cond delay="indefinite"/>
                      </p:stCondLst>
                      <p:childTnLst>
                        <p:par>
                          <p:cTn id="2389" fill="hold">
                            <p:stCondLst>
                              <p:cond delay="0"/>
                            </p:stCondLst>
                            <p:childTnLst>
                              <p:par>
                                <p:cTn id="2390" nodeType="clickEffect" fill="hold" presetClass="entr" presetID="42">
                                  <p:stCondLst>
                                    <p:cond delay="0"/>
                                  </p:stCondLst>
                                  <p:childTnLst>
                                    <p:set>
                                      <p:cBhvr>
                                        <p:cTn id="2391" dur="1" fill="hold">
                                          <p:stCondLst>
                                            <p:cond delay="0"/>
                                          </p:stCondLst>
                                        </p:cTn>
                                        <p:tgtEl>
                                          <p:spTgt spid="446">
                                            <p:txEl>
                                              <p:pRg st="7" end="7"/>
                                            </p:txEl>
                                          </p:spTgt>
                                        </p:tgtEl>
                                        <p:attrNameLst>
                                          <p:attrName>style.visibility</p:attrName>
                                        </p:attrNameLst>
                                      </p:cBhvr>
                                      <p:to>
                                        <p:strVal val="visible"/>
                                      </p:to>
                                    </p:set>
                                    <p:animEffect filter="fade" transition="in">
                                      <p:cBhvr additive="repl">
                                        <p:cTn id="2392" dur="1000"/>
                                        <p:tgtEl>
                                          <p:spTgt spid="446">
                                            <p:txEl>
                                              <p:pRg st="7" end="7"/>
                                            </p:txEl>
                                          </p:spTgt>
                                        </p:tgtEl>
                                      </p:cBhvr>
                                    </p:animEffect>
                                    <p:anim calcmode="lin" valueType="num">
                                      <p:cBhvr additive="repl">
                                        <p:cTn id="2393" dur="1000" fill="hold"/>
                                        <p:tgtEl>
                                          <p:spTgt spid="446">
                                            <p:txEl>
                                              <p:pRg st="7" end="7"/>
                                            </p:txEl>
                                          </p:spTgt>
                                        </p:tgtEl>
                                        <p:attrNameLst>
                                          <p:attrName>ppt_x</p:attrName>
                                        </p:attrNameLst>
                                      </p:cBhvr>
                                      <p:tavLst>
                                        <p:tav tm="0">
                                          <p:val>
                                            <p:strVal val="#ppt_x"/>
                                          </p:val>
                                        </p:tav>
                                        <p:tav tm="100000">
                                          <p:val>
                                            <p:strVal val="#ppt_x"/>
                                          </p:val>
                                        </p:tav>
                                      </p:tavLst>
                                    </p:anim>
                                    <p:anim calcmode="lin" valueType="num">
                                      <p:cBhvr additive="repl">
                                        <p:cTn id="2394" dur="1000" fill="hold"/>
                                        <p:tgtEl>
                                          <p:spTgt spid="44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DISTRIBUTED DATA STORAGE</a:t>
            </a:r>
            <a:endParaRPr b="0" lang="en-IN" sz="5000" strike="noStrike" u="none">
              <a:solidFill>
                <a:srgbClr val="000000"/>
              </a:solidFill>
              <a:effectLst/>
              <a:uFillTx/>
              <a:latin typeface="Arial"/>
            </a:endParaRPr>
          </a:p>
        </p:txBody>
      </p:sp>
      <p:sp>
        <p:nvSpPr>
          <p:cNvPr id="44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Amazon Dynamo</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CouchDB</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ThruDB</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Amazon Dynamo </a:t>
            </a:r>
            <a:endParaRPr b="0" lang="en-IN" sz="5000" strike="noStrike" u="none">
              <a:solidFill>
                <a:srgbClr val="000000"/>
              </a:solidFill>
              <a:effectLst/>
              <a:uFillTx/>
              <a:latin typeface="Arial"/>
            </a:endParaRPr>
          </a:p>
        </p:txBody>
      </p:sp>
      <p:sp>
        <p:nvSpPr>
          <p:cNvPr id="45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Amazon Dynamo is a widely used key-value store.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one of the main components of Amazon. com, the biggest e-commerce stores in the world.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has a primary-key only interface.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demands that data is retained as key-value in twos, and the only interface to get access to data is by identifying the key.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Values are anticipated to be barely there (less than 1 MB).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Dynamo is said to be highly accessible for composing as opposed to reading, since malfunction of composing inconveniences the end-user of the application.</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Therefore any data confrontations are finalized at the time of reading than writing.</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395" dur="indefinite" restart="never" nodeType="tmRoot">
          <p:childTnLst>
            <p:seq>
              <p:cTn id="2396" dur="indefinite" nodeType="mainSeq">
                <p:childTnLst>
                  <p:par>
                    <p:cTn id="2397" fill="hold">
                      <p:stCondLst>
                        <p:cond delay="indefinite"/>
                      </p:stCondLst>
                      <p:childTnLst>
                        <p:par>
                          <p:cTn id="2398" fill="hold">
                            <p:stCondLst>
                              <p:cond delay="0"/>
                            </p:stCondLst>
                            <p:childTnLst>
                              <p:par>
                                <p:cTn id="2399" nodeType="clickEffect" fill="hold" presetClass="entr" presetID="42">
                                  <p:stCondLst>
                                    <p:cond delay="0"/>
                                  </p:stCondLst>
                                  <p:childTnLst>
                                    <p:set>
                                      <p:cBhvr>
                                        <p:cTn id="2400" dur="1" fill="hold">
                                          <p:stCondLst>
                                            <p:cond delay="0"/>
                                          </p:stCondLst>
                                        </p:cTn>
                                        <p:tgtEl>
                                          <p:spTgt spid="450">
                                            <p:txEl>
                                              <p:pRg st="0" end="0"/>
                                            </p:txEl>
                                          </p:spTgt>
                                        </p:tgtEl>
                                        <p:attrNameLst>
                                          <p:attrName>style.visibility</p:attrName>
                                        </p:attrNameLst>
                                      </p:cBhvr>
                                      <p:to>
                                        <p:strVal val="visible"/>
                                      </p:to>
                                    </p:set>
                                    <p:animEffect filter="fade" transition="in">
                                      <p:cBhvr additive="repl">
                                        <p:cTn id="2401" dur="1000"/>
                                        <p:tgtEl>
                                          <p:spTgt spid="450">
                                            <p:txEl>
                                              <p:pRg st="0" end="0"/>
                                            </p:txEl>
                                          </p:spTgt>
                                        </p:tgtEl>
                                      </p:cBhvr>
                                    </p:animEffect>
                                    <p:anim calcmode="lin" valueType="num">
                                      <p:cBhvr additive="repl">
                                        <p:cTn id="2402" dur="1000" fill="hold"/>
                                        <p:tgtEl>
                                          <p:spTgt spid="450">
                                            <p:txEl>
                                              <p:pRg st="0" end="0"/>
                                            </p:txEl>
                                          </p:spTgt>
                                        </p:tgtEl>
                                        <p:attrNameLst>
                                          <p:attrName>ppt_x</p:attrName>
                                        </p:attrNameLst>
                                      </p:cBhvr>
                                      <p:tavLst>
                                        <p:tav tm="0">
                                          <p:val>
                                            <p:strVal val="#ppt_x"/>
                                          </p:val>
                                        </p:tav>
                                        <p:tav tm="100000">
                                          <p:val>
                                            <p:strVal val="#ppt_x"/>
                                          </p:val>
                                        </p:tav>
                                      </p:tavLst>
                                    </p:anim>
                                    <p:anim calcmode="lin" valueType="num">
                                      <p:cBhvr additive="repl">
                                        <p:cTn id="2403" dur="1000" fill="hold"/>
                                        <p:tgtEl>
                                          <p:spTgt spid="4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04" fill="hold">
                      <p:stCondLst>
                        <p:cond delay="indefinite"/>
                      </p:stCondLst>
                      <p:childTnLst>
                        <p:par>
                          <p:cTn id="2405" fill="hold">
                            <p:stCondLst>
                              <p:cond delay="0"/>
                            </p:stCondLst>
                            <p:childTnLst>
                              <p:par>
                                <p:cTn id="2406" nodeType="clickEffect" fill="hold" presetClass="entr" presetID="42">
                                  <p:stCondLst>
                                    <p:cond delay="0"/>
                                  </p:stCondLst>
                                  <p:childTnLst>
                                    <p:set>
                                      <p:cBhvr>
                                        <p:cTn id="2407" dur="1" fill="hold">
                                          <p:stCondLst>
                                            <p:cond delay="0"/>
                                          </p:stCondLst>
                                        </p:cTn>
                                        <p:tgtEl>
                                          <p:spTgt spid="450">
                                            <p:txEl>
                                              <p:pRg st="1" end="1"/>
                                            </p:txEl>
                                          </p:spTgt>
                                        </p:tgtEl>
                                        <p:attrNameLst>
                                          <p:attrName>style.visibility</p:attrName>
                                        </p:attrNameLst>
                                      </p:cBhvr>
                                      <p:to>
                                        <p:strVal val="visible"/>
                                      </p:to>
                                    </p:set>
                                    <p:animEffect filter="fade" transition="in">
                                      <p:cBhvr additive="repl">
                                        <p:cTn id="2408" dur="1000"/>
                                        <p:tgtEl>
                                          <p:spTgt spid="450">
                                            <p:txEl>
                                              <p:pRg st="1" end="1"/>
                                            </p:txEl>
                                          </p:spTgt>
                                        </p:tgtEl>
                                      </p:cBhvr>
                                    </p:animEffect>
                                    <p:anim calcmode="lin" valueType="num">
                                      <p:cBhvr additive="repl">
                                        <p:cTn id="2409" dur="1000" fill="hold"/>
                                        <p:tgtEl>
                                          <p:spTgt spid="450">
                                            <p:txEl>
                                              <p:pRg st="1" end="1"/>
                                            </p:txEl>
                                          </p:spTgt>
                                        </p:tgtEl>
                                        <p:attrNameLst>
                                          <p:attrName>ppt_x</p:attrName>
                                        </p:attrNameLst>
                                      </p:cBhvr>
                                      <p:tavLst>
                                        <p:tav tm="0">
                                          <p:val>
                                            <p:strVal val="#ppt_x"/>
                                          </p:val>
                                        </p:tav>
                                        <p:tav tm="100000">
                                          <p:val>
                                            <p:strVal val="#ppt_x"/>
                                          </p:val>
                                        </p:tav>
                                      </p:tavLst>
                                    </p:anim>
                                    <p:anim calcmode="lin" valueType="num">
                                      <p:cBhvr additive="repl">
                                        <p:cTn id="2410" dur="1000" fill="hold"/>
                                        <p:tgtEl>
                                          <p:spTgt spid="4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11" fill="hold">
                      <p:stCondLst>
                        <p:cond delay="indefinite"/>
                      </p:stCondLst>
                      <p:childTnLst>
                        <p:par>
                          <p:cTn id="2412" fill="hold">
                            <p:stCondLst>
                              <p:cond delay="0"/>
                            </p:stCondLst>
                            <p:childTnLst>
                              <p:par>
                                <p:cTn id="2413" nodeType="clickEffect" fill="hold" presetClass="entr" presetID="42">
                                  <p:stCondLst>
                                    <p:cond delay="0"/>
                                  </p:stCondLst>
                                  <p:childTnLst>
                                    <p:set>
                                      <p:cBhvr>
                                        <p:cTn id="2414" dur="1" fill="hold">
                                          <p:stCondLst>
                                            <p:cond delay="0"/>
                                          </p:stCondLst>
                                        </p:cTn>
                                        <p:tgtEl>
                                          <p:spTgt spid="450">
                                            <p:txEl>
                                              <p:pRg st="2" end="2"/>
                                            </p:txEl>
                                          </p:spTgt>
                                        </p:tgtEl>
                                        <p:attrNameLst>
                                          <p:attrName>style.visibility</p:attrName>
                                        </p:attrNameLst>
                                      </p:cBhvr>
                                      <p:to>
                                        <p:strVal val="visible"/>
                                      </p:to>
                                    </p:set>
                                    <p:animEffect filter="fade" transition="in">
                                      <p:cBhvr additive="repl">
                                        <p:cTn id="2415" dur="1000"/>
                                        <p:tgtEl>
                                          <p:spTgt spid="450">
                                            <p:txEl>
                                              <p:pRg st="2" end="2"/>
                                            </p:txEl>
                                          </p:spTgt>
                                        </p:tgtEl>
                                      </p:cBhvr>
                                    </p:animEffect>
                                    <p:anim calcmode="lin" valueType="num">
                                      <p:cBhvr additive="repl">
                                        <p:cTn id="2416" dur="1000" fill="hold"/>
                                        <p:tgtEl>
                                          <p:spTgt spid="450">
                                            <p:txEl>
                                              <p:pRg st="2" end="2"/>
                                            </p:txEl>
                                          </p:spTgt>
                                        </p:tgtEl>
                                        <p:attrNameLst>
                                          <p:attrName>ppt_x</p:attrName>
                                        </p:attrNameLst>
                                      </p:cBhvr>
                                      <p:tavLst>
                                        <p:tav tm="0">
                                          <p:val>
                                            <p:strVal val="#ppt_x"/>
                                          </p:val>
                                        </p:tav>
                                        <p:tav tm="100000">
                                          <p:val>
                                            <p:strVal val="#ppt_x"/>
                                          </p:val>
                                        </p:tav>
                                      </p:tavLst>
                                    </p:anim>
                                    <p:anim calcmode="lin" valueType="num">
                                      <p:cBhvr additive="repl">
                                        <p:cTn id="2417" dur="1000" fill="hold"/>
                                        <p:tgtEl>
                                          <p:spTgt spid="4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18" fill="hold">
                      <p:stCondLst>
                        <p:cond delay="indefinite"/>
                      </p:stCondLst>
                      <p:childTnLst>
                        <p:par>
                          <p:cTn id="2419" fill="hold">
                            <p:stCondLst>
                              <p:cond delay="0"/>
                            </p:stCondLst>
                            <p:childTnLst>
                              <p:par>
                                <p:cTn id="2420" nodeType="clickEffect" fill="hold" presetClass="entr" presetID="42">
                                  <p:stCondLst>
                                    <p:cond delay="0"/>
                                  </p:stCondLst>
                                  <p:childTnLst>
                                    <p:set>
                                      <p:cBhvr>
                                        <p:cTn id="2421" dur="1" fill="hold">
                                          <p:stCondLst>
                                            <p:cond delay="0"/>
                                          </p:stCondLst>
                                        </p:cTn>
                                        <p:tgtEl>
                                          <p:spTgt spid="450">
                                            <p:txEl>
                                              <p:pRg st="3" end="3"/>
                                            </p:txEl>
                                          </p:spTgt>
                                        </p:tgtEl>
                                        <p:attrNameLst>
                                          <p:attrName>style.visibility</p:attrName>
                                        </p:attrNameLst>
                                      </p:cBhvr>
                                      <p:to>
                                        <p:strVal val="visible"/>
                                      </p:to>
                                    </p:set>
                                    <p:animEffect filter="fade" transition="in">
                                      <p:cBhvr additive="repl">
                                        <p:cTn id="2422" dur="1000"/>
                                        <p:tgtEl>
                                          <p:spTgt spid="450">
                                            <p:txEl>
                                              <p:pRg st="3" end="3"/>
                                            </p:txEl>
                                          </p:spTgt>
                                        </p:tgtEl>
                                      </p:cBhvr>
                                    </p:animEffect>
                                    <p:anim calcmode="lin" valueType="num">
                                      <p:cBhvr additive="repl">
                                        <p:cTn id="2423" dur="1000" fill="hold"/>
                                        <p:tgtEl>
                                          <p:spTgt spid="450">
                                            <p:txEl>
                                              <p:pRg st="3" end="3"/>
                                            </p:txEl>
                                          </p:spTgt>
                                        </p:tgtEl>
                                        <p:attrNameLst>
                                          <p:attrName>ppt_x</p:attrName>
                                        </p:attrNameLst>
                                      </p:cBhvr>
                                      <p:tavLst>
                                        <p:tav tm="0">
                                          <p:val>
                                            <p:strVal val="#ppt_x"/>
                                          </p:val>
                                        </p:tav>
                                        <p:tav tm="100000">
                                          <p:val>
                                            <p:strVal val="#ppt_x"/>
                                          </p:val>
                                        </p:tav>
                                      </p:tavLst>
                                    </p:anim>
                                    <p:anim calcmode="lin" valueType="num">
                                      <p:cBhvr additive="repl">
                                        <p:cTn id="2424" dur="1000" fill="hold"/>
                                        <p:tgtEl>
                                          <p:spTgt spid="4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25" fill="hold">
                      <p:stCondLst>
                        <p:cond delay="indefinite"/>
                      </p:stCondLst>
                      <p:childTnLst>
                        <p:par>
                          <p:cTn id="2426" fill="hold">
                            <p:stCondLst>
                              <p:cond delay="0"/>
                            </p:stCondLst>
                            <p:childTnLst>
                              <p:par>
                                <p:cTn id="2427" nodeType="clickEffect" fill="hold" presetClass="entr" presetID="42">
                                  <p:stCondLst>
                                    <p:cond delay="0"/>
                                  </p:stCondLst>
                                  <p:childTnLst>
                                    <p:set>
                                      <p:cBhvr>
                                        <p:cTn id="2428" dur="1" fill="hold">
                                          <p:stCondLst>
                                            <p:cond delay="0"/>
                                          </p:stCondLst>
                                        </p:cTn>
                                        <p:tgtEl>
                                          <p:spTgt spid="450">
                                            <p:txEl>
                                              <p:pRg st="4" end="4"/>
                                            </p:txEl>
                                          </p:spTgt>
                                        </p:tgtEl>
                                        <p:attrNameLst>
                                          <p:attrName>style.visibility</p:attrName>
                                        </p:attrNameLst>
                                      </p:cBhvr>
                                      <p:to>
                                        <p:strVal val="visible"/>
                                      </p:to>
                                    </p:set>
                                    <p:animEffect filter="fade" transition="in">
                                      <p:cBhvr additive="repl">
                                        <p:cTn id="2429" dur="1000"/>
                                        <p:tgtEl>
                                          <p:spTgt spid="450">
                                            <p:txEl>
                                              <p:pRg st="4" end="4"/>
                                            </p:txEl>
                                          </p:spTgt>
                                        </p:tgtEl>
                                      </p:cBhvr>
                                    </p:animEffect>
                                    <p:anim calcmode="lin" valueType="num">
                                      <p:cBhvr additive="repl">
                                        <p:cTn id="2430" dur="1000" fill="hold"/>
                                        <p:tgtEl>
                                          <p:spTgt spid="450">
                                            <p:txEl>
                                              <p:pRg st="4" end="4"/>
                                            </p:txEl>
                                          </p:spTgt>
                                        </p:tgtEl>
                                        <p:attrNameLst>
                                          <p:attrName>ppt_x</p:attrName>
                                        </p:attrNameLst>
                                      </p:cBhvr>
                                      <p:tavLst>
                                        <p:tav tm="0">
                                          <p:val>
                                            <p:strVal val="#ppt_x"/>
                                          </p:val>
                                        </p:tav>
                                        <p:tav tm="100000">
                                          <p:val>
                                            <p:strVal val="#ppt_x"/>
                                          </p:val>
                                        </p:tav>
                                      </p:tavLst>
                                    </p:anim>
                                    <p:anim calcmode="lin" valueType="num">
                                      <p:cBhvr additive="repl">
                                        <p:cTn id="2431" dur="1000" fill="hold"/>
                                        <p:tgtEl>
                                          <p:spTgt spid="45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32" fill="hold">
                      <p:stCondLst>
                        <p:cond delay="indefinite"/>
                      </p:stCondLst>
                      <p:childTnLst>
                        <p:par>
                          <p:cTn id="2433" fill="hold">
                            <p:stCondLst>
                              <p:cond delay="0"/>
                            </p:stCondLst>
                            <p:childTnLst>
                              <p:par>
                                <p:cTn id="2434" nodeType="clickEffect" fill="hold" presetClass="entr" presetID="42">
                                  <p:stCondLst>
                                    <p:cond delay="0"/>
                                  </p:stCondLst>
                                  <p:childTnLst>
                                    <p:set>
                                      <p:cBhvr>
                                        <p:cTn id="2435" dur="1" fill="hold">
                                          <p:stCondLst>
                                            <p:cond delay="0"/>
                                          </p:stCondLst>
                                        </p:cTn>
                                        <p:tgtEl>
                                          <p:spTgt spid="450">
                                            <p:txEl>
                                              <p:pRg st="5" end="5"/>
                                            </p:txEl>
                                          </p:spTgt>
                                        </p:tgtEl>
                                        <p:attrNameLst>
                                          <p:attrName>style.visibility</p:attrName>
                                        </p:attrNameLst>
                                      </p:cBhvr>
                                      <p:to>
                                        <p:strVal val="visible"/>
                                      </p:to>
                                    </p:set>
                                    <p:animEffect filter="fade" transition="in">
                                      <p:cBhvr additive="repl">
                                        <p:cTn id="2436" dur="1000"/>
                                        <p:tgtEl>
                                          <p:spTgt spid="450">
                                            <p:txEl>
                                              <p:pRg st="5" end="5"/>
                                            </p:txEl>
                                          </p:spTgt>
                                        </p:tgtEl>
                                      </p:cBhvr>
                                    </p:animEffect>
                                    <p:anim calcmode="lin" valueType="num">
                                      <p:cBhvr additive="repl">
                                        <p:cTn id="2437" dur="1000" fill="hold"/>
                                        <p:tgtEl>
                                          <p:spTgt spid="450">
                                            <p:txEl>
                                              <p:pRg st="5" end="5"/>
                                            </p:txEl>
                                          </p:spTgt>
                                        </p:tgtEl>
                                        <p:attrNameLst>
                                          <p:attrName>ppt_x</p:attrName>
                                        </p:attrNameLst>
                                      </p:cBhvr>
                                      <p:tavLst>
                                        <p:tav tm="0">
                                          <p:val>
                                            <p:strVal val="#ppt_x"/>
                                          </p:val>
                                        </p:tav>
                                        <p:tav tm="100000">
                                          <p:val>
                                            <p:strVal val="#ppt_x"/>
                                          </p:val>
                                        </p:tav>
                                      </p:tavLst>
                                    </p:anim>
                                    <p:anim calcmode="lin" valueType="num">
                                      <p:cBhvr additive="repl">
                                        <p:cTn id="2438" dur="1000" fill="hold"/>
                                        <p:tgtEl>
                                          <p:spTgt spid="45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39" fill="hold">
                      <p:stCondLst>
                        <p:cond delay="indefinite"/>
                      </p:stCondLst>
                      <p:childTnLst>
                        <p:par>
                          <p:cTn id="2440" fill="hold">
                            <p:stCondLst>
                              <p:cond delay="0"/>
                            </p:stCondLst>
                            <p:childTnLst>
                              <p:par>
                                <p:cTn id="2441" nodeType="clickEffect" fill="hold" presetClass="entr" presetID="42">
                                  <p:stCondLst>
                                    <p:cond delay="0"/>
                                  </p:stCondLst>
                                  <p:childTnLst>
                                    <p:set>
                                      <p:cBhvr>
                                        <p:cTn id="2442" dur="1" fill="hold">
                                          <p:stCondLst>
                                            <p:cond delay="0"/>
                                          </p:stCondLst>
                                        </p:cTn>
                                        <p:tgtEl>
                                          <p:spTgt spid="450">
                                            <p:txEl>
                                              <p:pRg st="6" end="6"/>
                                            </p:txEl>
                                          </p:spTgt>
                                        </p:tgtEl>
                                        <p:attrNameLst>
                                          <p:attrName>style.visibility</p:attrName>
                                        </p:attrNameLst>
                                      </p:cBhvr>
                                      <p:to>
                                        <p:strVal val="visible"/>
                                      </p:to>
                                    </p:set>
                                    <p:animEffect filter="fade" transition="in">
                                      <p:cBhvr additive="repl">
                                        <p:cTn id="2443" dur="1000"/>
                                        <p:tgtEl>
                                          <p:spTgt spid="450">
                                            <p:txEl>
                                              <p:pRg st="6" end="6"/>
                                            </p:txEl>
                                          </p:spTgt>
                                        </p:tgtEl>
                                      </p:cBhvr>
                                    </p:animEffect>
                                    <p:anim calcmode="lin" valueType="num">
                                      <p:cBhvr additive="repl">
                                        <p:cTn id="2444" dur="1000" fill="hold"/>
                                        <p:tgtEl>
                                          <p:spTgt spid="450">
                                            <p:txEl>
                                              <p:pRg st="6" end="6"/>
                                            </p:txEl>
                                          </p:spTgt>
                                        </p:tgtEl>
                                        <p:attrNameLst>
                                          <p:attrName>ppt_x</p:attrName>
                                        </p:attrNameLst>
                                      </p:cBhvr>
                                      <p:tavLst>
                                        <p:tav tm="0">
                                          <p:val>
                                            <p:strVal val="#ppt_x"/>
                                          </p:val>
                                        </p:tav>
                                        <p:tav tm="100000">
                                          <p:val>
                                            <p:strVal val="#ppt_x"/>
                                          </p:val>
                                        </p:tav>
                                      </p:tavLst>
                                    </p:anim>
                                    <p:anim calcmode="lin" valueType="num">
                                      <p:cBhvr additive="repl">
                                        <p:cTn id="2445" dur="1000" fill="hold"/>
                                        <p:tgtEl>
                                          <p:spTgt spid="45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8" name="Google Shape;54;p4" descr=""/>
          <p:cNvPicPr/>
          <p:nvPr/>
        </p:nvPicPr>
        <p:blipFill>
          <a:blip r:embed="rId1"/>
          <a:stretch/>
        </p:blipFill>
        <p:spPr>
          <a:xfrm>
            <a:off x="957960" y="928800"/>
            <a:ext cx="9720360" cy="5254200"/>
          </a:xfrm>
          <a:prstGeom prst="rect">
            <a:avLst/>
          </a:prstGeom>
          <a:noFill/>
          <a:ln w="0">
            <a:noFill/>
          </a:ln>
        </p:spPr>
      </p:pic>
    </p:spTree>
  </p:cSld>
  <mc:AlternateContent>
    <mc:Choice Requires="p14">
      <p:transition spd="slow" p14:dur="2000"/>
    </mc:Choice>
    <mc:Fallback>
      <p:transition spd="slow"/>
    </mc:Fallback>
  </mc:AlternateContent>
</p:sld>
</file>

<file path=ppt/slides/slide1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Additional Content to Refer</a:t>
            </a:r>
            <a:endParaRPr b="0" lang="en-IN" sz="5000" strike="noStrike" u="none">
              <a:solidFill>
                <a:srgbClr val="000000"/>
              </a:solidFill>
              <a:effectLst/>
              <a:uFillTx/>
              <a:latin typeface="Arial"/>
            </a:endParaRPr>
          </a:p>
        </p:txBody>
      </p:sp>
      <p:pic>
        <p:nvPicPr>
          <p:cNvPr id="452" name="Picture 2" descr=""/>
          <p:cNvPicPr/>
          <p:nvPr/>
        </p:nvPicPr>
        <p:blipFill>
          <a:blip r:embed="rId1"/>
          <a:stretch/>
        </p:blipFill>
        <p:spPr>
          <a:xfrm>
            <a:off x="2214360" y="2333880"/>
            <a:ext cx="7469640" cy="3520440"/>
          </a:xfrm>
          <a:prstGeom prst="rect">
            <a:avLst/>
          </a:prstGeom>
          <a:noFill/>
          <a:ln w="0">
            <a:noFill/>
          </a:ln>
        </p:spPr>
      </p:pic>
    </p:spTree>
  </p:cSld>
  <mc:AlternateContent>
    <mc:Choice Requires="p14">
      <p:transition spd="slow" p14:dur="2000"/>
    </mc:Choice>
    <mc:Fallback>
      <p:transition spd="slow"/>
    </mc:Fallback>
  </mc:AlternateContent>
</p:sld>
</file>

<file path=ppt/slides/slide1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Dynamo</a:t>
            </a:r>
            <a:endParaRPr b="0" lang="en-IN" sz="5000" strike="noStrike" u="none">
              <a:solidFill>
                <a:srgbClr val="000000"/>
              </a:solidFill>
              <a:effectLst/>
              <a:uFillTx/>
              <a:latin typeface="Arial"/>
            </a:endParaRPr>
          </a:p>
        </p:txBody>
      </p:sp>
      <p:sp>
        <p:nvSpPr>
          <p:cNvPr id="45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Another distributed data system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Developed at Amazon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Underlies its SimpleDB key-value pair database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Designed specifically for supporting a large volume of concurrent updates, each of which could be small in size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446" dur="indefinite" restart="never" nodeType="tmRoot">
          <p:childTnLst>
            <p:seq>
              <p:cTn id="2447" dur="indefinite" nodeType="mainSeq">
                <p:childTnLst>
                  <p:par>
                    <p:cTn id="2448" fill="hold">
                      <p:stCondLst>
                        <p:cond delay="indefinite"/>
                      </p:stCondLst>
                      <p:childTnLst>
                        <p:par>
                          <p:cTn id="2449" fill="hold">
                            <p:stCondLst>
                              <p:cond delay="0"/>
                            </p:stCondLst>
                            <p:childTnLst>
                              <p:par>
                                <p:cTn id="2450" nodeType="clickEffect" fill="hold" presetClass="entr" presetID="42">
                                  <p:stCondLst>
                                    <p:cond delay="0"/>
                                  </p:stCondLst>
                                  <p:childTnLst>
                                    <p:set>
                                      <p:cBhvr>
                                        <p:cTn id="2451" dur="1" fill="hold">
                                          <p:stCondLst>
                                            <p:cond delay="0"/>
                                          </p:stCondLst>
                                        </p:cTn>
                                        <p:tgtEl>
                                          <p:spTgt spid="454">
                                            <p:txEl>
                                              <p:pRg st="0" end="0"/>
                                            </p:txEl>
                                          </p:spTgt>
                                        </p:tgtEl>
                                        <p:attrNameLst>
                                          <p:attrName>style.visibility</p:attrName>
                                        </p:attrNameLst>
                                      </p:cBhvr>
                                      <p:to>
                                        <p:strVal val="visible"/>
                                      </p:to>
                                    </p:set>
                                    <p:animEffect filter="fade" transition="in">
                                      <p:cBhvr additive="repl">
                                        <p:cTn id="2452" dur="1000"/>
                                        <p:tgtEl>
                                          <p:spTgt spid="454">
                                            <p:txEl>
                                              <p:pRg st="0" end="0"/>
                                            </p:txEl>
                                          </p:spTgt>
                                        </p:tgtEl>
                                      </p:cBhvr>
                                    </p:animEffect>
                                    <p:anim calcmode="lin" valueType="num">
                                      <p:cBhvr additive="repl">
                                        <p:cTn id="2453" dur="1000" fill="hold"/>
                                        <p:tgtEl>
                                          <p:spTgt spid="454">
                                            <p:txEl>
                                              <p:pRg st="0" end="0"/>
                                            </p:txEl>
                                          </p:spTgt>
                                        </p:tgtEl>
                                        <p:attrNameLst>
                                          <p:attrName>ppt_x</p:attrName>
                                        </p:attrNameLst>
                                      </p:cBhvr>
                                      <p:tavLst>
                                        <p:tav tm="0">
                                          <p:val>
                                            <p:strVal val="#ppt_x"/>
                                          </p:val>
                                        </p:tav>
                                        <p:tav tm="100000">
                                          <p:val>
                                            <p:strVal val="#ppt_x"/>
                                          </p:val>
                                        </p:tav>
                                      </p:tavLst>
                                    </p:anim>
                                    <p:anim calcmode="lin" valueType="num">
                                      <p:cBhvr additive="repl">
                                        <p:cTn id="2454" dur="1000" fill="hold"/>
                                        <p:tgtEl>
                                          <p:spTgt spid="4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55" fill="hold">
                      <p:stCondLst>
                        <p:cond delay="indefinite"/>
                      </p:stCondLst>
                      <p:childTnLst>
                        <p:par>
                          <p:cTn id="2456" fill="hold">
                            <p:stCondLst>
                              <p:cond delay="0"/>
                            </p:stCondLst>
                            <p:childTnLst>
                              <p:par>
                                <p:cTn id="2457" nodeType="clickEffect" fill="hold" presetClass="entr" presetID="42">
                                  <p:stCondLst>
                                    <p:cond delay="0"/>
                                  </p:stCondLst>
                                  <p:childTnLst>
                                    <p:set>
                                      <p:cBhvr>
                                        <p:cTn id="2458" dur="1" fill="hold">
                                          <p:stCondLst>
                                            <p:cond delay="0"/>
                                          </p:stCondLst>
                                        </p:cTn>
                                        <p:tgtEl>
                                          <p:spTgt spid="454">
                                            <p:txEl>
                                              <p:pRg st="1" end="1"/>
                                            </p:txEl>
                                          </p:spTgt>
                                        </p:tgtEl>
                                        <p:attrNameLst>
                                          <p:attrName>style.visibility</p:attrName>
                                        </p:attrNameLst>
                                      </p:cBhvr>
                                      <p:to>
                                        <p:strVal val="visible"/>
                                      </p:to>
                                    </p:set>
                                    <p:animEffect filter="fade" transition="in">
                                      <p:cBhvr additive="repl">
                                        <p:cTn id="2459" dur="1000"/>
                                        <p:tgtEl>
                                          <p:spTgt spid="454">
                                            <p:txEl>
                                              <p:pRg st="1" end="1"/>
                                            </p:txEl>
                                          </p:spTgt>
                                        </p:tgtEl>
                                      </p:cBhvr>
                                    </p:animEffect>
                                    <p:anim calcmode="lin" valueType="num">
                                      <p:cBhvr additive="repl">
                                        <p:cTn id="2460" dur="1000" fill="hold"/>
                                        <p:tgtEl>
                                          <p:spTgt spid="454">
                                            <p:txEl>
                                              <p:pRg st="1" end="1"/>
                                            </p:txEl>
                                          </p:spTgt>
                                        </p:tgtEl>
                                        <p:attrNameLst>
                                          <p:attrName>ppt_x</p:attrName>
                                        </p:attrNameLst>
                                      </p:cBhvr>
                                      <p:tavLst>
                                        <p:tav tm="0">
                                          <p:val>
                                            <p:strVal val="#ppt_x"/>
                                          </p:val>
                                        </p:tav>
                                        <p:tav tm="100000">
                                          <p:val>
                                            <p:strVal val="#ppt_x"/>
                                          </p:val>
                                        </p:tav>
                                      </p:tavLst>
                                    </p:anim>
                                    <p:anim calcmode="lin" valueType="num">
                                      <p:cBhvr additive="repl">
                                        <p:cTn id="2461" dur="1000" fill="hold"/>
                                        <p:tgtEl>
                                          <p:spTgt spid="4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62" fill="hold">
                      <p:stCondLst>
                        <p:cond delay="indefinite"/>
                      </p:stCondLst>
                      <p:childTnLst>
                        <p:par>
                          <p:cTn id="2463" fill="hold">
                            <p:stCondLst>
                              <p:cond delay="0"/>
                            </p:stCondLst>
                            <p:childTnLst>
                              <p:par>
                                <p:cTn id="2464" nodeType="clickEffect" fill="hold" presetClass="entr" presetID="42">
                                  <p:stCondLst>
                                    <p:cond delay="0"/>
                                  </p:stCondLst>
                                  <p:childTnLst>
                                    <p:set>
                                      <p:cBhvr>
                                        <p:cTn id="2465" dur="1" fill="hold">
                                          <p:stCondLst>
                                            <p:cond delay="0"/>
                                          </p:stCondLst>
                                        </p:cTn>
                                        <p:tgtEl>
                                          <p:spTgt spid="454">
                                            <p:txEl>
                                              <p:pRg st="2" end="2"/>
                                            </p:txEl>
                                          </p:spTgt>
                                        </p:tgtEl>
                                        <p:attrNameLst>
                                          <p:attrName>style.visibility</p:attrName>
                                        </p:attrNameLst>
                                      </p:cBhvr>
                                      <p:to>
                                        <p:strVal val="visible"/>
                                      </p:to>
                                    </p:set>
                                    <p:animEffect filter="fade" transition="in">
                                      <p:cBhvr additive="repl">
                                        <p:cTn id="2466" dur="1000"/>
                                        <p:tgtEl>
                                          <p:spTgt spid="454">
                                            <p:txEl>
                                              <p:pRg st="2" end="2"/>
                                            </p:txEl>
                                          </p:spTgt>
                                        </p:tgtEl>
                                      </p:cBhvr>
                                    </p:animEffect>
                                    <p:anim calcmode="lin" valueType="num">
                                      <p:cBhvr additive="repl">
                                        <p:cTn id="2467" dur="1000" fill="hold"/>
                                        <p:tgtEl>
                                          <p:spTgt spid="454">
                                            <p:txEl>
                                              <p:pRg st="2" end="2"/>
                                            </p:txEl>
                                          </p:spTgt>
                                        </p:tgtEl>
                                        <p:attrNameLst>
                                          <p:attrName>ppt_x</p:attrName>
                                        </p:attrNameLst>
                                      </p:cBhvr>
                                      <p:tavLst>
                                        <p:tav tm="0">
                                          <p:val>
                                            <p:strVal val="#ppt_x"/>
                                          </p:val>
                                        </p:tav>
                                        <p:tav tm="100000">
                                          <p:val>
                                            <p:strVal val="#ppt_x"/>
                                          </p:val>
                                        </p:tav>
                                      </p:tavLst>
                                    </p:anim>
                                    <p:anim calcmode="lin" valueType="num">
                                      <p:cBhvr additive="repl">
                                        <p:cTn id="2468" dur="1000" fill="hold"/>
                                        <p:tgtEl>
                                          <p:spTgt spid="4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69" fill="hold">
                      <p:stCondLst>
                        <p:cond delay="indefinite"/>
                      </p:stCondLst>
                      <p:childTnLst>
                        <p:par>
                          <p:cTn id="2470" fill="hold">
                            <p:stCondLst>
                              <p:cond delay="0"/>
                            </p:stCondLst>
                            <p:childTnLst>
                              <p:par>
                                <p:cTn id="2471" nodeType="clickEffect" fill="hold" presetClass="entr" presetID="42">
                                  <p:stCondLst>
                                    <p:cond delay="0"/>
                                  </p:stCondLst>
                                  <p:childTnLst>
                                    <p:set>
                                      <p:cBhvr>
                                        <p:cTn id="2472" dur="1" fill="hold">
                                          <p:stCondLst>
                                            <p:cond delay="0"/>
                                          </p:stCondLst>
                                        </p:cTn>
                                        <p:tgtEl>
                                          <p:spTgt spid="454">
                                            <p:txEl>
                                              <p:pRg st="3" end="3"/>
                                            </p:txEl>
                                          </p:spTgt>
                                        </p:tgtEl>
                                        <p:attrNameLst>
                                          <p:attrName>style.visibility</p:attrName>
                                        </p:attrNameLst>
                                      </p:cBhvr>
                                      <p:to>
                                        <p:strVal val="visible"/>
                                      </p:to>
                                    </p:set>
                                    <p:animEffect filter="fade" transition="in">
                                      <p:cBhvr additive="repl">
                                        <p:cTn id="2473" dur="1000"/>
                                        <p:tgtEl>
                                          <p:spTgt spid="454">
                                            <p:txEl>
                                              <p:pRg st="3" end="3"/>
                                            </p:txEl>
                                          </p:spTgt>
                                        </p:tgtEl>
                                      </p:cBhvr>
                                    </p:animEffect>
                                    <p:anim calcmode="lin" valueType="num">
                                      <p:cBhvr additive="repl">
                                        <p:cTn id="2474" dur="1000" fill="hold"/>
                                        <p:tgtEl>
                                          <p:spTgt spid="454">
                                            <p:txEl>
                                              <p:pRg st="3" end="3"/>
                                            </p:txEl>
                                          </p:spTgt>
                                        </p:tgtEl>
                                        <p:attrNameLst>
                                          <p:attrName>ppt_x</p:attrName>
                                        </p:attrNameLst>
                                      </p:cBhvr>
                                      <p:tavLst>
                                        <p:tav tm="0">
                                          <p:val>
                                            <p:strVal val="#ppt_x"/>
                                          </p:val>
                                        </p:tav>
                                        <p:tav tm="100000">
                                          <p:val>
                                            <p:strVal val="#ppt_x"/>
                                          </p:val>
                                        </p:tav>
                                      </p:tavLst>
                                    </p:anim>
                                    <p:anim calcmode="lin" valueType="num">
                                      <p:cBhvr additive="repl">
                                        <p:cTn id="2475" dur="1000" fill="hold"/>
                                        <p:tgtEl>
                                          <p:spTgt spid="45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Dynamo</a:t>
            </a:r>
            <a:endParaRPr b="0" lang="en-IN" sz="5000" strike="noStrike" u="none">
              <a:solidFill>
                <a:srgbClr val="000000"/>
              </a:solidFill>
              <a:effectLst/>
              <a:uFillTx/>
              <a:latin typeface="Arial"/>
            </a:endParaRPr>
          </a:p>
        </p:txBody>
      </p:sp>
      <p:sp>
        <p:nvSpPr>
          <p:cNvPr id="45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Dynamo’s data model is that of simple key-value pairs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expected that applications read and write such data objects fairly randomly.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model is well suited for many web-based e-commerce applications that all need to support constructs such as a ‘shopping cart.’</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476" dur="indefinite" restart="never" nodeType="tmRoot">
          <p:childTnLst>
            <p:seq>
              <p:cTn id="2477" dur="indefinite" nodeType="mainSeq">
                <p:childTnLst>
                  <p:par>
                    <p:cTn id="2478" fill="hold">
                      <p:stCondLst>
                        <p:cond delay="indefinite"/>
                      </p:stCondLst>
                      <p:childTnLst>
                        <p:par>
                          <p:cTn id="2479" fill="hold">
                            <p:stCondLst>
                              <p:cond delay="0"/>
                            </p:stCondLst>
                            <p:childTnLst>
                              <p:par>
                                <p:cTn id="2480" nodeType="clickEffect" fill="hold" presetClass="entr" presetID="42">
                                  <p:stCondLst>
                                    <p:cond delay="0"/>
                                  </p:stCondLst>
                                  <p:childTnLst>
                                    <p:set>
                                      <p:cBhvr>
                                        <p:cTn id="2481" dur="1" fill="hold">
                                          <p:stCondLst>
                                            <p:cond delay="0"/>
                                          </p:stCondLst>
                                        </p:cTn>
                                        <p:tgtEl>
                                          <p:spTgt spid="456">
                                            <p:txEl>
                                              <p:pRg st="0" end="0"/>
                                            </p:txEl>
                                          </p:spTgt>
                                        </p:tgtEl>
                                        <p:attrNameLst>
                                          <p:attrName>style.visibility</p:attrName>
                                        </p:attrNameLst>
                                      </p:cBhvr>
                                      <p:to>
                                        <p:strVal val="visible"/>
                                      </p:to>
                                    </p:set>
                                    <p:animEffect filter="fade" transition="in">
                                      <p:cBhvr additive="repl">
                                        <p:cTn id="2482" dur="1000"/>
                                        <p:tgtEl>
                                          <p:spTgt spid="456">
                                            <p:txEl>
                                              <p:pRg st="0" end="0"/>
                                            </p:txEl>
                                          </p:spTgt>
                                        </p:tgtEl>
                                      </p:cBhvr>
                                    </p:animEffect>
                                    <p:anim calcmode="lin" valueType="num">
                                      <p:cBhvr additive="repl">
                                        <p:cTn id="2483" dur="1000" fill="hold"/>
                                        <p:tgtEl>
                                          <p:spTgt spid="456">
                                            <p:txEl>
                                              <p:pRg st="0" end="0"/>
                                            </p:txEl>
                                          </p:spTgt>
                                        </p:tgtEl>
                                        <p:attrNameLst>
                                          <p:attrName>ppt_x</p:attrName>
                                        </p:attrNameLst>
                                      </p:cBhvr>
                                      <p:tavLst>
                                        <p:tav tm="0">
                                          <p:val>
                                            <p:strVal val="#ppt_x"/>
                                          </p:val>
                                        </p:tav>
                                        <p:tav tm="100000">
                                          <p:val>
                                            <p:strVal val="#ppt_x"/>
                                          </p:val>
                                        </p:tav>
                                      </p:tavLst>
                                    </p:anim>
                                    <p:anim calcmode="lin" valueType="num">
                                      <p:cBhvr additive="repl">
                                        <p:cTn id="2484" dur="1000" fill="hold"/>
                                        <p:tgtEl>
                                          <p:spTgt spid="4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85" fill="hold">
                      <p:stCondLst>
                        <p:cond delay="indefinite"/>
                      </p:stCondLst>
                      <p:childTnLst>
                        <p:par>
                          <p:cTn id="2486" fill="hold">
                            <p:stCondLst>
                              <p:cond delay="0"/>
                            </p:stCondLst>
                            <p:childTnLst>
                              <p:par>
                                <p:cTn id="2487" nodeType="clickEffect" fill="hold" presetClass="entr" presetID="42">
                                  <p:stCondLst>
                                    <p:cond delay="0"/>
                                  </p:stCondLst>
                                  <p:childTnLst>
                                    <p:set>
                                      <p:cBhvr>
                                        <p:cTn id="2488" dur="1" fill="hold">
                                          <p:stCondLst>
                                            <p:cond delay="0"/>
                                          </p:stCondLst>
                                        </p:cTn>
                                        <p:tgtEl>
                                          <p:spTgt spid="456">
                                            <p:txEl>
                                              <p:pRg st="1" end="1"/>
                                            </p:txEl>
                                          </p:spTgt>
                                        </p:tgtEl>
                                        <p:attrNameLst>
                                          <p:attrName>style.visibility</p:attrName>
                                        </p:attrNameLst>
                                      </p:cBhvr>
                                      <p:to>
                                        <p:strVal val="visible"/>
                                      </p:to>
                                    </p:set>
                                    <p:animEffect filter="fade" transition="in">
                                      <p:cBhvr additive="repl">
                                        <p:cTn id="2489" dur="1000"/>
                                        <p:tgtEl>
                                          <p:spTgt spid="456">
                                            <p:txEl>
                                              <p:pRg st="1" end="1"/>
                                            </p:txEl>
                                          </p:spTgt>
                                        </p:tgtEl>
                                      </p:cBhvr>
                                    </p:animEffect>
                                    <p:anim calcmode="lin" valueType="num">
                                      <p:cBhvr additive="repl">
                                        <p:cTn id="2490" dur="1000" fill="hold"/>
                                        <p:tgtEl>
                                          <p:spTgt spid="456">
                                            <p:txEl>
                                              <p:pRg st="1" end="1"/>
                                            </p:txEl>
                                          </p:spTgt>
                                        </p:tgtEl>
                                        <p:attrNameLst>
                                          <p:attrName>ppt_x</p:attrName>
                                        </p:attrNameLst>
                                      </p:cBhvr>
                                      <p:tavLst>
                                        <p:tav tm="0">
                                          <p:val>
                                            <p:strVal val="#ppt_x"/>
                                          </p:val>
                                        </p:tav>
                                        <p:tav tm="100000">
                                          <p:val>
                                            <p:strVal val="#ppt_x"/>
                                          </p:val>
                                        </p:tav>
                                      </p:tavLst>
                                    </p:anim>
                                    <p:anim calcmode="lin" valueType="num">
                                      <p:cBhvr additive="repl">
                                        <p:cTn id="2491" dur="1000" fill="hold"/>
                                        <p:tgtEl>
                                          <p:spTgt spid="4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92" fill="hold">
                      <p:stCondLst>
                        <p:cond delay="indefinite"/>
                      </p:stCondLst>
                      <p:childTnLst>
                        <p:par>
                          <p:cTn id="2493" fill="hold">
                            <p:stCondLst>
                              <p:cond delay="0"/>
                            </p:stCondLst>
                            <p:childTnLst>
                              <p:par>
                                <p:cTn id="2494" nodeType="clickEffect" fill="hold" presetClass="entr" presetID="42">
                                  <p:stCondLst>
                                    <p:cond delay="0"/>
                                  </p:stCondLst>
                                  <p:childTnLst>
                                    <p:set>
                                      <p:cBhvr>
                                        <p:cTn id="2495" dur="1" fill="hold">
                                          <p:stCondLst>
                                            <p:cond delay="0"/>
                                          </p:stCondLst>
                                        </p:cTn>
                                        <p:tgtEl>
                                          <p:spTgt spid="456">
                                            <p:txEl>
                                              <p:pRg st="2" end="2"/>
                                            </p:txEl>
                                          </p:spTgt>
                                        </p:tgtEl>
                                        <p:attrNameLst>
                                          <p:attrName>style.visibility</p:attrName>
                                        </p:attrNameLst>
                                      </p:cBhvr>
                                      <p:to>
                                        <p:strVal val="visible"/>
                                      </p:to>
                                    </p:set>
                                    <p:animEffect filter="fade" transition="in">
                                      <p:cBhvr additive="repl">
                                        <p:cTn id="2496" dur="1000"/>
                                        <p:tgtEl>
                                          <p:spTgt spid="456">
                                            <p:txEl>
                                              <p:pRg st="2" end="2"/>
                                            </p:txEl>
                                          </p:spTgt>
                                        </p:tgtEl>
                                      </p:cBhvr>
                                    </p:animEffect>
                                    <p:anim calcmode="lin" valueType="num">
                                      <p:cBhvr additive="repl">
                                        <p:cTn id="2497" dur="1000" fill="hold"/>
                                        <p:tgtEl>
                                          <p:spTgt spid="456">
                                            <p:txEl>
                                              <p:pRg st="2" end="2"/>
                                            </p:txEl>
                                          </p:spTgt>
                                        </p:tgtEl>
                                        <p:attrNameLst>
                                          <p:attrName>ppt_x</p:attrName>
                                        </p:attrNameLst>
                                      </p:cBhvr>
                                      <p:tavLst>
                                        <p:tav tm="0">
                                          <p:val>
                                            <p:strVal val="#ppt_x"/>
                                          </p:val>
                                        </p:tav>
                                        <p:tav tm="100000">
                                          <p:val>
                                            <p:strVal val="#ppt_x"/>
                                          </p:val>
                                        </p:tav>
                                      </p:tavLst>
                                    </p:anim>
                                    <p:anim calcmode="lin" valueType="num">
                                      <p:cBhvr additive="repl">
                                        <p:cTn id="2498" dur="1000" fill="hold"/>
                                        <p:tgtEl>
                                          <p:spTgt spid="45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Dynamo</a:t>
            </a:r>
            <a:endParaRPr b="0" lang="en-IN" sz="5000" strike="noStrike" u="none">
              <a:solidFill>
                <a:srgbClr val="000000"/>
              </a:solidFill>
              <a:effectLst/>
              <a:uFillTx/>
              <a:latin typeface="Arial"/>
            </a:endParaRPr>
          </a:p>
        </p:txBody>
      </p:sp>
      <p:sp>
        <p:nvSpPr>
          <p:cNvPr id="458" name="PlaceHolder 2"/>
          <p:cNvSpPr>
            <a:spLocks noGrp="1"/>
          </p:cNvSpPr>
          <p:nvPr>
            <p:ph/>
          </p:nvPr>
        </p:nvSpPr>
        <p:spPr>
          <a:xfrm>
            <a:off x="609480" y="1935360"/>
            <a:ext cx="10972080" cy="469332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Also replicates data for fault tolerance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Makes use of distributed object versioning and quorum-consistency</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 To enable writes to succeed without waiting for all replicas to be successfully updated</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Managing conflicts if they arise is relegated to reads which are provided enough information to enable application dependent resolution.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499" dur="indefinite" restart="never" nodeType="tmRoot">
          <p:childTnLst>
            <p:seq>
              <p:cTn id="2500" dur="indefinite" nodeType="mainSeq">
                <p:childTnLst>
                  <p:par>
                    <p:cTn id="2501" fill="hold">
                      <p:stCondLst>
                        <p:cond delay="indefinite"/>
                      </p:stCondLst>
                      <p:childTnLst>
                        <p:par>
                          <p:cTn id="2502" fill="hold">
                            <p:stCondLst>
                              <p:cond delay="0"/>
                            </p:stCondLst>
                            <p:childTnLst>
                              <p:par>
                                <p:cTn id="2503" nodeType="clickEffect" fill="hold" presetClass="entr" presetID="42">
                                  <p:stCondLst>
                                    <p:cond delay="0"/>
                                  </p:stCondLst>
                                  <p:childTnLst>
                                    <p:set>
                                      <p:cBhvr>
                                        <p:cTn id="2504" dur="1" fill="hold">
                                          <p:stCondLst>
                                            <p:cond delay="0"/>
                                          </p:stCondLst>
                                        </p:cTn>
                                        <p:tgtEl>
                                          <p:spTgt spid="458">
                                            <p:txEl>
                                              <p:pRg st="0" end="0"/>
                                            </p:txEl>
                                          </p:spTgt>
                                        </p:tgtEl>
                                        <p:attrNameLst>
                                          <p:attrName>style.visibility</p:attrName>
                                        </p:attrNameLst>
                                      </p:cBhvr>
                                      <p:to>
                                        <p:strVal val="visible"/>
                                      </p:to>
                                    </p:set>
                                    <p:animEffect filter="fade" transition="in">
                                      <p:cBhvr additive="repl">
                                        <p:cTn id="2505" dur="1000"/>
                                        <p:tgtEl>
                                          <p:spTgt spid="458">
                                            <p:txEl>
                                              <p:pRg st="0" end="0"/>
                                            </p:txEl>
                                          </p:spTgt>
                                        </p:tgtEl>
                                      </p:cBhvr>
                                    </p:animEffect>
                                    <p:anim calcmode="lin" valueType="num">
                                      <p:cBhvr additive="repl">
                                        <p:cTn id="2506" dur="1000" fill="hold"/>
                                        <p:tgtEl>
                                          <p:spTgt spid="458">
                                            <p:txEl>
                                              <p:pRg st="0" end="0"/>
                                            </p:txEl>
                                          </p:spTgt>
                                        </p:tgtEl>
                                        <p:attrNameLst>
                                          <p:attrName>ppt_x</p:attrName>
                                        </p:attrNameLst>
                                      </p:cBhvr>
                                      <p:tavLst>
                                        <p:tav tm="0">
                                          <p:val>
                                            <p:strVal val="#ppt_x"/>
                                          </p:val>
                                        </p:tav>
                                        <p:tav tm="100000">
                                          <p:val>
                                            <p:strVal val="#ppt_x"/>
                                          </p:val>
                                        </p:tav>
                                      </p:tavLst>
                                    </p:anim>
                                    <p:anim calcmode="lin" valueType="num">
                                      <p:cBhvr additive="repl">
                                        <p:cTn id="2507" dur="1000" fill="hold"/>
                                        <p:tgtEl>
                                          <p:spTgt spid="4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08" fill="hold">
                      <p:stCondLst>
                        <p:cond delay="indefinite"/>
                      </p:stCondLst>
                      <p:childTnLst>
                        <p:par>
                          <p:cTn id="2509" fill="hold">
                            <p:stCondLst>
                              <p:cond delay="0"/>
                            </p:stCondLst>
                            <p:childTnLst>
                              <p:par>
                                <p:cTn id="2510" nodeType="clickEffect" fill="hold" presetClass="entr" presetID="42">
                                  <p:stCondLst>
                                    <p:cond delay="0"/>
                                  </p:stCondLst>
                                  <p:childTnLst>
                                    <p:set>
                                      <p:cBhvr>
                                        <p:cTn id="2511" dur="1" fill="hold">
                                          <p:stCondLst>
                                            <p:cond delay="0"/>
                                          </p:stCondLst>
                                        </p:cTn>
                                        <p:tgtEl>
                                          <p:spTgt spid="458">
                                            <p:txEl>
                                              <p:pRg st="1" end="1"/>
                                            </p:txEl>
                                          </p:spTgt>
                                        </p:tgtEl>
                                        <p:attrNameLst>
                                          <p:attrName>style.visibility</p:attrName>
                                        </p:attrNameLst>
                                      </p:cBhvr>
                                      <p:to>
                                        <p:strVal val="visible"/>
                                      </p:to>
                                    </p:set>
                                    <p:animEffect filter="fade" transition="in">
                                      <p:cBhvr additive="repl">
                                        <p:cTn id="2512" dur="1000"/>
                                        <p:tgtEl>
                                          <p:spTgt spid="458">
                                            <p:txEl>
                                              <p:pRg st="1" end="1"/>
                                            </p:txEl>
                                          </p:spTgt>
                                        </p:tgtEl>
                                      </p:cBhvr>
                                    </p:animEffect>
                                    <p:anim calcmode="lin" valueType="num">
                                      <p:cBhvr additive="repl">
                                        <p:cTn id="2513" dur="1000" fill="hold"/>
                                        <p:tgtEl>
                                          <p:spTgt spid="458">
                                            <p:txEl>
                                              <p:pRg st="1" end="1"/>
                                            </p:txEl>
                                          </p:spTgt>
                                        </p:tgtEl>
                                        <p:attrNameLst>
                                          <p:attrName>ppt_x</p:attrName>
                                        </p:attrNameLst>
                                      </p:cBhvr>
                                      <p:tavLst>
                                        <p:tav tm="0">
                                          <p:val>
                                            <p:strVal val="#ppt_x"/>
                                          </p:val>
                                        </p:tav>
                                        <p:tav tm="100000">
                                          <p:val>
                                            <p:strVal val="#ppt_x"/>
                                          </p:val>
                                        </p:tav>
                                      </p:tavLst>
                                    </p:anim>
                                    <p:anim calcmode="lin" valueType="num">
                                      <p:cBhvr additive="repl">
                                        <p:cTn id="2514" dur="1000" fill="hold"/>
                                        <p:tgtEl>
                                          <p:spTgt spid="458">
                                            <p:txEl>
                                              <p:pRg st="1" end="1"/>
                                            </p:txEl>
                                          </p:spTgt>
                                        </p:tgtEl>
                                        <p:attrNameLst>
                                          <p:attrName>ppt_y</p:attrName>
                                        </p:attrNameLst>
                                      </p:cBhvr>
                                      <p:tavLst>
                                        <p:tav tm="0">
                                          <p:val>
                                            <p:strVal val="#ppt_y+.1"/>
                                          </p:val>
                                        </p:tav>
                                        <p:tav tm="100000">
                                          <p:val>
                                            <p:strVal val="#ppt_y"/>
                                          </p:val>
                                        </p:tav>
                                      </p:tavLst>
                                    </p:anim>
                                  </p:childTnLst>
                                </p:cTn>
                              </p:par>
                              <p:par>
                                <p:cTn id="2515" nodeType="withEffect" fill="hold" presetClass="entr" presetID="42">
                                  <p:stCondLst>
                                    <p:cond delay="0"/>
                                  </p:stCondLst>
                                  <p:childTnLst>
                                    <p:set>
                                      <p:cBhvr>
                                        <p:cTn id="2516" dur="1" fill="hold">
                                          <p:stCondLst>
                                            <p:cond delay="0"/>
                                          </p:stCondLst>
                                        </p:cTn>
                                        <p:tgtEl>
                                          <p:spTgt spid="458">
                                            <p:txEl>
                                              <p:pRg st="2" end="2"/>
                                            </p:txEl>
                                          </p:spTgt>
                                        </p:tgtEl>
                                        <p:attrNameLst>
                                          <p:attrName>style.visibility</p:attrName>
                                        </p:attrNameLst>
                                      </p:cBhvr>
                                      <p:to>
                                        <p:strVal val="visible"/>
                                      </p:to>
                                    </p:set>
                                    <p:animEffect filter="fade" transition="in">
                                      <p:cBhvr additive="repl">
                                        <p:cTn id="2517" dur="1000"/>
                                        <p:tgtEl>
                                          <p:spTgt spid="458">
                                            <p:txEl>
                                              <p:pRg st="2" end="2"/>
                                            </p:txEl>
                                          </p:spTgt>
                                        </p:tgtEl>
                                      </p:cBhvr>
                                    </p:animEffect>
                                    <p:anim calcmode="lin" valueType="num">
                                      <p:cBhvr additive="repl">
                                        <p:cTn id="2518" dur="1000" fill="hold"/>
                                        <p:tgtEl>
                                          <p:spTgt spid="458">
                                            <p:txEl>
                                              <p:pRg st="2" end="2"/>
                                            </p:txEl>
                                          </p:spTgt>
                                        </p:tgtEl>
                                        <p:attrNameLst>
                                          <p:attrName>ppt_x</p:attrName>
                                        </p:attrNameLst>
                                      </p:cBhvr>
                                      <p:tavLst>
                                        <p:tav tm="0">
                                          <p:val>
                                            <p:strVal val="#ppt_x"/>
                                          </p:val>
                                        </p:tav>
                                        <p:tav tm="100000">
                                          <p:val>
                                            <p:strVal val="#ppt_x"/>
                                          </p:val>
                                        </p:tav>
                                      </p:tavLst>
                                    </p:anim>
                                    <p:anim calcmode="lin" valueType="num">
                                      <p:cBhvr additive="repl">
                                        <p:cTn id="2519" dur="1000" fill="hold"/>
                                        <p:tgtEl>
                                          <p:spTgt spid="4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20" fill="hold">
                      <p:stCondLst>
                        <p:cond delay="indefinite"/>
                      </p:stCondLst>
                      <p:childTnLst>
                        <p:par>
                          <p:cTn id="2521" fill="hold">
                            <p:stCondLst>
                              <p:cond delay="0"/>
                            </p:stCondLst>
                            <p:childTnLst>
                              <p:par>
                                <p:cTn id="2522" nodeType="clickEffect" fill="hold" presetClass="entr" presetID="42">
                                  <p:stCondLst>
                                    <p:cond delay="0"/>
                                  </p:stCondLst>
                                  <p:childTnLst>
                                    <p:set>
                                      <p:cBhvr>
                                        <p:cTn id="2523" dur="1" fill="hold">
                                          <p:stCondLst>
                                            <p:cond delay="0"/>
                                          </p:stCondLst>
                                        </p:cTn>
                                        <p:tgtEl>
                                          <p:spTgt spid="458">
                                            <p:txEl>
                                              <p:pRg st="3" end="3"/>
                                            </p:txEl>
                                          </p:spTgt>
                                        </p:tgtEl>
                                        <p:attrNameLst>
                                          <p:attrName>style.visibility</p:attrName>
                                        </p:attrNameLst>
                                      </p:cBhvr>
                                      <p:to>
                                        <p:strVal val="visible"/>
                                      </p:to>
                                    </p:set>
                                    <p:animEffect filter="fade" transition="in">
                                      <p:cBhvr additive="repl">
                                        <p:cTn id="2524" dur="1000"/>
                                        <p:tgtEl>
                                          <p:spTgt spid="458">
                                            <p:txEl>
                                              <p:pRg st="3" end="3"/>
                                            </p:txEl>
                                          </p:spTgt>
                                        </p:tgtEl>
                                      </p:cBhvr>
                                    </p:animEffect>
                                    <p:anim calcmode="lin" valueType="num">
                                      <p:cBhvr additive="repl">
                                        <p:cTn id="2525" dur="1000" fill="hold"/>
                                        <p:tgtEl>
                                          <p:spTgt spid="458">
                                            <p:txEl>
                                              <p:pRg st="3" end="3"/>
                                            </p:txEl>
                                          </p:spTgt>
                                        </p:tgtEl>
                                        <p:attrNameLst>
                                          <p:attrName>ppt_x</p:attrName>
                                        </p:attrNameLst>
                                      </p:cBhvr>
                                      <p:tavLst>
                                        <p:tav tm="0">
                                          <p:val>
                                            <p:strVal val="#ppt_x"/>
                                          </p:val>
                                        </p:tav>
                                        <p:tav tm="100000">
                                          <p:val>
                                            <p:strVal val="#ppt_x"/>
                                          </p:val>
                                        </p:tav>
                                      </p:tavLst>
                                    </p:anim>
                                    <p:anim calcmode="lin" valueType="num">
                                      <p:cBhvr additive="repl">
                                        <p:cTn id="2526" dur="1000" fill="hold"/>
                                        <p:tgtEl>
                                          <p:spTgt spid="45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46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Because of these features, Dynamo does not rely on any underlying distributed file system and instead directly manages data storage across distributed nodes.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The architecture of Dynamo</a:t>
            </a:r>
            <a:endParaRPr b="0" lang="en-IN" sz="5000" strike="noStrike" u="none">
              <a:solidFill>
                <a:srgbClr val="000000"/>
              </a:solidFill>
              <a:effectLst/>
              <a:uFillTx/>
              <a:latin typeface="Arial"/>
            </a:endParaRPr>
          </a:p>
        </p:txBody>
      </p:sp>
      <p:sp>
        <p:nvSpPr>
          <p:cNvPr id="46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Objects are key-value pairs with arbitrary arrays of bytes.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 MD5 hash of the key is used to generate a 128-bit hash value.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range of this hash function is mapped to a set of virtual nodes arranged in a ring, so each key gets mapped to one virtual node.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object is replicated at this primary virtual node as well as </a:t>
            </a:r>
            <a:r>
              <a:rPr b="0" i="1" lang="en-US" sz="2600" strike="noStrike" u="none">
                <a:solidFill>
                  <a:schemeClr val="dk1"/>
                </a:solidFill>
                <a:effectLst/>
                <a:uFillTx/>
                <a:latin typeface="Constantia"/>
              </a:rPr>
              <a:t>N </a:t>
            </a:r>
            <a:r>
              <a:rPr b="0" lang="en-US" sz="2600" strike="noStrike" u="none">
                <a:solidFill>
                  <a:schemeClr val="dk1"/>
                </a:solidFill>
                <a:effectLst/>
                <a:uFillTx/>
                <a:latin typeface="Constantia"/>
              </a:rPr>
              <a:t>− 1 additional virtual nodes (where </a:t>
            </a:r>
            <a:r>
              <a:rPr b="0" i="1" lang="en-US" sz="2600" strike="noStrike" u="none">
                <a:solidFill>
                  <a:schemeClr val="dk1"/>
                </a:solidFill>
                <a:effectLst/>
                <a:uFillTx/>
                <a:latin typeface="Constantia"/>
              </a:rPr>
              <a:t>N </a:t>
            </a:r>
            <a:r>
              <a:rPr b="0" lang="en-US" sz="2600" strike="noStrike" u="none">
                <a:solidFill>
                  <a:schemeClr val="dk1"/>
                </a:solidFill>
                <a:effectLst/>
                <a:uFillTx/>
                <a:latin typeface="Constantia"/>
              </a:rPr>
              <a:t>is fixed for a particular Dynamo  cluster).</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27" dur="indefinite" restart="never" nodeType="tmRoot">
          <p:childTnLst>
            <p:seq>
              <p:cTn id="2528" dur="indefinite" nodeType="mainSeq">
                <p:childTnLst>
                  <p:par>
                    <p:cTn id="2529" fill="hold">
                      <p:stCondLst>
                        <p:cond delay="indefinite"/>
                      </p:stCondLst>
                      <p:childTnLst>
                        <p:par>
                          <p:cTn id="2530" fill="hold">
                            <p:stCondLst>
                              <p:cond delay="0"/>
                            </p:stCondLst>
                            <p:childTnLst>
                              <p:par>
                                <p:cTn id="2531" nodeType="clickEffect" fill="hold" presetClass="entr" presetID="42">
                                  <p:stCondLst>
                                    <p:cond delay="0"/>
                                  </p:stCondLst>
                                  <p:childTnLst>
                                    <p:set>
                                      <p:cBhvr>
                                        <p:cTn id="2532" dur="1" fill="hold">
                                          <p:stCondLst>
                                            <p:cond delay="0"/>
                                          </p:stCondLst>
                                        </p:cTn>
                                        <p:tgtEl>
                                          <p:spTgt spid="462">
                                            <p:txEl>
                                              <p:pRg st="0" end="0"/>
                                            </p:txEl>
                                          </p:spTgt>
                                        </p:tgtEl>
                                        <p:attrNameLst>
                                          <p:attrName>style.visibility</p:attrName>
                                        </p:attrNameLst>
                                      </p:cBhvr>
                                      <p:to>
                                        <p:strVal val="visible"/>
                                      </p:to>
                                    </p:set>
                                    <p:animEffect filter="fade" transition="in">
                                      <p:cBhvr additive="repl">
                                        <p:cTn id="2533" dur="1000"/>
                                        <p:tgtEl>
                                          <p:spTgt spid="462">
                                            <p:txEl>
                                              <p:pRg st="0" end="0"/>
                                            </p:txEl>
                                          </p:spTgt>
                                        </p:tgtEl>
                                      </p:cBhvr>
                                    </p:animEffect>
                                    <p:anim calcmode="lin" valueType="num">
                                      <p:cBhvr additive="repl">
                                        <p:cTn id="2534" dur="1000" fill="hold"/>
                                        <p:tgtEl>
                                          <p:spTgt spid="462">
                                            <p:txEl>
                                              <p:pRg st="0" end="0"/>
                                            </p:txEl>
                                          </p:spTgt>
                                        </p:tgtEl>
                                        <p:attrNameLst>
                                          <p:attrName>ppt_x</p:attrName>
                                        </p:attrNameLst>
                                      </p:cBhvr>
                                      <p:tavLst>
                                        <p:tav tm="0">
                                          <p:val>
                                            <p:strVal val="#ppt_x"/>
                                          </p:val>
                                        </p:tav>
                                        <p:tav tm="100000">
                                          <p:val>
                                            <p:strVal val="#ppt_x"/>
                                          </p:val>
                                        </p:tav>
                                      </p:tavLst>
                                    </p:anim>
                                    <p:anim calcmode="lin" valueType="num">
                                      <p:cBhvr additive="repl">
                                        <p:cTn id="2535" dur="1000" fill="hold"/>
                                        <p:tgtEl>
                                          <p:spTgt spid="4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36" fill="hold">
                      <p:stCondLst>
                        <p:cond delay="indefinite"/>
                      </p:stCondLst>
                      <p:childTnLst>
                        <p:par>
                          <p:cTn id="2537" fill="hold">
                            <p:stCondLst>
                              <p:cond delay="0"/>
                            </p:stCondLst>
                            <p:childTnLst>
                              <p:par>
                                <p:cTn id="2538" nodeType="clickEffect" fill="hold" presetClass="entr" presetID="42">
                                  <p:stCondLst>
                                    <p:cond delay="0"/>
                                  </p:stCondLst>
                                  <p:childTnLst>
                                    <p:set>
                                      <p:cBhvr>
                                        <p:cTn id="2539" dur="1" fill="hold">
                                          <p:stCondLst>
                                            <p:cond delay="0"/>
                                          </p:stCondLst>
                                        </p:cTn>
                                        <p:tgtEl>
                                          <p:spTgt spid="462">
                                            <p:txEl>
                                              <p:pRg st="1" end="1"/>
                                            </p:txEl>
                                          </p:spTgt>
                                        </p:tgtEl>
                                        <p:attrNameLst>
                                          <p:attrName>style.visibility</p:attrName>
                                        </p:attrNameLst>
                                      </p:cBhvr>
                                      <p:to>
                                        <p:strVal val="visible"/>
                                      </p:to>
                                    </p:set>
                                    <p:animEffect filter="fade" transition="in">
                                      <p:cBhvr additive="repl">
                                        <p:cTn id="2540" dur="1000"/>
                                        <p:tgtEl>
                                          <p:spTgt spid="462">
                                            <p:txEl>
                                              <p:pRg st="1" end="1"/>
                                            </p:txEl>
                                          </p:spTgt>
                                        </p:tgtEl>
                                      </p:cBhvr>
                                    </p:animEffect>
                                    <p:anim calcmode="lin" valueType="num">
                                      <p:cBhvr additive="repl">
                                        <p:cTn id="2541" dur="1000" fill="hold"/>
                                        <p:tgtEl>
                                          <p:spTgt spid="462">
                                            <p:txEl>
                                              <p:pRg st="1" end="1"/>
                                            </p:txEl>
                                          </p:spTgt>
                                        </p:tgtEl>
                                        <p:attrNameLst>
                                          <p:attrName>ppt_x</p:attrName>
                                        </p:attrNameLst>
                                      </p:cBhvr>
                                      <p:tavLst>
                                        <p:tav tm="0">
                                          <p:val>
                                            <p:strVal val="#ppt_x"/>
                                          </p:val>
                                        </p:tav>
                                        <p:tav tm="100000">
                                          <p:val>
                                            <p:strVal val="#ppt_x"/>
                                          </p:val>
                                        </p:tav>
                                      </p:tavLst>
                                    </p:anim>
                                    <p:anim calcmode="lin" valueType="num">
                                      <p:cBhvr additive="repl">
                                        <p:cTn id="2542" dur="1000" fill="hold"/>
                                        <p:tgtEl>
                                          <p:spTgt spid="4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43" fill="hold">
                      <p:stCondLst>
                        <p:cond delay="indefinite"/>
                      </p:stCondLst>
                      <p:childTnLst>
                        <p:par>
                          <p:cTn id="2544" fill="hold">
                            <p:stCondLst>
                              <p:cond delay="0"/>
                            </p:stCondLst>
                            <p:childTnLst>
                              <p:par>
                                <p:cTn id="2545" nodeType="clickEffect" fill="hold" presetClass="entr" presetID="42">
                                  <p:stCondLst>
                                    <p:cond delay="0"/>
                                  </p:stCondLst>
                                  <p:childTnLst>
                                    <p:set>
                                      <p:cBhvr>
                                        <p:cTn id="2546" dur="1" fill="hold">
                                          <p:stCondLst>
                                            <p:cond delay="0"/>
                                          </p:stCondLst>
                                        </p:cTn>
                                        <p:tgtEl>
                                          <p:spTgt spid="462">
                                            <p:txEl>
                                              <p:pRg st="2" end="2"/>
                                            </p:txEl>
                                          </p:spTgt>
                                        </p:tgtEl>
                                        <p:attrNameLst>
                                          <p:attrName>style.visibility</p:attrName>
                                        </p:attrNameLst>
                                      </p:cBhvr>
                                      <p:to>
                                        <p:strVal val="visible"/>
                                      </p:to>
                                    </p:set>
                                    <p:animEffect filter="fade" transition="in">
                                      <p:cBhvr additive="repl">
                                        <p:cTn id="2547" dur="1000"/>
                                        <p:tgtEl>
                                          <p:spTgt spid="462">
                                            <p:txEl>
                                              <p:pRg st="2" end="2"/>
                                            </p:txEl>
                                          </p:spTgt>
                                        </p:tgtEl>
                                      </p:cBhvr>
                                    </p:animEffect>
                                    <p:anim calcmode="lin" valueType="num">
                                      <p:cBhvr additive="repl">
                                        <p:cTn id="2548" dur="1000" fill="hold"/>
                                        <p:tgtEl>
                                          <p:spTgt spid="462">
                                            <p:txEl>
                                              <p:pRg st="2" end="2"/>
                                            </p:txEl>
                                          </p:spTgt>
                                        </p:tgtEl>
                                        <p:attrNameLst>
                                          <p:attrName>ppt_x</p:attrName>
                                        </p:attrNameLst>
                                      </p:cBhvr>
                                      <p:tavLst>
                                        <p:tav tm="0">
                                          <p:val>
                                            <p:strVal val="#ppt_x"/>
                                          </p:val>
                                        </p:tav>
                                        <p:tav tm="100000">
                                          <p:val>
                                            <p:strVal val="#ppt_x"/>
                                          </p:val>
                                        </p:tav>
                                      </p:tavLst>
                                    </p:anim>
                                    <p:anim calcmode="lin" valueType="num">
                                      <p:cBhvr additive="repl">
                                        <p:cTn id="2549" dur="1000" fill="hold"/>
                                        <p:tgtEl>
                                          <p:spTgt spid="4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50" fill="hold">
                      <p:stCondLst>
                        <p:cond delay="indefinite"/>
                      </p:stCondLst>
                      <p:childTnLst>
                        <p:par>
                          <p:cTn id="2551" fill="hold">
                            <p:stCondLst>
                              <p:cond delay="0"/>
                            </p:stCondLst>
                            <p:childTnLst>
                              <p:par>
                                <p:cTn id="2552" nodeType="clickEffect" fill="hold" presetClass="entr" presetID="42">
                                  <p:stCondLst>
                                    <p:cond delay="0"/>
                                  </p:stCondLst>
                                  <p:childTnLst>
                                    <p:set>
                                      <p:cBhvr>
                                        <p:cTn id="2553" dur="1" fill="hold">
                                          <p:stCondLst>
                                            <p:cond delay="0"/>
                                          </p:stCondLst>
                                        </p:cTn>
                                        <p:tgtEl>
                                          <p:spTgt spid="462">
                                            <p:txEl>
                                              <p:pRg st="3" end="3"/>
                                            </p:txEl>
                                          </p:spTgt>
                                        </p:tgtEl>
                                        <p:attrNameLst>
                                          <p:attrName>style.visibility</p:attrName>
                                        </p:attrNameLst>
                                      </p:cBhvr>
                                      <p:to>
                                        <p:strVal val="visible"/>
                                      </p:to>
                                    </p:set>
                                    <p:animEffect filter="fade" transition="in">
                                      <p:cBhvr additive="repl">
                                        <p:cTn id="2554" dur="1000"/>
                                        <p:tgtEl>
                                          <p:spTgt spid="462">
                                            <p:txEl>
                                              <p:pRg st="3" end="3"/>
                                            </p:txEl>
                                          </p:spTgt>
                                        </p:tgtEl>
                                      </p:cBhvr>
                                    </p:animEffect>
                                    <p:anim calcmode="lin" valueType="num">
                                      <p:cBhvr additive="repl">
                                        <p:cTn id="2555" dur="1000" fill="hold"/>
                                        <p:tgtEl>
                                          <p:spTgt spid="462">
                                            <p:txEl>
                                              <p:pRg st="3" end="3"/>
                                            </p:txEl>
                                          </p:spTgt>
                                        </p:tgtEl>
                                        <p:attrNameLst>
                                          <p:attrName>ppt_x</p:attrName>
                                        </p:attrNameLst>
                                      </p:cBhvr>
                                      <p:tavLst>
                                        <p:tav tm="0">
                                          <p:val>
                                            <p:strVal val="#ppt_x"/>
                                          </p:val>
                                        </p:tav>
                                        <p:tav tm="100000">
                                          <p:val>
                                            <p:strVal val="#ppt_x"/>
                                          </p:val>
                                        </p:tav>
                                      </p:tavLst>
                                    </p:anim>
                                    <p:anim calcmode="lin" valueType="num">
                                      <p:cBhvr additive="repl">
                                        <p:cTn id="2556" dur="1000" fill="hold"/>
                                        <p:tgtEl>
                                          <p:spTgt spid="46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3" name="Picture 2" descr=""/>
          <p:cNvPicPr/>
          <p:nvPr/>
        </p:nvPicPr>
        <p:blipFill>
          <a:blip r:embed="rId1"/>
          <a:stretch/>
        </p:blipFill>
        <p:spPr>
          <a:xfrm>
            <a:off x="245520" y="1143000"/>
            <a:ext cx="11613600" cy="5257080"/>
          </a:xfrm>
          <a:prstGeom prst="rect">
            <a:avLst/>
          </a:prstGeom>
          <a:noFill/>
          <a:ln w="0">
            <a:noFill/>
          </a:ln>
        </p:spPr>
      </p:pic>
    </p:spTree>
  </p:cSld>
  <mc:AlternateContent>
    <mc:Choice Requires="p14">
      <p:transition spd="slow" p14:dur="2000"/>
    </mc:Choice>
    <mc:Fallback>
      <p:transition spd="slow"/>
    </mc:Fallback>
  </mc:AlternateContent>
</p:sld>
</file>

<file path=ppt/slides/slide1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The architecture of Dynamo</a:t>
            </a:r>
            <a:endParaRPr b="0" lang="en-IN" sz="5000" strike="noStrike" u="none">
              <a:solidFill>
                <a:srgbClr val="000000"/>
              </a:solidFill>
              <a:effectLst/>
              <a:uFillTx/>
              <a:latin typeface="Arial"/>
            </a:endParaRPr>
          </a:p>
        </p:txBody>
      </p:sp>
      <p:sp>
        <p:nvSpPr>
          <p:cNvPr id="465"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Each physical node (server) handles a number of virtual nodes at distributed positions on the ring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To continuously distribute load evenly as nodes leave and join the cluster because of transient failures or network partitions.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Dynamo architecture is completely symmetric with each node being equal</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57" dur="indefinite" restart="never" nodeType="tmRoot">
          <p:childTnLst>
            <p:seq>
              <p:cTn id="2558" dur="indefinite" nodeType="mainSeq">
                <p:childTnLst>
                  <p:par>
                    <p:cTn id="2559" fill="hold">
                      <p:stCondLst>
                        <p:cond delay="indefinite"/>
                      </p:stCondLst>
                      <p:childTnLst>
                        <p:par>
                          <p:cTn id="2560" fill="hold">
                            <p:stCondLst>
                              <p:cond delay="0"/>
                            </p:stCondLst>
                            <p:childTnLst>
                              <p:par>
                                <p:cTn id="2561" nodeType="clickEffect" fill="hold" presetClass="entr" presetID="42">
                                  <p:stCondLst>
                                    <p:cond delay="0"/>
                                  </p:stCondLst>
                                  <p:childTnLst>
                                    <p:set>
                                      <p:cBhvr>
                                        <p:cTn id="2562" dur="1" fill="hold">
                                          <p:stCondLst>
                                            <p:cond delay="0"/>
                                          </p:stCondLst>
                                        </p:cTn>
                                        <p:tgtEl>
                                          <p:spTgt spid="465">
                                            <p:txEl>
                                              <p:pRg st="0" end="0"/>
                                            </p:txEl>
                                          </p:spTgt>
                                        </p:tgtEl>
                                        <p:attrNameLst>
                                          <p:attrName>style.visibility</p:attrName>
                                        </p:attrNameLst>
                                      </p:cBhvr>
                                      <p:to>
                                        <p:strVal val="visible"/>
                                      </p:to>
                                    </p:set>
                                    <p:animEffect filter="fade" transition="in">
                                      <p:cBhvr additive="repl">
                                        <p:cTn id="2563" dur="1000"/>
                                        <p:tgtEl>
                                          <p:spTgt spid="465">
                                            <p:txEl>
                                              <p:pRg st="0" end="0"/>
                                            </p:txEl>
                                          </p:spTgt>
                                        </p:tgtEl>
                                      </p:cBhvr>
                                    </p:animEffect>
                                    <p:anim calcmode="lin" valueType="num">
                                      <p:cBhvr additive="repl">
                                        <p:cTn id="2564" dur="1000" fill="hold"/>
                                        <p:tgtEl>
                                          <p:spTgt spid="465">
                                            <p:txEl>
                                              <p:pRg st="0" end="0"/>
                                            </p:txEl>
                                          </p:spTgt>
                                        </p:tgtEl>
                                        <p:attrNameLst>
                                          <p:attrName>ppt_x</p:attrName>
                                        </p:attrNameLst>
                                      </p:cBhvr>
                                      <p:tavLst>
                                        <p:tav tm="0">
                                          <p:val>
                                            <p:strVal val="#ppt_x"/>
                                          </p:val>
                                        </p:tav>
                                        <p:tav tm="100000">
                                          <p:val>
                                            <p:strVal val="#ppt_x"/>
                                          </p:val>
                                        </p:tav>
                                      </p:tavLst>
                                    </p:anim>
                                    <p:anim calcmode="lin" valueType="num">
                                      <p:cBhvr additive="repl">
                                        <p:cTn id="2565" dur="1000" fill="hold"/>
                                        <p:tgtEl>
                                          <p:spTgt spid="465">
                                            <p:txEl>
                                              <p:pRg st="0" end="0"/>
                                            </p:txEl>
                                          </p:spTgt>
                                        </p:tgtEl>
                                        <p:attrNameLst>
                                          <p:attrName>ppt_y</p:attrName>
                                        </p:attrNameLst>
                                      </p:cBhvr>
                                      <p:tavLst>
                                        <p:tav tm="0">
                                          <p:val>
                                            <p:strVal val="#ppt_y+.1"/>
                                          </p:val>
                                        </p:tav>
                                        <p:tav tm="100000">
                                          <p:val>
                                            <p:strVal val="#ppt_y"/>
                                          </p:val>
                                        </p:tav>
                                      </p:tavLst>
                                    </p:anim>
                                  </p:childTnLst>
                                </p:cTn>
                              </p:par>
                              <p:par>
                                <p:cTn id="2566" nodeType="withEffect" fill="hold" presetClass="entr" presetID="42">
                                  <p:stCondLst>
                                    <p:cond delay="0"/>
                                  </p:stCondLst>
                                  <p:childTnLst>
                                    <p:set>
                                      <p:cBhvr>
                                        <p:cTn id="2567" dur="1" fill="hold">
                                          <p:stCondLst>
                                            <p:cond delay="0"/>
                                          </p:stCondLst>
                                        </p:cTn>
                                        <p:tgtEl>
                                          <p:spTgt spid="465">
                                            <p:txEl>
                                              <p:pRg st="1" end="1"/>
                                            </p:txEl>
                                          </p:spTgt>
                                        </p:tgtEl>
                                        <p:attrNameLst>
                                          <p:attrName>style.visibility</p:attrName>
                                        </p:attrNameLst>
                                      </p:cBhvr>
                                      <p:to>
                                        <p:strVal val="visible"/>
                                      </p:to>
                                    </p:set>
                                    <p:animEffect filter="fade" transition="in">
                                      <p:cBhvr additive="repl">
                                        <p:cTn id="2568" dur="1000"/>
                                        <p:tgtEl>
                                          <p:spTgt spid="465">
                                            <p:txEl>
                                              <p:pRg st="1" end="1"/>
                                            </p:txEl>
                                          </p:spTgt>
                                        </p:tgtEl>
                                      </p:cBhvr>
                                    </p:animEffect>
                                    <p:anim calcmode="lin" valueType="num">
                                      <p:cBhvr additive="repl">
                                        <p:cTn id="2569" dur="1000" fill="hold"/>
                                        <p:tgtEl>
                                          <p:spTgt spid="465">
                                            <p:txEl>
                                              <p:pRg st="1" end="1"/>
                                            </p:txEl>
                                          </p:spTgt>
                                        </p:tgtEl>
                                        <p:attrNameLst>
                                          <p:attrName>ppt_x</p:attrName>
                                        </p:attrNameLst>
                                      </p:cBhvr>
                                      <p:tavLst>
                                        <p:tav tm="0">
                                          <p:val>
                                            <p:strVal val="#ppt_x"/>
                                          </p:val>
                                        </p:tav>
                                        <p:tav tm="100000">
                                          <p:val>
                                            <p:strVal val="#ppt_x"/>
                                          </p:val>
                                        </p:tav>
                                      </p:tavLst>
                                    </p:anim>
                                    <p:anim calcmode="lin" valueType="num">
                                      <p:cBhvr additive="repl">
                                        <p:cTn id="2570" dur="1000" fill="hold"/>
                                        <p:tgtEl>
                                          <p:spTgt spid="46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71" fill="hold">
                      <p:stCondLst>
                        <p:cond delay="indefinite"/>
                      </p:stCondLst>
                      <p:childTnLst>
                        <p:par>
                          <p:cTn id="2572" fill="hold">
                            <p:stCondLst>
                              <p:cond delay="0"/>
                            </p:stCondLst>
                            <p:childTnLst>
                              <p:par>
                                <p:cTn id="2573" nodeType="clickEffect" fill="hold" presetClass="entr" presetID="42">
                                  <p:stCondLst>
                                    <p:cond delay="0"/>
                                  </p:stCondLst>
                                  <p:childTnLst>
                                    <p:set>
                                      <p:cBhvr>
                                        <p:cTn id="2574" dur="1" fill="hold">
                                          <p:stCondLst>
                                            <p:cond delay="0"/>
                                          </p:stCondLst>
                                        </p:cTn>
                                        <p:tgtEl>
                                          <p:spTgt spid="465">
                                            <p:txEl>
                                              <p:pRg st="2" end="2"/>
                                            </p:txEl>
                                          </p:spTgt>
                                        </p:tgtEl>
                                        <p:attrNameLst>
                                          <p:attrName>style.visibility</p:attrName>
                                        </p:attrNameLst>
                                      </p:cBhvr>
                                      <p:to>
                                        <p:strVal val="visible"/>
                                      </p:to>
                                    </p:set>
                                    <p:animEffect filter="fade" transition="in">
                                      <p:cBhvr additive="repl">
                                        <p:cTn id="2575" dur="1000"/>
                                        <p:tgtEl>
                                          <p:spTgt spid="465">
                                            <p:txEl>
                                              <p:pRg st="2" end="2"/>
                                            </p:txEl>
                                          </p:spTgt>
                                        </p:tgtEl>
                                      </p:cBhvr>
                                    </p:animEffect>
                                    <p:anim calcmode="lin" valueType="num">
                                      <p:cBhvr additive="repl">
                                        <p:cTn id="2576" dur="1000" fill="hold"/>
                                        <p:tgtEl>
                                          <p:spTgt spid="465">
                                            <p:txEl>
                                              <p:pRg st="2" end="2"/>
                                            </p:txEl>
                                          </p:spTgt>
                                        </p:tgtEl>
                                        <p:attrNameLst>
                                          <p:attrName>ppt_x</p:attrName>
                                        </p:attrNameLst>
                                      </p:cBhvr>
                                      <p:tavLst>
                                        <p:tav tm="0">
                                          <p:val>
                                            <p:strVal val="#ppt_x"/>
                                          </p:val>
                                        </p:tav>
                                        <p:tav tm="100000">
                                          <p:val>
                                            <p:strVal val="#ppt_x"/>
                                          </p:val>
                                        </p:tav>
                                      </p:tavLst>
                                    </p:anim>
                                    <p:anim calcmode="lin" valueType="num">
                                      <p:cBhvr additive="repl">
                                        <p:cTn id="2577" dur="1000" fill="hold"/>
                                        <p:tgtEl>
                                          <p:spTgt spid="46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Write….</a:t>
            </a:r>
            <a:endParaRPr b="0" lang="en-IN" sz="5000" strike="noStrike" u="none">
              <a:solidFill>
                <a:srgbClr val="000000"/>
              </a:solidFill>
              <a:effectLst/>
              <a:uFillTx/>
              <a:latin typeface="Arial"/>
            </a:endParaRPr>
          </a:p>
        </p:txBody>
      </p:sp>
      <p:sp>
        <p:nvSpPr>
          <p:cNvPr id="46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write request on an object is first executed at one of its virtual nodes which then forwards the request to all nodes having replicas of the object.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Objects are always versioned, so a write merely creates a new version of the object with its local timestamp (</a:t>
            </a:r>
            <a:r>
              <a:rPr b="0" i="1" lang="en-US" sz="2600" strike="noStrike" u="none">
                <a:solidFill>
                  <a:schemeClr val="dk1"/>
                </a:solidFill>
                <a:effectLst/>
                <a:uFillTx/>
                <a:latin typeface="Constantia"/>
              </a:rPr>
              <a:t>Tx </a:t>
            </a:r>
            <a:r>
              <a:rPr b="0" lang="en-US" sz="2600" strike="noStrike" u="none">
                <a:solidFill>
                  <a:schemeClr val="dk1"/>
                </a:solidFill>
                <a:effectLst/>
                <a:uFillTx/>
                <a:latin typeface="Constantia"/>
              </a:rPr>
              <a:t>on node </a:t>
            </a:r>
            <a:r>
              <a:rPr b="0" i="1" lang="en-US" sz="2600" strike="noStrike" u="none">
                <a:solidFill>
                  <a:schemeClr val="dk1"/>
                </a:solidFill>
                <a:effectLst/>
                <a:uFillTx/>
                <a:latin typeface="Constantia"/>
              </a:rPr>
              <a:t>X</a:t>
            </a:r>
            <a:r>
              <a:rPr b="0" lang="en-US" sz="2600" strike="noStrike" u="none">
                <a:solidFill>
                  <a:schemeClr val="dk1"/>
                </a:solidFill>
                <a:effectLst/>
                <a:uFillTx/>
                <a:latin typeface="Constantia"/>
              </a:rPr>
              <a:t>) incremented.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Thus the timestamps capture the history of object updates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versions that are superseded by later versions having a larger </a:t>
            </a:r>
            <a:r>
              <a:rPr b="0" i="1" lang="en-US" sz="2600" strike="noStrike" u="none">
                <a:solidFill>
                  <a:schemeClr val="dk1"/>
                </a:solidFill>
                <a:effectLst/>
                <a:uFillTx/>
                <a:latin typeface="Constantia"/>
              </a:rPr>
              <a:t>vector </a:t>
            </a:r>
            <a:r>
              <a:rPr b="0" lang="en-US" sz="2600" strike="noStrike" u="none">
                <a:solidFill>
                  <a:schemeClr val="dk1"/>
                </a:solidFill>
                <a:effectLst/>
                <a:uFillTx/>
                <a:latin typeface="Constantia"/>
              </a:rPr>
              <a:t>timestamp are discarded.</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469"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Dynamo write operations are allowed to return even if all replicas are not updated.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However a quorum protocol is used to maintain </a:t>
            </a:r>
            <a:r>
              <a:rPr b="0" i="1" lang="en-US" sz="2600" strike="noStrike" u="none">
                <a:solidFill>
                  <a:schemeClr val="dk1"/>
                </a:solidFill>
                <a:effectLst/>
                <a:uFillTx/>
                <a:latin typeface="Constantia"/>
              </a:rPr>
              <a:t>eventual </a:t>
            </a:r>
            <a:r>
              <a:rPr b="0" lang="en-US" sz="2600" strike="noStrike" u="none">
                <a:solidFill>
                  <a:schemeClr val="dk1"/>
                </a:solidFill>
                <a:effectLst/>
                <a:uFillTx/>
                <a:latin typeface="Constantia"/>
              </a:rPr>
              <a:t>consistency of the replicas when a large number of concurrent reads and writes take place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DAS: Direct Attached Storage </a:t>
            </a:r>
            <a:endParaRPr b="0" lang="en-IN" sz="5000" strike="noStrike" u="none">
              <a:solidFill>
                <a:srgbClr val="000000"/>
              </a:solidFill>
              <a:effectLst/>
              <a:uFillTx/>
              <a:latin typeface="Arial"/>
            </a:endParaRPr>
          </a:p>
        </p:txBody>
      </p:sp>
      <p:sp>
        <p:nvSpPr>
          <p:cNvPr id="24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Basic storage system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To provide block-level storage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Use for building SAN and NAS</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performance of SAN and NAS depends on DAS.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Performance of DAS will always be high</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it is directly connected to the system</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Storage devices used to build a DAS storage subsystem are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SCSI [</a:t>
            </a:r>
            <a:r>
              <a:rPr b="0" lang="en-IN" sz="2400" strike="noStrike" u="none">
                <a:solidFill>
                  <a:schemeClr val="dk1"/>
                </a:solidFill>
                <a:effectLst/>
                <a:uFillTx/>
                <a:latin typeface="Constantia"/>
              </a:rPr>
              <a:t>Small Computer System Interface]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 PATA [</a:t>
            </a:r>
            <a:r>
              <a:rPr b="0" lang="en-IN" sz="2400" strike="noStrike" u="none">
                <a:solidFill>
                  <a:schemeClr val="dk1"/>
                </a:solidFill>
                <a:effectLst/>
                <a:uFillTx/>
                <a:latin typeface="Constantia"/>
              </a:rPr>
              <a:t> Parallel Advanced Technology Attachment]</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 SATA [</a:t>
            </a:r>
            <a:r>
              <a:rPr b="0" lang="en-IN" sz="2400" strike="noStrike" u="none">
                <a:solidFill>
                  <a:schemeClr val="dk1"/>
                </a:solidFill>
                <a:effectLst/>
                <a:uFillTx/>
                <a:latin typeface="Constantia"/>
              </a:rPr>
              <a:t>Serial Advanced Technology Attachment]</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 SAS  FC, Flash and RAM.</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42">
                                  <p:stCondLst>
                                    <p:cond delay="0"/>
                                  </p:stCondLst>
                                  <p:childTnLst>
                                    <p:set>
                                      <p:cBhvr>
                                        <p:cTn id="86" dur="1" fill="hold">
                                          <p:stCondLst>
                                            <p:cond delay="0"/>
                                          </p:stCondLst>
                                        </p:cTn>
                                        <p:tgtEl>
                                          <p:spTgt spid="240">
                                            <p:txEl>
                                              <p:pRg st="0" end="0"/>
                                            </p:txEl>
                                          </p:spTgt>
                                        </p:tgtEl>
                                        <p:attrNameLst>
                                          <p:attrName>style.visibility</p:attrName>
                                        </p:attrNameLst>
                                      </p:cBhvr>
                                      <p:to>
                                        <p:strVal val="visible"/>
                                      </p:to>
                                    </p:set>
                                    <p:animEffect filter="fade" transition="in">
                                      <p:cBhvr additive="repl">
                                        <p:cTn id="87" dur="1000"/>
                                        <p:tgtEl>
                                          <p:spTgt spid="240">
                                            <p:txEl>
                                              <p:pRg st="0" end="0"/>
                                            </p:txEl>
                                          </p:spTgt>
                                        </p:tgtEl>
                                      </p:cBhvr>
                                    </p:animEffect>
                                    <p:anim calcmode="lin" valueType="num">
                                      <p:cBhvr additive="repl">
                                        <p:cTn id="88" dur="1000" fill="hold"/>
                                        <p:tgtEl>
                                          <p:spTgt spid="240">
                                            <p:txEl>
                                              <p:pRg st="0" end="0"/>
                                            </p:txEl>
                                          </p:spTgt>
                                        </p:tgtEl>
                                        <p:attrNameLst>
                                          <p:attrName>ppt_x</p:attrName>
                                        </p:attrNameLst>
                                      </p:cBhvr>
                                      <p:tavLst>
                                        <p:tav tm="0">
                                          <p:val>
                                            <p:strVal val="#ppt_x"/>
                                          </p:val>
                                        </p:tav>
                                        <p:tav tm="100000">
                                          <p:val>
                                            <p:strVal val="#ppt_x"/>
                                          </p:val>
                                        </p:tav>
                                      </p:tavLst>
                                    </p:anim>
                                    <p:anim calcmode="lin" valueType="num">
                                      <p:cBhvr additive="repl">
                                        <p:cTn id="89" dur="1000" fill="hold"/>
                                        <p:tgtEl>
                                          <p:spTgt spid="240">
                                            <p:txEl>
                                              <p:pRg st="0" end="0"/>
                                            </p:txEl>
                                          </p:spTgt>
                                        </p:tgtEl>
                                        <p:attrNameLst>
                                          <p:attrName>ppt_y</p:attrName>
                                        </p:attrNameLst>
                                      </p:cBhvr>
                                      <p:tavLst>
                                        <p:tav tm="0">
                                          <p:val>
                                            <p:strVal val="#ppt_y+.1"/>
                                          </p:val>
                                        </p:tav>
                                        <p:tav tm="100000">
                                          <p:val>
                                            <p:strVal val="#ppt_y"/>
                                          </p:val>
                                        </p:tav>
                                      </p:tavLst>
                                    </p:anim>
                                  </p:childTnLst>
                                </p:cTn>
                              </p:par>
                              <p:par>
                                <p:cTn id="90" nodeType="withEffect" fill="hold" presetClass="entr" presetID="42">
                                  <p:stCondLst>
                                    <p:cond delay="0"/>
                                  </p:stCondLst>
                                  <p:childTnLst>
                                    <p:set>
                                      <p:cBhvr>
                                        <p:cTn id="91" dur="1" fill="hold">
                                          <p:stCondLst>
                                            <p:cond delay="0"/>
                                          </p:stCondLst>
                                        </p:cTn>
                                        <p:tgtEl>
                                          <p:spTgt spid="240">
                                            <p:txEl>
                                              <p:pRg st="1" end="1"/>
                                            </p:txEl>
                                          </p:spTgt>
                                        </p:tgtEl>
                                        <p:attrNameLst>
                                          <p:attrName>style.visibility</p:attrName>
                                        </p:attrNameLst>
                                      </p:cBhvr>
                                      <p:to>
                                        <p:strVal val="visible"/>
                                      </p:to>
                                    </p:set>
                                    <p:animEffect filter="fade" transition="in">
                                      <p:cBhvr additive="repl">
                                        <p:cTn id="92" dur="1000"/>
                                        <p:tgtEl>
                                          <p:spTgt spid="240">
                                            <p:txEl>
                                              <p:pRg st="1" end="1"/>
                                            </p:txEl>
                                          </p:spTgt>
                                        </p:tgtEl>
                                      </p:cBhvr>
                                    </p:animEffect>
                                    <p:anim calcmode="lin" valueType="num">
                                      <p:cBhvr additive="repl">
                                        <p:cTn id="93" dur="1000" fill="hold"/>
                                        <p:tgtEl>
                                          <p:spTgt spid="240">
                                            <p:txEl>
                                              <p:pRg st="1" end="1"/>
                                            </p:txEl>
                                          </p:spTgt>
                                        </p:tgtEl>
                                        <p:attrNameLst>
                                          <p:attrName>ppt_x</p:attrName>
                                        </p:attrNameLst>
                                      </p:cBhvr>
                                      <p:tavLst>
                                        <p:tav tm="0">
                                          <p:val>
                                            <p:strVal val="#ppt_x"/>
                                          </p:val>
                                        </p:tav>
                                        <p:tav tm="100000">
                                          <p:val>
                                            <p:strVal val="#ppt_x"/>
                                          </p:val>
                                        </p:tav>
                                      </p:tavLst>
                                    </p:anim>
                                    <p:anim calcmode="lin" valueType="num">
                                      <p:cBhvr additive="repl">
                                        <p:cTn id="94" dur="1000" fill="hold"/>
                                        <p:tgtEl>
                                          <p:spTgt spid="240">
                                            <p:txEl>
                                              <p:pRg st="1" end="1"/>
                                            </p:txEl>
                                          </p:spTgt>
                                        </p:tgtEl>
                                        <p:attrNameLst>
                                          <p:attrName>ppt_y</p:attrName>
                                        </p:attrNameLst>
                                      </p:cBhvr>
                                      <p:tavLst>
                                        <p:tav tm="0">
                                          <p:val>
                                            <p:strVal val="#ppt_y+.1"/>
                                          </p:val>
                                        </p:tav>
                                        <p:tav tm="100000">
                                          <p:val>
                                            <p:strVal val="#ppt_y"/>
                                          </p:val>
                                        </p:tav>
                                      </p:tavLst>
                                    </p:anim>
                                  </p:childTnLst>
                                </p:cTn>
                              </p:par>
                              <p:par>
                                <p:cTn id="95" nodeType="withEffect" fill="hold" presetClass="entr" presetID="42">
                                  <p:stCondLst>
                                    <p:cond delay="0"/>
                                  </p:stCondLst>
                                  <p:childTnLst>
                                    <p:set>
                                      <p:cBhvr>
                                        <p:cTn id="96" dur="1" fill="hold">
                                          <p:stCondLst>
                                            <p:cond delay="0"/>
                                          </p:stCondLst>
                                        </p:cTn>
                                        <p:tgtEl>
                                          <p:spTgt spid="240">
                                            <p:txEl>
                                              <p:pRg st="2" end="2"/>
                                            </p:txEl>
                                          </p:spTgt>
                                        </p:tgtEl>
                                        <p:attrNameLst>
                                          <p:attrName>style.visibility</p:attrName>
                                        </p:attrNameLst>
                                      </p:cBhvr>
                                      <p:to>
                                        <p:strVal val="visible"/>
                                      </p:to>
                                    </p:set>
                                    <p:animEffect filter="fade" transition="in">
                                      <p:cBhvr additive="repl">
                                        <p:cTn id="97" dur="1000"/>
                                        <p:tgtEl>
                                          <p:spTgt spid="240">
                                            <p:txEl>
                                              <p:pRg st="2" end="2"/>
                                            </p:txEl>
                                          </p:spTgt>
                                        </p:tgtEl>
                                      </p:cBhvr>
                                    </p:animEffect>
                                    <p:anim calcmode="lin" valueType="num">
                                      <p:cBhvr additive="repl">
                                        <p:cTn id="98" dur="1000" fill="hold"/>
                                        <p:tgtEl>
                                          <p:spTgt spid="240">
                                            <p:txEl>
                                              <p:pRg st="2" end="2"/>
                                            </p:txEl>
                                          </p:spTgt>
                                        </p:tgtEl>
                                        <p:attrNameLst>
                                          <p:attrName>ppt_x</p:attrName>
                                        </p:attrNameLst>
                                      </p:cBhvr>
                                      <p:tavLst>
                                        <p:tav tm="0">
                                          <p:val>
                                            <p:strVal val="#ppt_x"/>
                                          </p:val>
                                        </p:tav>
                                        <p:tav tm="100000">
                                          <p:val>
                                            <p:strVal val="#ppt_x"/>
                                          </p:val>
                                        </p:tav>
                                      </p:tavLst>
                                    </p:anim>
                                    <p:anim calcmode="lin" valueType="num">
                                      <p:cBhvr additive="repl">
                                        <p:cTn id="99" dur="1000" fill="hold"/>
                                        <p:tgtEl>
                                          <p:spTgt spid="240">
                                            <p:txEl>
                                              <p:pRg st="2" end="2"/>
                                            </p:txEl>
                                          </p:spTgt>
                                        </p:tgtEl>
                                        <p:attrNameLst>
                                          <p:attrName>ppt_y</p:attrName>
                                        </p:attrNameLst>
                                      </p:cBhvr>
                                      <p:tavLst>
                                        <p:tav tm="0">
                                          <p:val>
                                            <p:strVal val="#ppt_y+.1"/>
                                          </p:val>
                                        </p:tav>
                                        <p:tav tm="100000">
                                          <p:val>
                                            <p:strVal val="#ppt_y"/>
                                          </p:val>
                                        </p:tav>
                                      </p:tavLst>
                                    </p:anim>
                                  </p:childTnLst>
                                </p:cTn>
                              </p:par>
                              <p:par>
                                <p:cTn id="100" nodeType="withEffect" fill="hold" presetClass="entr" presetID="42">
                                  <p:stCondLst>
                                    <p:cond delay="0"/>
                                  </p:stCondLst>
                                  <p:childTnLst>
                                    <p:set>
                                      <p:cBhvr>
                                        <p:cTn id="101" dur="1" fill="hold">
                                          <p:stCondLst>
                                            <p:cond delay="0"/>
                                          </p:stCondLst>
                                        </p:cTn>
                                        <p:tgtEl>
                                          <p:spTgt spid="240">
                                            <p:txEl>
                                              <p:pRg st="3" end="3"/>
                                            </p:txEl>
                                          </p:spTgt>
                                        </p:tgtEl>
                                        <p:attrNameLst>
                                          <p:attrName>style.visibility</p:attrName>
                                        </p:attrNameLst>
                                      </p:cBhvr>
                                      <p:to>
                                        <p:strVal val="visible"/>
                                      </p:to>
                                    </p:set>
                                    <p:animEffect filter="fade" transition="in">
                                      <p:cBhvr additive="repl">
                                        <p:cTn id="102" dur="1000"/>
                                        <p:tgtEl>
                                          <p:spTgt spid="240">
                                            <p:txEl>
                                              <p:pRg st="3" end="3"/>
                                            </p:txEl>
                                          </p:spTgt>
                                        </p:tgtEl>
                                      </p:cBhvr>
                                    </p:animEffect>
                                    <p:anim calcmode="lin" valueType="num">
                                      <p:cBhvr additive="repl">
                                        <p:cTn id="103" dur="1000" fill="hold"/>
                                        <p:tgtEl>
                                          <p:spTgt spid="240">
                                            <p:txEl>
                                              <p:pRg st="3" end="3"/>
                                            </p:txEl>
                                          </p:spTgt>
                                        </p:tgtEl>
                                        <p:attrNameLst>
                                          <p:attrName>ppt_x</p:attrName>
                                        </p:attrNameLst>
                                      </p:cBhvr>
                                      <p:tavLst>
                                        <p:tav tm="0">
                                          <p:val>
                                            <p:strVal val="#ppt_x"/>
                                          </p:val>
                                        </p:tav>
                                        <p:tav tm="100000">
                                          <p:val>
                                            <p:strVal val="#ppt_x"/>
                                          </p:val>
                                        </p:tav>
                                      </p:tavLst>
                                    </p:anim>
                                    <p:anim calcmode="lin" valueType="num">
                                      <p:cBhvr additive="repl">
                                        <p:cTn id="104" dur="1000" fill="hold"/>
                                        <p:tgtEl>
                                          <p:spTgt spid="240">
                                            <p:txEl>
                                              <p:pRg st="3" end="3"/>
                                            </p:txEl>
                                          </p:spTgt>
                                        </p:tgtEl>
                                        <p:attrNameLst>
                                          <p:attrName>ppt_y</p:attrName>
                                        </p:attrNameLst>
                                      </p:cBhvr>
                                      <p:tavLst>
                                        <p:tav tm="0">
                                          <p:val>
                                            <p:strVal val="#ppt_y+.1"/>
                                          </p:val>
                                        </p:tav>
                                        <p:tav tm="100000">
                                          <p:val>
                                            <p:strVal val="#ppt_y"/>
                                          </p:val>
                                        </p:tav>
                                      </p:tavLst>
                                    </p:anim>
                                  </p:childTnLst>
                                </p:cTn>
                              </p:par>
                              <p:par>
                                <p:cTn id="105" nodeType="withEffect" fill="hold" presetClass="entr" presetID="42">
                                  <p:stCondLst>
                                    <p:cond delay="0"/>
                                  </p:stCondLst>
                                  <p:childTnLst>
                                    <p:set>
                                      <p:cBhvr>
                                        <p:cTn id="106" dur="1" fill="hold">
                                          <p:stCondLst>
                                            <p:cond delay="0"/>
                                          </p:stCondLst>
                                        </p:cTn>
                                        <p:tgtEl>
                                          <p:spTgt spid="240">
                                            <p:txEl>
                                              <p:pRg st="4" end="4"/>
                                            </p:txEl>
                                          </p:spTgt>
                                        </p:tgtEl>
                                        <p:attrNameLst>
                                          <p:attrName>style.visibility</p:attrName>
                                        </p:attrNameLst>
                                      </p:cBhvr>
                                      <p:to>
                                        <p:strVal val="visible"/>
                                      </p:to>
                                    </p:set>
                                    <p:animEffect filter="fade" transition="in">
                                      <p:cBhvr additive="repl">
                                        <p:cTn id="107" dur="1000"/>
                                        <p:tgtEl>
                                          <p:spTgt spid="240">
                                            <p:txEl>
                                              <p:pRg st="4" end="4"/>
                                            </p:txEl>
                                          </p:spTgt>
                                        </p:tgtEl>
                                      </p:cBhvr>
                                    </p:animEffect>
                                    <p:anim calcmode="lin" valueType="num">
                                      <p:cBhvr additive="repl">
                                        <p:cTn id="108" dur="1000" fill="hold"/>
                                        <p:tgtEl>
                                          <p:spTgt spid="240">
                                            <p:txEl>
                                              <p:pRg st="4" end="4"/>
                                            </p:txEl>
                                          </p:spTgt>
                                        </p:tgtEl>
                                        <p:attrNameLst>
                                          <p:attrName>ppt_x</p:attrName>
                                        </p:attrNameLst>
                                      </p:cBhvr>
                                      <p:tavLst>
                                        <p:tav tm="0">
                                          <p:val>
                                            <p:strVal val="#ppt_x"/>
                                          </p:val>
                                        </p:tav>
                                        <p:tav tm="100000">
                                          <p:val>
                                            <p:strVal val="#ppt_x"/>
                                          </p:val>
                                        </p:tav>
                                      </p:tavLst>
                                    </p:anim>
                                    <p:anim calcmode="lin" valueType="num">
                                      <p:cBhvr additive="repl">
                                        <p:cTn id="109" dur="1000" fill="hold"/>
                                        <p:tgtEl>
                                          <p:spTgt spid="240">
                                            <p:txEl>
                                              <p:pRg st="4" end="4"/>
                                            </p:txEl>
                                          </p:spTgt>
                                        </p:tgtEl>
                                        <p:attrNameLst>
                                          <p:attrName>ppt_y</p:attrName>
                                        </p:attrNameLst>
                                      </p:cBhvr>
                                      <p:tavLst>
                                        <p:tav tm="0">
                                          <p:val>
                                            <p:strVal val="#ppt_y+.1"/>
                                          </p:val>
                                        </p:tav>
                                        <p:tav tm="100000">
                                          <p:val>
                                            <p:strVal val="#ppt_y"/>
                                          </p:val>
                                        </p:tav>
                                      </p:tavLst>
                                    </p:anim>
                                  </p:childTnLst>
                                </p:cTn>
                              </p:par>
                              <p:par>
                                <p:cTn id="110" nodeType="withEffect" fill="hold" presetClass="entr" presetID="42">
                                  <p:stCondLst>
                                    <p:cond delay="0"/>
                                  </p:stCondLst>
                                  <p:childTnLst>
                                    <p:set>
                                      <p:cBhvr>
                                        <p:cTn id="111" dur="1" fill="hold">
                                          <p:stCondLst>
                                            <p:cond delay="0"/>
                                          </p:stCondLst>
                                        </p:cTn>
                                        <p:tgtEl>
                                          <p:spTgt spid="240">
                                            <p:txEl>
                                              <p:pRg st="5" end="5"/>
                                            </p:txEl>
                                          </p:spTgt>
                                        </p:tgtEl>
                                        <p:attrNameLst>
                                          <p:attrName>style.visibility</p:attrName>
                                        </p:attrNameLst>
                                      </p:cBhvr>
                                      <p:to>
                                        <p:strVal val="visible"/>
                                      </p:to>
                                    </p:set>
                                    <p:animEffect filter="fade" transition="in">
                                      <p:cBhvr additive="repl">
                                        <p:cTn id="112" dur="1000"/>
                                        <p:tgtEl>
                                          <p:spTgt spid="240">
                                            <p:txEl>
                                              <p:pRg st="5" end="5"/>
                                            </p:txEl>
                                          </p:spTgt>
                                        </p:tgtEl>
                                      </p:cBhvr>
                                    </p:animEffect>
                                    <p:anim calcmode="lin" valueType="num">
                                      <p:cBhvr additive="repl">
                                        <p:cTn id="113" dur="1000" fill="hold"/>
                                        <p:tgtEl>
                                          <p:spTgt spid="240">
                                            <p:txEl>
                                              <p:pRg st="5" end="5"/>
                                            </p:txEl>
                                          </p:spTgt>
                                        </p:tgtEl>
                                        <p:attrNameLst>
                                          <p:attrName>ppt_x</p:attrName>
                                        </p:attrNameLst>
                                      </p:cBhvr>
                                      <p:tavLst>
                                        <p:tav tm="0">
                                          <p:val>
                                            <p:strVal val="#ppt_x"/>
                                          </p:val>
                                        </p:tav>
                                        <p:tav tm="100000">
                                          <p:val>
                                            <p:strVal val="#ppt_x"/>
                                          </p:val>
                                        </p:tav>
                                      </p:tavLst>
                                    </p:anim>
                                    <p:anim calcmode="lin" valueType="num">
                                      <p:cBhvr additive="repl">
                                        <p:cTn id="114" dur="1000" fill="hold"/>
                                        <p:tgtEl>
                                          <p:spTgt spid="240">
                                            <p:txEl>
                                              <p:pRg st="5" end="5"/>
                                            </p:txEl>
                                          </p:spTgt>
                                        </p:tgtEl>
                                        <p:attrNameLst>
                                          <p:attrName>ppt_y</p:attrName>
                                        </p:attrNameLst>
                                      </p:cBhvr>
                                      <p:tavLst>
                                        <p:tav tm="0">
                                          <p:val>
                                            <p:strVal val="#ppt_y+.1"/>
                                          </p:val>
                                        </p:tav>
                                        <p:tav tm="100000">
                                          <p:val>
                                            <p:strVal val="#ppt_y"/>
                                          </p:val>
                                        </p:tav>
                                      </p:tavLst>
                                    </p:anim>
                                  </p:childTnLst>
                                </p:cTn>
                              </p:par>
                              <p:par>
                                <p:cTn id="115" nodeType="withEffect" fill="hold" presetClass="entr" presetID="42">
                                  <p:stCondLst>
                                    <p:cond delay="0"/>
                                  </p:stCondLst>
                                  <p:childTnLst>
                                    <p:set>
                                      <p:cBhvr>
                                        <p:cTn id="116" dur="1" fill="hold">
                                          <p:stCondLst>
                                            <p:cond delay="0"/>
                                          </p:stCondLst>
                                        </p:cTn>
                                        <p:tgtEl>
                                          <p:spTgt spid="240">
                                            <p:txEl>
                                              <p:pRg st="6" end="6"/>
                                            </p:txEl>
                                          </p:spTgt>
                                        </p:tgtEl>
                                        <p:attrNameLst>
                                          <p:attrName>style.visibility</p:attrName>
                                        </p:attrNameLst>
                                      </p:cBhvr>
                                      <p:to>
                                        <p:strVal val="visible"/>
                                      </p:to>
                                    </p:set>
                                    <p:animEffect filter="fade" transition="in">
                                      <p:cBhvr additive="repl">
                                        <p:cTn id="117" dur="1000"/>
                                        <p:tgtEl>
                                          <p:spTgt spid="240">
                                            <p:txEl>
                                              <p:pRg st="6" end="6"/>
                                            </p:txEl>
                                          </p:spTgt>
                                        </p:tgtEl>
                                      </p:cBhvr>
                                    </p:animEffect>
                                    <p:anim calcmode="lin" valueType="num">
                                      <p:cBhvr additive="repl">
                                        <p:cTn id="118" dur="1000" fill="hold"/>
                                        <p:tgtEl>
                                          <p:spTgt spid="240">
                                            <p:txEl>
                                              <p:pRg st="6" end="6"/>
                                            </p:txEl>
                                          </p:spTgt>
                                        </p:tgtEl>
                                        <p:attrNameLst>
                                          <p:attrName>ppt_x</p:attrName>
                                        </p:attrNameLst>
                                      </p:cBhvr>
                                      <p:tavLst>
                                        <p:tav tm="0">
                                          <p:val>
                                            <p:strVal val="#ppt_x"/>
                                          </p:val>
                                        </p:tav>
                                        <p:tav tm="100000">
                                          <p:val>
                                            <p:strVal val="#ppt_x"/>
                                          </p:val>
                                        </p:tav>
                                      </p:tavLst>
                                    </p:anim>
                                    <p:anim calcmode="lin" valueType="num">
                                      <p:cBhvr additive="repl">
                                        <p:cTn id="119" dur="1000" fill="hold"/>
                                        <p:tgtEl>
                                          <p:spTgt spid="240">
                                            <p:txEl>
                                              <p:pRg st="6" end="6"/>
                                            </p:txEl>
                                          </p:spTgt>
                                        </p:tgtEl>
                                        <p:attrNameLst>
                                          <p:attrName>ppt_y</p:attrName>
                                        </p:attrNameLst>
                                      </p:cBhvr>
                                      <p:tavLst>
                                        <p:tav tm="0">
                                          <p:val>
                                            <p:strVal val="#ppt_y+.1"/>
                                          </p:val>
                                        </p:tav>
                                        <p:tav tm="100000">
                                          <p:val>
                                            <p:strVal val="#ppt_y"/>
                                          </p:val>
                                        </p:tav>
                                      </p:tavLst>
                                    </p:anim>
                                  </p:childTnLst>
                                </p:cTn>
                              </p:par>
                              <p:par>
                                <p:cTn id="120" nodeType="withEffect" fill="hold" presetClass="entr" presetID="42">
                                  <p:stCondLst>
                                    <p:cond delay="0"/>
                                  </p:stCondLst>
                                  <p:childTnLst>
                                    <p:set>
                                      <p:cBhvr>
                                        <p:cTn id="121" dur="1" fill="hold">
                                          <p:stCondLst>
                                            <p:cond delay="0"/>
                                          </p:stCondLst>
                                        </p:cTn>
                                        <p:tgtEl>
                                          <p:spTgt spid="240">
                                            <p:txEl>
                                              <p:pRg st="7" end="7"/>
                                            </p:txEl>
                                          </p:spTgt>
                                        </p:tgtEl>
                                        <p:attrNameLst>
                                          <p:attrName>style.visibility</p:attrName>
                                        </p:attrNameLst>
                                      </p:cBhvr>
                                      <p:to>
                                        <p:strVal val="visible"/>
                                      </p:to>
                                    </p:set>
                                    <p:animEffect filter="fade" transition="in">
                                      <p:cBhvr additive="repl">
                                        <p:cTn id="122" dur="1000"/>
                                        <p:tgtEl>
                                          <p:spTgt spid="240">
                                            <p:txEl>
                                              <p:pRg st="7" end="7"/>
                                            </p:txEl>
                                          </p:spTgt>
                                        </p:tgtEl>
                                      </p:cBhvr>
                                    </p:animEffect>
                                    <p:anim calcmode="lin" valueType="num">
                                      <p:cBhvr additive="repl">
                                        <p:cTn id="123" dur="1000" fill="hold"/>
                                        <p:tgtEl>
                                          <p:spTgt spid="240">
                                            <p:txEl>
                                              <p:pRg st="7" end="7"/>
                                            </p:txEl>
                                          </p:spTgt>
                                        </p:tgtEl>
                                        <p:attrNameLst>
                                          <p:attrName>ppt_x</p:attrName>
                                        </p:attrNameLst>
                                      </p:cBhvr>
                                      <p:tavLst>
                                        <p:tav tm="0">
                                          <p:val>
                                            <p:strVal val="#ppt_x"/>
                                          </p:val>
                                        </p:tav>
                                        <p:tav tm="100000">
                                          <p:val>
                                            <p:strVal val="#ppt_x"/>
                                          </p:val>
                                        </p:tav>
                                      </p:tavLst>
                                    </p:anim>
                                    <p:anim calcmode="lin" valueType="num">
                                      <p:cBhvr additive="repl">
                                        <p:cTn id="124" dur="1000" fill="hold"/>
                                        <p:tgtEl>
                                          <p:spTgt spid="240">
                                            <p:txEl>
                                              <p:pRg st="7" end="7"/>
                                            </p:txEl>
                                          </p:spTgt>
                                        </p:tgtEl>
                                        <p:attrNameLst>
                                          <p:attrName>ppt_y</p:attrName>
                                        </p:attrNameLst>
                                      </p:cBhvr>
                                      <p:tavLst>
                                        <p:tav tm="0">
                                          <p:val>
                                            <p:strVal val="#ppt_y+.1"/>
                                          </p:val>
                                        </p:tav>
                                        <p:tav tm="100000">
                                          <p:val>
                                            <p:strVal val="#ppt_y"/>
                                          </p:val>
                                        </p:tav>
                                      </p:tavLst>
                                    </p:anim>
                                  </p:childTnLst>
                                </p:cTn>
                              </p:par>
                              <p:par>
                                <p:cTn id="125" nodeType="withEffect" fill="hold" presetClass="entr" presetID="42">
                                  <p:stCondLst>
                                    <p:cond delay="0"/>
                                  </p:stCondLst>
                                  <p:childTnLst>
                                    <p:set>
                                      <p:cBhvr>
                                        <p:cTn id="126" dur="1" fill="hold">
                                          <p:stCondLst>
                                            <p:cond delay="0"/>
                                          </p:stCondLst>
                                        </p:cTn>
                                        <p:tgtEl>
                                          <p:spTgt spid="240">
                                            <p:txEl>
                                              <p:pRg st="8" end="8"/>
                                            </p:txEl>
                                          </p:spTgt>
                                        </p:tgtEl>
                                        <p:attrNameLst>
                                          <p:attrName>style.visibility</p:attrName>
                                        </p:attrNameLst>
                                      </p:cBhvr>
                                      <p:to>
                                        <p:strVal val="visible"/>
                                      </p:to>
                                    </p:set>
                                    <p:animEffect filter="fade" transition="in">
                                      <p:cBhvr additive="repl">
                                        <p:cTn id="127" dur="1000"/>
                                        <p:tgtEl>
                                          <p:spTgt spid="240">
                                            <p:txEl>
                                              <p:pRg st="8" end="8"/>
                                            </p:txEl>
                                          </p:spTgt>
                                        </p:tgtEl>
                                      </p:cBhvr>
                                    </p:animEffect>
                                    <p:anim calcmode="lin" valueType="num">
                                      <p:cBhvr additive="repl">
                                        <p:cTn id="128" dur="1000" fill="hold"/>
                                        <p:tgtEl>
                                          <p:spTgt spid="240">
                                            <p:txEl>
                                              <p:pRg st="8" end="8"/>
                                            </p:txEl>
                                          </p:spTgt>
                                        </p:tgtEl>
                                        <p:attrNameLst>
                                          <p:attrName>ppt_x</p:attrName>
                                        </p:attrNameLst>
                                      </p:cBhvr>
                                      <p:tavLst>
                                        <p:tav tm="0">
                                          <p:val>
                                            <p:strVal val="#ppt_x"/>
                                          </p:val>
                                        </p:tav>
                                        <p:tav tm="100000">
                                          <p:val>
                                            <p:strVal val="#ppt_x"/>
                                          </p:val>
                                        </p:tav>
                                      </p:tavLst>
                                    </p:anim>
                                    <p:anim calcmode="lin" valueType="num">
                                      <p:cBhvr additive="repl">
                                        <p:cTn id="129" dur="1000" fill="hold"/>
                                        <p:tgtEl>
                                          <p:spTgt spid="240">
                                            <p:txEl>
                                              <p:pRg st="8" end="8"/>
                                            </p:txEl>
                                          </p:spTgt>
                                        </p:tgtEl>
                                        <p:attrNameLst>
                                          <p:attrName>ppt_y</p:attrName>
                                        </p:attrNameLst>
                                      </p:cBhvr>
                                      <p:tavLst>
                                        <p:tav tm="0">
                                          <p:val>
                                            <p:strVal val="#ppt_y+.1"/>
                                          </p:val>
                                        </p:tav>
                                        <p:tav tm="100000">
                                          <p:val>
                                            <p:strVal val="#ppt_y"/>
                                          </p:val>
                                        </p:tav>
                                      </p:tavLst>
                                    </p:anim>
                                  </p:childTnLst>
                                </p:cTn>
                              </p:par>
                              <p:par>
                                <p:cTn id="130" nodeType="withEffect" fill="hold" presetClass="entr" presetID="42">
                                  <p:stCondLst>
                                    <p:cond delay="0"/>
                                  </p:stCondLst>
                                  <p:childTnLst>
                                    <p:set>
                                      <p:cBhvr>
                                        <p:cTn id="131" dur="1" fill="hold">
                                          <p:stCondLst>
                                            <p:cond delay="0"/>
                                          </p:stCondLst>
                                        </p:cTn>
                                        <p:tgtEl>
                                          <p:spTgt spid="240">
                                            <p:txEl>
                                              <p:pRg st="9" end="9"/>
                                            </p:txEl>
                                          </p:spTgt>
                                        </p:tgtEl>
                                        <p:attrNameLst>
                                          <p:attrName>style.visibility</p:attrName>
                                        </p:attrNameLst>
                                      </p:cBhvr>
                                      <p:to>
                                        <p:strVal val="visible"/>
                                      </p:to>
                                    </p:set>
                                    <p:animEffect filter="fade" transition="in">
                                      <p:cBhvr additive="repl">
                                        <p:cTn id="132" dur="1000"/>
                                        <p:tgtEl>
                                          <p:spTgt spid="240">
                                            <p:txEl>
                                              <p:pRg st="9" end="9"/>
                                            </p:txEl>
                                          </p:spTgt>
                                        </p:tgtEl>
                                      </p:cBhvr>
                                    </p:animEffect>
                                    <p:anim calcmode="lin" valueType="num">
                                      <p:cBhvr additive="repl">
                                        <p:cTn id="133" dur="1000" fill="hold"/>
                                        <p:tgtEl>
                                          <p:spTgt spid="240">
                                            <p:txEl>
                                              <p:pRg st="9" end="9"/>
                                            </p:txEl>
                                          </p:spTgt>
                                        </p:tgtEl>
                                        <p:attrNameLst>
                                          <p:attrName>ppt_x</p:attrName>
                                        </p:attrNameLst>
                                      </p:cBhvr>
                                      <p:tavLst>
                                        <p:tav tm="0">
                                          <p:val>
                                            <p:strVal val="#ppt_x"/>
                                          </p:val>
                                        </p:tav>
                                        <p:tav tm="100000">
                                          <p:val>
                                            <p:strVal val="#ppt_x"/>
                                          </p:val>
                                        </p:tav>
                                      </p:tavLst>
                                    </p:anim>
                                    <p:anim calcmode="lin" valueType="num">
                                      <p:cBhvr additive="repl">
                                        <p:cTn id="134" dur="1000" fill="hold"/>
                                        <p:tgtEl>
                                          <p:spTgt spid="240">
                                            <p:txEl>
                                              <p:pRg st="9" end="9"/>
                                            </p:txEl>
                                          </p:spTgt>
                                        </p:tgtEl>
                                        <p:attrNameLst>
                                          <p:attrName>ppt_y</p:attrName>
                                        </p:attrNameLst>
                                      </p:cBhvr>
                                      <p:tavLst>
                                        <p:tav tm="0">
                                          <p:val>
                                            <p:strVal val="#ppt_y+.1"/>
                                          </p:val>
                                        </p:tav>
                                        <p:tav tm="100000">
                                          <p:val>
                                            <p:strVal val="#ppt_y"/>
                                          </p:val>
                                        </p:tav>
                                      </p:tavLst>
                                    </p:anim>
                                  </p:childTnLst>
                                </p:cTn>
                              </p:par>
                              <p:par>
                                <p:cTn id="135" nodeType="withEffect" fill="hold" presetClass="entr" presetID="42">
                                  <p:stCondLst>
                                    <p:cond delay="0"/>
                                  </p:stCondLst>
                                  <p:childTnLst>
                                    <p:set>
                                      <p:cBhvr>
                                        <p:cTn id="136" dur="1" fill="hold">
                                          <p:stCondLst>
                                            <p:cond delay="0"/>
                                          </p:stCondLst>
                                        </p:cTn>
                                        <p:tgtEl>
                                          <p:spTgt spid="240">
                                            <p:txEl>
                                              <p:pRg st="10" end="10"/>
                                            </p:txEl>
                                          </p:spTgt>
                                        </p:tgtEl>
                                        <p:attrNameLst>
                                          <p:attrName>style.visibility</p:attrName>
                                        </p:attrNameLst>
                                      </p:cBhvr>
                                      <p:to>
                                        <p:strVal val="visible"/>
                                      </p:to>
                                    </p:set>
                                    <p:animEffect filter="fade" transition="in">
                                      <p:cBhvr additive="repl">
                                        <p:cTn id="137" dur="1000"/>
                                        <p:tgtEl>
                                          <p:spTgt spid="240">
                                            <p:txEl>
                                              <p:pRg st="10" end="10"/>
                                            </p:txEl>
                                          </p:spTgt>
                                        </p:tgtEl>
                                      </p:cBhvr>
                                    </p:animEffect>
                                    <p:anim calcmode="lin" valueType="num">
                                      <p:cBhvr additive="repl">
                                        <p:cTn id="138" dur="1000" fill="hold"/>
                                        <p:tgtEl>
                                          <p:spTgt spid="240">
                                            <p:txEl>
                                              <p:pRg st="10" end="10"/>
                                            </p:txEl>
                                          </p:spTgt>
                                        </p:tgtEl>
                                        <p:attrNameLst>
                                          <p:attrName>ppt_x</p:attrName>
                                        </p:attrNameLst>
                                      </p:cBhvr>
                                      <p:tavLst>
                                        <p:tav tm="0">
                                          <p:val>
                                            <p:strVal val="#ppt_x"/>
                                          </p:val>
                                        </p:tav>
                                        <p:tav tm="100000">
                                          <p:val>
                                            <p:strVal val="#ppt_x"/>
                                          </p:val>
                                        </p:tav>
                                      </p:tavLst>
                                    </p:anim>
                                    <p:anim calcmode="lin" valueType="num">
                                      <p:cBhvr additive="repl">
                                        <p:cTn id="139" dur="1000" fill="hold"/>
                                        <p:tgtEl>
                                          <p:spTgt spid="240">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471"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Each read operation accesses </a:t>
            </a:r>
            <a:r>
              <a:rPr b="0" i="1" lang="en-US" sz="2600" strike="noStrike" u="none">
                <a:solidFill>
                  <a:schemeClr val="dk1"/>
                </a:solidFill>
                <a:effectLst/>
                <a:uFillTx/>
                <a:latin typeface="Constantia"/>
              </a:rPr>
              <a:t>R </a:t>
            </a:r>
            <a:r>
              <a:rPr b="0" lang="en-US" sz="2600" strike="noStrike" u="none">
                <a:solidFill>
                  <a:schemeClr val="dk1"/>
                </a:solidFill>
                <a:effectLst/>
                <a:uFillTx/>
                <a:latin typeface="Constantia"/>
              </a:rPr>
              <a:t>replicas and each write ensures propagation to </a:t>
            </a:r>
            <a:r>
              <a:rPr b="0" i="1" lang="en-US" sz="2600" strike="noStrike" u="none">
                <a:solidFill>
                  <a:schemeClr val="dk1"/>
                </a:solidFill>
                <a:effectLst/>
                <a:uFillTx/>
                <a:latin typeface="Constantia"/>
              </a:rPr>
              <a:t>W </a:t>
            </a:r>
            <a:r>
              <a:rPr b="0" lang="en-US" sz="2600" strike="noStrike" u="none">
                <a:solidFill>
                  <a:schemeClr val="dk1"/>
                </a:solidFill>
                <a:effectLst/>
                <a:uFillTx/>
                <a:latin typeface="Constantia"/>
              </a:rPr>
              <a:t>replicas;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US" sz="2600" strike="noStrike" u="none">
                <a:solidFill>
                  <a:schemeClr val="dk1"/>
                </a:solidFill>
                <a:effectLst/>
                <a:uFillTx/>
                <a:latin typeface="Constantia"/>
              </a:rPr>
              <a:t>        as long as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i="1" lang="en-US" sz="2600" strike="noStrike" u="none">
                <a:solidFill>
                  <a:schemeClr val="dk1"/>
                </a:solidFill>
                <a:effectLst/>
                <a:uFillTx/>
                <a:latin typeface="Constantia"/>
              </a:rPr>
              <a:t>R </a:t>
            </a:r>
            <a:r>
              <a:rPr b="0" lang="en-US" sz="2600" strike="noStrike" u="none">
                <a:solidFill>
                  <a:schemeClr val="dk1"/>
                </a:solidFill>
                <a:effectLst/>
                <a:uFillTx/>
                <a:latin typeface="Constantia"/>
              </a:rPr>
              <a:t>+</a:t>
            </a:r>
            <a:r>
              <a:rPr b="0" i="1" lang="en-US" sz="2600" strike="noStrike" u="none">
                <a:solidFill>
                  <a:schemeClr val="dk1"/>
                </a:solidFill>
                <a:effectLst/>
                <a:uFillTx/>
                <a:latin typeface="Constantia"/>
              </a:rPr>
              <a:t>W &gt; N </a:t>
            </a:r>
            <a:r>
              <a:rPr b="0" lang="en-US" sz="2600" strike="noStrike" u="none">
                <a:solidFill>
                  <a:schemeClr val="dk1"/>
                </a:solidFill>
                <a:effectLst/>
                <a:uFillTx/>
                <a:latin typeface="Constantia"/>
              </a:rPr>
              <a:t>the system is said to be quorum  consistent</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Thus, if we want very efficient writes, we pay the price of having to read many replicas, and vice versa.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473"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practice Amazon uses </a:t>
            </a:r>
            <a:r>
              <a:rPr b="0" i="1" lang="en-US" sz="2600" strike="noStrike" u="none">
                <a:solidFill>
                  <a:schemeClr val="dk1"/>
                </a:solidFill>
                <a:effectLst/>
                <a:uFillTx/>
                <a:latin typeface="Constantia"/>
              </a:rPr>
              <a:t>N </a:t>
            </a:r>
            <a:r>
              <a:rPr b="0" lang="en-US" sz="2600" strike="noStrike" u="none">
                <a:solidFill>
                  <a:schemeClr val="dk1"/>
                </a:solidFill>
                <a:effectLst/>
                <a:uFillTx/>
                <a:latin typeface="Constantia"/>
              </a:rPr>
              <a:t>= 3, with </a:t>
            </a:r>
            <a:r>
              <a:rPr b="0" i="1" lang="en-US" sz="2600" strike="noStrike" u="none">
                <a:solidFill>
                  <a:schemeClr val="dk1"/>
                </a:solidFill>
                <a:effectLst/>
                <a:uFillTx/>
                <a:latin typeface="Constantia"/>
              </a:rPr>
              <a:t>R </a:t>
            </a:r>
            <a:r>
              <a:rPr b="0" lang="en-US" sz="2600" strike="noStrike" u="none">
                <a:solidFill>
                  <a:schemeClr val="dk1"/>
                </a:solidFill>
                <a:effectLst/>
                <a:uFillTx/>
                <a:latin typeface="Constantia"/>
              </a:rPr>
              <a:t>and </a:t>
            </a:r>
            <a:r>
              <a:rPr b="0" i="1" lang="en-US" sz="2600" strike="noStrike" u="none">
                <a:solidFill>
                  <a:schemeClr val="dk1"/>
                </a:solidFill>
                <a:effectLst/>
                <a:uFillTx/>
                <a:latin typeface="Constantia"/>
              </a:rPr>
              <a:t>W </a:t>
            </a:r>
            <a:r>
              <a:rPr b="0" lang="en-US" sz="2600" strike="noStrike" u="none">
                <a:solidFill>
                  <a:schemeClr val="dk1"/>
                </a:solidFill>
                <a:effectLst/>
                <a:uFillTx/>
                <a:latin typeface="Constantia"/>
              </a:rPr>
              <a:t>being configurable depending on what is desired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a high update frequency one uses </a:t>
            </a:r>
            <a:r>
              <a:rPr b="0" i="1" lang="en-US" sz="2600" strike="noStrike" u="none">
                <a:solidFill>
                  <a:schemeClr val="dk1"/>
                </a:solidFill>
                <a:effectLst/>
                <a:uFillTx/>
                <a:latin typeface="Constantia"/>
              </a:rPr>
              <a:t>W </a:t>
            </a:r>
            <a:r>
              <a:rPr b="0" lang="en-US" sz="2600" strike="noStrike" u="none">
                <a:solidFill>
                  <a:schemeClr val="dk1"/>
                </a:solidFill>
                <a:effectLst/>
                <a:uFillTx/>
                <a:latin typeface="Constantia"/>
              </a:rPr>
              <a:t>= 1, </a:t>
            </a:r>
            <a:r>
              <a:rPr b="0" i="1" lang="en-US" sz="2600" strike="noStrike" u="none">
                <a:solidFill>
                  <a:schemeClr val="dk1"/>
                </a:solidFill>
                <a:effectLst/>
                <a:uFillTx/>
                <a:latin typeface="Constantia"/>
              </a:rPr>
              <a:t>R </a:t>
            </a:r>
            <a:r>
              <a:rPr b="0" lang="en-US" sz="2600" strike="noStrike" u="none">
                <a:solidFill>
                  <a:schemeClr val="dk1"/>
                </a:solidFill>
                <a:effectLst/>
                <a:uFillTx/>
                <a:latin typeface="Constantia"/>
              </a:rPr>
              <a:t>= 3,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a high-performance read store </a:t>
            </a:r>
            <a:r>
              <a:rPr b="0" i="1" lang="en-US" sz="2600" strike="noStrike" u="none">
                <a:solidFill>
                  <a:schemeClr val="dk1"/>
                </a:solidFill>
                <a:effectLst/>
                <a:uFillTx/>
                <a:latin typeface="Constantia"/>
              </a:rPr>
              <a:t>W </a:t>
            </a:r>
            <a:r>
              <a:rPr b="0" lang="en-US" sz="2600" strike="noStrike" u="none">
                <a:solidFill>
                  <a:schemeClr val="dk1"/>
                </a:solidFill>
                <a:effectLst/>
                <a:uFillTx/>
                <a:latin typeface="Constantia"/>
              </a:rPr>
              <a:t>= 3, </a:t>
            </a:r>
            <a:r>
              <a:rPr b="0" i="1" lang="en-US" sz="2600" strike="noStrike" u="none">
                <a:solidFill>
                  <a:schemeClr val="dk1"/>
                </a:solidFill>
                <a:effectLst/>
                <a:uFillTx/>
                <a:latin typeface="Constantia"/>
              </a:rPr>
              <a:t>R </a:t>
            </a:r>
            <a:r>
              <a:rPr b="0" lang="en-US" sz="2600" strike="noStrike" u="none">
                <a:solidFill>
                  <a:schemeClr val="dk1"/>
                </a:solidFill>
                <a:effectLst/>
                <a:uFillTx/>
                <a:latin typeface="Constantia"/>
              </a:rPr>
              <a:t>= 1 is used.</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Conclusion</a:t>
            </a:r>
            <a:endParaRPr b="0" lang="en-IN" sz="5000" strike="noStrike" u="none">
              <a:solidFill>
                <a:srgbClr val="000000"/>
              </a:solidFill>
              <a:effectLst/>
              <a:uFillTx/>
              <a:latin typeface="Arial"/>
            </a:endParaRPr>
          </a:p>
        </p:txBody>
      </p:sp>
      <p:sp>
        <p:nvSpPr>
          <p:cNvPr id="475"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Dynamo is able to handle transient failures by passing writes intended for a failed node to another node temporarily.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Such replicas are kept separately and scanned periodically with replicas being sent back to their intended node as soon as it is found to have revived.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Finally, Dynamo can be implemented using different storage engines at the node level, such as Berkeley DB or even MySQL</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Amazon is said to use the Berkeley DB in production</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78" dur="indefinite" restart="never" nodeType="tmRoot">
          <p:childTnLst>
            <p:seq>
              <p:cTn id="2579" dur="indefinite" nodeType="mainSeq">
                <p:childTnLst>
                  <p:par>
                    <p:cTn id="2580" fill="hold">
                      <p:stCondLst>
                        <p:cond delay="indefinite"/>
                      </p:stCondLst>
                      <p:childTnLst>
                        <p:par>
                          <p:cTn id="2581" fill="hold">
                            <p:stCondLst>
                              <p:cond delay="0"/>
                            </p:stCondLst>
                            <p:childTnLst>
                              <p:par>
                                <p:cTn id="2582" nodeType="clickEffect" fill="hold" presetClass="entr" presetID="42">
                                  <p:stCondLst>
                                    <p:cond delay="0"/>
                                  </p:stCondLst>
                                  <p:childTnLst>
                                    <p:set>
                                      <p:cBhvr>
                                        <p:cTn id="2583" dur="1" fill="hold">
                                          <p:stCondLst>
                                            <p:cond delay="0"/>
                                          </p:stCondLst>
                                        </p:cTn>
                                        <p:tgtEl>
                                          <p:spTgt spid="475">
                                            <p:txEl>
                                              <p:pRg st="0" end="0"/>
                                            </p:txEl>
                                          </p:spTgt>
                                        </p:tgtEl>
                                        <p:attrNameLst>
                                          <p:attrName>style.visibility</p:attrName>
                                        </p:attrNameLst>
                                      </p:cBhvr>
                                      <p:to>
                                        <p:strVal val="visible"/>
                                      </p:to>
                                    </p:set>
                                    <p:animEffect filter="fade" transition="in">
                                      <p:cBhvr additive="repl">
                                        <p:cTn id="2584" dur="1000"/>
                                        <p:tgtEl>
                                          <p:spTgt spid="475">
                                            <p:txEl>
                                              <p:pRg st="0" end="0"/>
                                            </p:txEl>
                                          </p:spTgt>
                                        </p:tgtEl>
                                      </p:cBhvr>
                                    </p:animEffect>
                                    <p:anim calcmode="lin" valueType="num">
                                      <p:cBhvr additive="repl">
                                        <p:cTn id="2585" dur="1000" fill="hold"/>
                                        <p:tgtEl>
                                          <p:spTgt spid="475">
                                            <p:txEl>
                                              <p:pRg st="0" end="0"/>
                                            </p:txEl>
                                          </p:spTgt>
                                        </p:tgtEl>
                                        <p:attrNameLst>
                                          <p:attrName>ppt_x</p:attrName>
                                        </p:attrNameLst>
                                      </p:cBhvr>
                                      <p:tavLst>
                                        <p:tav tm="0">
                                          <p:val>
                                            <p:strVal val="#ppt_x"/>
                                          </p:val>
                                        </p:tav>
                                        <p:tav tm="100000">
                                          <p:val>
                                            <p:strVal val="#ppt_x"/>
                                          </p:val>
                                        </p:tav>
                                      </p:tavLst>
                                    </p:anim>
                                    <p:anim calcmode="lin" valueType="num">
                                      <p:cBhvr additive="repl">
                                        <p:cTn id="2586" dur="1000" fill="hold"/>
                                        <p:tgtEl>
                                          <p:spTgt spid="4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87" fill="hold">
                      <p:stCondLst>
                        <p:cond delay="indefinite"/>
                      </p:stCondLst>
                      <p:childTnLst>
                        <p:par>
                          <p:cTn id="2588" fill="hold">
                            <p:stCondLst>
                              <p:cond delay="0"/>
                            </p:stCondLst>
                            <p:childTnLst>
                              <p:par>
                                <p:cTn id="2589" nodeType="clickEffect" fill="hold" presetClass="entr" presetID="42">
                                  <p:stCondLst>
                                    <p:cond delay="0"/>
                                  </p:stCondLst>
                                  <p:childTnLst>
                                    <p:set>
                                      <p:cBhvr>
                                        <p:cTn id="2590" dur="1" fill="hold">
                                          <p:stCondLst>
                                            <p:cond delay="0"/>
                                          </p:stCondLst>
                                        </p:cTn>
                                        <p:tgtEl>
                                          <p:spTgt spid="475">
                                            <p:txEl>
                                              <p:pRg st="1" end="1"/>
                                            </p:txEl>
                                          </p:spTgt>
                                        </p:tgtEl>
                                        <p:attrNameLst>
                                          <p:attrName>style.visibility</p:attrName>
                                        </p:attrNameLst>
                                      </p:cBhvr>
                                      <p:to>
                                        <p:strVal val="visible"/>
                                      </p:to>
                                    </p:set>
                                    <p:animEffect filter="fade" transition="in">
                                      <p:cBhvr additive="repl">
                                        <p:cTn id="2591" dur="1000"/>
                                        <p:tgtEl>
                                          <p:spTgt spid="475">
                                            <p:txEl>
                                              <p:pRg st="1" end="1"/>
                                            </p:txEl>
                                          </p:spTgt>
                                        </p:tgtEl>
                                      </p:cBhvr>
                                    </p:animEffect>
                                    <p:anim calcmode="lin" valueType="num">
                                      <p:cBhvr additive="repl">
                                        <p:cTn id="2592" dur="1000" fill="hold"/>
                                        <p:tgtEl>
                                          <p:spTgt spid="475">
                                            <p:txEl>
                                              <p:pRg st="1" end="1"/>
                                            </p:txEl>
                                          </p:spTgt>
                                        </p:tgtEl>
                                        <p:attrNameLst>
                                          <p:attrName>ppt_x</p:attrName>
                                        </p:attrNameLst>
                                      </p:cBhvr>
                                      <p:tavLst>
                                        <p:tav tm="0">
                                          <p:val>
                                            <p:strVal val="#ppt_x"/>
                                          </p:val>
                                        </p:tav>
                                        <p:tav tm="100000">
                                          <p:val>
                                            <p:strVal val="#ppt_x"/>
                                          </p:val>
                                        </p:tav>
                                      </p:tavLst>
                                    </p:anim>
                                    <p:anim calcmode="lin" valueType="num">
                                      <p:cBhvr additive="repl">
                                        <p:cTn id="2593" dur="1000" fill="hold"/>
                                        <p:tgtEl>
                                          <p:spTgt spid="4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594" fill="hold">
                      <p:stCondLst>
                        <p:cond delay="indefinite"/>
                      </p:stCondLst>
                      <p:childTnLst>
                        <p:par>
                          <p:cTn id="2595" fill="hold">
                            <p:stCondLst>
                              <p:cond delay="0"/>
                            </p:stCondLst>
                            <p:childTnLst>
                              <p:par>
                                <p:cTn id="2596" nodeType="clickEffect" fill="hold" presetClass="entr" presetID="42">
                                  <p:stCondLst>
                                    <p:cond delay="0"/>
                                  </p:stCondLst>
                                  <p:childTnLst>
                                    <p:set>
                                      <p:cBhvr>
                                        <p:cTn id="2597" dur="1" fill="hold">
                                          <p:stCondLst>
                                            <p:cond delay="0"/>
                                          </p:stCondLst>
                                        </p:cTn>
                                        <p:tgtEl>
                                          <p:spTgt spid="475">
                                            <p:txEl>
                                              <p:pRg st="2" end="2"/>
                                            </p:txEl>
                                          </p:spTgt>
                                        </p:tgtEl>
                                        <p:attrNameLst>
                                          <p:attrName>style.visibility</p:attrName>
                                        </p:attrNameLst>
                                      </p:cBhvr>
                                      <p:to>
                                        <p:strVal val="visible"/>
                                      </p:to>
                                    </p:set>
                                    <p:animEffect filter="fade" transition="in">
                                      <p:cBhvr additive="repl">
                                        <p:cTn id="2598" dur="1000"/>
                                        <p:tgtEl>
                                          <p:spTgt spid="475">
                                            <p:txEl>
                                              <p:pRg st="2" end="2"/>
                                            </p:txEl>
                                          </p:spTgt>
                                        </p:tgtEl>
                                      </p:cBhvr>
                                    </p:animEffect>
                                    <p:anim calcmode="lin" valueType="num">
                                      <p:cBhvr additive="repl">
                                        <p:cTn id="2599" dur="1000" fill="hold"/>
                                        <p:tgtEl>
                                          <p:spTgt spid="475">
                                            <p:txEl>
                                              <p:pRg st="2" end="2"/>
                                            </p:txEl>
                                          </p:spTgt>
                                        </p:tgtEl>
                                        <p:attrNameLst>
                                          <p:attrName>ppt_x</p:attrName>
                                        </p:attrNameLst>
                                      </p:cBhvr>
                                      <p:tavLst>
                                        <p:tav tm="0">
                                          <p:val>
                                            <p:strVal val="#ppt_x"/>
                                          </p:val>
                                        </p:tav>
                                        <p:tav tm="100000">
                                          <p:val>
                                            <p:strVal val="#ppt_x"/>
                                          </p:val>
                                        </p:tav>
                                      </p:tavLst>
                                    </p:anim>
                                    <p:anim calcmode="lin" valueType="num">
                                      <p:cBhvr additive="repl">
                                        <p:cTn id="2600" dur="1000" fill="hold"/>
                                        <p:tgtEl>
                                          <p:spTgt spid="4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01" fill="hold">
                      <p:stCondLst>
                        <p:cond delay="indefinite"/>
                      </p:stCondLst>
                      <p:childTnLst>
                        <p:par>
                          <p:cTn id="2602" fill="hold">
                            <p:stCondLst>
                              <p:cond delay="0"/>
                            </p:stCondLst>
                            <p:childTnLst>
                              <p:par>
                                <p:cTn id="2603" nodeType="clickEffect" fill="hold" presetClass="entr" presetID="42">
                                  <p:stCondLst>
                                    <p:cond delay="0"/>
                                  </p:stCondLst>
                                  <p:childTnLst>
                                    <p:set>
                                      <p:cBhvr>
                                        <p:cTn id="2604" dur="1" fill="hold">
                                          <p:stCondLst>
                                            <p:cond delay="0"/>
                                          </p:stCondLst>
                                        </p:cTn>
                                        <p:tgtEl>
                                          <p:spTgt spid="475">
                                            <p:txEl>
                                              <p:pRg st="3" end="3"/>
                                            </p:txEl>
                                          </p:spTgt>
                                        </p:tgtEl>
                                        <p:attrNameLst>
                                          <p:attrName>style.visibility</p:attrName>
                                        </p:attrNameLst>
                                      </p:cBhvr>
                                      <p:to>
                                        <p:strVal val="visible"/>
                                      </p:to>
                                    </p:set>
                                    <p:animEffect filter="fade" transition="in">
                                      <p:cBhvr additive="repl">
                                        <p:cTn id="2605" dur="1000"/>
                                        <p:tgtEl>
                                          <p:spTgt spid="475">
                                            <p:txEl>
                                              <p:pRg st="3" end="3"/>
                                            </p:txEl>
                                          </p:spTgt>
                                        </p:tgtEl>
                                      </p:cBhvr>
                                    </p:animEffect>
                                    <p:anim calcmode="lin" valueType="num">
                                      <p:cBhvr additive="repl">
                                        <p:cTn id="2606" dur="1000" fill="hold"/>
                                        <p:tgtEl>
                                          <p:spTgt spid="475">
                                            <p:txEl>
                                              <p:pRg st="3" end="3"/>
                                            </p:txEl>
                                          </p:spTgt>
                                        </p:tgtEl>
                                        <p:attrNameLst>
                                          <p:attrName>ppt_x</p:attrName>
                                        </p:attrNameLst>
                                      </p:cBhvr>
                                      <p:tavLst>
                                        <p:tav tm="0">
                                          <p:val>
                                            <p:strVal val="#ppt_x"/>
                                          </p:val>
                                        </p:tav>
                                        <p:tav tm="100000">
                                          <p:val>
                                            <p:strVal val="#ppt_x"/>
                                          </p:val>
                                        </p:tav>
                                      </p:tavLst>
                                    </p:anim>
                                    <p:anim calcmode="lin" valueType="num">
                                      <p:cBhvr additive="repl">
                                        <p:cTn id="2607" dur="1000" fill="hold"/>
                                        <p:tgtEl>
                                          <p:spTgt spid="47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AWS….</a:t>
            </a:r>
            <a:endParaRPr b="0" lang="en-IN" sz="5000" strike="noStrike" u="none">
              <a:solidFill>
                <a:srgbClr val="000000"/>
              </a:solidFill>
              <a:effectLst/>
              <a:uFillTx/>
              <a:latin typeface="Arial"/>
            </a:endParaRPr>
          </a:p>
        </p:txBody>
      </p:sp>
      <p:sp>
        <p:nvSpPr>
          <p:cNvPr id="47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Amazon DynamoDB is a fully managed NoSQL database service that provides fast and predictable performance with seamless scalability.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DynamoDB lets you offload the administrative burdens of operating and scaling a distributed database so that you don't have to worry about hardware provisioning, setup and configuration, replication, software patching, or cluster scaling.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DynamoDB also offers encryption at rest, which eliminates the operational burden and complexity involved in protecting sensitive data.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08" dur="indefinite" restart="never" nodeType="tmRoot">
          <p:childTnLst>
            <p:seq>
              <p:cTn id="2609" dur="indefinite" nodeType="mainSeq">
                <p:childTnLst>
                  <p:par>
                    <p:cTn id="2610" fill="hold">
                      <p:stCondLst>
                        <p:cond delay="indefinite"/>
                      </p:stCondLst>
                      <p:childTnLst>
                        <p:par>
                          <p:cTn id="2611" fill="hold">
                            <p:stCondLst>
                              <p:cond delay="0"/>
                            </p:stCondLst>
                            <p:childTnLst>
                              <p:par>
                                <p:cTn id="2612" nodeType="clickEffect" fill="hold" presetClass="entr" presetID="42">
                                  <p:stCondLst>
                                    <p:cond delay="0"/>
                                  </p:stCondLst>
                                  <p:childTnLst>
                                    <p:set>
                                      <p:cBhvr>
                                        <p:cTn id="2613" dur="1" fill="hold">
                                          <p:stCondLst>
                                            <p:cond delay="0"/>
                                          </p:stCondLst>
                                        </p:cTn>
                                        <p:tgtEl>
                                          <p:spTgt spid="477">
                                            <p:txEl>
                                              <p:pRg st="0" end="0"/>
                                            </p:txEl>
                                          </p:spTgt>
                                        </p:tgtEl>
                                        <p:attrNameLst>
                                          <p:attrName>style.visibility</p:attrName>
                                        </p:attrNameLst>
                                      </p:cBhvr>
                                      <p:to>
                                        <p:strVal val="visible"/>
                                      </p:to>
                                    </p:set>
                                    <p:animEffect filter="fade" transition="in">
                                      <p:cBhvr additive="repl">
                                        <p:cTn id="2614" dur="1000"/>
                                        <p:tgtEl>
                                          <p:spTgt spid="477">
                                            <p:txEl>
                                              <p:pRg st="0" end="0"/>
                                            </p:txEl>
                                          </p:spTgt>
                                        </p:tgtEl>
                                      </p:cBhvr>
                                    </p:animEffect>
                                    <p:anim calcmode="lin" valueType="num">
                                      <p:cBhvr additive="repl">
                                        <p:cTn id="2615" dur="1000" fill="hold"/>
                                        <p:tgtEl>
                                          <p:spTgt spid="477">
                                            <p:txEl>
                                              <p:pRg st="0" end="0"/>
                                            </p:txEl>
                                          </p:spTgt>
                                        </p:tgtEl>
                                        <p:attrNameLst>
                                          <p:attrName>ppt_x</p:attrName>
                                        </p:attrNameLst>
                                      </p:cBhvr>
                                      <p:tavLst>
                                        <p:tav tm="0">
                                          <p:val>
                                            <p:strVal val="#ppt_x"/>
                                          </p:val>
                                        </p:tav>
                                        <p:tav tm="100000">
                                          <p:val>
                                            <p:strVal val="#ppt_x"/>
                                          </p:val>
                                        </p:tav>
                                      </p:tavLst>
                                    </p:anim>
                                    <p:anim calcmode="lin" valueType="num">
                                      <p:cBhvr additive="repl">
                                        <p:cTn id="2616" dur="1000" fill="hold"/>
                                        <p:tgtEl>
                                          <p:spTgt spid="4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17" fill="hold">
                      <p:stCondLst>
                        <p:cond delay="indefinite"/>
                      </p:stCondLst>
                      <p:childTnLst>
                        <p:par>
                          <p:cTn id="2618" fill="hold">
                            <p:stCondLst>
                              <p:cond delay="0"/>
                            </p:stCondLst>
                            <p:childTnLst>
                              <p:par>
                                <p:cTn id="2619" nodeType="clickEffect" fill="hold" presetClass="entr" presetID="42">
                                  <p:stCondLst>
                                    <p:cond delay="0"/>
                                  </p:stCondLst>
                                  <p:childTnLst>
                                    <p:set>
                                      <p:cBhvr>
                                        <p:cTn id="2620" dur="1" fill="hold">
                                          <p:stCondLst>
                                            <p:cond delay="0"/>
                                          </p:stCondLst>
                                        </p:cTn>
                                        <p:tgtEl>
                                          <p:spTgt spid="477">
                                            <p:txEl>
                                              <p:pRg st="1" end="1"/>
                                            </p:txEl>
                                          </p:spTgt>
                                        </p:tgtEl>
                                        <p:attrNameLst>
                                          <p:attrName>style.visibility</p:attrName>
                                        </p:attrNameLst>
                                      </p:cBhvr>
                                      <p:to>
                                        <p:strVal val="visible"/>
                                      </p:to>
                                    </p:set>
                                    <p:animEffect filter="fade" transition="in">
                                      <p:cBhvr additive="repl">
                                        <p:cTn id="2621" dur="1000"/>
                                        <p:tgtEl>
                                          <p:spTgt spid="477">
                                            <p:txEl>
                                              <p:pRg st="1" end="1"/>
                                            </p:txEl>
                                          </p:spTgt>
                                        </p:tgtEl>
                                      </p:cBhvr>
                                    </p:animEffect>
                                    <p:anim calcmode="lin" valueType="num">
                                      <p:cBhvr additive="repl">
                                        <p:cTn id="2622" dur="1000" fill="hold"/>
                                        <p:tgtEl>
                                          <p:spTgt spid="477">
                                            <p:txEl>
                                              <p:pRg st="1" end="1"/>
                                            </p:txEl>
                                          </p:spTgt>
                                        </p:tgtEl>
                                        <p:attrNameLst>
                                          <p:attrName>ppt_x</p:attrName>
                                        </p:attrNameLst>
                                      </p:cBhvr>
                                      <p:tavLst>
                                        <p:tav tm="0">
                                          <p:val>
                                            <p:strVal val="#ppt_x"/>
                                          </p:val>
                                        </p:tav>
                                        <p:tav tm="100000">
                                          <p:val>
                                            <p:strVal val="#ppt_x"/>
                                          </p:val>
                                        </p:tav>
                                      </p:tavLst>
                                    </p:anim>
                                    <p:anim calcmode="lin" valueType="num">
                                      <p:cBhvr additive="repl">
                                        <p:cTn id="2623" dur="1000" fill="hold"/>
                                        <p:tgtEl>
                                          <p:spTgt spid="47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24" fill="hold">
                      <p:stCondLst>
                        <p:cond delay="indefinite"/>
                      </p:stCondLst>
                      <p:childTnLst>
                        <p:par>
                          <p:cTn id="2625" fill="hold">
                            <p:stCondLst>
                              <p:cond delay="0"/>
                            </p:stCondLst>
                            <p:childTnLst>
                              <p:par>
                                <p:cTn id="2626" nodeType="clickEffect" fill="hold" presetClass="entr" presetID="42">
                                  <p:stCondLst>
                                    <p:cond delay="0"/>
                                  </p:stCondLst>
                                  <p:childTnLst>
                                    <p:set>
                                      <p:cBhvr>
                                        <p:cTn id="2627" dur="1" fill="hold">
                                          <p:stCondLst>
                                            <p:cond delay="0"/>
                                          </p:stCondLst>
                                        </p:cTn>
                                        <p:tgtEl>
                                          <p:spTgt spid="477">
                                            <p:txEl>
                                              <p:pRg st="2" end="2"/>
                                            </p:txEl>
                                          </p:spTgt>
                                        </p:tgtEl>
                                        <p:attrNameLst>
                                          <p:attrName>style.visibility</p:attrName>
                                        </p:attrNameLst>
                                      </p:cBhvr>
                                      <p:to>
                                        <p:strVal val="visible"/>
                                      </p:to>
                                    </p:set>
                                    <p:animEffect filter="fade" transition="in">
                                      <p:cBhvr additive="repl">
                                        <p:cTn id="2628" dur="1000"/>
                                        <p:tgtEl>
                                          <p:spTgt spid="477">
                                            <p:txEl>
                                              <p:pRg st="2" end="2"/>
                                            </p:txEl>
                                          </p:spTgt>
                                        </p:tgtEl>
                                      </p:cBhvr>
                                    </p:animEffect>
                                    <p:anim calcmode="lin" valueType="num">
                                      <p:cBhvr additive="repl">
                                        <p:cTn id="2629" dur="1000" fill="hold"/>
                                        <p:tgtEl>
                                          <p:spTgt spid="477">
                                            <p:txEl>
                                              <p:pRg st="2" end="2"/>
                                            </p:txEl>
                                          </p:spTgt>
                                        </p:tgtEl>
                                        <p:attrNameLst>
                                          <p:attrName>ppt_x</p:attrName>
                                        </p:attrNameLst>
                                      </p:cBhvr>
                                      <p:tavLst>
                                        <p:tav tm="0">
                                          <p:val>
                                            <p:strVal val="#ppt_x"/>
                                          </p:val>
                                        </p:tav>
                                        <p:tav tm="100000">
                                          <p:val>
                                            <p:strVal val="#ppt_x"/>
                                          </p:val>
                                        </p:tav>
                                      </p:tavLst>
                                    </p:anim>
                                    <p:anim calcmode="lin" valueType="num">
                                      <p:cBhvr additive="repl">
                                        <p:cTn id="2630" dur="1000" fill="hold"/>
                                        <p:tgtEl>
                                          <p:spTgt spid="47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704160"/>
            <a:ext cx="11073600" cy="1142280"/>
          </a:xfrm>
          <a:prstGeom prst="rect">
            <a:avLst/>
          </a:prstGeom>
          <a:noFill/>
          <a:ln w="0">
            <a:noFill/>
          </a:ln>
        </p:spPr>
        <p:txBody>
          <a:bodyPr lIns="0" rIns="0" tIns="45720" bIns="0" anchor="b">
            <a:noAutofit/>
          </a:bodyPr>
          <a:p>
            <a:pPr indent="0">
              <a:lnSpc>
                <a:spcPct val="100000"/>
              </a:lnSpc>
              <a:buNone/>
              <a:tabLst>
                <a:tab algn="l" pos="0"/>
              </a:tabLst>
            </a:pPr>
            <a:r>
              <a:rPr b="0" lang="en-US" sz="5000" strike="noStrike" u="none">
                <a:solidFill>
                  <a:schemeClr val="dk2"/>
                </a:solidFill>
                <a:effectLst/>
                <a:uFillTx/>
                <a:latin typeface="Calibri"/>
              </a:rPr>
              <a:t>AWS DynamoDB</a:t>
            </a:r>
            <a:endParaRPr b="0" lang="en-IN" sz="5000" strike="noStrike" u="none">
              <a:solidFill>
                <a:srgbClr val="000000"/>
              </a:solidFill>
              <a:effectLst/>
              <a:uFillTx/>
              <a:latin typeface="Arial"/>
            </a:endParaRPr>
          </a:p>
        </p:txBody>
      </p:sp>
      <p:pic>
        <p:nvPicPr>
          <p:cNvPr id="479" name="Picture 3" descr=""/>
          <p:cNvPicPr/>
          <p:nvPr/>
        </p:nvPicPr>
        <p:blipFill>
          <a:blip r:embed="rId1"/>
          <a:stretch/>
        </p:blipFill>
        <p:spPr>
          <a:xfrm>
            <a:off x="476280" y="2006640"/>
            <a:ext cx="11238840" cy="4190400"/>
          </a:xfrm>
          <a:prstGeom prst="rect">
            <a:avLst/>
          </a:prstGeom>
          <a:noFill/>
          <a:ln w="0">
            <a:noFill/>
          </a:ln>
        </p:spPr>
      </p:pic>
    </p:spTree>
  </p:cSld>
  <mc:AlternateContent>
    <mc:Choice Requires="p14">
      <p:transition spd="slow" p14:dur="2000"/>
    </mc:Choice>
    <mc:Fallback>
      <p:transition spd="slow"/>
    </mc:Fallback>
  </mc:AlternateContent>
</p:sld>
</file>

<file path=ppt/slides/slide1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AWS reference ends…..</a:t>
            </a:r>
            <a:endParaRPr b="0" lang="en-IN" sz="5000" strike="noStrike" u="none">
              <a:solidFill>
                <a:srgbClr val="000000"/>
              </a:solidFill>
              <a:effectLst/>
              <a:uFillTx/>
              <a:latin typeface="Arial"/>
            </a:endParaRPr>
          </a:p>
        </p:txBody>
      </p:sp>
      <p:sp>
        <p:nvSpPr>
          <p:cNvPr id="481"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indent="0">
              <a:spcBef>
                <a:spcPts val="1417"/>
              </a:spcBef>
              <a:buNone/>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 CouchDB</a:t>
            </a:r>
            <a:endParaRPr b="0" lang="en-IN" sz="5000" strike="noStrike" u="none">
              <a:solidFill>
                <a:srgbClr val="000000"/>
              </a:solidFill>
              <a:effectLst/>
              <a:uFillTx/>
              <a:latin typeface="Arial"/>
            </a:endParaRPr>
          </a:p>
        </p:txBody>
      </p:sp>
      <p:sp>
        <p:nvSpPr>
          <p:cNvPr id="483" name="PlaceHolder 2"/>
          <p:cNvSpPr>
            <a:spLocks noGrp="1"/>
          </p:cNvSpPr>
          <p:nvPr>
            <p:ph/>
          </p:nvPr>
        </p:nvSpPr>
        <p:spPr>
          <a:xfrm>
            <a:off x="609480" y="1935360"/>
            <a:ext cx="70444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document-oriented database server, accessible by REST APIs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 acronym for ‘Cluster Of Unreliable Commodity Hardware’, emphasizing the distributed environment of the database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Designed for document-oriented applications, for example, forums, bug following, wiki, Internet note, etc.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CouchDB is ad-hoc and schema-free with a flat address space</a:t>
            </a:r>
            <a:endParaRPr b="0" lang="en-IN" sz="2600" strike="noStrike" u="none">
              <a:solidFill>
                <a:srgbClr val="000000"/>
              </a:solidFill>
              <a:effectLst/>
              <a:uFillTx/>
              <a:latin typeface="Arial"/>
            </a:endParaRPr>
          </a:p>
        </p:txBody>
      </p:sp>
      <p:sp>
        <p:nvSpPr>
          <p:cNvPr id="484" name="AutoShape 2" descr="Apache CouchDB - Open.ConductScience"/>
          <p:cNvSpPr/>
          <p:nvPr/>
        </p:nvSpPr>
        <p:spPr>
          <a:xfrm>
            <a:off x="155520" y="-14436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IN" sz="1800" strike="noStrike" u="none">
              <a:solidFill>
                <a:schemeClr val="dk1"/>
              </a:solidFill>
              <a:effectLst/>
              <a:uFillTx/>
              <a:latin typeface="Constantia"/>
            </a:endParaRPr>
          </a:p>
        </p:txBody>
      </p:sp>
      <p:pic>
        <p:nvPicPr>
          <p:cNvPr id="485" name="Picture 3" descr=""/>
          <p:cNvPicPr/>
          <p:nvPr/>
        </p:nvPicPr>
        <p:blipFill>
          <a:blip r:embed="rId1"/>
          <a:stretch/>
        </p:blipFill>
        <p:spPr>
          <a:xfrm>
            <a:off x="7655040" y="1712880"/>
            <a:ext cx="3672720" cy="3112200"/>
          </a:xfrm>
          <a:prstGeom prst="rect">
            <a:avLst/>
          </a:prstGeom>
          <a:noFill/>
          <a:ln w="0">
            <a:noFill/>
          </a:ln>
        </p:spPr>
      </p:pic>
    </p:spTree>
  </p:cSld>
  <mc:AlternateContent>
    <mc:Choice Requires="p14">
      <p:transition spd="slow" p14:dur="2000"/>
    </mc:Choice>
    <mc:Fallback>
      <p:transition spd="slow"/>
    </mc:Fallback>
  </mc:AlternateContent>
  <p:timing>
    <p:tnLst>
      <p:par>
        <p:cTn id="2631" dur="indefinite" restart="never" nodeType="tmRoot">
          <p:childTnLst>
            <p:seq>
              <p:cTn id="2632" dur="indefinite" nodeType="mainSeq">
                <p:childTnLst>
                  <p:par>
                    <p:cTn id="2633" fill="hold">
                      <p:stCondLst>
                        <p:cond delay="indefinite"/>
                      </p:stCondLst>
                      <p:childTnLst>
                        <p:par>
                          <p:cTn id="2634" fill="hold">
                            <p:stCondLst>
                              <p:cond delay="0"/>
                            </p:stCondLst>
                            <p:childTnLst>
                              <p:par>
                                <p:cTn id="2635" nodeType="clickEffect" fill="hold" presetClass="entr" presetID="42">
                                  <p:stCondLst>
                                    <p:cond delay="0"/>
                                  </p:stCondLst>
                                  <p:childTnLst>
                                    <p:set>
                                      <p:cBhvr>
                                        <p:cTn id="2636" dur="1" fill="hold">
                                          <p:stCondLst>
                                            <p:cond delay="0"/>
                                          </p:stCondLst>
                                        </p:cTn>
                                        <p:tgtEl>
                                          <p:spTgt spid="483">
                                            <p:txEl>
                                              <p:pRg st="0" end="0"/>
                                            </p:txEl>
                                          </p:spTgt>
                                        </p:tgtEl>
                                        <p:attrNameLst>
                                          <p:attrName>style.visibility</p:attrName>
                                        </p:attrNameLst>
                                      </p:cBhvr>
                                      <p:to>
                                        <p:strVal val="visible"/>
                                      </p:to>
                                    </p:set>
                                    <p:animEffect filter="fade" transition="in">
                                      <p:cBhvr additive="repl">
                                        <p:cTn id="2637" dur="1000"/>
                                        <p:tgtEl>
                                          <p:spTgt spid="483">
                                            <p:txEl>
                                              <p:pRg st="0" end="0"/>
                                            </p:txEl>
                                          </p:spTgt>
                                        </p:tgtEl>
                                      </p:cBhvr>
                                    </p:animEffect>
                                    <p:anim calcmode="lin" valueType="num">
                                      <p:cBhvr additive="repl">
                                        <p:cTn id="2638" dur="1000" fill="hold"/>
                                        <p:tgtEl>
                                          <p:spTgt spid="483">
                                            <p:txEl>
                                              <p:pRg st="0" end="0"/>
                                            </p:txEl>
                                          </p:spTgt>
                                        </p:tgtEl>
                                        <p:attrNameLst>
                                          <p:attrName>ppt_x</p:attrName>
                                        </p:attrNameLst>
                                      </p:cBhvr>
                                      <p:tavLst>
                                        <p:tav tm="0">
                                          <p:val>
                                            <p:strVal val="#ppt_x"/>
                                          </p:val>
                                        </p:tav>
                                        <p:tav tm="100000">
                                          <p:val>
                                            <p:strVal val="#ppt_x"/>
                                          </p:val>
                                        </p:tav>
                                      </p:tavLst>
                                    </p:anim>
                                    <p:anim calcmode="lin" valueType="num">
                                      <p:cBhvr additive="repl">
                                        <p:cTn id="2639" dur="1000" fill="hold"/>
                                        <p:tgtEl>
                                          <p:spTgt spid="4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40" fill="hold">
                      <p:stCondLst>
                        <p:cond delay="indefinite"/>
                      </p:stCondLst>
                      <p:childTnLst>
                        <p:par>
                          <p:cTn id="2641" fill="hold">
                            <p:stCondLst>
                              <p:cond delay="0"/>
                            </p:stCondLst>
                            <p:childTnLst>
                              <p:par>
                                <p:cTn id="2642" nodeType="clickEffect" fill="hold" presetClass="entr" presetID="42">
                                  <p:stCondLst>
                                    <p:cond delay="0"/>
                                  </p:stCondLst>
                                  <p:childTnLst>
                                    <p:set>
                                      <p:cBhvr>
                                        <p:cTn id="2643" dur="1" fill="hold">
                                          <p:stCondLst>
                                            <p:cond delay="0"/>
                                          </p:stCondLst>
                                        </p:cTn>
                                        <p:tgtEl>
                                          <p:spTgt spid="483">
                                            <p:txEl>
                                              <p:pRg st="1" end="1"/>
                                            </p:txEl>
                                          </p:spTgt>
                                        </p:tgtEl>
                                        <p:attrNameLst>
                                          <p:attrName>style.visibility</p:attrName>
                                        </p:attrNameLst>
                                      </p:cBhvr>
                                      <p:to>
                                        <p:strVal val="visible"/>
                                      </p:to>
                                    </p:set>
                                    <p:animEffect filter="fade" transition="in">
                                      <p:cBhvr additive="repl">
                                        <p:cTn id="2644" dur="1000"/>
                                        <p:tgtEl>
                                          <p:spTgt spid="483">
                                            <p:txEl>
                                              <p:pRg st="1" end="1"/>
                                            </p:txEl>
                                          </p:spTgt>
                                        </p:tgtEl>
                                      </p:cBhvr>
                                    </p:animEffect>
                                    <p:anim calcmode="lin" valueType="num">
                                      <p:cBhvr additive="repl">
                                        <p:cTn id="2645" dur="1000" fill="hold"/>
                                        <p:tgtEl>
                                          <p:spTgt spid="483">
                                            <p:txEl>
                                              <p:pRg st="1" end="1"/>
                                            </p:txEl>
                                          </p:spTgt>
                                        </p:tgtEl>
                                        <p:attrNameLst>
                                          <p:attrName>ppt_x</p:attrName>
                                        </p:attrNameLst>
                                      </p:cBhvr>
                                      <p:tavLst>
                                        <p:tav tm="0">
                                          <p:val>
                                            <p:strVal val="#ppt_x"/>
                                          </p:val>
                                        </p:tav>
                                        <p:tav tm="100000">
                                          <p:val>
                                            <p:strVal val="#ppt_x"/>
                                          </p:val>
                                        </p:tav>
                                      </p:tavLst>
                                    </p:anim>
                                    <p:anim calcmode="lin" valueType="num">
                                      <p:cBhvr additive="repl">
                                        <p:cTn id="2646" dur="1000" fill="hold"/>
                                        <p:tgtEl>
                                          <p:spTgt spid="4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47" fill="hold">
                      <p:stCondLst>
                        <p:cond delay="indefinite"/>
                      </p:stCondLst>
                      <p:childTnLst>
                        <p:par>
                          <p:cTn id="2648" fill="hold">
                            <p:stCondLst>
                              <p:cond delay="0"/>
                            </p:stCondLst>
                            <p:childTnLst>
                              <p:par>
                                <p:cTn id="2649" nodeType="clickEffect" fill="hold" presetClass="entr" presetID="42">
                                  <p:stCondLst>
                                    <p:cond delay="0"/>
                                  </p:stCondLst>
                                  <p:childTnLst>
                                    <p:set>
                                      <p:cBhvr>
                                        <p:cTn id="2650" dur="1" fill="hold">
                                          <p:stCondLst>
                                            <p:cond delay="0"/>
                                          </p:stCondLst>
                                        </p:cTn>
                                        <p:tgtEl>
                                          <p:spTgt spid="483">
                                            <p:txEl>
                                              <p:pRg st="2" end="2"/>
                                            </p:txEl>
                                          </p:spTgt>
                                        </p:tgtEl>
                                        <p:attrNameLst>
                                          <p:attrName>style.visibility</p:attrName>
                                        </p:attrNameLst>
                                      </p:cBhvr>
                                      <p:to>
                                        <p:strVal val="visible"/>
                                      </p:to>
                                    </p:set>
                                    <p:animEffect filter="fade" transition="in">
                                      <p:cBhvr additive="repl">
                                        <p:cTn id="2651" dur="1000"/>
                                        <p:tgtEl>
                                          <p:spTgt spid="483">
                                            <p:txEl>
                                              <p:pRg st="2" end="2"/>
                                            </p:txEl>
                                          </p:spTgt>
                                        </p:tgtEl>
                                      </p:cBhvr>
                                    </p:animEffect>
                                    <p:anim calcmode="lin" valueType="num">
                                      <p:cBhvr additive="repl">
                                        <p:cTn id="2652" dur="1000" fill="hold"/>
                                        <p:tgtEl>
                                          <p:spTgt spid="483">
                                            <p:txEl>
                                              <p:pRg st="2" end="2"/>
                                            </p:txEl>
                                          </p:spTgt>
                                        </p:tgtEl>
                                        <p:attrNameLst>
                                          <p:attrName>ppt_x</p:attrName>
                                        </p:attrNameLst>
                                      </p:cBhvr>
                                      <p:tavLst>
                                        <p:tav tm="0">
                                          <p:val>
                                            <p:strVal val="#ppt_x"/>
                                          </p:val>
                                        </p:tav>
                                        <p:tav tm="100000">
                                          <p:val>
                                            <p:strVal val="#ppt_x"/>
                                          </p:val>
                                        </p:tav>
                                      </p:tavLst>
                                    </p:anim>
                                    <p:anim calcmode="lin" valueType="num">
                                      <p:cBhvr additive="repl">
                                        <p:cTn id="2653" dur="1000" fill="hold"/>
                                        <p:tgtEl>
                                          <p:spTgt spid="4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54" fill="hold">
                      <p:stCondLst>
                        <p:cond delay="indefinite"/>
                      </p:stCondLst>
                      <p:childTnLst>
                        <p:par>
                          <p:cTn id="2655" fill="hold">
                            <p:stCondLst>
                              <p:cond delay="0"/>
                            </p:stCondLst>
                            <p:childTnLst>
                              <p:par>
                                <p:cTn id="2656" nodeType="clickEffect" fill="hold" presetClass="entr" presetID="42">
                                  <p:stCondLst>
                                    <p:cond delay="0"/>
                                  </p:stCondLst>
                                  <p:childTnLst>
                                    <p:set>
                                      <p:cBhvr>
                                        <p:cTn id="2657" dur="1" fill="hold">
                                          <p:stCondLst>
                                            <p:cond delay="0"/>
                                          </p:stCondLst>
                                        </p:cTn>
                                        <p:tgtEl>
                                          <p:spTgt spid="483">
                                            <p:txEl>
                                              <p:pRg st="3" end="3"/>
                                            </p:txEl>
                                          </p:spTgt>
                                        </p:tgtEl>
                                        <p:attrNameLst>
                                          <p:attrName>style.visibility</p:attrName>
                                        </p:attrNameLst>
                                      </p:cBhvr>
                                      <p:to>
                                        <p:strVal val="visible"/>
                                      </p:to>
                                    </p:set>
                                    <p:animEffect filter="fade" transition="in">
                                      <p:cBhvr additive="repl">
                                        <p:cTn id="2658" dur="1000"/>
                                        <p:tgtEl>
                                          <p:spTgt spid="483">
                                            <p:txEl>
                                              <p:pRg st="3" end="3"/>
                                            </p:txEl>
                                          </p:spTgt>
                                        </p:tgtEl>
                                      </p:cBhvr>
                                    </p:animEffect>
                                    <p:anim calcmode="lin" valueType="num">
                                      <p:cBhvr additive="repl">
                                        <p:cTn id="2659" dur="1000" fill="hold"/>
                                        <p:tgtEl>
                                          <p:spTgt spid="483">
                                            <p:txEl>
                                              <p:pRg st="3" end="3"/>
                                            </p:txEl>
                                          </p:spTgt>
                                        </p:tgtEl>
                                        <p:attrNameLst>
                                          <p:attrName>ppt_x</p:attrName>
                                        </p:attrNameLst>
                                      </p:cBhvr>
                                      <p:tavLst>
                                        <p:tav tm="0">
                                          <p:val>
                                            <p:strVal val="#ppt_x"/>
                                          </p:val>
                                        </p:tav>
                                        <p:tav tm="100000">
                                          <p:val>
                                            <p:strVal val="#ppt_x"/>
                                          </p:val>
                                        </p:tav>
                                      </p:tavLst>
                                    </p:anim>
                                    <p:anim calcmode="lin" valueType="num">
                                      <p:cBhvr additive="repl">
                                        <p:cTn id="2660" dur="1000" fill="hold"/>
                                        <p:tgtEl>
                                          <p:spTgt spid="48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p:nvPr>
        </p:nvSpPr>
        <p:spPr>
          <a:xfrm>
            <a:off x="546120" y="116064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CouchDB aspires to induce the 4 Pillars of Data Management by these methods: </a:t>
            </a:r>
            <a:endParaRPr b="0" lang="en-IN" sz="2600" strike="noStrike" u="none">
              <a:solidFill>
                <a:srgbClr val="000000"/>
              </a:solidFill>
              <a:effectLst/>
              <a:uFillTx/>
              <a:latin typeface="Arial"/>
            </a:endParaRPr>
          </a:p>
          <a:p>
            <a:pPr marL="365760" indent="0">
              <a:lnSpc>
                <a:spcPct val="100000"/>
              </a:lnSpc>
              <a:spcBef>
                <a:spcPts val="479"/>
              </a:spcBef>
              <a:buNone/>
              <a:tabLst>
                <a:tab algn="l" pos="0"/>
              </a:tabLst>
            </a:pPr>
            <a:r>
              <a:rPr b="0" lang="en-US" sz="2400" strike="noStrike" u="none">
                <a:solidFill>
                  <a:schemeClr val="dk1"/>
                </a:solidFill>
                <a:effectLst/>
                <a:uFillTx/>
                <a:latin typeface="Constantia"/>
              </a:rPr>
              <a:t>1. Save: ACID compliant, save efficiently </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US" sz="2400" strike="noStrike" u="none">
                <a:solidFill>
                  <a:schemeClr val="dk1"/>
                </a:solidFill>
                <a:effectLst/>
                <a:uFillTx/>
                <a:latin typeface="Constantia"/>
              </a:rPr>
              <a:t>2. See: Easy retrieval, straightforward describing procedures, fulltext search </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US" sz="2400" strike="noStrike" u="none">
                <a:solidFill>
                  <a:schemeClr val="dk1"/>
                </a:solidFill>
                <a:effectLst/>
                <a:uFillTx/>
                <a:latin typeface="Constantia"/>
              </a:rPr>
              <a:t>3. Secure: Strong compartmentalization, ACL, connections over SSL </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US" sz="2400" strike="noStrike" u="none">
                <a:solidFill>
                  <a:schemeClr val="dk1"/>
                </a:solidFill>
                <a:effectLst/>
                <a:uFillTx/>
                <a:latin typeface="Constantia"/>
              </a:rPr>
              <a:t>4. Share: Distributed means</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endParaRPr b="0" lang="en-IN" sz="2400" strike="noStrike" u="none">
              <a:solidFill>
                <a:srgbClr val="000000"/>
              </a:solidFill>
              <a:effectLst/>
              <a:uFillTx/>
              <a:latin typeface="Arial"/>
            </a:endParaRPr>
          </a:p>
          <a:p>
            <a:pPr marL="343080" indent="-34308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The storage form is a Multiversion Concurrency Control (MVCC) scheme with hopeful locking. </a:t>
            </a:r>
            <a:endParaRPr b="0" lang="en-IN" sz="2600" strike="noStrike" u="none">
              <a:solidFill>
                <a:srgbClr val="000000"/>
              </a:solidFill>
              <a:effectLst/>
              <a:uFillTx/>
              <a:latin typeface="Arial"/>
            </a:endParaRPr>
          </a:p>
          <a:p>
            <a:pPr marL="343080" indent="-34308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A purchaser sees a snapshot of the data and works with it even if it is altered at the same time by a distinct client.</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61" dur="indefinite" restart="never" nodeType="tmRoot">
          <p:childTnLst>
            <p:seq>
              <p:cTn id="2662" dur="indefinite" nodeType="mainSeq">
                <p:childTnLst>
                  <p:par>
                    <p:cTn id="2663" fill="hold">
                      <p:stCondLst>
                        <p:cond delay="indefinite"/>
                      </p:stCondLst>
                      <p:childTnLst>
                        <p:par>
                          <p:cTn id="2664" fill="hold">
                            <p:stCondLst>
                              <p:cond delay="0"/>
                            </p:stCondLst>
                            <p:childTnLst>
                              <p:par>
                                <p:cTn id="2665" nodeType="clickEffect" fill="hold" presetClass="entr" presetID="42">
                                  <p:stCondLst>
                                    <p:cond delay="0"/>
                                  </p:stCondLst>
                                  <p:childTnLst>
                                    <p:set>
                                      <p:cBhvr>
                                        <p:cTn id="2666" dur="1" fill="hold">
                                          <p:stCondLst>
                                            <p:cond delay="0"/>
                                          </p:stCondLst>
                                        </p:cTn>
                                        <p:tgtEl>
                                          <p:spTgt spid="486">
                                            <p:txEl>
                                              <p:pRg st="0" end="0"/>
                                            </p:txEl>
                                          </p:spTgt>
                                        </p:tgtEl>
                                        <p:attrNameLst>
                                          <p:attrName>style.visibility</p:attrName>
                                        </p:attrNameLst>
                                      </p:cBhvr>
                                      <p:to>
                                        <p:strVal val="visible"/>
                                      </p:to>
                                    </p:set>
                                    <p:animEffect filter="fade" transition="in">
                                      <p:cBhvr additive="repl">
                                        <p:cTn id="2667" dur="1000"/>
                                        <p:tgtEl>
                                          <p:spTgt spid="486">
                                            <p:txEl>
                                              <p:pRg st="0" end="0"/>
                                            </p:txEl>
                                          </p:spTgt>
                                        </p:tgtEl>
                                      </p:cBhvr>
                                    </p:animEffect>
                                    <p:anim calcmode="lin" valueType="num">
                                      <p:cBhvr additive="repl">
                                        <p:cTn id="2668" dur="1000" fill="hold"/>
                                        <p:tgtEl>
                                          <p:spTgt spid="486">
                                            <p:txEl>
                                              <p:pRg st="0" end="0"/>
                                            </p:txEl>
                                          </p:spTgt>
                                        </p:tgtEl>
                                        <p:attrNameLst>
                                          <p:attrName>ppt_x</p:attrName>
                                        </p:attrNameLst>
                                      </p:cBhvr>
                                      <p:tavLst>
                                        <p:tav tm="0">
                                          <p:val>
                                            <p:strVal val="#ppt_x"/>
                                          </p:val>
                                        </p:tav>
                                        <p:tav tm="100000">
                                          <p:val>
                                            <p:strVal val="#ppt_x"/>
                                          </p:val>
                                        </p:tav>
                                      </p:tavLst>
                                    </p:anim>
                                    <p:anim calcmode="lin" valueType="num">
                                      <p:cBhvr additive="repl">
                                        <p:cTn id="2669" dur="1000" fill="hold"/>
                                        <p:tgtEl>
                                          <p:spTgt spid="486">
                                            <p:txEl>
                                              <p:pRg st="0" end="0"/>
                                            </p:txEl>
                                          </p:spTgt>
                                        </p:tgtEl>
                                        <p:attrNameLst>
                                          <p:attrName>ppt_y</p:attrName>
                                        </p:attrNameLst>
                                      </p:cBhvr>
                                      <p:tavLst>
                                        <p:tav tm="0">
                                          <p:val>
                                            <p:strVal val="#ppt_y+.1"/>
                                          </p:val>
                                        </p:tav>
                                        <p:tav tm="100000">
                                          <p:val>
                                            <p:strVal val="#ppt_y"/>
                                          </p:val>
                                        </p:tav>
                                      </p:tavLst>
                                    </p:anim>
                                  </p:childTnLst>
                                </p:cTn>
                              </p:par>
                              <p:par>
                                <p:cTn id="2670" nodeType="withEffect" fill="hold" presetClass="entr" presetID="42">
                                  <p:stCondLst>
                                    <p:cond delay="0"/>
                                  </p:stCondLst>
                                  <p:childTnLst>
                                    <p:set>
                                      <p:cBhvr>
                                        <p:cTn id="2671" dur="1" fill="hold">
                                          <p:stCondLst>
                                            <p:cond delay="0"/>
                                          </p:stCondLst>
                                        </p:cTn>
                                        <p:tgtEl>
                                          <p:spTgt spid="486">
                                            <p:txEl>
                                              <p:pRg st="1" end="1"/>
                                            </p:txEl>
                                          </p:spTgt>
                                        </p:tgtEl>
                                        <p:attrNameLst>
                                          <p:attrName>style.visibility</p:attrName>
                                        </p:attrNameLst>
                                      </p:cBhvr>
                                      <p:to>
                                        <p:strVal val="visible"/>
                                      </p:to>
                                    </p:set>
                                    <p:animEffect filter="fade" transition="in">
                                      <p:cBhvr additive="repl">
                                        <p:cTn id="2672" dur="1000"/>
                                        <p:tgtEl>
                                          <p:spTgt spid="486">
                                            <p:txEl>
                                              <p:pRg st="1" end="1"/>
                                            </p:txEl>
                                          </p:spTgt>
                                        </p:tgtEl>
                                      </p:cBhvr>
                                    </p:animEffect>
                                    <p:anim calcmode="lin" valueType="num">
                                      <p:cBhvr additive="repl">
                                        <p:cTn id="2673" dur="1000" fill="hold"/>
                                        <p:tgtEl>
                                          <p:spTgt spid="486">
                                            <p:txEl>
                                              <p:pRg st="1" end="1"/>
                                            </p:txEl>
                                          </p:spTgt>
                                        </p:tgtEl>
                                        <p:attrNameLst>
                                          <p:attrName>ppt_x</p:attrName>
                                        </p:attrNameLst>
                                      </p:cBhvr>
                                      <p:tavLst>
                                        <p:tav tm="0">
                                          <p:val>
                                            <p:strVal val="#ppt_x"/>
                                          </p:val>
                                        </p:tav>
                                        <p:tav tm="100000">
                                          <p:val>
                                            <p:strVal val="#ppt_x"/>
                                          </p:val>
                                        </p:tav>
                                      </p:tavLst>
                                    </p:anim>
                                    <p:anim calcmode="lin" valueType="num">
                                      <p:cBhvr additive="repl">
                                        <p:cTn id="2674" dur="1000" fill="hold"/>
                                        <p:tgtEl>
                                          <p:spTgt spid="486">
                                            <p:txEl>
                                              <p:pRg st="1" end="1"/>
                                            </p:txEl>
                                          </p:spTgt>
                                        </p:tgtEl>
                                        <p:attrNameLst>
                                          <p:attrName>ppt_y</p:attrName>
                                        </p:attrNameLst>
                                      </p:cBhvr>
                                      <p:tavLst>
                                        <p:tav tm="0">
                                          <p:val>
                                            <p:strVal val="#ppt_y+.1"/>
                                          </p:val>
                                        </p:tav>
                                        <p:tav tm="100000">
                                          <p:val>
                                            <p:strVal val="#ppt_y"/>
                                          </p:val>
                                        </p:tav>
                                      </p:tavLst>
                                    </p:anim>
                                  </p:childTnLst>
                                </p:cTn>
                              </p:par>
                              <p:par>
                                <p:cTn id="2675" nodeType="withEffect" fill="hold" presetClass="entr" presetID="42">
                                  <p:stCondLst>
                                    <p:cond delay="0"/>
                                  </p:stCondLst>
                                  <p:childTnLst>
                                    <p:set>
                                      <p:cBhvr>
                                        <p:cTn id="2676" dur="1" fill="hold">
                                          <p:stCondLst>
                                            <p:cond delay="0"/>
                                          </p:stCondLst>
                                        </p:cTn>
                                        <p:tgtEl>
                                          <p:spTgt spid="486">
                                            <p:txEl>
                                              <p:pRg st="2" end="2"/>
                                            </p:txEl>
                                          </p:spTgt>
                                        </p:tgtEl>
                                        <p:attrNameLst>
                                          <p:attrName>style.visibility</p:attrName>
                                        </p:attrNameLst>
                                      </p:cBhvr>
                                      <p:to>
                                        <p:strVal val="visible"/>
                                      </p:to>
                                    </p:set>
                                    <p:animEffect filter="fade" transition="in">
                                      <p:cBhvr additive="repl">
                                        <p:cTn id="2677" dur="1000"/>
                                        <p:tgtEl>
                                          <p:spTgt spid="486">
                                            <p:txEl>
                                              <p:pRg st="2" end="2"/>
                                            </p:txEl>
                                          </p:spTgt>
                                        </p:tgtEl>
                                      </p:cBhvr>
                                    </p:animEffect>
                                    <p:anim calcmode="lin" valueType="num">
                                      <p:cBhvr additive="repl">
                                        <p:cTn id="2678" dur="1000" fill="hold"/>
                                        <p:tgtEl>
                                          <p:spTgt spid="486">
                                            <p:txEl>
                                              <p:pRg st="2" end="2"/>
                                            </p:txEl>
                                          </p:spTgt>
                                        </p:tgtEl>
                                        <p:attrNameLst>
                                          <p:attrName>ppt_x</p:attrName>
                                        </p:attrNameLst>
                                      </p:cBhvr>
                                      <p:tavLst>
                                        <p:tav tm="0">
                                          <p:val>
                                            <p:strVal val="#ppt_x"/>
                                          </p:val>
                                        </p:tav>
                                        <p:tav tm="100000">
                                          <p:val>
                                            <p:strVal val="#ppt_x"/>
                                          </p:val>
                                        </p:tav>
                                      </p:tavLst>
                                    </p:anim>
                                    <p:anim calcmode="lin" valueType="num">
                                      <p:cBhvr additive="repl">
                                        <p:cTn id="2679" dur="1000" fill="hold"/>
                                        <p:tgtEl>
                                          <p:spTgt spid="486">
                                            <p:txEl>
                                              <p:pRg st="2" end="2"/>
                                            </p:txEl>
                                          </p:spTgt>
                                        </p:tgtEl>
                                        <p:attrNameLst>
                                          <p:attrName>ppt_y</p:attrName>
                                        </p:attrNameLst>
                                      </p:cBhvr>
                                      <p:tavLst>
                                        <p:tav tm="0">
                                          <p:val>
                                            <p:strVal val="#ppt_y+.1"/>
                                          </p:val>
                                        </p:tav>
                                        <p:tav tm="100000">
                                          <p:val>
                                            <p:strVal val="#ppt_y"/>
                                          </p:val>
                                        </p:tav>
                                      </p:tavLst>
                                    </p:anim>
                                  </p:childTnLst>
                                </p:cTn>
                              </p:par>
                              <p:par>
                                <p:cTn id="2680" nodeType="withEffect" fill="hold" presetClass="entr" presetID="42">
                                  <p:stCondLst>
                                    <p:cond delay="0"/>
                                  </p:stCondLst>
                                  <p:childTnLst>
                                    <p:set>
                                      <p:cBhvr>
                                        <p:cTn id="2681" dur="1" fill="hold">
                                          <p:stCondLst>
                                            <p:cond delay="0"/>
                                          </p:stCondLst>
                                        </p:cTn>
                                        <p:tgtEl>
                                          <p:spTgt spid="486">
                                            <p:txEl>
                                              <p:pRg st="3" end="3"/>
                                            </p:txEl>
                                          </p:spTgt>
                                        </p:tgtEl>
                                        <p:attrNameLst>
                                          <p:attrName>style.visibility</p:attrName>
                                        </p:attrNameLst>
                                      </p:cBhvr>
                                      <p:to>
                                        <p:strVal val="visible"/>
                                      </p:to>
                                    </p:set>
                                    <p:animEffect filter="fade" transition="in">
                                      <p:cBhvr additive="repl">
                                        <p:cTn id="2682" dur="1000"/>
                                        <p:tgtEl>
                                          <p:spTgt spid="486">
                                            <p:txEl>
                                              <p:pRg st="3" end="3"/>
                                            </p:txEl>
                                          </p:spTgt>
                                        </p:tgtEl>
                                      </p:cBhvr>
                                    </p:animEffect>
                                    <p:anim calcmode="lin" valueType="num">
                                      <p:cBhvr additive="repl">
                                        <p:cTn id="2683" dur="1000" fill="hold"/>
                                        <p:tgtEl>
                                          <p:spTgt spid="486">
                                            <p:txEl>
                                              <p:pRg st="3" end="3"/>
                                            </p:txEl>
                                          </p:spTgt>
                                        </p:tgtEl>
                                        <p:attrNameLst>
                                          <p:attrName>ppt_x</p:attrName>
                                        </p:attrNameLst>
                                      </p:cBhvr>
                                      <p:tavLst>
                                        <p:tav tm="0">
                                          <p:val>
                                            <p:strVal val="#ppt_x"/>
                                          </p:val>
                                        </p:tav>
                                        <p:tav tm="100000">
                                          <p:val>
                                            <p:strVal val="#ppt_x"/>
                                          </p:val>
                                        </p:tav>
                                      </p:tavLst>
                                    </p:anim>
                                    <p:anim calcmode="lin" valueType="num">
                                      <p:cBhvr additive="repl">
                                        <p:cTn id="2684" dur="1000" fill="hold"/>
                                        <p:tgtEl>
                                          <p:spTgt spid="486">
                                            <p:txEl>
                                              <p:pRg st="3" end="3"/>
                                            </p:txEl>
                                          </p:spTgt>
                                        </p:tgtEl>
                                        <p:attrNameLst>
                                          <p:attrName>ppt_y</p:attrName>
                                        </p:attrNameLst>
                                      </p:cBhvr>
                                      <p:tavLst>
                                        <p:tav tm="0">
                                          <p:val>
                                            <p:strVal val="#ppt_y+.1"/>
                                          </p:val>
                                        </p:tav>
                                        <p:tav tm="100000">
                                          <p:val>
                                            <p:strVal val="#ppt_y"/>
                                          </p:val>
                                        </p:tav>
                                      </p:tavLst>
                                    </p:anim>
                                  </p:childTnLst>
                                </p:cTn>
                              </p:par>
                              <p:par>
                                <p:cTn id="2685" nodeType="withEffect" fill="hold" presetClass="entr" presetID="42">
                                  <p:stCondLst>
                                    <p:cond delay="0"/>
                                  </p:stCondLst>
                                  <p:childTnLst>
                                    <p:set>
                                      <p:cBhvr>
                                        <p:cTn id="2686" dur="1" fill="hold">
                                          <p:stCondLst>
                                            <p:cond delay="0"/>
                                          </p:stCondLst>
                                        </p:cTn>
                                        <p:tgtEl>
                                          <p:spTgt spid="486">
                                            <p:txEl>
                                              <p:pRg st="4" end="4"/>
                                            </p:txEl>
                                          </p:spTgt>
                                        </p:tgtEl>
                                        <p:attrNameLst>
                                          <p:attrName>style.visibility</p:attrName>
                                        </p:attrNameLst>
                                      </p:cBhvr>
                                      <p:to>
                                        <p:strVal val="visible"/>
                                      </p:to>
                                    </p:set>
                                    <p:animEffect filter="fade" transition="in">
                                      <p:cBhvr additive="repl">
                                        <p:cTn id="2687" dur="1000"/>
                                        <p:tgtEl>
                                          <p:spTgt spid="486">
                                            <p:txEl>
                                              <p:pRg st="4" end="4"/>
                                            </p:txEl>
                                          </p:spTgt>
                                        </p:tgtEl>
                                      </p:cBhvr>
                                    </p:animEffect>
                                    <p:anim calcmode="lin" valueType="num">
                                      <p:cBhvr additive="repl">
                                        <p:cTn id="2688" dur="1000" fill="hold"/>
                                        <p:tgtEl>
                                          <p:spTgt spid="486">
                                            <p:txEl>
                                              <p:pRg st="4" end="4"/>
                                            </p:txEl>
                                          </p:spTgt>
                                        </p:tgtEl>
                                        <p:attrNameLst>
                                          <p:attrName>ppt_x</p:attrName>
                                        </p:attrNameLst>
                                      </p:cBhvr>
                                      <p:tavLst>
                                        <p:tav tm="0">
                                          <p:val>
                                            <p:strVal val="#ppt_x"/>
                                          </p:val>
                                        </p:tav>
                                        <p:tav tm="100000">
                                          <p:val>
                                            <p:strVal val="#ppt_x"/>
                                          </p:val>
                                        </p:tav>
                                      </p:tavLst>
                                    </p:anim>
                                    <p:anim calcmode="lin" valueType="num">
                                      <p:cBhvr additive="repl">
                                        <p:cTn id="2689" dur="1000" fill="hold"/>
                                        <p:tgtEl>
                                          <p:spTgt spid="48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690" fill="hold">
                      <p:stCondLst>
                        <p:cond delay="indefinite"/>
                      </p:stCondLst>
                      <p:childTnLst>
                        <p:par>
                          <p:cTn id="2691" fill="hold">
                            <p:stCondLst>
                              <p:cond delay="0"/>
                            </p:stCondLst>
                            <p:childTnLst>
                              <p:par>
                                <p:cTn id="2692" nodeType="clickEffect" fill="hold" presetClass="entr" presetID="42">
                                  <p:stCondLst>
                                    <p:cond delay="0"/>
                                  </p:stCondLst>
                                  <p:childTnLst>
                                    <p:set>
                                      <p:cBhvr>
                                        <p:cTn id="2693" dur="1" fill="hold">
                                          <p:stCondLst>
                                            <p:cond delay="0"/>
                                          </p:stCondLst>
                                        </p:cTn>
                                        <p:tgtEl>
                                          <p:spTgt spid="486">
                                            <p:txEl>
                                              <p:pRg st="6" end="6"/>
                                            </p:txEl>
                                          </p:spTgt>
                                        </p:tgtEl>
                                        <p:attrNameLst>
                                          <p:attrName>style.visibility</p:attrName>
                                        </p:attrNameLst>
                                      </p:cBhvr>
                                      <p:to>
                                        <p:strVal val="visible"/>
                                      </p:to>
                                    </p:set>
                                    <p:animEffect filter="fade" transition="in">
                                      <p:cBhvr additive="repl">
                                        <p:cTn id="2694" dur="1000"/>
                                        <p:tgtEl>
                                          <p:spTgt spid="486">
                                            <p:txEl>
                                              <p:pRg st="6" end="6"/>
                                            </p:txEl>
                                          </p:spTgt>
                                        </p:tgtEl>
                                      </p:cBhvr>
                                    </p:animEffect>
                                    <p:anim calcmode="lin" valueType="num">
                                      <p:cBhvr additive="repl">
                                        <p:cTn id="2695" dur="1000" fill="hold"/>
                                        <p:tgtEl>
                                          <p:spTgt spid="486">
                                            <p:txEl>
                                              <p:pRg st="6" end="6"/>
                                            </p:txEl>
                                          </p:spTgt>
                                        </p:tgtEl>
                                        <p:attrNameLst>
                                          <p:attrName>ppt_x</p:attrName>
                                        </p:attrNameLst>
                                      </p:cBhvr>
                                      <p:tavLst>
                                        <p:tav tm="0">
                                          <p:val>
                                            <p:strVal val="#ppt_x"/>
                                          </p:val>
                                        </p:tav>
                                        <p:tav tm="100000">
                                          <p:val>
                                            <p:strVal val="#ppt_x"/>
                                          </p:val>
                                        </p:tav>
                                      </p:tavLst>
                                    </p:anim>
                                    <p:anim calcmode="lin" valueType="num">
                                      <p:cBhvr additive="repl">
                                        <p:cTn id="2696" dur="1000" fill="hold"/>
                                        <p:tgtEl>
                                          <p:spTgt spid="48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97" fill="hold">
                      <p:stCondLst>
                        <p:cond delay="indefinite"/>
                      </p:stCondLst>
                      <p:childTnLst>
                        <p:par>
                          <p:cTn id="2698" fill="hold">
                            <p:stCondLst>
                              <p:cond delay="0"/>
                            </p:stCondLst>
                            <p:childTnLst>
                              <p:par>
                                <p:cTn id="2699" nodeType="clickEffect" fill="hold" presetClass="entr" presetID="42">
                                  <p:stCondLst>
                                    <p:cond delay="0"/>
                                  </p:stCondLst>
                                  <p:childTnLst>
                                    <p:set>
                                      <p:cBhvr>
                                        <p:cTn id="2700" dur="1" fill="hold">
                                          <p:stCondLst>
                                            <p:cond delay="0"/>
                                          </p:stCondLst>
                                        </p:cTn>
                                        <p:tgtEl>
                                          <p:spTgt spid="486">
                                            <p:txEl>
                                              <p:pRg st="7" end="7"/>
                                            </p:txEl>
                                          </p:spTgt>
                                        </p:tgtEl>
                                        <p:attrNameLst>
                                          <p:attrName>style.visibility</p:attrName>
                                        </p:attrNameLst>
                                      </p:cBhvr>
                                      <p:to>
                                        <p:strVal val="visible"/>
                                      </p:to>
                                    </p:set>
                                    <p:animEffect filter="fade" transition="in">
                                      <p:cBhvr additive="repl">
                                        <p:cTn id="2701" dur="1000"/>
                                        <p:tgtEl>
                                          <p:spTgt spid="486">
                                            <p:txEl>
                                              <p:pRg st="7" end="7"/>
                                            </p:txEl>
                                          </p:spTgt>
                                        </p:tgtEl>
                                      </p:cBhvr>
                                    </p:animEffect>
                                    <p:anim calcmode="lin" valueType="num">
                                      <p:cBhvr additive="repl">
                                        <p:cTn id="2702" dur="1000" fill="hold"/>
                                        <p:tgtEl>
                                          <p:spTgt spid="486">
                                            <p:txEl>
                                              <p:pRg st="7" end="7"/>
                                            </p:txEl>
                                          </p:spTgt>
                                        </p:tgtEl>
                                        <p:attrNameLst>
                                          <p:attrName>ppt_x</p:attrName>
                                        </p:attrNameLst>
                                      </p:cBhvr>
                                      <p:tavLst>
                                        <p:tav tm="0">
                                          <p:val>
                                            <p:strVal val="#ppt_x"/>
                                          </p:val>
                                        </p:tav>
                                        <p:tav tm="100000">
                                          <p:val>
                                            <p:strVal val="#ppt_x"/>
                                          </p:val>
                                        </p:tav>
                                      </p:tavLst>
                                    </p:anim>
                                    <p:anim calcmode="lin" valueType="num">
                                      <p:cBhvr additive="repl">
                                        <p:cTn id="2703" dur="1000" fill="hold"/>
                                        <p:tgtEl>
                                          <p:spTgt spid="48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48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CouchDB actually has no apparent authentication scheme, i.e., it is in-built.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replication is distributed.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server can revise others once the server is made offline and data is changed.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If there are conflicts, CouchDB will choose a survivor and hold that as latest.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Users can manually suspend this surviving alternative later.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Importantly, the conflict tenacity yields identical results comprehensively double-checking on the offline revisions.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also promises to compose a storage motor for MySQL founded on CouchDB.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Wikipedia…</a:t>
            </a:r>
            <a:endParaRPr b="0" lang="en-IN" sz="5000" strike="noStrike" u="none">
              <a:solidFill>
                <a:srgbClr val="000000"/>
              </a:solidFill>
              <a:effectLst/>
              <a:uFillTx/>
              <a:latin typeface="Arial"/>
            </a:endParaRPr>
          </a:p>
        </p:txBody>
      </p:sp>
      <p:sp>
        <p:nvSpPr>
          <p:cNvPr id="49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fontScale="850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Unlike a relational database, a CouchDB database does not store data and relationships in tables.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Instead, each database is a collection of independent documents.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Each document maintains its own data and self-contained schema.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 application may access multiple databases, such as one stored on a user's mobile phone and another on a server.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Document metadata contains revision information, making it possible to merge any differences that may have occurred while the databases were disconnected.</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CouchDB implements a form of multiversion concurrency control (MVCC) so it does not lock the database file during writes.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Conflicts are left to the application to resolve.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Resolving a conflict generally involves first merging data into one of the documents, then deleting the stale one.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SCSI (Small Computer System Interface) </a:t>
            </a:r>
            <a:endParaRPr b="0" lang="en-IN" sz="5000" strike="noStrike" u="none">
              <a:solidFill>
                <a:srgbClr val="000000"/>
              </a:solidFill>
              <a:effectLst/>
              <a:uFillTx/>
              <a:latin typeface="Arial"/>
            </a:endParaRPr>
          </a:p>
        </p:txBody>
      </p:sp>
      <p:sp>
        <p:nvSpPr>
          <p:cNvPr id="242" name="PlaceHolder 2"/>
          <p:cNvSpPr>
            <a:spLocks noGrp="1"/>
          </p:cNvSpPr>
          <p:nvPr>
            <p:ph/>
          </p:nvPr>
        </p:nvSpPr>
        <p:spPr>
          <a:xfrm>
            <a:off x="609480" y="1935360"/>
            <a:ext cx="10972080" cy="4769280"/>
          </a:xfrm>
          <a:prstGeom prst="rect">
            <a:avLst/>
          </a:prstGeom>
          <a:noFill/>
          <a:ln w="0">
            <a:noFill/>
          </a:ln>
        </p:spPr>
        <p:txBody>
          <a:bodyPr lIns="90000" rIns="90000" tIns="45000" bIns="45000" anchor="t">
            <a:normAutofit fontScale="77500" lnSpcReduction="19999"/>
          </a:bodyPr>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Used to connect and communicate between computers and peripheral devices, such as hard disk drives, tape drives, CD/DVD drives, and scanners.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Originally developed as both a protocol and a parallel physical interface.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Today, SCSI has retained and expanded the protocol, but replaced the parallel physical interface with multiple different types of serial interfaces.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The SCSI protocol is now transported over a Serial Attached SCSI bus (using SAS and SPL), in Fibre Channel environments (using FCP), and over IP based networks (LAN/WAN, using iSCSI).</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SCSI was originally developed in the 1980s as a standard for connecting peripherals to computers, especially in high-performance and server environments.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It has gone through various revisions and updates and is now used primarily for block storage devices and tape storage devices.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SCSI is known for its flexibility, scalability, and performance, making it popular in enterprise and professional settings where high-speed data transfer and reliable storage connectivity are required.</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The SCSI protocol continues to be used in enterprise and professional environments where high-performance storage connectivity is crucial.</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40" dur="indefinite" restart="never" nodeType="tmRoot">
          <p:childTnLst>
            <p:seq>
              <p:cTn id="141" dur="indefinite" nodeType="mainSeq">
                <p:childTnLst>
                  <p:par>
                    <p:cTn id="142" fill="hold">
                      <p:stCondLst>
                        <p:cond delay="indefinite"/>
                      </p:stCondLst>
                      <p:childTnLst>
                        <p:par>
                          <p:cTn id="143" fill="hold">
                            <p:stCondLst>
                              <p:cond delay="0"/>
                            </p:stCondLst>
                            <p:childTnLst>
                              <p:par>
                                <p:cTn id="144" nodeType="clickEffect" fill="hold" presetClass="entr" presetID="42">
                                  <p:stCondLst>
                                    <p:cond delay="0"/>
                                  </p:stCondLst>
                                  <p:childTnLst>
                                    <p:set>
                                      <p:cBhvr>
                                        <p:cTn id="145" dur="1" fill="hold">
                                          <p:stCondLst>
                                            <p:cond delay="0"/>
                                          </p:stCondLst>
                                        </p:cTn>
                                        <p:tgtEl>
                                          <p:spTgt spid="242">
                                            <p:txEl>
                                              <p:pRg st="0" end="0"/>
                                            </p:txEl>
                                          </p:spTgt>
                                        </p:tgtEl>
                                        <p:attrNameLst>
                                          <p:attrName>style.visibility</p:attrName>
                                        </p:attrNameLst>
                                      </p:cBhvr>
                                      <p:to>
                                        <p:strVal val="visible"/>
                                      </p:to>
                                    </p:set>
                                    <p:animEffect filter="fade" transition="in">
                                      <p:cBhvr additive="repl">
                                        <p:cTn id="146" dur="1000"/>
                                        <p:tgtEl>
                                          <p:spTgt spid="242">
                                            <p:txEl>
                                              <p:pRg st="0" end="0"/>
                                            </p:txEl>
                                          </p:spTgt>
                                        </p:tgtEl>
                                      </p:cBhvr>
                                    </p:animEffect>
                                    <p:anim calcmode="lin" valueType="num">
                                      <p:cBhvr additive="repl">
                                        <p:cTn id="147" dur="1000" fill="hold"/>
                                        <p:tgtEl>
                                          <p:spTgt spid="242">
                                            <p:txEl>
                                              <p:pRg st="0" end="0"/>
                                            </p:txEl>
                                          </p:spTgt>
                                        </p:tgtEl>
                                        <p:attrNameLst>
                                          <p:attrName>ppt_x</p:attrName>
                                        </p:attrNameLst>
                                      </p:cBhvr>
                                      <p:tavLst>
                                        <p:tav tm="0">
                                          <p:val>
                                            <p:strVal val="#ppt_x"/>
                                          </p:val>
                                        </p:tav>
                                        <p:tav tm="100000">
                                          <p:val>
                                            <p:strVal val="#ppt_x"/>
                                          </p:val>
                                        </p:tav>
                                      </p:tavLst>
                                    </p:anim>
                                    <p:anim calcmode="lin" valueType="num">
                                      <p:cBhvr additive="repl">
                                        <p:cTn id="148" dur="1000" fill="hold"/>
                                        <p:tgtEl>
                                          <p:spTgt spid="2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42">
                                  <p:stCondLst>
                                    <p:cond delay="0"/>
                                  </p:stCondLst>
                                  <p:childTnLst>
                                    <p:set>
                                      <p:cBhvr>
                                        <p:cTn id="152" dur="1" fill="hold">
                                          <p:stCondLst>
                                            <p:cond delay="0"/>
                                          </p:stCondLst>
                                        </p:cTn>
                                        <p:tgtEl>
                                          <p:spTgt spid="242">
                                            <p:txEl>
                                              <p:pRg st="1" end="1"/>
                                            </p:txEl>
                                          </p:spTgt>
                                        </p:tgtEl>
                                        <p:attrNameLst>
                                          <p:attrName>style.visibility</p:attrName>
                                        </p:attrNameLst>
                                      </p:cBhvr>
                                      <p:to>
                                        <p:strVal val="visible"/>
                                      </p:to>
                                    </p:set>
                                    <p:animEffect filter="fade" transition="in">
                                      <p:cBhvr additive="repl">
                                        <p:cTn id="153" dur="1000"/>
                                        <p:tgtEl>
                                          <p:spTgt spid="242">
                                            <p:txEl>
                                              <p:pRg st="1" end="1"/>
                                            </p:txEl>
                                          </p:spTgt>
                                        </p:tgtEl>
                                      </p:cBhvr>
                                    </p:animEffect>
                                    <p:anim calcmode="lin" valueType="num">
                                      <p:cBhvr additive="repl">
                                        <p:cTn id="154" dur="1000" fill="hold"/>
                                        <p:tgtEl>
                                          <p:spTgt spid="242">
                                            <p:txEl>
                                              <p:pRg st="1" end="1"/>
                                            </p:txEl>
                                          </p:spTgt>
                                        </p:tgtEl>
                                        <p:attrNameLst>
                                          <p:attrName>ppt_x</p:attrName>
                                        </p:attrNameLst>
                                      </p:cBhvr>
                                      <p:tavLst>
                                        <p:tav tm="0">
                                          <p:val>
                                            <p:strVal val="#ppt_x"/>
                                          </p:val>
                                        </p:tav>
                                        <p:tav tm="100000">
                                          <p:val>
                                            <p:strVal val="#ppt_x"/>
                                          </p:val>
                                        </p:tav>
                                      </p:tavLst>
                                    </p:anim>
                                    <p:anim calcmode="lin" valueType="num">
                                      <p:cBhvr additive="repl">
                                        <p:cTn id="155" dur="1000" fill="hold"/>
                                        <p:tgtEl>
                                          <p:spTgt spid="2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6" fill="hold">
                      <p:stCondLst>
                        <p:cond delay="indefinite"/>
                      </p:stCondLst>
                      <p:childTnLst>
                        <p:par>
                          <p:cTn id="157" fill="hold">
                            <p:stCondLst>
                              <p:cond delay="0"/>
                            </p:stCondLst>
                            <p:childTnLst>
                              <p:par>
                                <p:cTn id="158" nodeType="clickEffect" fill="hold" presetClass="entr" presetID="42">
                                  <p:stCondLst>
                                    <p:cond delay="0"/>
                                  </p:stCondLst>
                                  <p:childTnLst>
                                    <p:set>
                                      <p:cBhvr>
                                        <p:cTn id="159" dur="1" fill="hold">
                                          <p:stCondLst>
                                            <p:cond delay="0"/>
                                          </p:stCondLst>
                                        </p:cTn>
                                        <p:tgtEl>
                                          <p:spTgt spid="242">
                                            <p:txEl>
                                              <p:pRg st="2" end="2"/>
                                            </p:txEl>
                                          </p:spTgt>
                                        </p:tgtEl>
                                        <p:attrNameLst>
                                          <p:attrName>style.visibility</p:attrName>
                                        </p:attrNameLst>
                                      </p:cBhvr>
                                      <p:to>
                                        <p:strVal val="visible"/>
                                      </p:to>
                                    </p:set>
                                    <p:animEffect filter="fade" transition="in">
                                      <p:cBhvr additive="repl">
                                        <p:cTn id="160" dur="1000"/>
                                        <p:tgtEl>
                                          <p:spTgt spid="242">
                                            <p:txEl>
                                              <p:pRg st="2" end="2"/>
                                            </p:txEl>
                                          </p:spTgt>
                                        </p:tgtEl>
                                      </p:cBhvr>
                                    </p:animEffect>
                                    <p:anim calcmode="lin" valueType="num">
                                      <p:cBhvr additive="repl">
                                        <p:cTn id="161" dur="1000" fill="hold"/>
                                        <p:tgtEl>
                                          <p:spTgt spid="242">
                                            <p:txEl>
                                              <p:pRg st="2" end="2"/>
                                            </p:txEl>
                                          </p:spTgt>
                                        </p:tgtEl>
                                        <p:attrNameLst>
                                          <p:attrName>ppt_x</p:attrName>
                                        </p:attrNameLst>
                                      </p:cBhvr>
                                      <p:tavLst>
                                        <p:tav tm="0">
                                          <p:val>
                                            <p:strVal val="#ppt_x"/>
                                          </p:val>
                                        </p:tav>
                                        <p:tav tm="100000">
                                          <p:val>
                                            <p:strVal val="#ppt_x"/>
                                          </p:val>
                                        </p:tav>
                                      </p:tavLst>
                                    </p:anim>
                                    <p:anim calcmode="lin" valueType="num">
                                      <p:cBhvr additive="repl">
                                        <p:cTn id="162" dur="1000" fill="hold"/>
                                        <p:tgtEl>
                                          <p:spTgt spid="2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42">
                                  <p:stCondLst>
                                    <p:cond delay="0"/>
                                  </p:stCondLst>
                                  <p:childTnLst>
                                    <p:set>
                                      <p:cBhvr>
                                        <p:cTn id="166" dur="1" fill="hold">
                                          <p:stCondLst>
                                            <p:cond delay="0"/>
                                          </p:stCondLst>
                                        </p:cTn>
                                        <p:tgtEl>
                                          <p:spTgt spid="242">
                                            <p:txEl>
                                              <p:pRg st="3" end="3"/>
                                            </p:txEl>
                                          </p:spTgt>
                                        </p:tgtEl>
                                        <p:attrNameLst>
                                          <p:attrName>style.visibility</p:attrName>
                                        </p:attrNameLst>
                                      </p:cBhvr>
                                      <p:to>
                                        <p:strVal val="visible"/>
                                      </p:to>
                                    </p:set>
                                    <p:animEffect filter="fade" transition="in">
                                      <p:cBhvr additive="repl">
                                        <p:cTn id="167" dur="1000"/>
                                        <p:tgtEl>
                                          <p:spTgt spid="242">
                                            <p:txEl>
                                              <p:pRg st="3" end="3"/>
                                            </p:txEl>
                                          </p:spTgt>
                                        </p:tgtEl>
                                      </p:cBhvr>
                                    </p:animEffect>
                                    <p:anim calcmode="lin" valueType="num">
                                      <p:cBhvr additive="repl">
                                        <p:cTn id="168" dur="1000" fill="hold"/>
                                        <p:tgtEl>
                                          <p:spTgt spid="242">
                                            <p:txEl>
                                              <p:pRg st="3" end="3"/>
                                            </p:txEl>
                                          </p:spTgt>
                                        </p:tgtEl>
                                        <p:attrNameLst>
                                          <p:attrName>ppt_x</p:attrName>
                                        </p:attrNameLst>
                                      </p:cBhvr>
                                      <p:tavLst>
                                        <p:tav tm="0">
                                          <p:val>
                                            <p:strVal val="#ppt_x"/>
                                          </p:val>
                                        </p:tav>
                                        <p:tav tm="100000">
                                          <p:val>
                                            <p:strVal val="#ppt_x"/>
                                          </p:val>
                                        </p:tav>
                                      </p:tavLst>
                                    </p:anim>
                                    <p:anim calcmode="lin" valueType="num">
                                      <p:cBhvr additive="repl">
                                        <p:cTn id="169" dur="1000" fill="hold"/>
                                        <p:tgtEl>
                                          <p:spTgt spid="2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42">
                                  <p:stCondLst>
                                    <p:cond delay="0"/>
                                  </p:stCondLst>
                                  <p:childTnLst>
                                    <p:set>
                                      <p:cBhvr>
                                        <p:cTn id="173" dur="1" fill="hold">
                                          <p:stCondLst>
                                            <p:cond delay="0"/>
                                          </p:stCondLst>
                                        </p:cTn>
                                        <p:tgtEl>
                                          <p:spTgt spid="242">
                                            <p:txEl>
                                              <p:pRg st="4" end="4"/>
                                            </p:txEl>
                                          </p:spTgt>
                                        </p:tgtEl>
                                        <p:attrNameLst>
                                          <p:attrName>style.visibility</p:attrName>
                                        </p:attrNameLst>
                                      </p:cBhvr>
                                      <p:to>
                                        <p:strVal val="visible"/>
                                      </p:to>
                                    </p:set>
                                    <p:animEffect filter="fade" transition="in">
                                      <p:cBhvr additive="repl">
                                        <p:cTn id="174" dur="1000"/>
                                        <p:tgtEl>
                                          <p:spTgt spid="242">
                                            <p:txEl>
                                              <p:pRg st="4" end="4"/>
                                            </p:txEl>
                                          </p:spTgt>
                                        </p:tgtEl>
                                      </p:cBhvr>
                                    </p:animEffect>
                                    <p:anim calcmode="lin" valueType="num">
                                      <p:cBhvr additive="repl">
                                        <p:cTn id="175" dur="1000" fill="hold"/>
                                        <p:tgtEl>
                                          <p:spTgt spid="242">
                                            <p:txEl>
                                              <p:pRg st="4" end="4"/>
                                            </p:txEl>
                                          </p:spTgt>
                                        </p:tgtEl>
                                        <p:attrNameLst>
                                          <p:attrName>ppt_x</p:attrName>
                                        </p:attrNameLst>
                                      </p:cBhvr>
                                      <p:tavLst>
                                        <p:tav tm="0">
                                          <p:val>
                                            <p:strVal val="#ppt_x"/>
                                          </p:val>
                                        </p:tav>
                                        <p:tav tm="100000">
                                          <p:val>
                                            <p:strVal val="#ppt_x"/>
                                          </p:val>
                                        </p:tav>
                                      </p:tavLst>
                                    </p:anim>
                                    <p:anim calcmode="lin" valueType="num">
                                      <p:cBhvr additive="repl">
                                        <p:cTn id="176" dur="1000" fill="hold"/>
                                        <p:tgtEl>
                                          <p:spTgt spid="2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nodeType="clickEffect" fill="hold" presetClass="entr" presetID="42">
                                  <p:stCondLst>
                                    <p:cond delay="0"/>
                                  </p:stCondLst>
                                  <p:childTnLst>
                                    <p:set>
                                      <p:cBhvr>
                                        <p:cTn id="180" dur="1" fill="hold">
                                          <p:stCondLst>
                                            <p:cond delay="0"/>
                                          </p:stCondLst>
                                        </p:cTn>
                                        <p:tgtEl>
                                          <p:spTgt spid="242">
                                            <p:txEl>
                                              <p:pRg st="5" end="5"/>
                                            </p:txEl>
                                          </p:spTgt>
                                        </p:tgtEl>
                                        <p:attrNameLst>
                                          <p:attrName>style.visibility</p:attrName>
                                        </p:attrNameLst>
                                      </p:cBhvr>
                                      <p:to>
                                        <p:strVal val="visible"/>
                                      </p:to>
                                    </p:set>
                                    <p:animEffect filter="fade" transition="in">
                                      <p:cBhvr additive="repl">
                                        <p:cTn id="181" dur="1000"/>
                                        <p:tgtEl>
                                          <p:spTgt spid="242">
                                            <p:txEl>
                                              <p:pRg st="5" end="5"/>
                                            </p:txEl>
                                          </p:spTgt>
                                        </p:tgtEl>
                                      </p:cBhvr>
                                    </p:animEffect>
                                    <p:anim calcmode="lin" valueType="num">
                                      <p:cBhvr additive="repl">
                                        <p:cTn id="182" dur="1000" fill="hold"/>
                                        <p:tgtEl>
                                          <p:spTgt spid="242">
                                            <p:txEl>
                                              <p:pRg st="5" end="5"/>
                                            </p:txEl>
                                          </p:spTgt>
                                        </p:tgtEl>
                                        <p:attrNameLst>
                                          <p:attrName>ppt_x</p:attrName>
                                        </p:attrNameLst>
                                      </p:cBhvr>
                                      <p:tavLst>
                                        <p:tav tm="0">
                                          <p:val>
                                            <p:strVal val="#ppt_x"/>
                                          </p:val>
                                        </p:tav>
                                        <p:tav tm="100000">
                                          <p:val>
                                            <p:strVal val="#ppt_x"/>
                                          </p:val>
                                        </p:tav>
                                      </p:tavLst>
                                    </p:anim>
                                    <p:anim calcmode="lin" valueType="num">
                                      <p:cBhvr additive="repl">
                                        <p:cTn id="183" dur="1000" fill="hold"/>
                                        <p:tgtEl>
                                          <p:spTgt spid="24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nodeType="clickEffect" fill="hold" presetClass="entr" presetID="42">
                                  <p:stCondLst>
                                    <p:cond delay="0"/>
                                  </p:stCondLst>
                                  <p:childTnLst>
                                    <p:set>
                                      <p:cBhvr>
                                        <p:cTn id="187" dur="1" fill="hold">
                                          <p:stCondLst>
                                            <p:cond delay="0"/>
                                          </p:stCondLst>
                                        </p:cTn>
                                        <p:tgtEl>
                                          <p:spTgt spid="242">
                                            <p:txEl>
                                              <p:pRg st="6" end="6"/>
                                            </p:txEl>
                                          </p:spTgt>
                                        </p:tgtEl>
                                        <p:attrNameLst>
                                          <p:attrName>style.visibility</p:attrName>
                                        </p:attrNameLst>
                                      </p:cBhvr>
                                      <p:to>
                                        <p:strVal val="visible"/>
                                      </p:to>
                                    </p:set>
                                    <p:animEffect filter="fade" transition="in">
                                      <p:cBhvr additive="repl">
                                        <p:cTn id="188" dur="1000"/>
                                        <p:tgtEl>
                                          <p:spTgt spid="242">
                                            <p:txEl>
                                              <p:pRg st="6" end="6"/>
                                            </p:txEl>
                                          </p:spTgt>
                                        </p:tgtEl>
                                      </p:cBhvr>
                                    </p:animEffect>
                                    <p:anim calcmode="lin" valueType="num">
                                      <p:cBhvr additive="repl">
                                        <p:cTn id="189" dur="1000" fill="hold"/>
                                        <p:tgtEl>
                                          <p:spTgt spid="242">
                                            <p:txEl>
                                              <p:pRg st="6" end="6"/>
                                            </p:txEl>
                                          </p:spTgt>
                                        </p:tgtEl>
                                        <p:attrNameLst>
                                          <p:attrName>ppt_x</p:attrName>
                                        </p:attrNameLst>
                                      </p:cBhvr>
                                      <p:tavLst>
                                        <p:tav tm="0">
                                          <p:val>
                                            <p:strVal val="#ppt_x"/>
                                          </p:val>
                                        </p:tav>
                                        <p:tav tm="100000">
                                          <p:val>
                                            <p:strVal val="#ppt_x"/>
                                          </p:val>
                                        </p:tav>
                                      </p:tavLst>
                                    </p:anim>
                                    <p:anim calcmode="lin" valueType="num">
                                      <p:cBhvr additive="repl">
                                        <p:cTn id="190" dur="1000" fill="hold"/>
                                        <p:tgtEl>
                                          <p:spTgt spid="24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42">
                                  <p:stCondLst>
                                    <p:cond delay="0"/>
                                  </p:stCondLst>
                                  <p:childTnLst>
                                    <p:set>
                                      <p:cBhvr>
                                        <p:cTn id="194" dur="1" fill="hold">
                                          <p:stCondLst>
                                            <p:cond delay="0"/>
                                          </p:stCondLst>
                                        </p:cTn>
                                        <p:tgtEl>
                                          <p:spTgt spid="242">
                                            <p:txEl>
                                              <p:pRg st="7" end="7"/>
                                            </p:txEl>
                                          </p:spTgt>
                                        </p:tgtEl>
                                        <p:attrNameLst>
                                          <p:attrName>style.visibility</p:attrName>
                                        </p:attrNameLst>
                                      </p:cBhvr>
                                      <p:to>
                                        <p:strVal val="visible"/>
                                      </p:to>
                                    </p:set>
                                    <p:animEffect filter="fade" transition="in">
                                      <p:cBhvr additive="repl">
                                        <p:cTn id="195" dur="1000"/>
                                        <p:tgtEl>
                                          <p:spTgt spid="242">
                                            <p:txEl>
                                              <p:pRg st="7" end="7"/>
                                            </p:txEl>
                                          </p:spTgt>
                                        </p:tgtEl>
                                      </p:cBhvr>
                                    </p:animEffect>
                                    <p:anim calcmode="lin" valueType="num">
                                      <p:cBhvr additive="repl">
                                        <p:cTn id="196" dur="1000" fill="hold"/>
                                        <p:tgtEl>
                                          <p:spTgt spid="242">
                                            <p:txEl>
                                              <p:pRg st="7" end="7"/>
                                            </p:txEl>
                                          </p:spTgt>
                                        </p:tgtEl>
                                        <p:attrNameLst>
                                          <p:attrName>ppt_x</p:attrName>
                                        </p:attrNameLst>
                                      </p:cBhvr>
                                      <p:tavLst>
                                        <p:tav tm="0">
                                          <p:val>
                                            <p:strVal val="#ppt_x"/>
                                          </p:val>
                                        </p:tav>
                                        <p:tav tm="100000">
                                          <p:val>
                                            <p:strVal val="#ppt_x"/>
                                          </p:val>
                                        </p:tav>
                                      </p:tavLst>
                                    </p:anim>
                                    <p:anim calcmode="lin" valueType="num">
                                      <p:cBhvr additive="repl">
                                        <p:cTn id="197" dur="1000" fill="hold"/>
                                        <p:tgtEl>
                                          <p:spTgt spid="24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title"/>
          </p:nvPr>
        </p:nvSpPr>
        <p:spPr>
          <a:xfrm>
            <a:off x="595800" y="33552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3.ThruDB </a:t>
            </a:r>
            <a:endParaRPr b="0" lang="en-IN" sz="5000" strike="noStrike" u="none">
              <a:solidFill>
                <a:srgbClr val="000000"/>
              </a:solidFill>
              <a:effectLst/>
              <a:uFillTx/>
              <a:latin typeface="Arial"/>
            </a:endParaRPr>
          </a:p>
        </p:txBody>
      </p:sp>
      <p:sp>
        <p:nvSpPr>
          <p:cNvPr id="492" name="PlaceHolder 2"/>
          <p:cNvSpPr>
            <a:spLocks noGrp="1"/>
          </p:cNvSpPr>
          <p:nvPr>
            <p:ph/>
          </p:nvPr>
        </p:nvSpPr>
        <p:spPr>
          <a:xfrm>
            <a:off x="350280" y="1539720"/>
            <a:ext cx="8206200" cy="438840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ThruDB aspires to be universal in simplifying the administration of the up-to-date WWW data level (indexing, caching, replication, backup) by supplying a reliable set of services: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Thrucene for indexing</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Throxy for partitioning and burden balancing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Thrudoc for article storage</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ThruDB builds on top of some open source projects: Thrift, Lucene (indexing), Spread (message bus), Memcached (caching), Brackup (backup to disk/S3) and also values Amazon S3.</a:t>
            </a:r>
            <a:endParaRPr b="0" lang="en-IN" sz="2600" strike="noStrike" u="none">
              <a:solidFill>
                <a:srgbClr val="000000"/>
              </a:solidFill>
              <a:effectLst/>
              <a:uFillTx/>
              <a:latin typeface="Arial"/>
            </a:endParaRPr>
          </a:p>
        </p:txBody>
      </p:sp>
      <p:pic>
        <p:nvPicPr>
          <p:cNvPr id="493" name="Picture 2" descr=""/>
          <p:cNvPicPr/>
          <p:nvPr/>
        </p:nvPicPr>
        <p:blipFill>
          <a:blip r:embed="rId1"/>
          <a:stretch/>
        </p:blipFill>
        <p:spPr>
          <a:xfrm>
            <a:off x="8120520" y="920880"/>
            <a:ext cx="3447360" cy="2581560"/>
          </a:xfrm>
          <a:prstGeom prst="rect">
            <a:avLst/>
          </a:prstGeom>
          <a:noFill/>
          <a:ln w="0">
            <a:noFill/>
          </a:ln>
        </p:spPr>
      </p:pic>
    </p:spTree>
  </p:cSld>
  <mc:AlternateContent>
    <mc:Choice Requires="p14">
      <p:transition spd="slow" p14:dur="2000"/>
    </mc:Choice>
    <mc:Fallback>
      <p:transition spd="slow"/>
    </mc:Fallback>
  </mc:AlternateContent>
  <p:timing>
    <p:tnLst>
      <p:par>
        <p:cTn id="2704" dur="indefinite" restart="never" nodeType="tmRoot">
          <p:childTnLst>
            <p:seq>
              <p:cTn id="2705" dur="indefinite" nodeType="mainSeq">
                <p:childTnLst>
                  <p:par>
                    <p:cTn id="2706" fill="hold">
                      <p:stCondLst>
                        <p:cond delay="indefinite"/>
                      </p:stCondLst>
                      <p:childTnLst>
                        <p:par>
                          <p:cTn id="2707" fill="hold">
                            <p:stCondLst>
                              <p:cond delay="0"/>
                            </p:stCondLst>
                            <p:childTnLst>
                              <p:par>
                                <p:cTn id="2708" nodeType="clickEffect" fill="hold" presetClass="entr" presetID="42">
                                  <p:stCondLst>
                                    <p:cond delay="0"/>
                                  </p:stCondLst>
                                  <p:childTnLst>
                                    <p:set>
                                      <p:cBhvr>
                                        <p:cTn id="2709" dur="1" fill="hold">
                                          <p:stCondLst>
                                            <p:cond delay="0"/>
                                          </p:stCondLst>
                                        </p:cTn>
                                        <p:tgtEl>
                                          <p:spTgt spid="492">
                                            <p:txEl>
                                              <p:pRg st="0" end="0"/>
                                            </p:txEl>
                                          </p:spTgt>
                                        </p:tgtEl>
                                        <p:attrNameLst>
                                          <p:attrName>style.visibility</p:attrName>
                                        </p:attrNameLst>
                                      </p:cBhvr>
                                      <p:to>
                                        <p:strVal val="visible"/>
                                      </p:to>
                                    </p:set>
                                    <p:animEffect filter="fade" transition="in">
                                      <p:cBhvr additive="repl">
                                        <p:cTn id="2710" dur="1000"/>
                                        <p:tgtEl>
                                          <p:spTgt spid="492">
                                            <p:txEl>
                                              <p:pRg st="0" end="0"/>
                                            </p:txEl>
                                          </p:spTgt>
                                        </p:tgtEl>
                                      </p:cBhvr>
                                    </p:animEffect>
                                    <p:anim calcmode="lin" valueType="num">
                                      <p:cBhvr additive="repl">
                                        <p:cTn id="2711" dur="1000" fill="hold"/>
                                        <p:tgtEl>
                                          <p:spTgt spid="492">
                                            <p:txEl>
                                              <p:pRg st="0" end="0"/>
                                            </p:txEl>
                                          </p:spTgt>
                                        </p:tgtEl>
                                        <p:attrNameLst>
                                          <p:attrName>ppt_x</p:attrName>
                                        </p:attrNameLst>
                                      </p:cBhvr>
                                      <p:tavLst>
                                        <p:tav tm="0">
                                          <p:val>
                                            <p:strVal val="#ppt_x"/>
                                          </p:val>
                                        </p:tav>
                                        <p:tav tm="100000">
                                          <p:val>
                                            <p:strVal val="#ppt_x"/>
                                          </p:val>
                                        </p:tav>
                                      </p:tavLst>
                                    </p:anim>
                                    <p:anim calcmode="lin" valueType="num">
                                      <p:cBhvr additive="repl">
                                        <p:cTn id="2712" dur="1000" fill="hold"/>
                                        <p:tgtEl>
                                          <p:spTgt spid="492">
                                            <p:txEl>
                                              <p:pRg st="0" end="0"/>
                                            </p:txEl>
                                          </p:spTgt>
                                        </p:tgtEl>
                                        <p:attrNameLst>
                                          <p:attrName>ppt_y</p:attrName>
                                        </p:attrNameLst>
                                      </p:cBhvr>
                                      <p:tavLst>
                                        <p:tav tm="0">
                                          <p:val>
                                            <p:strVal val="#ppt_y+.1"/>
                                          </p:val>
                                        </p:tav>
                                        <p:tav tm="100000">
                                          <p:val>
                                            <p:strVal val="#ppt_y"/>
                                          </p:val>
                                        </p:tav>
                                      </p:tavLst>
                                    </p:anim>
                                  </p:childTnLst>
                                </p:cTn>
                              </p:par>
                              <p:par>
                                <p:cTn id="2713" nodeType="withEffect" fill="hold" presetClass="entr" presetID="42">
                                  <p:stCondLst>
                                    <p:cond delay="0"/>
                                  </p:stCondLst>
                                  <p:childTnLst>
                                    <p:set>
                                      <p:cBhvr>
                                        <p:cTn id="2714" dur="1" fill="hold">
                                          <p:stCondLst>
                                            <p:cond delay="0"/>
                                          </p:stCondLst>
                                        </p:cTn>
                                        <p:tgtEl>
                                          <p:spTgt spid="492">
                                            <p:txEl>
                                              <p:pRg st="1" end="1"/>
                                            </p:txEl>
                                          </p:spTgt>
                                        </p:tgtEl>
                                        <p:attrNameLst>
                                          <p:attrName>style.visibility</p:attrName>
                                        </p:attrNameLst>
                                      </p:cBhvr>
                                      <p:to>
                                        <p:strVal val="visible"/>
                                      </p:to>
                                    </p:set>
                                    <p:animEffect filter="fade" transition="in">
                                      <p:cBhvr additive="repl">
                                        <p:cTn id="2715" dur="1000"/>
                                        <p:tgtEl>
                                          <p:spTgt spid="492">
                                            <p:txEl>
                                              <p:pRg st="1" end="1"/>
                                            </p:txEl>
                                          </p:spTgt>
                                        </p:tgtEl>
                                      </p:cBhvr>
                                    </p:animEffect>
                                    <p:anim calcmode="lin" valueType="num">
                                      <p:cBhvr additive="repl">
                                        <p:cTn id="2716" dur="1000" fill="hold"/>
                                        <p:tgtEl>
                                          <p:spTgt spid="492">
                                            <p:txEl>
                                              <p:pRg st="1" end="1"/>
                                            </p:txEl>
                                          </p:spTgt>
                                        </p:tgtEl>
                                        <p:attrNameLst>
                                          <p:attrName>ppt_x</p:attrName>
                                        </p:attrNameLst>
                                      </p:cBhvr>
                                      <p:tavLst>
                                        <p:tav tm="0">
                                          <p:val>
                                            <p:strVal val="#ppt_x"/>
                                          </p:val>
                                        </p:tav>
                                        <p:tav tm="100000">
                                          <p:val>
                                            <p:strVal val="#ppt_x"/>
                                          </p:val>
                                        </p:tav>
                                      </p:tavLst>
                                    </p:anim>
                                    <p:anim calcmode="lin" valueType="num">
                                      <p:cBhvr additive="repl">
                                        <p:cTn id="2717" dur="1000" fill="hold"/>
                                        <p:tgtEl>
                                          <p:spTgt spid="492">
                                            <p:txEl>
                                              <p:pRg st="1" end="1"/>
                                            </p:txEl>
                                          </p:spTgt>
                                        </p:tgtEl>
                                        <p:attrNameLst>
                                          <p:attrName>ppt_y</p:attrName>
                                        </p:attrNameLst>
                                      </p:cBhvr>
                                      <p:tavLst>
                                        <p:tav tm="0">
                                          <p:val>
                                            <p:strVal val="#ppt_y+.1"/>
                                          </p:val>
                                        </p:tav>
                                        <p:tav tm="100000">
                                          <p:val>
                                            <p:strVal val="#ppt_y"/>
                                          </p:val>
                                        </p:tav>
                                      </p:tavLst>
                                    </p:anim>
                                  </p:childTnLst>
                                </p:cTn>
                              </p:par>
                              <p:par>
                                <p:cTn id="2718" nodeType="withEffect" fill="hold" presetClass="entr" presetID="42">
                                  <p:stCondLst>
                                    <p:cond delay="0"/>
                                  </p:stCondLst>
                                  <p:childTnLst>
                                    <p:set>
                                      <p:cBhvr>
                                        <p:cTn id="2719" dur="1" fill="hold">
                                          <p:stCondLst>
                                            <p:cond delay="0"/>
                                          </p:stCondLst>
                                        </p:cTn>
                                        <p:tgtEl>
                                          <p:spTgt spid="492">
                                            <p:txEl>
                                              <p:pRg st="2" end="2"/>
                                            </p:txEl>
                                          </p:spTgt>
                                        </p:tgtEl>
                                        <p:attrNameLst>
                                          <p:attrName>style.visibility</p:attrName>
                                        </p:attrNameLst>
                                      </p:cBhvr>
                                      <p:to>
                                        <p:strVal val="visible"/>
                                      </p:to>
                                    </p:set>
                                    <p:animEffect filter="fade" transition="in">
                                      <p:cBhvr additive="repl">
                                        <p:cTn id="2720" dur="1000"/>
                                        <p:tgtEl>
                                          <p:spTgt spid="492">
                                            <p:txEl>
                                              <p:pRg st="2" end="2"/>
                                            </p:txEl>
                                          </p:spTgt>
                                        </p:tgtEl>
                                      </p:cBhvr>
                                    </p:animEffect>
                                    <p:anim calcmode="lin" valueType="num">
                                      <p:cBhvr additive="repl">
                                        <p:cTn id="2721" dur="1000" fill="hold"/>
                                        <p:tgtEl>
                                          <p:spTgt spid="492">
                                            <p:txEl>
                                              <p:pRg st="2" end="2"/>
                                            </p:txEl>
                                          </p:spTgt>
                                        </p:tgtEl>
                                        <p:attrNameLst>
                                          <p:attrName>ppt_x</p:attrName>
                                        </p:attrNameLst>
                                      </p:cBhvr>
                                      <p:tavLst>
                                        <p:tav tm="0">
                                          <p:val>
                                            <p:strVal val="#ppt_x"/>
                                          </p:val>
                                        </p:tav>
                                        <p:tav tm="100000">
                                          <p:val>
                                            <p:strVal val="#ppt_x"/>
                                          </p:val>
                                        </p:tav>
                                      </p:tavLst>
                                    </p:anim>
                                    <p:anim calcmode="lin" valueType="num">
                                      <p:cBhvr additive="repl">
                                        <p:cTn id="2722" dur="1000" fill="hold"/>
                                        <p:tgtEl>
                                          <p:spTgt spid="492">
                                            <p:txEl>
                                              <p:pRg st="2" end="2"/>
                                            </p:txEl>
                                          </p:spTgt>
                                        </p:tgtEl>
                                        <p:attrNameLst>
                                          <p:attrName>ppt_y</p:attrName>
                                        </p:attrNameLst>
                                      </p:cBhvr>
                                      <p:tavLst>
                                        <p:tav tm="0">
                                          <p:val>
                                            <p:strVal val="#ppt_y+.1"/>
                                          </p:val>
                                        </p:tav>
                                        <p:tav tm="100000">
                                          <p:val>
                                            <p:strVal val="#ppt_y"/>
                                          </p:val>
                                        </p:tav>
                                      </p:tavLst>
                                    </p:anim>
                                  </p:childTnLst>
                                </p:cTn>
                              </p:par>
                              <p:par>
                                <p:cTn id="2723" nodeType="withEffect" fill="hold" presetClass="entr" presetID="42">
                                  <p:stCondLst>
                                    <p:cond delay="0"/>
                                  </p:stCondLst>
                                  <p:childTnLst>
                                    <p:set>
                                      <p:cBhvr>
                                        <p:cTn id="2724" dur="1" fill="hold">
                                          <p:stCondLst>
                                            <p:cond delay="0"/>
                                          </p:stCondLst>
                                        </p:cTn>
                                        <p:tgtEl>
                                          <p:spTgt spid="492">
                                            <p:txEl>
                                              <p:pRg st="3" end="3"/>
                                            </p:txEl>
                                          </p:spTgt>
                                        </p:tgtEl>
                                        <p:attrNameLst>
                                          <p:attrName>style.visibility</p:attrName>
                                        </p:attrNameLst>
                                      </p:cBhvr>
                                      <p:to>
                                        <p:strVal val="visible"/>
                                      </p:to>
                                    </p:set>
                                    <p:animEffect filter="fade" transition="in">
                                      <p:cBhvr additive="repl">
                                        <p:cTn id="2725" dur="1000"/>
                                        <p:tgtEl>
                                          <p:spTgt spid="492">
                                            <p:txEl>
                                              <p:pRg st="3" end="3"/>
                                            </p:txEl>
                                          </p:spTgt>
                                        </p:tgtEl>
                                      </p:cBhvr>
                                    </p:animEffect>
                                    <p:anim calcmode="lin" valueType="num">
                                      <p:cBhvr additive="repl">
                                        <p:cTn id="2726" dur="1000" fill="hold"/>
                                        <p:tgtEl>
                                          <p:spTgt spid="492">
                                            <p:txEl>
                                              <p:pRg st="3" end="3"/>
                                            </p:txEl>
                                          </p:spTgt>
                                        </p:tgtEl>
                                        <p:attrNameLst>
                                          <p:attrName>ppt_x</p:attrName>
                                        </p:attrNameLst>
                                      </p:cBhvr>
                                      <p:tavLst>
                                        <p:tav tm="0">
                                          <p:val>
                                            <p:strVal val="#ppt_x"/>
                                          </p:val>
                                        </p:tav>
                                        <p:tav tm="100000">
                                          <p:val>
                                            <p:strVal val="#ppt_x"/>
                                          </p:val>
                                        </p:tav>
                                      </p:tavLst>
                                    </p:anim>
                                    <p:anim calcmode="lin" valueType="num">
                                      <p:cBhvr additive="repl">
                                        <p:cTn id="2727" dur="1000" fill="hold"/>
                                        <p:tgtEl>
                                          <p:spTgt spid="49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28" fill="hold">
                      <p:stCondLst>
                        <p:cond delay="indefinite"/>
                      </p:stCondLst>
                      <p:childTnLst>
                        <p:par>
                          <p:cTn id="2729" fill="hold">
                            <p:stCondLst>
                              <p:cond delay="0"/>
                            </p:stCondLst>
                            <p:childTnLst>
                              <p:par>
                                <p:cTn id="2730" nodeType="clickEffect" fill="hold" presetClass="entr" presetID="42">
                                  <p:stCondLst>
                                    <p:cond delay="0"/>
                                  </p:stCondLst>
                                  <p:childTnLst>
                                    <p:set>
                                      <p:cBhvr>
                                        <p:cTn id="2731" dur="1" fill="hold">
                                          <p:stCondLst>
                                            <p:cond delay="0"/>
                                          </p:stCondLst>
                                        </p:cTn>
                                        <p:tgtEl>
                                          <p:spTgt spid="492">
                                            <p:txEl>
                                              <p:pRg st="5" end="5"/>
                                            </p:txEl>
                                          </p:spTgt>
                                        </p:tgtEl>
                                        <p:attrNameLst>
                                          <p:attrName>style.visibility</p:attrName>
                                        </p:attrNameLst>
                                      </p:cBhvr>
                                      <p:to>
                                        <p:strVal val="visible"/>
                                      </p:to>
                                    </p:set>
                                    <p:animEffect filter="fade" transition="in">
                                      <p:cBhvr additive="repl">
                                        <p:cTn id="2732" dur="1000"/>
                                        <p:tgtEl>
                                          <p:spTgt spid="492">
                                            <p:txEl>
                                              <p:pRg st="5" end="5"/>
                                            </p:txEl>
                                          </p:spTgt>
                                        </p:tgtEl>
                                      </p:cBhvr>
                                    </p:animEffect>
                                    <p:anim calcmode="lin" valueType="num">
                                      <p:cBhvr additive="repl">
                                        <p:cTn id="2733" dur="1000" fill="hold"/>
                                        <p:tgtEl>
                                          <p:spTgt spid="492">
                                            <p:txEl>
                                              <p:pRg st="5" end="5"/>
                                            </p:txEl>
                                          </p:spTgt>
                                        </p:tgtEl>
                                        <p:attrNameLst>
                                          <p:attrName>ppt_x</p:attrName>
                                        </p:attrNameLst>
                                      </p:cBhvr>
                                      <p:tavLst>
                                        <p:tav tm="0">
                                          <p:val>
                                            <p:strVal val="#ppt_x"/>
                                          </p:val>
                                        </p:tav>
                                        <p:tav tm="100000">
                                          <p:val>
                                            <p:strVal val="#ppt_x"/>
                                          </p:val>
                                        </p:tav>
                                      </p:tavLst>
                                    </p:anim>
                                    <p:anim calcmode="lin" valueType="num">
                                      <p:cBhvr additive="repl">
                                        <p:cTn id="2734" dur="1000" fill="hold"/>
                                        <p:tgtEl>
                                          <p:spTgt spid="49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547560" y="297360"/>
            <a:ext cx="10972080" cy="1142280"/>
          </a:xfrm>
          <a:prstGeom prst="rect">
            <a:avLst/>
          </a:prstGeom>
          <a:noFill/>
          <a:ln w="0">
            <a:noFill/>
          </a:ln>
        </p:spPr>
        <p:txBody>
          <a:bodyPr lIns="0" rIns="0" tIns="45000" bIns="0" anchor="b">
            <a:normAutofit/>
          </a:bodyPr>
          <a:p>
            <a:pPr indent="0">
              <a:lnSpc>
                <a:spcPct val="100000"/>
              </a:lnSpc>
              <a:buNone/>
              <a:tabLst>
                <a:tab algn="l" pos="0"/>
              </a:tabLst>
            </a:pPr>
            <a:r>
              <a:rPr b="0" lang="en-IN" sz="5000" strike="noStrike" u="sng">
                <a:solidFill>
                  <a:schemeClr val="dk2"/>
                </a:solidFill>
                <a:effectLst/>
                <a:uFillTx/>
                <a:latin typeface="Calibri"/>
                <a:hlinkClick r:id="rId1"/>
              </a:rPr>
              <a:t>http://www.dbtalks.com/article/introduction-to-thrudb/</a:t>
            </a:r>
            <a:endParaRPr b="0" lang="en-IN" sz="5000" strike="noStrike" u="none">
              <a:solidFill>
                <a:srgbClr val="000000"/>
              </a:solidFill>
              <a:effectLst/>
              <a:uFillTx/>
              <a:latin typeface="Arial"/>
            </a:endParaRPr>
          </a:p>
        </p:txBody>
      </p:sp>
      <p:sp>
        <p:nvSpPr>
          <p:cNvPr id="495"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ThruDB is an open source database built on Apache's Thrift framework and is a set of simple services such as scaling, indexing and storage which is used for building and scaling websites.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provides flexible, fast and easy-to-use services that simplify the management of the modern web data layer and provides developers with features and tools most web developers need.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These features can be easily configured or turned off.</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735" dur="indefinite" restart="never" nodeType="tmRoot">
          <p:childTnLst>
            <p:seq>
              <p:cTn id="2736" dur="indefinite" nodeType="mainSeq">
                <p:childTnLst>
                  <p:par>
                    <p:cTn id="2737" fill="hold">
                      <p:stCondLst>
                        <p:cond delay="indefinite"/>
                      </p:stCondLst>
                      <p:childTnLst>
                        <p:par>
                          <p:cTn id="2738" fill="hold">
                            <p:stCondLst>
                              <p:cond delay="0"/>
                            </p:stCondLst>
                            <p:childTnLst>
                              <p:par>
                                <p:cTn id="2739" nodeType="clickEffect" fill="hold" presetClass="entr" presetID="42">
                                  <p:stCondLst>
                                    <p:cond delay="0"/>
                                  </p:stCondLst>
                                  <p:childTnLst>
                                    <p:set>
                                      <p:cBhvr>
                                        <p:cTn id="2740" dur="1" fill="hold">
                                          <p:stCondLst>
                                            <p:cond delay="0"/>
                                          </p:stCondLst>
                                        </p:cTn>
                                        <p:tgtEl>
                                          <p:spTgt spid="495">
                                            <p:txEl>
                                              <p:pRg st="0" end="0"/>
                                            </p:txEl>
                                          </p:spTgt>
                                        </p:tgtEl>
                                        <p:attrNameLst>
                                          <p:attrName>style.visibility</p:attrName>
                                        </p:attrNameLst>
                                      </p:cBhvr>
                                      <p:to>
                                        <p:strVal val="visible"/>
                                      </p:to>
                                    </p:set>
                                    <p:animEffect filter="fade" transition="in">
                                      <p:cBhvr additive="repl">
                                        <p:cTn id="2741" dur="1000"/>
                                        <p:tgtEl>
                                          <p:spTgt spid="495">
                                            <p:txEl>
                                              <p:pRg st="0" end="0"/>
                                            </p:txEl>
                                          </p:spTgt>
                                        </p:tgtEl>
                                      </p:cBhvr>
                                    </p:animEffect>
                                    <p:anim calcmode="lin" valueType="num">
                                      <p:cBhvr additive="repl">
                                        <p:cTn id="2742" dur="1000" fill="hold"/>
                                        <p:tgtEl>
                                          <p:spTgt spid="495">
                                            <p:txEl>
                                              <p:pRg st="0" end="0"/>
                                            </p:txEl>
                                          </p:spTgt>
                                        </p:tgtEl>
                                        <p:attrNameLst>
                                          <p:attrName>ppt_x</p:attrName>
                                        </p:attrNameLst>
                                      </p:cBhvr>
                                      <p:tavLst>
                                        <p:tav tm="0">
                                          <p:val>
                                            <p:strVal val="#ppt_x"/>
                                          </p:val>
                                        </p:tav>
                                        <p:tav tm="100000">
                                          <p:val>
                                            <p:strVal val="#ppt_x"/>
                                          </p:val>
                                        </p:tav>
                                      </p:tavLst>
                                    </p:anim>
                                    <p:anim calcmode="lin" valueType="num">
                                      <p:cBhvr additive="repl">
                                        <p:cTn id="2743" dur="1000" fill="hold"/>
                                        <p:tgtEl>
                                          <p:spTgt spid="4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44" fill="hold">
                      <p:stCondLst>
                        <p:cond delay="indefinite"/>
                      </p:stCondLst>
                      <p:childTnLst>
                        <p:par>
                          <p:cTn id="2745" fill="hold">
                            <p:stCondLst>
                              <p:cond delay="0"/>
                            </p:stCondLst>
                            <p:childTnLst>
                              <p:par>
                                <p:cTn id="2746" nodeType="clickEffect" fill="hold" presetClass="entr" presetID="42">
                                  <p:stCondLst>
                                    <p:cond delay="0"/>
                                  </p:stCondLst>
                                  <p:childTnLst>
                                    <p:set>
                                      <p:cBhvr>
                                        <p:cTn id="2747" dur="1" fill="hold">
                                          <p:stCondLst>
                                            <p:cond delay="0"/>
                                          </p:stCondLst>
                                        </p:cTn>
                                        <p:tgtEl>
                                          <p:spTgt spid="495">
                                            <p:txEl>
                                              <p:pRg st="1" end="1"/>
                                            </p:txEl>
                                          </p:spTgt>
                                        </p:tgtEl>
                                        <p:attrNameLst>
                                          <p:attrName>style.visibility</p:attrName>
                                        </p:attrNameLst>
                                      </p:cBhvr>
                                      <p:to>
                                        <p:strVal val="visible"/>
                                      </p:to>
                                    </p:set>
                                    <p:animEffect filter="fade" transition="in">
                                      <p:cBhvr additive="repl">
                                        <p:cTn id="2748" dur="1000"/>
                                        <p:tgtEl>
                                          <p:spTgt spid="495">
                                            <p:txEl>
                                              <p:pRg st="1" end="1"/>
                                            </p:txEl>
                                          </p:spTgt>
                                        </p:tgtEl>
                                      </p:cBhvr>
                                    </p:animEffect>
                                    <p:anim calcmode="lin" valueType="num">
                                      <p:cBhvr additive="repl">
                                        <p:cTn id="2749" dur="1000" fill="hold"/>
                                        <p:tgtEl>
                                          <p:spTgt spid="495">
                                            <p:txEl>
                                              <p:pRg st="1" end="1"/>
                                            </p:txEl>
                                          </p:spTgt>
                                        </p:tgtEl>
                                        <p:attrNameLst>
                                          <p:attrName>ppt_x</p:attrName>
                                        </p:attrNameLst>
                                      </p:cBhvr>
                                      <p:tavLst>
                                        <p:tav tm="0">
                                          <p:val>
                                            <p:strVal val="#ppt_x"/>
                                          </p:val>
                                        </p:tav>
                                        <p:tav tm="100000">
                                          <p:val>
                                            <p:strVal val="#ppt_x"/>
                                          </p:val>
                                        </p:tav>
                                      </p:tavLst>
                                    </p:anim>
                                    <p:anim calcmode="lin" valueType="num">
                                      <p:cBhvr additive="repl">
                                        <p:cTn id="2750" dur="1000" fill="hold"/>
                                        <p:tgtEl>
                                          <p:spTgt spid="49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51" fill="hold">
                      <p:stCondLst>
                        <p:cond delay="indefinite"/>
                      </p:stCondLst>
                      <p:childTnLst>
                        <p:par>
                          <p:cTn id="2752" fill="hold">
                            <p:stCondLst>
                              <p:cond delay="0"/>
                            </p:stCondLst>
                            <p:childTnLst>
                              <p:par>
                                <p:cTn id="2753" nodeType="clickEffect" fill="hold" presetClass="entr" presetID="42">
                                  <p:stCondLst>
                                    <p:cond delay="0"/>
                                  </p:stCondLst>
                                  <p:childTnLst>
                                    <p:set>
                                      <p:cBhvr>
                                        <p:cTn id="2754" dur="1" fill="hold">
                                          <p:stCondLst>
                                            <p:cond delay="0"/>
                                          </p:stCondLst>
                                        </p:cTn>
                                        <p:tgtEl>
                                          <p:spTgt spid="495">
                                            <p:txEl>
                                              <p:pRg st="2" end="2"/>
                                            </p:txEl>
                                          </p:spTgt>
                                        </p:tgtEl>
                                        <p:attrNameLst>
                                          <p:attrName>style.visibility</p:attrName>
                                        </p:attrNameLst>
                                      </p:cBhvr>
                                      <p:to>
                                        <p:strVal val="visible"/>
                                      </p:to>
                                    </p:set>
                                    <p:animEffect filter="fade" transition="in">
                                      <p:cBhvr additive="repl">
                                        <p:cTn id="2755" dur="1000"/>
                                        <p:tgtEl>
                                          <p:spTgt spid="495">
                                            <p:txEl>
                                              <p:pRg st="2" end="2"/>
                                            </p:txEl>
                                          </p:spTgt>
                                        </p:tgtEl>
                                      </p:cBhvr>
                                    </p:animEffect>
                                    <p:anim calcmode="lin" valueType="num">
                                      <p:cBhvr additive="repl">
                                        <p:cTn id="2756" dur="1000" fill="hold"/>
                                        <p:tgtEl>
                                          <p:spTgt spid="495">
                                            <p:txEl>
                                              <p:pRg st="2" end="2"/>
                                            </p:txEl>
                                          </p:spTgt>
                                        </p:tgtEl>
                                        <p:attrNameLst>
                                          <p:attrName>ppt_x</p:attrName>
                                        </p:attrNameLst>
                                      </p:cBhvr>
                                      <p:tavLst>
                                        <p:tav tm="0">
                                          <p:val>
                                            <p:strVal val="#ppt_x"/>
                                          </p:val>
                                        </p:tav>
                                        <p:tav tm="100000">
                                          <p:val>
                                            <p:strVal val="#ppt_x"/>
                                          </p:val>
                                        </p:tav>
                                      </p:tavLst>
                                    </p:anim>
                                    <p:anim calcmode="lin" valueType="num">
                                      <p:cBhvr additive="repl">
                                        <p:cTn id="2757" dur="1000" fill="hold"/>
                                        <p:tgtEl>
                                          <p:spTgt spid="49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49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indent="0">
              <a:lnSpc>
                <a:spcPct val="100000"/>
              </a:lnSpc>
              <a:spcBef>
                <a:spcPts val="519"/>
              </a:spcBef>
              <a:buNone/>
              <a:tabLst>
                <a:tab algn="l" pos="0"/>
              </a:tabLst>
            </a:pPr>
            <a:r>
              <a:rPr b="0" i="1" lang="en-US" sz="2600" strike="noStrike" u="none">
                <a:solidFill>
                  <a:schemeClr val="dk1"/>
                </a:solidFill>
                <a:effectLst/>
                <a:uFillTx/>
                <a:latin typeface="Constantia"/>
              </a:rPr>
              <a:t>Thrudb contains two services</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US" sz="2600" strike="noStrike" u="none">
                <a:solidFill>
                  <a:schemeClr val="dk1"/>
                </a:solidFill>
                <a:effectLst/>
                <a:uFillTx/>
                <a:latin typeface="Constantia"/>
              </a:rPr>
              <a:t>Thrudoc </a:t>
            </a:r>
            <a:r>
              <a:rPr b="0" lang="en-US" sz="2600" strike="noStrike" u="none">
                <a:solidFill>
                  <a:schemeClr val="dk1"/>
                </a:solidFill>
                <a:effectLst/>
                <a:uFillTx/>
                <a:latin typeface="Constantia"/>
              </a:rPr>
              <a:t>- Document storage service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US" sz="2600" strike="noStrike" u="none">
                <a:solidFill>
                  <a:schemeClr val="dk1"/>
                </a:solidFill>
                <a:effectLst/>
                <a:uFillTx/>
                <a:latin typeface="Constantia"/>
              </a:rPr>
              <a:t>Thrudex </a:t>
            </a:r>
            <a:r>
              <a:rPr b="0" lang="en-US" sz="2600" strike="noStrike" u="none">
                <a:solidFill>
                  <a:schemeClr val="dk1"/>
                </a:solidFill>
                <a:effectLst/>
                <a:uFillTx/>
                <a:latin typeface="Constantia"/>
              </a:rPr>
              <a:t>- Indexing and search service</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i="1" lang="en-US" sz="5000" strike="noStrike" u="none">
                <a:solidFill>
                  <a:schemeClr val="dk2"/>
                </a:solidFill>
                <a:effectLst/>
                <a:uFillTx/>
                <a:latin typeface="Calibri"/>
              </a:rPr>
              <a:t>Features</a:t>
            </a:r>
            <a:br>
              <a:rPr sz="5000"/>
            </a:br>
            <a:endParaRPr b="0" lang="en-IN" sz="5000" strike="noStrike" u="none">
              <a:solidFill>
                <a:srgbClr val="000000"/>
              </a:solidFill>
              <a:effectLst/>
              <a:uFillTx/>
              <a:latin typeface="Arial"/>
            </a:endParaRPr>
          </a:p>
        </p:txBody>
      </p:sp>
      <p:sp>
        <p:nvSpPr>
          <p:cNvPr id="499"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Multi-master replication</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Built for horizontal scalability</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Incremental backups and redo logging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Multiple storage back-end client libraries for most languages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Simple and powerful search API</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758" dur="indefinite" restart="never" nodeType="tmRoot">
          <p:childTnLst>
            <p:seq>
              <p:cTn id="2759" dur="indefinite" nodeType="mainSeq">
                <p:childTnLst>
                  <p:par>
                    <p:cTn id="2760" fill="hold">
                      <p:stCondLst>
                        <p:cond delay="indefinite"/>
                      </p:stCondLst>
                      <p:childTnLst>
                        <p:par>
                          <p:cTn id="2761" fill="hold">
                            <p:stCondLst>
                              <p:cond delay="0"/>
                            </p:stCondLst>
                            <p:childTnLst>
                              <p:par>
                                <p:cTn id="2762" nodeType="clickEffect" fill="hold" presetClass="entr" presetID="42">
                                  <p:stCondLst>
                                    <p:cond delay="0"/>
                                  </p:stCondLst>
                                  <p:childTnLst>
                                    <p:set>
                                      <p:cBhvr>
                                        <p:cTn id="2763" dur="1" fill="hold">
                                          <p:stCondLst>
                                            <p:cond delay="0"/>
                                          </p:stCondLst>
                                        </p:cTn>
                                        <p:tgtEl>
                                          <p:spTgt spid="499">
                                            <p:txEl>
                                              <p:pRg st="0" end="0"/>
                                            </p:txEl>
                                          </p:spTgt>
                                        </p:tgtEl>
                                        <p:attrNameLst>
                                          <p:attrName>style.visibility</p:attrName>
                                        </p:attrNameLst>
                                      </p:cBhvr>
                                      <p:to>
                                        <p:strVal val="visible"/>
                                      </p:to>
                                    </p:set>
                                    <p:animEffect filter="fade" transition="in">
                                      <p:cBhvr additive="repl">
                                        <p:cTn id="2764" dur="1000"/>
                                        <p:tgtEl>
                                          <p:spTgt spid="499">
                                            <p:txEl>
                                              <p:pRg st="0" end="0"/>
                                            </p:txEl>
                                          </p:spTgt>
                                        </p:tgtEl>
                                      </p:cBhvr>
                                    </p:animEffect>
                                    <p:anim calcmode="lin" valueType="num">
                                      <p:cBhvr additive="repl">
                                        <p:cTn id="2765" dur="1000" fill="hold"/>
                                        <p:tgtEl>
                                          <p:spTgt spid="499">
                                            <p:txEl>
                                              <p:pRg st="0" end="0"/>
                                            </p:txEl>
                                          </p:spTgt>
                                        </p:tgtEl>
                                        <p:attrNameLst>
                                          <p:attrName>ppt_x</p:attrName>
                                        </p:attrNameLst>
                                      </p:cBhvr>
                                      <p:tavLst>
                                        <p:tav tm="0">
                                          <p:val>
                                            <p:strVal val="#ppt_x"/>
                                          </p:val>
                                        </p:tav>
                                        <p:tav tm="100000">
                                          <p:val>
                                            <p:strVal val="#ppt_x"/>
                                          </p:val>
                                        </p:tav>
                                      </p:tavLst>
                                    </p:anim>
                                    <p:anim calcmode="lin" valueType="num">
                                      <p:cBhvr additive="repl">
                                        <p:cTn id="2766" dur="1000" fill="hold"/>
                                        <p:tgtEl>
                                          <p:spTgt spid="4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67" fill="hold">
                      <p:stCondLst>
                        <p:cond delay="indefinite"/>
                      </p:stCondLst>
                      <p:childTnLst>
                        <p:par>
                          <p:cTn id="2768" fill="hold">
                            <p:stCondLst>
                              <p:cond delay="0"/>
                            </p:stCondLst>
                            <p:childTnLst>
                              <p:par>
                                <p:cTn id="2769" nodeType="clickEffect" fill="hold" presetClass="entr" presetID="42">
                                  <p:stCondLst>
                                    <p:cond delay="0"/>
                                  </p:stCondLst>
                                  <p:childTnLst>
                                    <p:set>
                                      <p:cBhvr>
                                        <p:cTn id="2770" dur="1" fill="hold">
                                          <p:stCondLst>
                                            <p:cond delay="0"/>
                                          </p:stCondLst>
                                        </p:cTn>
                                        <p:tgtEl>
                                          <p:spTgt spid="499">
                                            <p:txEl>
                                              <p:pRg st="1" end="1"/>
                                            </p:txEl>
                                          </p:spTgt>
                                        </p:tgtEl>
                                        <p:attrNameLst>
                                          <p:attrName>style.visibility</p:attrName>
                                        </p:attrNameLst>
                                      </p:cBhvr>
                                      <p:to>
                                        <p:strVal val="visible"/>
                                      </p:to>
                                    </p:set>
                                    <p:animEffect filter="fade" transition="in">
                                      <p:cBhvr additive="repl">
                                        <p:cTn id="2771" dur="1000"/>
                                        <p:tgtEl>
                                          <p:spTgt spid="499">
                                            <p:txEl>
                                              <p:pRg st="1" end="1"/>
                                            </p:txEl>
                                          </p:spTgt>
                                        </p:tgtEl>
                                      </p:cBhvr>
                                    </p:animEffect>
                                    <p:anim calcmode="lin" valueType="num">
                                      <p:cBhvr additive="repl">
                                        <p:cTn id="2772" dur="1000" fill="hold"/>
                                        <p:tgtEl>
                                          <p:spTgt spid="499">
                                            <p:txEl>
                                              <p:pRg st="1" end="1"/>
                                            </p:txEl>
                                          </p:spTgt>
                                        </p:tgtEl>
                                        <p:attrNameLst>
                                          <p:attrName>ppt_x</p:attrName>
                                        </p:attrNameLst>
                                      </p:cBhvr>
                                      <p:tavLst>
                                        <p:tav tm="0">
                                          <p:val>
                                            <p:strVal val="#ppt_x"/>
                                          </p:val>
                                        </p:tav>
                                        <p:tav tm="100000">
                                          <p:val>
                                            <p:strVal val="#ppt_x"/>
                                          </p:val>
                                        </p:tav>
                                      </p:tavLst>
                                    </p:anim>
                                    <p:anim calcmode="lin" valueType="num">
                                      <p:cBhvr additive="repl">
                                        <p:cTn id="2773" dur="1000" fill="hold"/>
                                        <p:tgtEl>
                                          <p:spTgt spid="4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74" fill="hold">
                      <p:stCondLst>
                        <p:cond delay="indefinite"/>
                      </p:stCondLst>
                      <p:childTnLst>
                        <p:par>
                          <p:cTn id="2775" fill="hold">
                            <p:stCondLst>
                              <p:cond delay="0"/>
                            </p:stCondLst>
                            <p:childTnLst>
                              <p:par>
                                <p:cTn id="2776" nodeType="clickEffect" fill="hold" presetClass="entr" presetID="42">
                                  <p:stCondLst>
                                    <p:cond delay="0"/>
                                  </p:stCondLst>
                                  <p:childTnLst>
                                    <p:set>
                                      <p:cBhvr>
                                        <p:cTn id="2777" dur="1" fill="hold">
                                          <p:stCondLst>
                                            <p:cond delay="0"/>
                                          </p:stCondLst>
                                        </p:cTn>
                                        <p:tgtEl>
                                          <p:spTgt spid="499">
                                            <p:txEl>
                                              <p:pRg st="2" end="2"/>
                                            </p:txEl>
                                          </p:spTgt>
                                        </p:tgtEl>
                                        <p:attrNameLst>
                                          <p:attrName>style.visibility</p:attrName>
                                        </p:attrNameLst>
                                      </p:cBhvr>
                                      <p:to>
                                        <p:strVal val="visible"/>
                                      </p:to>
                                    </p:set>
                                    <p:animEffect filter="fade" transition="in">
                                      <p:cBhvr additive="repl">
                                        <p:cTn id="2778" dur="1000"/>
                                        <p:tgtEl>
                                          <p:spTgt spid="499">
                                            <p:txEl>
                                              <p:pRg st="2" end="2"/>
                                            </p:txEl>
                                          </p:spTgt>
                                        </p:tgtEl>
                                      </p:cBhvr>
                                    </p:animEffect>
                                    <p:anim calcmode="lin" valueType="num">
                                      <p:cBhvr additive="repl">
                                        <p:cTn id="2779" dur="1000" fill="hold"/>
                                        <p:tgtEl>
                                          <p:spTgt spid="499">
                                            <p:txEl>
                                              <p:pRg st="2" end="2"/>
                                            </p:txEl>
                                          </p:spTgt>
                                        </p:tgtEl>
                                        <p:attrNameLst>
                                          <p:attrName>ppt_x</p:attrName>
                                        </p:attrNameLst>
                                      </p:cBhvr>
                                      <p:tavLst>
                                        <p:tav tm="0">
                                          <p:val>
                                            <p:strVal val="#ppt_x"/>
                                          </p:val>
                                        </p:tav>
                                        <p:tav tm="100000">
                                          <p:val>
                                            <p:strVal val="#ppt_x"/>
                                          </p:val>
                                        </p:tav>
                                      </p:tavLst>
                                    </p:anim>
                                    <p:anim calcmode="lin" valueType="num">
                                      <p:cBhvr additive="repl">
                                        <p:cTn id="2780" dur="1000" fill="hold"/>
                                        <p:tgtEl>
                                          <p:spTgt spid="4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81" fill="hold">
                      <p:stCondLst>
                        <p:cond delay="indefinite"/>
                      </p:stCondLst>
                      <p:childTnLst>
                        <p:par>
                          <p:cTn id="2782" fill="hold">
                            <p:stCondLst>
                              <p:cond delay="0"/>
                            </p:stCondLst>
                            <p:childTnLst>
                              <p:par>
                                <p:cTn id="2783" nodeType="clickEffect" fill="hold" presetClass="entr" presetID="42">
                                  <p:stCondLst>
                                    <p:cond delay="0"/>
                                  </p:stCondLst>
                                  <p:childTnLst>
                                    <p:set>
                                      <p:cBhvr>
                                        <p:cTn id="2784" dur="1" fill="hold">
                                          <p:stCondLst>
                                            <p:cond delay="0"/>
                                          </p:stCondLst>
                                        </p:cTn>
                                        <p:tgtEl>
                                          <p:spTgt spid="499">
                                            <p:txEl>
                                              <p:pRg st="3" end="3"/>
                                            </p:txEl>
                                          </p:spTgt>
                                        </p:tgtEl>
                                        <p:attrNameLst>
                                          <p:attrName>style.visibility</p:attrName>
                                        </p:attrNameLst>
                                      </p:cBhvr>
                                      <p:to>
                                        <p:strVal val="visible"/>
                                      </p:to>
                                    </p:set>
                                    <p:animEffect filter="fade" transition="in">
                                      <p:cBhvr additive="repl">
                                        <p:cTn id="2785" dur="1000"/>
                                        <p:tgtEl>
                                          <p:spTgt spid="499">
                                            <p:txEl>
                                              <p:pRg st="3" end="3"/>
                                            </p:txEl>
                                          </p:spTgt>
                                        </p:tgtEl>
                                      </p:cBhvr>
                                    </p:animEffect>
                                    <p:anim calcmode="lin" valueType="num">
                                      <p:cBhvr additive="repl">
                                        <p:cTn id="2786" dur="1000" fill="hold"/>
                                        <p:tgtEl>
                                          <p:spTgt spid="499">
                                            <p:txEl>
                                              <p:pRg st="3" end="3"/>
                                            </p:txEl>
                                          </p:spTgt>
                                        </p:tgtEl>
                                        <p:attrNameLst>
                                          <p:attrName>ppt_x</p:attrName>
                                        </p:attrNameLst>
                                      </p:cBhvr>
                                      <p:tavLst>
                                        <p:tav tm="0">
                                          <p:val>
                                            <p:strVal val="#ppt_x"/>
                                          </p:val>
                                        </p:tav>
                                        <p:tav tm="100000">
                                          <p:val>
                                            <p:strVal val="#ppt_x"/>
                                          </p:val>
                                        </p:tav>
                                      </p:tavLst>
                                    </p:anim>
                                    <p:anim calcmode="lin" valueType="num">
                                      <p:cBhvr additive="repl">
                                        <p:cTn id="2787" dur="1000" fill="hold"/>
                                        <p:tgtEl>
                                          <p:spTgt spid="4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88" fill="hold">
                      <p:stCondLst>
                        <p:cond delay="indefinite"/>
                      </p:stCondLst>
                      <p:childTnLst>
                        <p:par>
                          <p:cTn id="2789" fill="hold">
                            <p:stCondLst>
                              <p:cond delay="0"/>
                            </p:stCondLst>
                            <p:childTnLst>
                              <p:par>
                                <p:cTn id="2790" nodeType="clickEffect" fill="hold" presetClass="entr" presetID="42">
                                  <p:stCondLst>
                                    <p:cond delay="0"/>
                                  </p:stCondLst>
                                  <p:childTnLst>
                                    <p:set>
                                      <p:cBhvr>
                                        <p:cTn id="2791" dur="1" fill="hold">
                                          <p:stCondLst>
                                            <p:cond delay="0"/>
                                          </p:stCondLst>
                                        </p:cTn>
                                        <p:tgtEl>
                                          <p:spTgt spid="499">
                                            <p:txEl>
                                              <p:pRg st="4" end="4"/>
                                            </p:txEl>
                                          </p:spTgt>
                                        </p:tgtEl>
                                        <p:attrNameLst>
                                          <p:attrName>style.visibility</p:attrName>
                                        </p:attrNameLst>
                                      </p:cBhvr>
                                      <p:to>
                                        <p:strVal val="visible"/>
                                      </p:to>
                                    </p:set>
                                    <p:animEffect filter="fade" transition="in">
                                      <p:cBhvr additive="repl">
                                        <p:cTn id="2792" dur="1000"/>
                                        <p:tgtEl>
                                          <p:spTgt spid="499">
                                            <p:txEl>
                                              <p:pRg st="4" end="4"/>
                                            </p:txEl>
                                          </p:spTgt>
                                        </p:tgtEl>
                                      </p:cBhvr>
                                    </p:animEffect>
                                    <p:anim calcmode="lin" valueType="num">
                                      <p:cBhvr additive="repl">
                                        <p:cTn id="2793" dur="1000" fill="hold"/>
                                        <p:tgtEl>
                                          <p:spTgt spid="499">
                                            <p:txEl>
                                              <p:pRg st="4" end="4"/>
                                            </p:txEl>
                                          </p:spTgt>
                                        </p:tgtEl>
                                        <p:attrNameLst>
                                          <p:attrName>ppt_x</p:attrName>
                                        </p:attrNameLst>
                                      </p:cBhvr>
                                      <p:tavLst>
                                        <p:tav tm="0">
                                          <p:val>
                                            <p:strVal val="#ppt_x"/>
                                          </p:val>
                                        </p:tav>
                                        <p:tav tm="100000">
                                          <p:val>
                                            <p:strVal val="#ppt_x"/>
                                          </p:val>
                                        </p:tav>
                                      </p:tavLst>
                                    </p:anim>
                                    <p:anim calcmode="lin" valueType="num">
                                      <p:cBhvr additive="repl">
                                        <p:cTn id="2794" dur="1000" fill="hold"/>
                                        <p:tgtEl>
                                          <p:spTgt spid="4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i="1" lang="en-IN" sz="5000" strike="noStrike" u="none">
                <a:solidFill>
                  <a:schemeClr val="dk2"/>
                </a:solidFill>
                <a:effectLst/>
                <a:uFillTx/>
                <a:latin typeface="Calibri"/>
              </a:rPr>
              <a:t>Services</a:t>
            </a:r>
            <a:endParaRPr b="0" lang="en-IN" sz="5000" strike="noStrike" u="none">
              <a:solidFill>
                <a:srgbClr val="000000"/>
              </a:solidFill>
              <a:effectLst/>
              <a:uFillTx/>
              <a:latin typeface="Arial"/>
            </a:endParaRPr>
          </a:p>
        </p:txBody>
      </p:sp>
      <p:sp>
        <p:nvSpPr>
          <p:cNvPr id="501"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indent="0">
              <a:lnSpc>
                <a:spcPct val="100000"/>
              </a:lnSpc>
              <a:spcBef>
                <a:spcPts val="519"/>
              </a:spcBef>
              <a:buNone/>
              <a:tabLst>
                <a:tab algn="l" pos="0"/>
              </a:tabLst>
            </a:pPr>
            <a:r>
              <a:rPr b="0" lang="en-IN" sz="2600" strike="noStrike" u="none">
                <a:solidFill>
                  <a:schemeClr val="dk1"/>
                </a:solidFill>
                <a:effectLst/>
                <a:uFillTx/>
                <a:latin typeface="Constantia"/>
              </a:rPr>
              <a:t>ThruDB provides web-scale data management by providing these services: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IN" sz="2600" strike="noStrike" u="none">
                <a:solidFill>
                  <a:schemeClr val="dk1"/>
                </a:solidFill>
                <a:effectLst/>
                <a:uFillTx/>
                <a:latin typeface="Constantia"/>
              </a:rPr>
              <a:t>Thrucene</a:t>
            </a:r>
            <a:r>
              <a:rPr b="0" lang="en-IN" sz="2600" strike="noStrike" u="none">
                <a:solidFill>
                  <a:schemeClr val="dk1"/>
                </a:solidFill>
                <a:effectLst/>
                <a:uFillTx/>
                <a:latin typeface="Constantia"/>
              </a:rPr>
              <a:t> - For Lucene-based indexing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IN" sz="2600" strike="noStrike" u="none">
                <a:solidFill>
                  <a:schemeClr val="dk1"/>
                </a:solidFill>
                <a:effectLst/>
                <a:uFillTx/>
                <a:latin typeface="Constantia"/>
              </a:rPr>
              <a:t>Throxy</a:t>
            </a:r>
            <a:r>
              <a:rPr b="0" lang="en-IN" sz="2600" strike="noStrike" u="none">
                <a:solidFill>
                  <a:schemeClr val="dk1"/>
                </a:solidFill>
                <a:effectLst/>
                <a:uFillTx/>
                <a:latin typeface="Constantia"/>
              </a:rPr>
              <a:t> - For partitioning and load balancing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IN" sz="2600" strike="noStrike" u="none">
                <a:solidFill>
                  <a:schemeClr val="dk1"/>
                </a:solidFill>
                <a:effectLst/>
                <a:uFillTx/>
                <a:latin typeface="Constantia"/>
              </a:rPr>
              <a:t>Thrudoc</a:t>
            </a:r>
            <a:r>
              <a:rPr b="0" lang="en-IN" sz="2600" strike="noStrike" u="none">
                <a:solidFill>
                  <a:schemeClr val="dk1"/>
                </a:solidFill>
                <a:effectLst/>
                <a:uFillTx/>
                <a:latin typeface="Constantia"/>
              </a:rPr>
              <a:t> - For document storage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IN" sz="2600" strike="noStrike" u="none">
                <a:solidFill>
                  <a:schemeClr val="dk1"/>
                </a:solidFill>
                <a:effectLst/>
                <a:uFillTx/>
                <a:latin typeface="Constantia"/>
              </a:rPr>
              <a:t>Thruqueue</a:t>
            </a:r>
            <a:r>
              <a:rPr b="0" lang="en-IN" sz="2600" strike="noStrike" u="none">
                <a:solidFill>
                  <a:schemeClr val="dk1"/>
                </a:solidFill>
                <a:effectLst/>
                <a:uFillTx/>
                <a:latin typeface="Constantia"/>
              </a:rPr>
              <a:t> - For a persistent message queue service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i="1" lang="en-IN" sz="2600" strike="noStrike" u="none">
                <a:solidFill>
                  <a:schemeClr val="dk1"/>
                </a:solidFill>
                <a:effectLst/>
                <a:uFillTx/>
                <a:latin typeface="Constantia"/>
              </a:rPr>
              <a:t>Thrift</a:t>
            </a:r>
            <a:r>
              <a:rPr b="0" lang="en-IN" sz="2600" strike="noStrike" u="none">
                <a:solidFill>
                  <a:schemeClr val="dk1"/>
                </a:solidFill>
                <a:effectLst/>
                <a:uFillTx/>
                <a:latin typeface="Constantia"/>
              </a:rPr>
              <a:t> - For cross-language services framework</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2" name="PlaceHolder 1"/>
          <p:cNvSpPr>
            <a:spLocks noGrp="1"/>
          </p:cNvSpPr>
          <p:nvPr>
            <p:ph/>
          </p:nvPr>
        </p:nvSpPr>
        <p:spPr>
          <a:xfrm>
            <a:off x="609480" y="117108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Compared to SimpleDB, ThruDB removes many of the former's restrictions- no 1024 byte limit per attribute, ability to use proprietary data formats, no query time limits, and more. Since it also runs on EC2 and public Thrift/ThruDB </a:t>
            </a:r>
            <a:r>
              <a:rPr b="0" i="1" lang="en-US" sz="2600" strike="noStrike" u="none">
                <a:solidFill>
                  <a:schemeClr val="dk1"/>
                </a:solidFill>
                <a:effectLst/>
                <a:uFillTx/>
                <a:latin typeface="Constantia"/>
              </a:rPr>
              <a:t>Amazon Machine Images</a:t>
            </a:r>
            <a:r>
              <a:rPr b="0" lang="en-US" sz="2600" strike="noStrike" u="none">
                <a:solidFill>
                  <a:schemeClr val="dk1"/>
                </a:solidFill>
                <a:effectLst/>
                <a:uFillTx/>
                <a:latin typeface="Constantia"/>
              </a:rPr>
              <a:t> (AMIs) exist, ThruDB is in a sense a competitor to SimpleDB.</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Thrudb is an attempt to simplify the process of the modern web data layer which comprises indexing, caching, replication &amp; backup. It provides a consistent set of services. Thrucene provides indexing, Throxy provides partitioning and load balancing, and Thrudoc provides document storage.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entire stack is implemented on top of Thrift, which has a great access for easy language interoperability and API access.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795" dur="indefinite" restart="never" nodeType="tmRoot">
          <p:childTnLst>
            <p:seq>
              <p:cTn id="2796" dur="indefinite" nodeType="mainSeq">
                <p:childTnLst>
                  <p:par>
                    <p:cTn id="2797" fill="hold">
                      <p:stCondLst>
                        <p:cond delay="indefinite"/>
                      </p:stCondLst>
                      <p:childTnLst>
                        <p:par>
                          <p:cTn id="2798" fill="hold">
                            <p:stCondLst>
                              <p:cond delay="0"/>
                            </p:stCondLst>
                            <p:childTnLst>
                              <p:par>
                                <p:cTn id="2799" nodeType="clickEffect" fill="hold" presetClass="entr" presetID="42">
                                  <p:stCondLst>
                                    <p:cond delay="0"/>
                                  </p:stCondLst>
                                  <p:childTnLst>
                                    <p:set>
                                      <p:cBhvr>
                                        <p:cTn id="2800" dur="1" fill="hold">
                                          <p:stCondLst>
                                            <p:cond delay="0"/>
                                          </p:stCondLst>
                                        </p:cTn>
                                        <p:tgtEl>
                                          <p:spTgt spid="502">
                                            <p:txEl>
                                              <p:pRg st="0" end="0"/>
                                            </p:txEl>
                                          </p:spTgt>
                                        </p:tgtEl>
                                        <p:attrNameLst>
                                          <p:attrName>style.visibility</p:attrName>
                                        </p:attrNameLst>
                                      </p:cBhvr>
                                      <p:to>
                                        <p:strVal val="visible"/>
                                      </p:to>
                                    </p:set>
                                    <p:animEffect filter="fade" transition="in">
                                      <p:cBhvr additive="repl">
                                        <p:cTn id="2801" dur="1000"/>
                                        <p:tgtEl>
                                          <p:spTgt spid="502">
                                            <p:txEl>
                                              <p:pRg st="0" end="0"/>
                                            </p:txEl>
                                          </p:spTgt>
                                        </p:tgtEl>
                                      </p:cBhvr>
                                    </p:animEffect>
                                    <p:anim calcmode="lin" valueType="num">
                                      <p:cBhvr additive="repl">
                                        <p:cTn id="2802" dur="1000" fill="hold"/>
                                        <p:tgtEl>
                                          <p:spTgt spid="502">
                                            <p:txEl>
                                              <p:pRg st="0" end="0"/>
                                            </p:txEl>
                                          </p:spTgt>
                                        </p:tgtEl>
                                        <p:attrNameLst>
                                          <p:attrName>ppt_x</p:attrName>
                                        </p:attrNameLst>
                                      </p:cBhvr>
                                      <p:tavLst>
                                        <p:tav tm="0">
                                          <p:val>
                                            <p:strVal val="#ppt_x"/>
                                          </p:val>
                                        </p:tav>
                                        <p:tav tm="100000">
                                          <p:val>
                                            <p:strVal val="#ppt_x"/>
                                          </p:val>
                                        </p:tav>
                                      </p:tavLst>
                                    </p:anim>
                                    <p:anim calcmode="lin" valueType="num">
                                      <p:cBhvr additive="repl">
                                        <p:cTn id="2803" dur="1000" fill="hold"/>
                                        <p:tgtEl>
                                          <p:spTgt spid="5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04" fill="hold">
                      <p:stCondLst>
                        <p:cond delay="indefinite"/>
                      </p:stCondLst>
                      <p:childTnLst>
                        <p:par>
                          <p:cTn id="2805" fill="hold">
                            <p:stCondLst>
                              <p:cond delay="0"/>
                            </p:stCondLst>
                            <p:childTnLst>
                              <p:par>
                                <p:cTn id="2806" nodeType="clickEffect" fill="hold" presetClass="entr" presetID="42">
                                  <p:stCondLst>
                                    <p:cond delay="0"/>
                                  </p:stCondLst>
                                  <p:childTnLst>
                                    <p:set>
                                      <p:cBhvr>
                                        <p:cTn id="2807" dur="1" fill="hold">
                                          <p:stCondLst>
                                            <p:cond delay="0"/>
                                          </p:stCondLst>
                                        </p:cTn>
                                        <p:tgtEl>
                                          <p:spTgt spid="502">
                                            <p:txEl>
                                              <p:pRg st="1" end="1"/>
                                            </p:txEl>
                                          </p:spTgt>
                                        </p:tgtEl>
                                        <p:attrNameLst>
                                          <p:attrName>style.visibility</p:attrName>
                                        </p:attrNameLst>
                                      </p:cBhvr>
                                      <p:to>
                                        <p:strVal val="visible"/>
                                      </p:to>
                                    </p:set>
                                    <p:animEffect filter="fade" transition="in">
                                      <p:cBhvr additive="repl">
                                        <p:cTn id="2808" dur="1000"/>
                                        <p:tgtEl>
                                          <p:spTgt spid="502">
                                            <p:txEl>
                                              <p:pRg st="1" end="1"/>
                                            </p:txEl>
                                          </p:spTgt>
                                        </p:tgtEl>
                                      </p:cBhvr>
                                    </p:animEffect>
                                    <p:anim calcmode="lin" valueType="num">
                                      <p:cBhvr additive="repl">
                                        <p:cTn id="2809" dur="1000" fill="hold"/>
                                        <p:tgtEl>
                                          <p:spTgt spid="502">
                                            <p:txEl>
                                              <p:pRg st="1" end="1"/>
                                            </p:txEl>
                                          </p:spTgt>
                                        </p:tgtEl>
                                        <p:attrNameLst>
                                          <p:attrName>ppt_x</p:attrName>
                                        </p:attrNameLst>
                                      </p:cBhvr>
                                      <p:tavLst>
                                        <p:tav tm="0">
                                          <p:val>
                                            <p:strVal val="#ppt_x"/>
                                          </p:val>
                                        </p:tav>
                                        <p:tav tm="100000">
                                          <p:val>
                                            <p:strVal val="#ppt_x"/>
                                          </p:val>
                                        </p:tav>
                                      </p:tavLst>
                                    </p:anim>
                                    <p:anim calcmode="lin" valueType="num">
                                      <p:cBhvr additive="repl">
                                        <p:cTn id="2810" dur="1000" fill="hold"/>
                                        <p:tgtEl>
                                          <p:spTgt spid="5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11" fill="hold">
                      <p:stCondLst>
                        <p:cond delay="indefinite"/>
                      </p:stCondLst>
                      <p:childTnLst>
                        <p:par>
                          <p:cTn id="2812" fill="hold">
                            <p:stCondLst>
                              <p:cond delay="0"/>
                            </p:stCondLst>
                            <p:childTnLst>
                              <p:par>
                                <p:cTn id="2813" nodeType="clickEffect" fill="hold" presetClass="entr" presetID="42">
                                  <p:stCondLst>
                                    <p:cond delay="0"/>
                                  </p:stCondLst>
                                  <p:childTnLst>
                                    <p:set>
                                      <p:cBhvr>
                                        <p:cTn id="2814" dur="1" fill="hold">
                                          <p:stCondLst>
                                            <p:cond delay="0"/>
                                          </p:stCondLst>
                                        </p:cTn>
                                        <p:tgtEl>
                                          <p:spTgt spid="502">
                                            <p:txEl>
                                              <p:pRg st="2" end="2"/>
                                            </p:txEl>
                                          </p:spTgt>
                                        </p:tgtEl>
                                        <p:attrNameLst>
                                          <p:attrName>style.visibility</p:attrName>
                                        </p:attrNameLst>
                                      </p:cBhvr>
                                      <p:to>
                                        <p:strVal val="visible"/>
                                      </p:to>
                                    </p:set>
                                    <p:animEffect filter="fade" transition="in">
                                      <p:cBhvr additive="repl">
                                        <p:cTn id="2815" dur="1000"/>
                                        <p:tgtEl>
                                          <p:spTgt spid="502">
                                            <p:txEl>
                                              <p:pRg st="2" end="2"/>
                                            </p:txEl>
                                          </p:spTgt>
                                        </p:tgtEl>
                                      </p:cBhvr>
                                    </p:animEffect>
                                    <p:anim calcmode="lin" valueType="num">
                                      <p:cBhvr additive="repl">
                                        <p:cTn id="2816" dur="1000" fill="hold"/>
                                        <p:tgtEl>
                                          <p:spTgt spid="502">
                                            <p:txEl>
                                              <p:pRg st="2" end="2"/>
                                            </p:txEl>
                                          </p:spTgt>
                                        </p:tgtEl>
                                        <p:attrNameLst>
                                          <p:attrName>ppt_x</p:attrName>
                                        </p:attrNameLst>
                                      </p:cBhvr>
                                      <p:tavLst>
                                        <p:tav tm="0">
                                          <p:val>
                                            <p:strVal val="#ppt_x"/>
                                          </p:val>
                                        </p:tav>
                                        <p:tav tm="100000">
                                          <p:val>
                                            <p:strVal val="#ppt_x"/>
                                          </p:val>
                                        </p:tav>
                                      </p:tavLst>
                                    </p:anim>
                                    <p:anim calcmode="lin" valueType="num">
                                      <p:cBhvr additive="repl">
                                        <p:cTn id="2817" dur="1000" fill="hold"/>
                                        <p:tgtEl>
                                          <p:spTgt spid="50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595800" y="32184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More Systems…</a:t>
            </a:r>
            <a:endParaRPr b="0" lang="en-IN" sz="5000" strike="noStrike" u="none">
              <a:solidFill>
                <a:srgbClr val="000000"/>
              </a:solidFill>
              <a:effectLst/>
              <a:uFillTx/>
              <a:latin typeface="Arial"/>
            </a:endParaRPr>
          </a:p>
        </p:txBody>
      </p:sp>
      <p:sp>
        <p:nvSpPr>
          <p:cNvPr id="504" name="PlaceHolder 2"/>
          <p:cNvSpPr>
            <a:spLocks noGrp="1"/>
          </p:cNvSpPr>
          <p:nvPr>
            <p:ph/>
          </p:nvPr>
        </p:nvSpPr>
        <p:spPr>
          <a:xfrm>
            <a:off x="609480" y="1542240"/>
            <a:ext cx="10972080" cy="4781520"/>
          </a:xfrm>
          <a:prstGeom prst="rect">
            <a:avLst/>
          </a:prstGeom>
          <a:noFill/>
          <a:ln w="0">
            <a:noFill/>
          </a:ln>
        </p:spPr>
        <p:txBody>
          <a:bodyPr lIns="90000" rIns="90000" tIns="45000" bIns="45000" anchor="t">
            <a:normAutofit fontScale="85000" lnSpcReduction="9999"/>
          </a:bodyPr>
          <a:p>
            <a:pPr marL="274320" indent="-274320">
              <a:lnSpc>
                <a:spcPct val="100000"/>
              </a:lnSpc>
              <a:spcBef>
                <a:spcPts val="519"/>
              </a:spcBef>
              <a:buClr>
                <a:srgbClr val="0bd0d9"/>
              </a:buClr>
              <a:buSzPct val="95000"/>
              <a:buFont typeface="Wingdings 2" charset="2"/>
              <a:buChar char=""/>
            </a:pPr>
            <a:r>
              <a:rPr b="1" i="1" lang="en-US" sz="2600" strike="noStrike" u="none">
                <a:solidFill>
                  <a:schemeClr val="dk1"/>
                </a:solidFill>
                <a:effectLst/>
                <a:uFillTx/>
                <a:latin typeface="Constantia"/>
              </a:rPr>
              <a:t>Amazon Simple Storage Service</a:t>
            </a:r>
            <a:r>
              <a:rPr b="0" lang="en-US" sz="2600" strike="noStrike" u="none">
                <a:solidFill>
                  <a:schemeClr val="dk1"/>
                </a:solidFill>
                <a:effectLst/>
                <a:uFillTx/>
                <a:latin typeface="Constantia"/>
              </a:rPr>
              <a:t> is a straightforward data storage scheme with a hash- table like API. It is a hosted service with interior architecture minutia not available. It is proclaimed that the conceive obligations of S3 are scalable, reliable, fast, inexpensive and simple.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i="1" lang="en-US" sz="2600" strike="noStrike" u="none">
                <a:solidFill>
                  <a:schemeClr val="dk1"/>
                </a:solidFill>
                <a:effectLst/>
                <a:uFillTx/>
                <a:latin typeface="Constantia"/>
              </a:rPr>
              <a:t>Amazon SimpleDB </a:t>
            </a:r>
            <a:r>
              <a:rPr b="0" lang="en-US" sz="2600" strike="noStrike" u="none">
                <a:solidFill>
                  <a:schemeClr val="dk1"/>
                </a:solidFill>
                <a:effectLst/>
                <a:uFillTx/>
                <a:latin typeface="Constantia"/>
              </a:rPr>
              <a:t>is a hosted WWW service for running queries on organized data in real time. It has the prime functionality of a database, real-time lookup and straightforward querying of organized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i="1" lang="en-US" sz="2600" strike="noStrike" u="none">
                <a:solidFill>
                  <a:schemeClr val="dk1"/>
                </a:solidFill>
                <a:effectLst/>
                <a:uFillTx/>
                <a:latin typeface="Constantia"/>
              </a:rPr>
              <a:t>MemcacheDB</a:t>
            </a:r>
            <a:r>
              <a:rPr b="0" lang="en-US" sz="2600" strike="noStrike" u="none">
                <a:solidFill>
                  <a:schemeClr val="dk1"/>
                </a:solidFill>
                <a:effectLst/>
                <a:uFillTx/>
                <a:latin typeface="Constantia"/>
              </a:rPr>
              <a:t> is a distributed key-value storage scheme conceived for persistence. It conforms to the memcache protocol. Memcachedb values Berkeley DB as a saving backend, so allotments of characteristics encompassing transaction and replication are supported.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Distributed storage has numerous anxieties, scalability, hardware obligations, query form, malfunction management, data consistency, durability, reliability, effectiveness, etc.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future of data storage can be viewed in addition, for example, CouchDB Integration with Abdera, an Atom store.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818" dur="indefinite" restart="never" nodeType="tmRoot">
          <p:childTnLst>
            <p:seq>
              <p:cTn id="2819" dur="indefinite" nodeType="mainSeq">
                <p:childTnLst>
                  <p:par>
                    <p:cTn id="2820" fill="hold">
                      <p:stCondLst>
                        <p:cond delay="indefinite"/>
                      </p:stCondLst>
                      <p:childTnLst>
                        <p:par>
                          <p:cTn id="2821" fill="hold">
                            <p:stCondLst>
                              <p:cond delay="0"/>
                            </p:stCondLst>
                            <p:childTnLst>
                              <p:par>
                                <p:cTn id="2822" nodeType="clickEffect" fill="hold" presetClass="entr" presetID="42">
                                  <p:stCondLst>
                                    <p:cond delay="0"/>
                                  </p:stCondLst>
                                  <p:childTnLst>
                                    <p:set>
                                      <p:cBhvr>
                                        <p:cTn id="2823" dur="1" fill="hold">
                                          <p:stCondLst>
                                            <p:cond delay="0"/>
                                          </p:stCondLst>
                                        </p:cTn>
                                        <p:tgtEl>
                                          <p:spTgt spid="504">
                                            <p:txEl>
                                              <p:pRg st="0" end="0"/>
                                            </p:txEl>
                                          </p:spTgt>
                                        </p:tgtEl>
                                        <p:attrNameLst>
                                          <p:attrName>style.visibility</p:attrName>
                                        </p:attrNameLst>
                                      </p:cBhvr>
                                      <p:to>
                                        <p:strVal val="visible"/>
                                      </p:to>
                                    </p:set>
                                    <p:animEffect filter="fade" transition="in">
                                      <p:cBhvr additive="repl">
                                        <p:cTn id="2824" dur="1000"/>
                                        <p:tgtEl>
                                          <p:spTgt spid="504">
                                            <p:txEl>
                                              <p:pRg st="0" end="0"/>
                                            </p:txEl>
                                          </p:spTgt>
                                        </p:tgtEl>
                                      </p:cBhvr>
                                    </p:animEffect>
                                    <p:anim calcmode="lin" valueType="num">
                                      <p:cBhvr additive="repl">
                                        <p:cTn id="2825" dur="1000" fill="hold"/>
                                        <p:tgtEl>
                                          <p:spTgt spid="504">
                                            <p:txEl>
                                              <p:pRg st="0" end="0"/>
                                            </p:txEl>
                                          </p:spTgt>
                                        </p:tgtEl>
                                        <p:attrNameLst>
                                          <p:attrName>ppt_x</p:attrName>
                                        </p:attrNameLst>
                                      </p:cBhvr>
                                      <p:tavLst>
                                        <p:tav tm="0">
                                          <p:val>
                                            <p:strVal val="#ppt_x"/>
                                          </p:val>
                                        </p:tav>
                                        <p:tav tm="100000">
                                          <p:val>
                                            <p:strVal val="#ppt_x"/>
                                          </p:val>
                                        </p:tav>
                                      </p:tavLst>
                                    </p:anim>
                                    <p:anim calcmode="lin" valueType="num">
                                      <p:cBhvr additive="repl">
                                        <p:cTn id="2826" dur="1000" fill="hold"/>
                                        <p:tgtEl>
                                          <p:spTgt spid="5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27" fill="hold">
                      <p:stCondLst>
                        <p:cond delay="indefinite"/>
                      </p:stCondLst>
                      <p:childTnLst>
                        <p:par>
                          <p:cTn id="2828" fill="hold">
                            <p:stCondLst>
                              <p:cond delay="0"/>
                            </p:stCondLst>
                            <p:childTnLst>
                              <p:par>
                                <p:cTn id="2829" nodeType="clickEffect" fill="hold" presetClass="entr" presetID="42">
                                  <p:stCondLst>
                                    <p:cond delay="0"/>
                                  </p:stCondLst>
                                  <p:childTnLst>
                                    <p:set>
                                      <p:cBhvr>
                                        <p:cTn id="2830" dur="1" fill="hold">
                                          <p:stCondLst>
                                            <p:cond delay="0"/>
                                          </p:stCondLst>
                                        </p:cTn>
                                        <p:tgtEl>
                                          <p:spTgt spid="504">
                                            <p:txEl>
                                              <p:pRg st="1" end="1"/>
                                            </p:txEl>
                                          </p:spTgt>
                                        </p:tgtEl>
                                        <p:attrNameLst>
                                          <p:attrName>style.visibility</p:attrName>
                                        </p:attrNameLst>
                                      </p:cBhvr>
                                      <p:to>
                                        <p:strVal val="visible"/>
                                      </p:to>
                                    </p:set>
                                    <p:animEffect filter="fade" transition="in">
                                      <p:cBhvr additive="repl">
                                        <p:cTn id="2831" dur="1000"/>
                                        <p:tgtEl>
                                          <p:spTgt spid="504">
                                            <p:txEl>
                                              <p:pRg st="1" end="1"/>
                                            </p:txEl>
                                          </p:spTgt>
                                        </p:tgtEl>
                                      </p:cBhvr>
                                    </p:animEffect>
                                    <p:anim calcmode="lin" valueType="num">
                                      <p:cBhvr additive="repl">
                                        <p:cTn id="2832" dur="1000" fill="hold"/>
                                        <p:tgtEl>
                                          <p:spTgt spid="504">
                                            <p:txEl>
                                              <p:pRg st="1" end="1"/>
                                            </p:txEl>
                                          </p:spTgt>
                                        </p:tgtEl>
                                        <p:attrNameLst>
                                          <p:attrName>ppt_x</p:attrName>
                                        </p:attrNameLst>
                                      </p:cBhvr>
                                      <p:tavLst>
                                        <p:tav tm="0">
                                          <p:val>
                                            <p:strVal val="#ppt_x"/>
                                          </p:val>
                                        </p:tav>
                                        <p:tav tm="100000">
                                          <p:val>
                                            <p:strVal val="#ppt_x"/>
                                          </p:val>
                                        </p:tav>
                                      </p:tavLst>
                                    </p:anim>
                                    <p:anim calcmode="lin" valueType="num">
                                      <p:cBhvr additive="repl">
                                        <p:cTn id="2833" dur="1000" fill="hold"/>
                                        <p:tgtEl>
                                          <p:spTgt spid="5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34" fill="hold">
                      <p:stCondLst>
                        <p:cond delay="indefinite"/>
                      </p:stCondLst>
                      <p:childTnLst>
                        <p:par>
                          <p:cTn id="2835" fill="hold">
                            <p:stCondLst>
                              <p:cond delay="0"/>
                            </p:stCondLst>
                            <p:childTnLst>
                              <p:par>
                                <p:cTn id="2836" nodeType="clickEffect" fill="hold" presetClass="entr" presetID="42">
                                  <p:stCondLst>
                                    <p:cond delay="0"/>
                                  </p:stCondLst>
                                  <p:childTnLst>
                                    <p:set>
                                      <p:cBhvr>
                                        <p:cTn id="2837" dur="1" fill="hold">
                                          <p:stCondLst>
                                            <p:cond delay="0"/>
                                          </p:stCondLst>
                                        </p:cTn>
                                        <p:tgtEl>
                                          <p:spTgt spid="504">
                                            <p:txEl>
                                              <p:pRg st="2" end="2"/>
                                            </p:txEl>
                                          </p:spTgt>
                                        </p:tgtEl>
                                        <p:attrNameLst>
                                          <p:attrName>style.visibility</p:attrName>
                                        </p:attrNameLst>
                                      </p:cBhvr>
                                      <p:to>
                                        <p:strVal val="visible"/>
                                      </p:to>
                                    </p:set>
                                    <p:animEffect filter="fade" transition="in">
                                      <p:cBhvr additive="repl">
                                        <p:cTn id="2838" dur="1000"/>
                                        <p:tgtEl>
                                          <p:spTgt spid="504">
                                            <p:txEl>
                                              <p:pRg st="2" end="2"/>
                                            </p:txEl>
                                          </p:spTgt>
                                        </p:tgtEl>
                                      </p:cBhvr>
                                    </p:animEffect>
                                    <p:anim calcmode="lin" valueType="num">
                                      <p:cBhvr additive="repl">
                                        <p:cTn id="2839" dur="1000" fill="hold"/>
                                        <p:tgtEl>
                                          <p:spTgt spid="504">
                                            <p:txEl>
                                              <p:pRg st="2" end="2"/>
                                            </p:txEl>
                                          </p:spTgt>
                                        </p:tgtEl>
                                        <p:attrNameLst>
                                          <p:attrName>ppt_x</p:attrName>
                                        </p:attrNameLst>
                                      </p:cBhvr>
                                      <p:tavLst>
                                        <p:tav tm="0">
                                          <p:val>
                                            <p:strVal val="#ppt_x"/>
                                          </p:val>
                                        </p:tav>
                                        <p:tav tm="100000">
                                          <p:val>
                                            <p:strVal val="#ppt_x"/>
                                          </p:val>
                                        </p:tav>
                                      </p:tavLst>
                                    </p:anim>
                                    <p:anim calcmode="lin" valueType="num">
                                      <p:cBhvr additive="repl">
                                        <p:cTn id="2840" dur="1000" fill="hold"/>
                                        <p:tgtEl>
                                          <p:spTgt spid="5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841" fill="hold">
                      <p:stCondLst>
                        <p:cond delay="indefinite"/>
                      </p:stCondLst>
                      <p:childTnLst>
                        <p:par>
                          <p:cTn id="2842" fill="hold">
                            <p:stCondLst>
                              <p:cond delay="0"/>
                            </p:stCondLst>
                            <p:childTnLst>
                              <p:par>
                                <p:cTn id="2843" nodeType="clickEffect" fill="hold" presetClass="entr" presetID="42">
                                  <p:stCondLst>
                                    <p:cond delay="0"/>
                                  </p:stCondLst>
                                  <p:childTnLst>
                                    <p:set>
                                      <p:cBhvr>
                                        <p:cTn id="2844" dur="1" fill="hold">
                                          <p:stCondLst>
                                            <p:cond delay="0"/>
                                          </p:stCondLst>
                                        </p:cTn>
                                        <p:tgtEl>
                                          <p:spTgt spid="504">
                                            <p:txEl>
                                              <p:pRg st="3" end="3"/>
                                            </p:txEl>
                                          </p:spTgt>
                                        </p:tgtEl>
                                        <p:attrNameLst>
                                          <p:attrName>style.visibility</p:attrName>
                                        </p:attrNameLst>
                                      </p:cBhvr>
                                      <p:to>
                                        <p:strVal val="visible"/>
                                      </p:to>
                                    </p:set>
                                    <p:animEffect filter="fade" transition="in">
                                      <p:cBhvr additive="repl">
                                        <p:cTn id="2845" dur="1000"/>
                                        <p:tgtEl>
                                          <p:spTgt spid="504">
                                            <p:txEl>
                                              <p:pRg st="3" end="3"/>
                                            </p:txEl>
                                          </p:spTgt>
                                        </p:tgtEl>
                                      </p:cBhvr>
                                    </p:animEffect>
                                    <p:anim calcmode="lin" valueType="num">
                                      <p:cBhvr additive="repl">
                                        <p:cTn id="2846" dur="1000" fill="hold"/>
                                        <p:tgtEl>
                                          <p:spTgt spid="504">
                                            <p:txEl>
                                              <p:pRg st="3" end="3"/>
                                            </p:txEl>
                                          </p:spTgt>
                                        </p:tgtEl>
                                        <p:attrNameLst>
                                          <p:attrName>ppt_x</p:attrName>
                                        </p:attrNameLst>
                                      </p:cBhvr>
                                      <p:tavLst>
                                        <p:tav tm="0">
                                          <p:val>
                                            <p:strVal val="#ppt_x"/>
                                          </p:val>
                                        </p:tav>
                                        <p:tav tm="100000">
                                          <p:val>
                                            <p:strVal val="#ppt_x"/>
                                          </p:val>
                                        </p:tav>
                                      </p:tavLst>
                                    </p:anim>
                                    <p:anim calcmode="lin" valueType="num">
                                      <p:cBhvr additive="repl">
                                        <p:cTn id="2847" dur="1000" fill="hold"/>
                                        <p:tgtEl>
                                          <p:spTgt spid="50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48" fill="hold">
                      <p:stCondLst>
                        <p:cond delay="indefinite"/>
                      </p:stCondLst>
                      <p:childTnLst>
                        <p:par>
                          <p:cTn id="2849" fill="hold">
                            <p:stCondLst>
                              <p:cond delay="0"/>
                            </p:stCondLst>
                            <p:childTnLst>
                              <p:par>
                                <p:cTn id="2850" nodeType="clickEffect" fill="hold" presetClass="entr" presetID="42">
                                  <p:stCondLst>
                                    <p:cond delay="0"/>
                                  </p:stCondLst>
                                  <p:childTnLst>
                                    <p:set>
                                      <p:cBhvr>
                                        <p:cTn id="2851" dur="1" fill="hold">
                                          <p:stCondLst>
                                            <p:cond delay="0"/>
                                          </p:stCondLst>
                                        </p:cTn>
                                        <p:tgtEl>
                                          <p:spTgt spid="504">
                                            <p:txEl>
                                              <p:pRg st="4" end="4"/>
                                            </p:txEl>
                                          </p:spTgt>
                                        </p:tgtEl>
                                        <p:attrNameLst>
                                          <p:attrName>style.visibility</p:attrName>
                                        </p:attrNameLst>
                                      </p:cBhvr>
                                      <p:to>
                                        <p:strVal val="visible"/>
                                      </p:to>
                                    </p:set>
                                    <p:animEffect filter="fade" transition="in">
                                      <p:cBhvr additive="repl">
                                        <p:cTn id="2852" dur="1000"/>
                                        <p:tgtEl>
                                          <p:spTgt spid="504">
                                            <p:txEl>
                                              <p:pRg st="4" end="4"/>
                                            </p:txEl>
                                          </p:spTgt>
                                        </p:tgtEl>
                                      </p:cBhvr>
                                    </p:animEffect>
                                    <p:anim calcmode="lin" valueType="num">
                                      <p:cBhvr additive="repl">
                                        <p:cTn id="2853" dur="1000" fill="hold"/>
                                        <p:tgtEl>
                                          <p:spTgt spid="504">
                                            <p:txEl>
                                              <p:pRg st="4" end="4"/>
                                            </p:txEl>
                                          </p:spTgt>
                                        </p:tgtEl>
                                        <p:attrNameLst>
                                          <p:attrName>ppt_x</p:attrName>
                                        </p:attrNameLst>
                                      </p:cBhvr>
                                      <p:tavLst>
                                        <p:tav tm="0">
                                          <p:val>
                                            <p:strVal val="#ppt_x"/>
                                          </p:val>
                                        </p:tav>
                                        <p:tav tm="100000">
                                          <p:val>
                                            <p:strVal val="#ppt_x"/>
                                          </p:val>
                                        </p:tav>
                                      </p:tavLst>
                                    </p:anim>
                                    <p:anim calcmode="lin" valueType="num">
                                      <p:cBhvr additive="repl">
                                        <p:cTn id="2854" dur="1000" fill="hold"/>
                                        <p:tgtEl>
                                          <p:spTgt spid="50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Case Studies</a:t>
            </a:r>
            <a:endParaRPr b="0" lang="en-IN" sz="5000" strike="noStrike" u="none">
              <a:solidFill>
                <a:srgbClr val="000000"/>
              </a:solidFill>
              <a:effectLst/>
              <a:uFillTx/>
              <a:latin typeface="Arial"/>
            </a:endParaRPr>
          </a:p>
        </p:txBody>
      </p:sp>
      <p:sp>
        <p:nvSpPr>
          <p:cNvPr id="50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Online Book Marketing Service : Amazon KDP</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IN" sz="2600" strike="noStrike" u="sng">
                <a:solidFill>
                  <a:schemeClr val="dk1"/>
                </a:solidFill>
                <a:effectLst/>
                <a:uFillTx/>
                <a:latin typeface="Constantia"/>
                <a:hlinkClick r:id="rId1"/>
              </a:rPr>
              <a:t>https</a:t>
            </a:r>
            <a:r>
              <a:rPr b="0" lang="en-IN" sz="2600" strike="noStrike" u="sng">
                <a:solidFill>
                  <a:schemeClr val="dk1"/>
                </a:solidFill>
                <a:effectLst/>
                <a:uFillTx/>
                <a:latin typeface="Constantia"/>
                <a:hlinkClick r:id="rId2"/>
              </a:rPr>
              <a:t>://www.junglescout.com/blog/amazon-kindle-direct-publishing/#:~:text=Kindle%20Direct%20Publishing%2C%20or%20KDP,upfront%20costs%20or%20inventory%20orders</a:t>
            </a:r>
            <a:r>
              <a:rPr b="0" lang="en-IN" sz="2600" strike="noStrike" u="none">
                <a:solidFill>
                  <a:schemeClr val="dk1"/>
                </a:solidFill>
                <a:effectLst/>
                <a:uFillTx/>
                <a:latin typeface="Constantia"/>
              </a:rPr>
              <a:t>.</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IN" sz="2600" strike="noStrike" u="none">
                <a:solidFill>
                  <a:schemeClr val="dk1"/>
                </a:solidFill>
                <a:effectLst/>
                <a:uFillTx/>
                <a:latin typeface="Constantia"/>
              </a:rPr>
              <a:t>Online Photo Editing Service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855" dur="indefinite" restart="never" nodeType="tmRoot">
          <p:childTnLst>
            <p:seq>
              <p:cTn id="2856" dur="indefinite" nodeType="mainSeq">
                <p:childTnLst>
                  <p:par>
                    <p:cTn id="2857" fill="hold">
                      <p:stCondLst>
                        <p:cond delay="indefinite"/>
                      </p:stCondLst>
                      <p:childTnLst>
                        <p:par>
                          <p:cTn id="2858" fill="hold">
                            <p:stCondLst>
                              <p:cond delay="0"/>
                            </p:stCondLst>
                            <p:childTnLst>
                              <p:par>
                                <p:cTn id="2859" nodeType="clickEffect" fill="hold" presetClass="entr" presetID="42">
                                  <p:stCondLst>
                                    <p:cond delay="0"/>
                                  </p:stCondLst>
                                  <p:childTnLst>
                                    <p:set>
                                      <p:cBhvr>
                                        <p:cTn id="2860" dur="1" fill="hold">
                                          <p:stCondLst>
                                            <p:cond delay="0"/>
                                          </p:stCondLst>
                                        </p:cTn>
                                        <p:tgtEl>
                                          <p:spTgt spid="506">
                                            <p:txEl>
                                              <p:pRg st="0" end="0"/>
                                            </p:txEl>
                                          </p:spTgt>
                                        </p:tgtEl>
                                        <p:attrNameLst>
                                          <p:attrName>style.visibility</p:attrName>
                                        </p:attrNameLst>
                                      </p:cBhvr>
                                      <p:to>
                                        <p:strVal val="visible"/>
                                      </p:to>
                                    </p:set>
                                    <p:animEffect filter="fade" transition="in">
                                      <p:cBhvr additive="repl">
                                        <p:cTn id="2861" dur="1000"/>
                                        <p:tgtEl>
                                          <p:spTgt spid="506">
                                            <p:txEl>
                                              <p:pRg st="0" end="0"/>
                                            </p:txEl>
                                          </p:spTgt>
                                        </p:tgtEl>
                                      </p:cBhvr>
                                    </p:animEffect>
                                    <p:anim calcmode="lin" valueType="num">
                                      <p:cBhvr additive="repl">
                                        <p:cTn id="2862" dur="1000" fill="hold"/>
                                        <p:tgtEl>
                                          <p:spTgt spid="506">
                                            <p:txEl>
                                              <p:pRg st="0" end="0"/>
                                            </p:txEl>
                                          </p:spTgt>
                                        </p:tgtEl>
                                        <p:attrNameLst>
                                          <p:attrName>ppt_x</p:attrName>
                                        </p:attrNameLst>
                                      </p:cBhvr>
                                      <p:tavLst>
                                        <p:tav tm="0">
                                          <p:val>
                                            <p:strVal val="#ppt_x"/>
                                          </p:val>
                                        </p:tav>
                                        <p:tav tm="100000">
                                          <p:val>
                                            <p:strVal val="#ppt_x"/>
                                          </p:val>
                                        </p:tav>
                                      </p:tavLst>
                                    </p:anim>
                                    <p:anim calcmode="lin" valueType="num">
                                      <p:cBhvr additive="repl">
                                        <p:cTn id="2863" dur="1000" fill="hold"/>
                                        <p:tgtEl>
                                          <p:spTgt spid="50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64" fill="hold">
                      <p:stCondLst>
                        <p:cond delay="indefinite"/>
                      </p:stCondLst>
                      <p:childTnLst>
                        <p:par>
                          <p:cTn id="2865" fill="hold">
                            <p:stCondLst>
                              <p:cond delay="0"/>
                            </p:stCondLst>
                            <p:childTnLst>
                              <p:par>
                                <p:cTn id="2866" nodeType="clickEffect" fill="hold" presetClass="entr" presetID="42">
                                  <p:stCondLst>
                                    <p:cond delay="0"/>
                                  </p:stCondLst>
                                  <p:childTnLst>
                                    <p:set>
                                      <p:cBhvr>
                                        <p:cTn id="2867" dur="1" fill="hold">
                                          <p:stCondLst>
                                            <p:cond delay="0"/>
                                          </p:stCondLst>
                                        </p:cTn>
                                        <p:tgtEl>
                                          <p:spTgt spid="506">
                                            <p:txEl>
                                              <p:pRg st="1" end="1"/>
                                            </p:txEl>
                                          </p:spTgt>
                                        </p:tgtEl>
                                        <p:attrNameLst>
                                          <p:attrName>style.visibility</p:attrName>
                                        </p:attrNameLst>
                                      </p:cBhvr>
                                      <p:to>
                                        <p:strVal val="visible"/>
                                      </p:to>
                                    </p:set>
                                    <p:animEffect filter="fade" transition="in">
                                      <p:cBhvr additive="repl">
                                        <p:cTn id="2868" dur="1000"/>
                                        <p:tgtEl>
                                          <p:spTgt spid="506">
                                            <p:txEl>
                                              <p:pRg st="1" end="1"/>
                                            </p:txEl>
                                          </p:spTgt>
                                        </p:tgtEl>
                                      </p:cBhvr>
                                    </p:animEffect>
                                    <p:anim calcmode="lin" valueType="num">
                                      <p:cBhvr additive="repl">
                                        <p:cTn id="2869" dur="1000" fill="hold"/>
                                        <p:tgtEl>
                                          <p:spTgt spid="506">
                                            <p:txEl>
                                              <p:pRg st="1" end="1"/>
                                            </p:txEl>
                                          </p:spTgt>
                                        </p:tgtEl>
                                        <p:attrNameLst>
                                          <p:attrName>ppt_x</p:attrName>
                                        </p:attrNameLst>
                                      </p:cBhvr>
                                      <p:tavLst>
                                        <p:tav tm="0">
                                          <p:val>
                                            <p:strVal val="#ppt_x"/>
                                          </p:val>
                                        </p:tav>
                                        <p:tav tm="100000">
                                          <p:val>
                                            <p:strVal val="#ppt_x"/>
                                          </p:val>
                                        </p:tav>
                                      </p:tavLst>
                                    </p:anim>
                                    <p:anim calcmode="lin" valueType="num">
                                      <p:cBhvr additive="repl">
                                        <p:cTn id="2870" dur="1000" fill="hold"/>
                                        <p:tgtEl>
                                          <p:spTgt spid="50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71" fill="hold">
                      <p:stCondLst>
                        <p:cond delay="indefinite"/>
                      </p:stCondLst>
                      <p:childTnLst>
                        <p:par>
                          <p:cTn id="2872" fill="hold">
                            <p:stCondLst>
                              <p:cond delay="0"/>
                            </p:stCondLst>
                            <p:childTnLst>
                              <p:par>
                                <p:cTn id="2873" nodeType="clickEffect" fill="hold" presetClass="entr" presetID="42">
                                  <p:stCondLst>
                                    <p:cond delay="0"/>
                                  </p:stCondLst>
                                  <p:childTnLst>
                                    <p:set>
                                      <p:cBhvr>
                                        <p:cTn id="2874" dur="1" fill="hold">
                                          <p:stCondLst>
                                            <p:cond delay="0"/>
                                          </p:stCondLst>
                                        </p:cTn>
                                        <p:tgtEl>
                                          <p:spTgt spid="506">
                                            <p:txEl>
                                              <p:pRg st="3" end="3"/>
                                            </p:txEl>
                                          </p:spTgt>
                                        </p:tgtEl>
                                        <p:attrNameLst>
                                          <p:attrName>style.visibility</p:attrName>
                                        </p:attrNameLst>
                                      </p:cBhvr>
                                      <p:to>
                                        <p:strVal val="visible"/>
                                      </p:to>
                                    </p:set>
                                    <p:animEffect filter="fade" transition="in">
                                      <p:cBhvr additive="repl">
                                        <p:cTn id="2875" dur="1000"/>
                                        <p:tgtEl>
                                          <p:spTgt spid="506">
                                            <p:txEl>
                                              <p:pRg st="3" end="3"/>
                                            </p:txEl>
                                          </p:spTgt>
                                        </p:tgtEl>
                                      </p:cBhvr>
                                    </p:animEffect>
                                    <p:anim calcmode="lin" valueType="num">
                                      <p:cBhvr additive="repl">
                                        <p:cTn id="2876" dur="1000" fill="hold"/>
                                        <p:tgtEl>
                                          <p:spTgt spid="506">
                                            <p:txEl>
                                              <p:pRg st="3" end="3"/>
                                            </p:txEl>
                                          </p:spTgt>
                                        </p:tgtEl>
                                        <p:attrNameLst>
                                          <p:attrName>ppt_x</p:attrName>
                                        </p:attrNameLst>
                                      </p:cBhvr>
                                      <p:tavLst>
                                        <p:tav tm="0">
                                          <p:val>
                                            <p:strVal val="#ppt_x"/>
                                          </p:val>
                                        </p:tav>
                                        <p:tav tm="100000">
                                          <p:val>
                                            <p:strVal val="#ppt_x"/>
                                          </p:val>
                                        </p:tav>
                                      </p:tavLst>
                                    </p:anim>
                                    <p:anim calcmode="lin" valueType="num">
                                      <p:cBhvr additive="repl">
                                        <p:cTn id="2877" dur="1000" fill="hold"/>
                                        <p:tgtEl>
                                          <p:spTgt spid="50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Online Photo Editing Service </a:t>
            </a:r>
            <a:endParaRPr b="0" lang="en-IN" sz="5000" strike="noStrike" u="none">
              <a:solidFill>
                <a:srgbClr val="000000"/>
              </a:solidFill>
              <a:effectLst/>
              <a:uFillTx/>
              <a:latin typeface="Arial"/>
            </a:endParaRPr>
          </a:p>
        </p:txBody>
      </p:sp>
      <p:sp>
        <p:nvSpPr>
          <p:cNvPr id="50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indent="0">
              <a:spcBef>
                <a:spcPts val="1417"/>
              </a:spcBef>
              <a:buNone/>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Online Photo Editors</a:t>
            </a:r>
            <a:endParaRPr b="0" lang="en-IN" sz="5000" strike="noStrike" u="none">
              <a:solidFill>
                <a:srgbClr val="000000"/>
              </a:solidFill>
              <a:effectLst/>
              <a:uFillTx/>
              <a:latin typeface="Arial"/>
            </a:endParaRPr>
          </a:p>
        </p:txBody>
      </p:sp>
      <p:sp>
        <p:nvSpPr>
          <p:cNvPr id="51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While the Cloud and SaaS signal are growing, a numerous user-friendly Photo Editors accessible on a SaaS form absolutely free.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Generally, they are neither as unique nor very fast as Photoshop, but they are developing, and in most cases they have the usual characteristics and much more.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Another good thing about Online Photo Editors is that they can be accessed from any location and any computer with Internet connection.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878" dur="indefinite" restart="never" nodeType="tmRoot">
          <p:childTnLst>
            <p:seq>
              <p:cTn id="2879" dur="indefinite" nodeType="mainSeq">
                <p:childTnLst>
                  <p:par>
                    <p:cTn id="2880" fill="hold">
                      <p:stCondLst>
                        <p:cond delay="indefinite"/>
                      </p:stCondLst>
                      <p:childTnLst>
                        <p:par>
                          <p:cTn id="2881" fill="hold">
                            <p:stCondLst>
                              <p:cond delay="0"/>
                            </p:stCondLst>
                            <p:childTnLst>
                              <p:par>
                                <p:cTn id="2882" nodeType="clickEffect" fill="hold" presetClass="entr" presetID="42">
                                  <p:stCondLst>
                                    <p:cond delay="0"/>
                                  </p:stCondLst>
                                  <p:childTnLst>
                                    <p:set>
                                      <p:cBhvr>
                                        <p:cTn id="2883" dur="1" fill="hold">
                                          <p:stCondLst>
                                            <p:cond delay="0"/>
                                          </p:stCondLst>
                                        </p:cTn>
                                        <p:tgtEl>
                                          <p:spTgt spid="510">
                                            <p:txEl>
                                              <p:pRg st="0" end="0"/>
                                            </p:txEl>
                                          </p:spTgt>
                                        </p:tgtEl>
                                        <p:attrNameLst>
                                          <p:attrName>style.visibility</p:attrName>
                                        </p:attrNameLst>
                                      </p:cBhvr>
                                      <p:to>
                                        <p:strVal val="visible"/>
                                      </p:to>
                                    </p:set>
                                    <p:animEffect filter="fade" transition="in">
                                      <p:cBhvr additive="repl">
                                        <p:cTn id="2884" dur="1000"/>
                                        <p:tgtEl>
                                          <p:spTgt spid="510">
                                            <p:txEl>
                                              <p:pRg st="0" end="0"/>
                                            </p:txEl>
                                          </p:spTgt>
                                        </p:tgtEl>
                                      </p:cBhvr>
                                    </p:animEffect>
                                    <p:anim calcmode="lin" valueType="num">
                                      <p:cBhvr additive="repl">
                                        <p:cTn id="2885" dur="1000" fill="hold"/>
                                        <p:tgtEl>
                                          <p:spTgt spid="510">
                                            <p:txEl>
                                              <p:pRg st="0" end="0"/>
                                            </p:txEl>
                                          </p:spTgt>
                                        </p:tgtEl>
                                        <p:attrNameLst>
                                          <p:attrName>ppt_x</p:attrName>
                                        </p:attrNameLst>
                                      </p:cBhvr>
                                      <p:tavLst>
                                        <p:tav tm="0">
                                          <p:val>
                                            <p:strVal val="#ppt_x"/>
                                          </p:val>
                                        </p:tav>
                                        <p:tav tm="100000">
                                          <p:val>
                                            <p:strVal val="#ppt_x"/>
                                          </p:val>
                                        </p:tav>
                                      </p:tavLst>
                                    </p:anim>
                                    <p:anim calcmode="lin" valueType="num">
                                      <p:cBhvr additive="repl">
                                        <p:cTn id="2886" dur="1000" fill="hold"/>
                                        <p:tgtEl>
                                          <p:spTgt spid="5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87" fill="hold">
                      <p:stCondLst>
                        <p:cond delay="indefinite"/>
                      </p:stCondLst>
                      <p:childTnLst>
                        <p:par>
                          <p:cTn id="2888" fill="hold">
                            <p:stCondLst>
                              <p:cond delay="0"/>
                            </p:stCondLst>
                            <p:childTnLst>
                              <p:par>
                                <p:cTn id="2889" nodeType="clickEffect" fill="hold" presetClass="entr" presetID="42">
                                  <p:stCondLst>
                                    <p:cond delay="0"/>
                                  </p:stCondLst>
                                  <p:childTnLst>
                                    <p:set>
                                      <p:cBhvr>
                                        <p:cTn id="2890" dur="1" fill="hold">
                                          <p:stCondLst>
                                            <p:cond delay="0"/>
                                          </p:stCondLst>
                                        </p:cTn>
                                        <p:tgtEl>
                                          <p:spTgt spid="510">
                                            <p:txEl>
                                              <p:pRg st="1" end="1"/>
                                            </p:txEl>
                                          </p:spTgt>
                                        </p:tgtEl>
                                        <p:attrNameLst>
                                          <p:attrName>style.visibility</p:attrName>
                                        </p:attrNameLst>
                                      </p:cBhvr>
                                      <p:to>
                                        <p:strVal val="visible"/>
                                      </p:to>
                                    </p:set>
                                    <p:animEffect filter="fade" transition="in">
                                      <p:cBhvr additive="repl">
                                        <p:cTn id="2891" dur="1000"/>
                                        <p:tgtEl>
                                          <p:spTgt spid="510">
                                            <p:txEl>
                                              <p:pRg st="1" end="1"/>
                                            </p:txEl>
                                          </p:spTgt>
                                        </p:tgtEl>
                                      </p:cBhvr>
                                    </p:animEffect>
                                    <p:anim calcmode="lin" valueType="num">
                                      <p:cBhvr additive="repl">
                                        <p:cTn id="2892" dur="1000" fill="hold"/>
                                        <p:tgtEl>
                                          <p:spTgt spid="510">
                                            <p:txEl>
                                              <p:pRg st="1" end="1"/>
                                            </p:txEl>
                                          </p:spTgt>
                                        </p:tgtEl>
                                        <p:attrNameLst>
                                          <p:attrName>ppt_x</p:attrName>
                                        </p:attrNameLst>
                                      </p:cBhvr>
                                      <p:tavLst>
                                        <p:tav tm="0">
                                          <p:val>
                                            <p:strVal val="#ppt_x"/>
                                          </p:val>
                                        </p:tav>
                                        <p:tav tm="100000">
                                          <p:val>
                                            <p:strVal val="#ppt_x"/>
                                          </p:val>
                                        </p:tav>
                                      </p:tavLst>
                                    </p:anim>
                                    <p:anim calcmode="lin" valueType="num">
                                      <p:cBhvr additive="repl">
                                        <p:cTn id="2893" dur="1000" fill="hold"/>
                                        <p:tgtEl>
                                          <p:spTgt spid="51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894" fill="hold">
                      <p:stCondLst>
                        <p:cond delay="indefinite"/>
                      </p:stCondLst>
                      <p:childTnLst>
                        <p:par>
                          <p:cTn id="2895" fill="hold">
                            <p:stCondLst>
                              <p:cond delay="0"/>
                            </p:stCondLst>
                            <p:childTnLst>
                              <p:par>
                                <p:cTn id="2896" nodeType="clickEffect" fill="hold" presetClass="entr" presetID="42">
                                  <p:stCondLst>
                                    <p:cond delay="0"/>
                                  </p:stCondLst>
                                  <p:childTnLst>
                                    <p:set>
                                      <p:cBhvr>
                                        <p:cTn id="2897" dur="1" fill="hold">
                                          <p:stCondLst>
                                            <p:cond delay="0"/>
                                          </p:stCondLst>
                                        </p:cTn>
                                        <p:tgtEl>
                                          <p:spTgt spid="510">
                                            <p:txEl>
                                              <p:pRg st="2" end="2"/>
                                            </p:txEl>
                                          </p:spTgt>
                                        </p:tgtEl>
                                        <p:attrNameLst>
                                          <p:attrName>style.visibility</p:attrName>
                                        </p:attrNameLst>
                                      </p:cBhvr>
                                      <p:to>
                                        <p:strVal val="visible"/>
                                      </p:to>
                                    </p:set>
                                    <p:animEffect filter="fade" transition="in">
                                      <p:cBhvr additive="repl">
                                        <p:cTn id="2898" dur="1000"/>
                                        <p:tgtEl>
                                          <p:spTgt spid="510">
                                            <p:txEl>
                                              <p:pRg st="2" end="2"/>
                                            </p:txEl>
                                          </p:spTgt>
                                        </p:tgtEl>
                                      </p:cBhvr>
                                    </p:animEffect>
                                    <p:anim calcmode="lin" valueType="num">
                                      <p:cBhvr additive="repl">
                                        <p:cTn id="2899" dur="1000" fill="hold"/>
                                        <p:tgtEl>
                                          <p:spTgt spid="510">
                                            <p:txEl>
                                              <p:pRg st="2" end="2"/>
                                            </p:txEl>
                                          </p:spTgt>
                                        </p:tgtEl>
                                        <p:attrNameLst>
                                          <p:attrName>ppt_x</p:attrName>
                                        </p:attrNameLst>
                                      </p:cBhvr>
                                      <p:tavLst>
                                        <p:tav tm="0">
                                          <p:val>
                                            <p:strVal val="#ppt_x"/>
                                          </p:val>
                                        </p:tav>
                                        <p:tav tm="100000">
                                          <p:val>
                                            <p:strVal val="#ppt_x"/>
                                          </p:val>
                                        </p:tav>
                                      </p:tavLst>
                                    </p:anim>
                                    <p:anim calcmode="lin" valueType="num">
                                      <p:cBhvr additive="repl">
                                        <p:cTn id="2900" dur="1000" fill="hold"/>
                                        <p:tgtEl>
                                          <p:spTgt spid="5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PATA, SATA</a:t>
            </a:r>
            <a:endParaRPr b="0" lang="en-IN" sz="5000" strike="noStrike" u="none">
              <a:solidFill>
                <a:srgbClr val="000000"/>
              </a:solidFill>
              <a:effectLst/>
              <a:uFillTx/>
              <a:latin typeface="Arial"/>
            </a:endParaRPr>
          </a:p>
        </p:txBody>
      </p:sp>
      <p:sp>
        <p:nvSpPr>
          <p:cNvPr id="24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PATA</a:t>
            </a:r>
            <a:r>
              <a:rPr b="0" lang="en-US" sz="2600" strike="noStrike" u="none">
                <a:solidFill>
                  <a:schemeClr val="dk1"/>
                </a:solidFill>
                <a:effectLst/>
                <a:uFillTx/>
                <a:latin typeface="Constantia"/>
              </a:rPr>
              <a:t> stands for </a:t>
            </a:r>
            <a:r>
              <a:rPr b="1" lang="en-US" sz="2600" strike="noStrike" u="none">
                <a:solidFill>
                  <a:schemeClr val="dk1"/>
                </a:solidFill>
                <a:effectLst/>
                <a:uFillTx/>
                <a:latin typeface="Constantia"/>
              </a:rPr>
              <a:t>Parallel Advanced Technology Attachment</a:t>
            </a:r>
            <a:r>
              <a:rPr b="0" lang="en-US" sz="2600" strike="noStrike" u="none">
                <a:solidFill>
                  <a:schemeClr val="dk1"/>
                </a:solidFill>
                <a:effectLst/>
                <a:uFillTx/>
                <a:latin typeface="Constantia"/>
              </a:rPr>
              <a:t> which is a bus interface used for connecting secondary storage devices like hard disks, optical drives. It was first introduced in the year 1986 by Western Digital and Compaq. It was later replaced by SATA.</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SATA</a:t>
            </a:r>
            <a:r>
              <a:rPr b="0" lang="en-US" sz="2600" strike="noStrike" u="none">
                <a:solidFill>
                  <a:schemeClr val="dk1"/>
                </a:solidFill>
                <a:effectLst/>
                <a:uFillTx/>
                <a:latin typeface="Constantia"/>
              </a:rPr>
              <a:t> stands for </a:t>
            </a:r>
            <a:r>
              <a:rPr b="1" lang="en-US" sz="2600" strike="noStrike" u="none">
                <a:solidFill>
                  <a:schemeClr val="dk1"/>
                </a:solidFill>
                <a:effectLst/>
                <a:uFillTx/>
                <a:latin typeface="Constantia"/>
              </a:rPr>
              <a:t>Serial Advanced Technology Attachment</a:t>
            </a:r>
            <a:r>
              <a:rPr b="0" lang="en-US" sz="2600" strike="noStrike" u="none">
                <a:solidFill>
                  <a:schemeClr val="dk1"/>
                </a:solidFill>
                <a:effectLst/>
                <a:uFillTx/>
                <a:latin typeface="Constantia"/>
              </a:rPr>
              <a:t> is a bus interface that connects hard disks, optical drives. It was introduced in 2001 after </a:t>
            </a:r>
            <a:r>
              <a:rPr b="1" lang="en-US" sz="2600" strike="noStrike" u="none">
                <a:solidFill>
                  <a:schemeClr val="dk1"/>
                </a:solidFill>
                <a:effectLst/>
                <a:uFillTx/>
                <a:latin typeface="Constantia"/>
              </a:rPr>
              <a:t>PATA</a:t>
            </a:r>
            <a:r>
              <a:rPr b="0" lang="en-US" sz="2600" strike="noStrike" u="none">
                <a:solidFill>
                  <a:schemeClr val="dk1"/>
                </a:solidFill>
                <a:effectLst/>
                <a:uFillTx/>
                <a:latin typeface="Constantia"/>
              </a:rPr>
              <a:t> was slowly declining its demand by Serial ATA Working Group. SATA has more advantages than PATA making its demand more.</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Photoshop Express Editor </a:t>
            </a:r>
            <a:endParaRPr b="0" lang="en-IN" sz="5000" strike="noStrike" u="none">
              <a:solidFill>
                <a:srgbClr val="000000"/>
              </a:solidFill>
              <a:effectLst/>
              <a:uFillTx/>
              <a:latin typeface="Arial"/>
            </a:endParaRPr>
          </a:p>
        </p:txBody>
      </p:sp>
      <p:sp>
        <p:nvSpPr>
          <p:cNvPr id="51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has been constructed on the convention of Photoshop minus the technicalities.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ideal for unskillfulphotographers who don’t wish to get involved into the complicated features of the Photoshop.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spite of all this, it has its own limitations.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publishing choices are absent.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Also, it does not support photographs from high mega pixel cameras.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01" dur="indefinite" restart="never" nodeType="tmRoot">
          <p:childTnLst>
            <p:seq>
              <p:cTn id="2902" dur="indefinite" nodeType="mainSeq">
                <p:childTnLst>
                  <p:par>
                    <p:cTn id="2903" fill="hold">
                      <p:stCondLst>
                        <p:cond delay="indefinite"/>
                      </p:stCondLst>
                      <p:childTnLst>
                        <p:par>
                          <p:cTn id="2904" fill="hold">
                            <p:stCondLst>
                              <p:cond delay="0"/>
                            </p:stCondLst>
                            <p:childTnLst>
                              <p:par>
                                <p:cTn id="2905" nodeType="clickEffect" fill="hold" presetClass="entr" presetID="42">
                                  <p:stCondLst>
                                    <p:cond delay="0"/>
                                  </p:stCondLst>
                                  <p:childTnLst>
                                    <p:set>
                                      <p:cBhvr>
                                        <p:cTn id="2906" dur="1" fill="hold">
                                          <p:stCondLst>
                                            <p:cond delay="0"/>
                                          </p:stCondLst>
                                        </p:cTn>
                                        <p:tgtEl>
                                          <p:spTgt spid="512">
                                            <p:txEl>
                                              <p:pRg st="0" end="0"/>
                                            </p:txEl>
                                          </p:spTgt>
                                        </p:tgtEl>
                                        <p:attrNameLst>
                                          <p:attrName>style.visibility</p:attrName>
                                        </p:attrNameLst>
                                      </p:cBhvr>
                                      <p:to>
                                        <p:strVal val="visible"/>
                                      </p:to>
                                    </p:set>
                                    <p:animEffect filter="fade" transition="in">
                                      <p:cBhvr additive="repl">
                                        <p:cTn id="2907" dur="1000"/>
                                        <p:tgtEl>
                                          <p:spTgt spid="512">
                                            <p:txEl>
                                              <p:pRg st="0" end="0"/>
                                            </p:txEl>
                                          </p:spTgt>
                                        </p:tgtEl>
                                      </p:cBhvr>
                                    </p:animEffect>
                                    <p:anim calcmode="lin" valueType="num">
                                      <p:cBhvr additive="repl">
                                        <p:cTn id="2908" dur="1000" fill="hold"/>
                                        <p:tgtEl>
                                          <p:spTgt spid="512">
                                            <p:txEl>
                                              <p:pRg st="0" end="0"/>
                                            </p:txEl>
                                          </p:spTgt>
                                        </p:tgtEl>
                                        <p:attrNameLst>
                                          <p:attrName>ppt_x</p:attrName>
                                        </p:attrNameLst>
                                      </p:cBhvr>
                                      <p:tavLst>
                                        <p:tav tm="0">
                                          <p:val>
                                            <p:strVal val="#ppt_x"/>
                                          </p:val>
                                        </p:tav>
                                        <p:tav tm="100000">
                                          <p:val>
                                            <p:strVal val="#ppt_x"/>
                                          </p:val>
                                        </p:tav>
                                      </p:tavLst>
                                    </p:anim>
                                    <p:anim calcmode="lin" valueType="num">
                                      <p:cBhvr additive="repl">
                                        <p:cTn id="2909" dur="1000" fill="hold"/>
                                        <p:tgtEl>
                                          <p:spTgt spid="5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10" fill="hold">
                      <p:stCondLst>
                        <p:cond delay="indefinite"/>
                      </p:stCondLst>
                      <p:childTnLst>
                        <p:par>
                          <p:cTn id="2911" fill="hold">
                            <p:stCondLst>
                              <p:cond delay="0"/>
                            </p:stCondLst>
                            <p:childTnLst>
                              <p:par>
                                <p:cTn id="2912" nodeType="clickEffect" fill="hold" presetClass="entr" presetID="42">
                                  <p:stCondLst>
                                    <p:cond delay="0"/>
                                  </p:stCondLst>
                                  <p:childTnLst>
                                    <p:set>
                                      <p:cBhvr>
                                        <p:cTn id="2913" dur="1" fill="hold">
                                          <p:stCondLst>
                                            <p:cond delay="0"/>
                                          </p:stCondLst>
                                        </p:cTn>
                                        <p:tgtEl>
                                          <p:spTgt spid="512">
                                            <p:txEl>
                                              <p:pRg st="1" end="1"/>
                                            </p:txEl>
                                          </p:spTgt>
                                        </p:tgtEl>
                                        <p:attrNameLst>
                                          <p:attrName>style.visibility</p:attrName>
                                        </p:attrNameLst>
                                      </p:cBhvr>
                                      <p:to>
                                        <p:strVal val="visible"/>
                                      </p:to>
                                    </p:set>
                                    <p:animEffect filter="fade" transition="in">
                                      <p:cBhvr additive="repl">
                                        <p:cTn id="2914" dur="1000"/>
                                        <p:tgtEl>
                                          <p:spTgt spid="512">
                                            <p:txEl>
                                              <p:pRg st="1" end="1"/>
                                            </p:txEl>
                                          </p:spTgt>
                                        </p:tgtEl>
                                      </p:cBhvr>
                                    </p:animEffect>
                                    <p:anim calcmode="lin" valueType="num">
                                      <p:cBhvr additive="repl">
                                        <p:cTn id="2915" dur="1000" fill="hold"/>
                                        <p:tgtEl>
                                          <p:spTgt spid="512">
                                            <p:txEl>
                                              <p:pRg st="1" end="1"/>
                                            </p:txEl>
                                          </p:spTgt>
                                        </p:tgtEl>
                                        <p:attrNameLst>
                                          <p:attrName>ppt_x</p:attrName>
                                        </p:attrNameLst>
                                      </p:cBhvr>
                                      <p:tavLst>
                                        <p:tav tm="0">
                                          <p:val>
                                            <p:strVal val="#ppt_x"/>
                                          </p:val>
                                        </p:tav>
                                        <p:tav tm="100000">
                                          <p:val>
                                            <p:strVal val="#ppt_x"/>
                                          </p:val>
                                        </p:tav>
                                      </p:tavLst>
                                    </p:anim>
                                    <p:anim calcmode="lin" valueType="num">
                                      <p:cBhvr additive="repl">
                                        <p:cTn id="2916" dur="1000" fill="hold"/>
                                        <p:tgtEl>
                                          <p:spTgt spid="5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17" fill="hold">
                      <p:stCondLst>
                        <p:cond delay="indefinite"/>
                      </p:stCondLst>
                      <p:childTnLst>
                        <p:par>
                          <p:cTn id="2918" fill="hold">
                            <p:stCondLst>
                              <p:cond delay="0"/>
                            </p:stCondLst>
                            <p:childTnLst>
                              <p:par>
                                <p:cTn id="2919" nodeType="clickEffect" fill="hold" presetClass="entr" presetID="42">
                                  <p:stCondLst>
                                    <p:cond delay="0"/>
                                  </p:stCondLst>
                                  <p:childTnLst>
                                    <p:set>
                                      <p:cBhvr>
                                        <p:cTn id="2920" dur="1" fill="hold">
                                          <p:stCondLst>
                                            <p:cond delay="0"/>
                                          </p:stCondLst>
                                        </p:cTn>
                                        <p:tgtEl>
                                          <p:spTgt spid="512">
                                            <p:txEl>
                                              <p:pRg st="2" end="2"/>
                                            </p:txEl>
                                          </p:spTgt>
                                        </p:tgtEl>
                                        <p:attrNameLst>
                                          <p:attrName>style.visibility</p:attrName>
                                        </p:attrNameLst>
                                      </p:cBhvr>
                                      <p:to>
                                        <p:strVal val="visible"/>
                                      </p:to>
                                    </p:set>
                                    <p:animEffect filter="fade" transition="in">
                                      <p:cBhvr additive="repl">
                                        <p:cTn id="2921" dur="1000"/>
                                        <p:tgtEl>
                                          <p:spTgt spid="512">
                                            <p:txEl>
                                              <p:pRg st="2" end="2"/>
                                            </p:txEl>
                                          </p:spTgt>
                                        </p:tgtEl>
                                      </p:cBhvr>
                                    </p:animEffect>
                                    <p:anim calcmode="lin" valueType="num">
                                      <p:cBhvr additive="repl">
                                        <p:cTn id="2922" dur="1000" fill="hold"/>
                                        <p:tgtEl>
                                          <p:spTgt spid="512">
                                            <p:txEl>
                                              <p:pRg st="2" end="2"/>
                                            </p:txEl>
                                          </p:spTgt>
                                        </p:tgtEl>
                                        <p:attrNameLst>
                                          <p:attrName>ppt_x</p:attrName>
                                        </p:attrNameLst>
                                      </p:cBhvr>
                                      <p:tavLst>
                                        <p:tav tm="0">
                                          <p:val>
                                            <p:strVal val="#ppt_x"/>
                                          </p:val>
                                        </p:tav>
                                        <p:tav tm="100000">
                                          <p:val>
                                            <p:strVal val="#ppt_x"/>
                                          </p:val>
                                        </p:tav>
                                      </p:tavLst>
                                    </p:anim>
                                    <p:anim calcmode="lin" valueType="num">
                                      <p:cBhvr additive="repl">
                                        <p:cTn id="2923" dur="1000" fill="hold"/>
                                        <p:tgtEl>
                                          <p:spTgt spid="5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24" fill="hold">
                      <p:stCondLst>
                        <p:cond delay="indefinite"/>
                      </p:stCondLst>
                      <p:childTnLst>
                        <p:par>
                          <p:cTn id="2925" fill="hold">
                            <p:stCondLst>
                              <p:cond delay="0"/>
                            </p:stCondLst>
                            <p:childTnLst>
                              <p:par>
                                <p:cTn id="2926" nodeType="clickEffect" fill="hold" presetClass="entr" presetID="42">
                                  <p:stCondLst>
                                    <p:cond delay="0"/>
                                  </p:stCondLst>
                                  <p:childTnLst>
                                    <p:set>
                                      <p:cBhvr>
                                        <p:cTn id="2927" dur="1" fill="hold">
                                          <p:stCondLst>
                                            <p:cond delay="0"/>
                                          </p:stCondLst>
                                        </p:cTn>
                                        <p:tgtEl>
                                          <p:spTgt spid="512">
                                            <p:txEl>
                                              <p:pRg st="3" end="3"/>
                                            </p:txEl>
                                          </p:spTgt>
                                        </p:tgtEl>
                                        <p:attrNameLst>
                                          <p:attrName>style.visibility</p:attrName>
                                        </p:attrNameLst>
                                      </p:cBhvr>
                                      <p:to>
                                        <p:strVal val="visible"/>
                                      </p:to>
                                    </p:set>
                                    <p:animEffect filter="fade" transition="in">
                                      <p:cBhvr additive="repl">
                                        <p:cTn id="2928" dur="1000"/>
                                        <p:tgtEl>
                                          <p:spTgt spid="512">
                                            <p:txEl>
                                              <p:pRg st="3" end="3"/>
                                            </p:txEl>
                                          </p:spTgt>
                                        </p:tgtEl>
                                      </p:cBhvr>
                                    </p:animEffect>
                                    <p:anim calcmode="lin" valueType="num">
                                      <p:cBhvr additive="repl">
                                        <p:cTn id="2929" dur="1000" fill="hold"/>
                                        <p:tgtEl>
                                          <p:spTgt spid="512">
                                            <p:txEl>
                                              <p:pRg st="3" end="3"/>
                                            </p:txEl>
                                          </p:spTgt>
                                        </p:tgtEl>
                                        <p:attrNameLst>
                                          <p:attrName>ppt_x</p:attrName>
                                        </p:attrNameLst>
                                      </p:cBhvr>
                                      <p:tavLst>
                                        <p:tav tm="0">
                                          <p:val>
                                            <p:strVal val="#ppt_x"/>
                                          </p:val>
                                        </p:tav>
                                        <p:tav tm="100000">
                                          <p:val>
                                            <p:strVal val="#ppt_x"/>
                                          </p:val>
                                        </p:tav>
                                      </p:tavLst>
                                    </p:anim>
                                    <p:anim calcmode="lin" valueType="num">
                                      <p:cBhvr additive="repl">
                                        <p:cTn id="2930" dur="1000" fill="hold"/>
                                        <p:tgtEl>
                                          <p:spTgt spid="5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31" fill="hold">
                      <p:stCondLst>
                        <p:cond delay="indefinite"/>
                      </p:stCondLst>
                      <p:childTnLst>
                        <p:par>
                          <p:cTn id="2932" fill="hold">
                            <p:stCondLst>
                              <p:cond delay="0"/>
                            </p:stCondLst>
                            <p:childTnLst>
                              <p:par>
                                <p:cTn id="2933" nodeType="clickEffect" fill="hold" presetClass="entr" presetID="42">
                                  <p:stCondLst>
                                    <p:cond delay="0"/>
                                  </p:stCondLst>
                                  <p:childTnLst>
                                    <p:set>
                                      <p:cBhvr>
                                        <p:cTn id="2934" dur="1" fill="hold">
                                          <p:stCondLst>
                                            <p:cond delay="0"/>
                                          </p:stCondLst>
                                        </p:cTn>
                                        <p:tgtEl>
                                          <p:spTgt spid="512">
                                            <p:txEl>
                                              <p:pRg st="4" end="4"/>
                                            </p:txEl>
                                          </p:spTgt>
                                        </p:tgtEl>
                                        <p:attrNameLst>
                                          <p:attrName>style.visibility</p:attrName>
                                        </p:attrNameLst>
                                      </p:cBhvr>
                                      <p:to>
                                        <p:strVal val="visible"/>
                                      </p:to>
                                    </p:set>
                                    <p:animEffect filter="fade" transition="in">
                                      <p:cBhvr additive="repl">
                                        <p:cTn id="2935" dur="1000"/>
                                        <p:tgtEl>
                                          <p:spTgt spid="512">
                                            <p:txEl>
                                              <p:pRg st="4" end="4"/>
                                            </p:txEl>
                                          </p:spTgt>
                                        </p:tgtEl>
                                      </p:cBhvr>
                                    </p:animEffect>
                                    <p:anim calcmode="lin" valueType="num">
                                      <p:cBhvr additive="repl">
                                        <p:cTn id="2936" dur="1000" fill="hold"/>
                                        <p:tgtEl>
                                          <p:spTgt spid="512">
                                            <p:txEl>
                                              <p:pRg st="4" end="4"/>
                                            </p:txEl>
                                          </p:spTgt>
                                        </p:tgtEl>
                                        <p:attrNameLst>
                                          <p:attrName>ppt_x</p:attrName>
                                        </p:attrNameLst>
                                      </p:cBhvr>
                                      <p:tavLst>
                                        <p:tav tm="0">
                                          <p:val>
                                            <p:strVal val="#ppt_x"/>
                                          </p:val>
                                        </p:tav>
                                        <p:tav tm="100000">
                                          <p:val>
                                            <p:strVal val="#ppt_x"/>
                                          </p:val>
                                        </p:tav>
                                      </p:tavLst>
                                    </p:anim>
                                    <p:anim calcmode="lin" valueType="num">
                                      <p:cBhvr additive="repl">
                                        <p:cTn id="2937" dur="1000" fill="hold"/>
                                        <p:tgtEl>
                                          <p:spTgt spid="51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Picnik</a:t>
            </a:r>
            <a:endParaRPr b="0" lang="en-IN" sz="5000" strike="noStrike" u="none">
              <a:solidFill>
                <a:srgbClr val="000000"/>
              </a:solidFill>
              <a:effectLst/>
              <a:uFillTx/>
              <a:latin typeface="Arial"/>
            </a:endParaRPr>
          </a:p>
        </p:txBody>
      </p:sp>
      <p:sp>
        <p:nvSpPr>
          <p:cNvPr id="51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has the responsibility of extraordinary consequences, a variety of fascinating fonts and shapes.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enables red eye decrease and also edits the exposure which is most challenging for photographers.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very speedy and works well on distinct platforms such as Mac, Windows and Linux.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One of the most compelling characteristics of Picnik is the support of the photograph distributing sites and the community networking sites.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38" dur="indefinite" restart="never" nodeType="tmRoot">
          <p:childTnLst>
            <p:seq>
              <p:cTn id="2939" dur="indefinite" nodeType="mainSeq">
                <p:childTnLst>
                  <p:par>
                    <p:cTn id="2940" fill="hold">
                      <p:stCondLst>
                        <p:cond delay="indefinite"/>
                      </p:stCondLst>
                      <p:childTnLst>
                        <p:par>
                          <p:cTn id="2941" fill="hold">
                            <p:stCondLst>
                              <p:cond delay="0"/>
                            </p:stCondLst>
                            <p:childTnLst>
                              <p:par>
                                <p:cTn id="2942" nodeType="clickEffect" fill="hold" presetClass="entr" presetID="42">
                                  <p:stCondLst>
                                    <p:cond delay="0"/>
                                  </p:stCondLst>
                                  <p:childTnLst>
                                    <p:set>
                                      <p:cBhvr>
                                        <p:cTn id="2943" dur="1" fill="hold">
                                          <p:stCondLst>
                                            <p:cond delay="0"/>
                                          </p:stCondLst>
                                        </p:cTn>
                                        <p:tgtEl>
                                          <p:spTgt spid="514">
                                            <p:txEl>
                                              <p:pRg st="0" end="0"/>
                                            </p:txEl>
                                          </p:spTgt>
                                        </p:tgtEl>
                                        <p:attrNameLst>
                                          <p:attrName>style.visibility</p:attrName>
                                        </p:attrNameLst>
                                      </p:cBhvr>
                                      <p:to>
                                        <p:strVal val="visible"/>
                                      </p:to>
                                    </p:set>
                                    <p:animEffect filter="fade" transition="in">
                                      <p:cBhvr additive="repl">
                                        <p:cTn id="2944" dur="1000"/>
                                        <p:tgtEl>
                                          <p:spTgt spid="514">
                                            <p:txEl>
                                              <p:pRg st="0" end="0"/>
                                            </p:txEl>
                                          </p:spTgt>
                                        </p:tgtEl>
                                      </p:cBhvr>
                                    </p:animEffect>
                                    <p:anim calcmode="lin" valueType="num">
                                      <p:cBhvr additive="repl">
                                        <p:cTn id="2945" dur="1000" fill="hold"/>
                                        <p:tgtEl>
                                          <p:spTgt spid="514">
                                            <p:txEl>
                                              <p:pRg st="0" end="0"/>
                                            </p:txEl>
                                          </p:spTgt>
                                        </p:tgtEl>
                                        <p:attrNameLst>
                                          <p:attrName>ppt_x</p:attrName>
                                        </p:attrNameLst>
                                      </p:cBhvr>
                                      <p:tavLst>
                                        <p:tav tm="0">
                                          <p:val>
                                            <p:strVal val="#ppt_x"/>
                                          </p:val>
                                        </p:tav>
                                        <p:tav tm="100000">
                                          <p:val>
                                            <p:strVal val="#ppt_x"/>
                                          </p:val>
                                        </p:tav>
                                      </p:tavLst>
                                    </p:anim>
                                    <p:anim calcmode="lin" valueType="num">
                                      <p:cBhvr additive="repl">
                                        <p:cTn id="2946" dur="1000" fill="hold"/>
                                        <p:tgtEl>
                                          <p:spTgt spid="5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47" fill="hold">
                      <p:stCondLst>
                        <p:cond delay="indefinite"/>
                      </p:stCondLst>
                      <p:childTnLst>
                        <p:par>
                          <p:cTn id="2948" fill="hold">
                            <p:stCondLst>
                              <p:cond delay="0"/>
                            </p:stCondLst>
                            <p:childTnLst>
                              <p:par>
                                <p:cTn id="2949" nodeType="clickEffect" fill="hold" presetClass="entr" presetID="42">
                                  <p:stCondLst>
                                    <p:cond delay="0"/>
                                  </p:stCondLst>
                                  <p:childTnLst>
                                    <p:set>
                                      <p:cBhvr>
                                        <p:cTn id="2950" dur="1" fill="hold">
                                          <p:stCondLst>
                                            <p:cond delay="0"/>
                                          </p:stCondLst>
                                        </p:cTn>
                                        <p:tgtEl>
                                          <p:spTgt spid="514">
                                            <p:txEl>
                                              <p:pRg st="1" end="1"/>
                                            </p:txEl>
                                          </p:spTgt>
                                        </p:tgtEl>
                                        <p:attrNameLst>
                                          <p:attrName>style.visibility</p:attrName>
                                        </p:attrNameLst>
                                      </p:cBhvr>
                                      <p:to>
                                        <p:strVal val="visible"/>
                                      </p:to>
                                    </p:set>
                                    <p:animEffect filter="fade" transition="in">
                                      <p:cBhvr additive="repl">
                                        <p:cTn id="2951" dur="1000"/>
                                        <p:tgtEl>
                                          <p:spTgt spid="514">
                                            <p:txEl>
                                              <p:pRg st="1" end="1"/>
                                            </p:txEl>
                                          </p:spTgt>
                                        </p:tgtEl>
                                      </p:cBhvr>
                                    </p:animEffect>
                                    <p:anim calcmode="lin" valueType="num">
                                      <p:cBhvr additive="repl">
                                        <p:cTn id="2952" dur="1000" fill="hold"/>
                                        <p:tgtEl>
                                          <p:spTgt spid="514">
                                            <p:txEl>
                                              <p:pRg st="1" end="1"/>
                                            </p:txEl>
                                          </p:spTgt>
                                        </p:tgtEl>
                                        <p:attrNameLst>
                                          <p:attrName>ppt_x</p:attrName>
                                        </p:attrNameLst>
                                      </p:cBhvr>
                                      <p:tavLst>
                                        <p:tav tm="0">
                                          <p:val>
                                            <p:strVal val="#ppt_x"/>
                                          </p:val>
                                        </p:tav>
                                        <p:tav tm="100000">
                                          <p:val>
                                            <p:strVal val="#ppt_x"/>
                                          </p:val>
                                        </p:tav>
                                      </p:tavLst>
                                    </p:anim>
                                    <p:anim calcmode="lin" valueType="num">
                                      <p:cBhvr additive="repl">
                                        <p:cTn id="2953" dur="1000" fill="hold"/>
                                        <p:tgtEl>
                                          <p:spTgt spid="5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54" fill="hold">
                      <p:stCondLst>
                        <p:cond delay="indefinite"/>
                      </p:stCondLst>
                      <p:childTnLst>
                        <p:par>
                          <p:cTn id="2955" fill="hold">
                            <p:stCondLst>
                              <p:cond delay="0"/>
                            </p:stCondLst>
                            <p:childTnLst>
                              <p:par>
                                <p:cTn id="2956" nodeType="clickEffect" fill="hold" presetClass="entr" presetID="42">
                                  <p:stCondLst>
                                    <p:cond delay="0"/>
                                  </p:stCondLst>
                                  <p:childTnLst>
                                    <p:set>
                                      <p:cBhvr>
                                        <p:cTn id="2957" dur="1" fill="hold">
                                          <p:stCondLst>
                                            <p:cond delay="0"/>
                                          </p:stCondLst>
                                        </p:cTn>
                                        <p:tgtEl>
                                          <p:spTgt spid="514">
                                            <p:txEl>
                                              <p:pRg st="2" end="2"/>
                                            </p:txEl>
                                          </p:spTgt>
                                        </p:tgtEl>
                                        <p:attrNameLst>
                                          <p:attrName>style.visibility</p:attrName>
                                        </p:attrNameLst>
                                      </p:cBhvr>
                                      <p:to>
                                        <p:strVal val="visible"/>
                                      </p:to>
                                    </p:set>
                                    <p:animEffect filter="fade" transition="in">
                                      <p:cBhvr additive="repl">
                                        <p:cTn id="2958" dur="1000"/>
                                        <p:tgtEl>
                                          <p:spTgt spid="514">
                                            <p:txEl>
                                              <p:pRg st="2" end="2"/>
                                            </p:txEl>
                                          </p:spTgt>
                                        </p:tgtEl>
                                      </p:cBhvr>
                                    </p:animEffect>
                                    <p:anim calcmode="lin" valueType="num">
                                      <p:cBhvr additive="repl">
                                        <p:cTn id="2959" dur="1000" fill="hold"/>
                                        <p:tgtEl>
                                          <p:spTgt spid="514">
                                            <p:txEl>
                                              <p:pRg st="2" end="2"/>
                                            </p:txEl>
                                          </p:spTgt>
                                        </p:tgtEl>
                                        <p:attrNameLst>
                                          <p:attrName>ppt_x</p:attrName>
                                        </p:attrNameLst>
                                      </p:cBhvr>
                                      <p:tavLst>
                                        <p:tav tm="0">
                                          <p:val>
                                            <p:strVal val="#ppt_x"/>
                                          </p:val>
                                        </p:tav>
                                        <p:tav tm="100000">
                                          <p:val>
                                            <p:strVal val="#ppt_x"/>
                                          </p:val>
                                        </p:tav>
                                      </p:tavLst>
                                    </p:anim>
                                    <p:anim calcmode="lin" valueType="num">
                                      <p:cBhvr additive="repl">
                                        <p:cTn id="2960" dur="1000" fill="hold"/>
                                        <p:tgtEl>
                                          <p:spTgt spid="5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61" fill="hold">
                      <p:stCondLst>
                        <p:cond delay="indefinite"/>
                      </p:stCondLst>
                      <p:childTnLst>
                        <p:par>
                          <p:cTn id="2962" fill="hold">
                            <p:stCondLst>
                              <p:cond delay="0"/>
                            </p:stCondLst>
                            <p:childTnLst>
                              <p:par>
                                <p:cTn id="2963" nodeType="clickEffect" fill="hold" presetClass="entr" presetID="42">
                                  <p:stCondLst>
                                    <p:cond delay="0"/>
                                  </p:stCondLst>
                                  <p:childTnLst>
                                    <p:set>
                                      <p:cBhvr>
                                        <p:cTn id="2964" dur="1" fill="hold">
                                          <p:stCondLst>
                                            <p:cond delay="0"/>
                                          </p:stCondLst>
                                        </p:cTn>
                                        <p:tgtEl>
                                          <p:spTgt spid="514">
                                            <p:txEl>
                                              <p:pRg st="3" end="3"/>
                                            </p:txEl>
                                          </p:spTgt>
                                        </p:tgtEl>
                                        <p:attrNameLst>
                                          <p:attrName>style.visibility</p:attrName>
                                        </p:attrNameLst>
                                      </p:cBhvr>
                                      <p:to>
                                        <p:strVal val="visible"/>
                                      </p:to>
                                    </p:set>
                                    <p:animEffect filter="fade" transition="in">
                                      <p:cBhvr additive="repl">
                                        <p:cTn id="2965" dur="1000"/>
                                        <p:tgtEl>
                                          <p:spTgt spid="514">
                                            <p:txEl>
                                              <p:pRg st="3" end="3"/>
                                            </p:txEl>
                                          </p:spTgt>
                                        </p:tgtEl>
                                      </p:cBhvr>
                                    </p:animEffect>
                                    <p:anim calcmode="lin" valueType="num">
                                      <p:cBhvr additive="repl">
                                        <p:cTn id="2966" dur="1000" fill="hold"/>
                                        <p:tgtEl>
                                          <p:spTgt spid="514">
                                            <p:txEl>
                                              <p:pRg st="3" end="3"/>
                                            </p:txEl>
                                          </p:spTgt>
                                        </p:tgtEl>
                                        <p:attrNameLst>
                                          <p:attrName>ppt_x</p:attrName>
                                        </p:attrNameLst>
                                      </p:cBhvr>
                                      <p:tavLst>
                                        <p:tav tm="0">
                                          <p:val>
                                            <p:strVal val="#ppt_x"/>
                                          </p:val>
                                        </p:tav>
                                        <p:tav tm="100000">
                                          <p:val>
                                            <p:strVal val="#ppt_x"/>
                                          </p:val>
                                        </p:tav>
                                      </p:tavLst>
                                    </p:anim>
                                    <p:anim calcmode="lin" valueType="num">
                                      <p:cBhvr additive="repl">
                                        <p:cTn id="2967" dur="1000" fill="hold"/>
                                        <p:tgtEl>
                                          <p:spTgt spid="51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Splashup</a:t>
            </a:r>
            <a:endParaRPr b="0" lang="en-IN" sz="5000" strike="noStrike" u="none">
              <a:solidFill>
                <a:srgbClr val="000000"/>
              </a:solidFill>
              <a:effectLst/>
              <a:uFillTx/>
              <a:latin typeface="Arial"/>
            </a:endParaRPr>
          </a:p>
        </p:txBody>
      </p:sp>
      <p:sp>
        <p:nvSpPr>
          <p:cNvPr id="51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free online tool for editing photos.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browser friendly and carries various photograph sharing services as Picasa, Flickr and Facebook.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Splashup comprises of numerous photograph revising tools such as lasso, distort, brush load up, crop, etc.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Multiple windows are permitted, which entrusts its demonstration compared to the other tools.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Besides, it also presents us a Splashup Light, a free offline photograph reviewer, which works flawlessly on our desktop as well as on wireless PCs.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FotoFlexer</a:t>
            </a:r>
            <a:endParaRPr b="0" lang="en-IN" sz="5000" strike="noStrike" u="none">
              <a:solidFill>
                <a:srgbClr val="000000"/>
              </a:solidFill>
              <a:effectLst/>
              <a:uFillTx/>
              <a:latin typeface="Arial"/>
            </a:endParaRPr>
          </a:p>
        </p:txBody>
      </p:sp>
      <p:sp>
        <p:nvSpPr>
          <p:cNvPr id="51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one of the best choices for photograph editing.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has all the rudimentary characteristics and supplements numerous sophisticated tools.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offers upfront animations that most of the online devices don’t offer.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sOther characteristic that makes Fotoflexer to stand out is that it has 25      filters and it can make flat images.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8" dur="indefinite" restart="never" nodeType="tmRoot">
          <p:childTnLst>
            <p:seq>
              <p:cTn id="2969" dur="indefinite" nodeType="mainSeq">
                <p:childTnLst>
                  <p:par>
                    <p:cTn id="2970" fill="hold">
                      <p:stCondLst>
                        <p:cond delay="indefinite"/>
                      </p:stCondLst>
                      <p:childTnLst>
                        <p:par>
                          <p:cTn id="2971" fill="hold">
                            <p:stCondLst>
                              <p:cond delay="0"/>
                            </p:stCondLst>
                            <p:childTnLst>
                              <p:par>
                                <p:cTn id="2972" nodeType="clickEffect" fill="hold" presetClass="entr" presetID="42">
                                  <p:stCondLst>
                                    <p:cond delay="0"/>
                                  </p:stCondLst>
                                  <p:childTnLst>
                                    <p:set>
                                      <p:cBhvr>
                                        <p:cTn id="2973" dur="1" fill="hold">
                                          <p:stCondLst>
                                            <p:cond delay="0"/>
                                          </p:stCondLst>
                                        </p:cTn>
                                        <p:tgtEl>
                                          <p:spTgt spid="518">
                                            <p:txEl>
                                              <p:pRg st="0" end="0"/>
                                            </p:txEl>
                                          </p:spTgt>
                                        </p:tgtEl>
                                        <p:attrNameLst>
                                          <p:attrName>style.visibility</p:attrName>
                                        </p:attrNameLst>
                                      </p:cBhvr>
                                      <p:to>
                                        <p:strVal val="visible"/>
                                      </p:to>
                                    </p:set>
                                    <p:animEffect filter="fade" transition="in">
                                      <p:cBhvr additive="repl">
                                        <p:cTn id="2974" dur="1000"/>
                                        <p:tgtEl>
                                          <p:spTgt spid="518">
                                            <p:txEl>
                                              <p:pRg st="0" end="0"/>
                                            </p:txEl>
                                          </p:spTgt>
                                        </p:tgtEl>
                                      </p:cBhvr>
                                    </p:animEffect>
                                    <p:anim calcmode="lin" valueType="num">
                                      <p:cBhvr additive="repl">
                                        <p:cTn id="2975" dur="1000" fill="hold"/>
                                        <p:tgtEl>
                                          <p:spTgt spid="518">
                                            <p:txEl>
                                              <p:pRg st="0" end="0"/>
                                            </p:txEl>
                                          </p:spTgt>
                                        </p:tgtEl>
                                        <p:attrNameLst>
                                          <p:attrName>ppt_x</p:attrName>
                                        </p:attrNameLst>
                                      </p:cBhvr>
                                      <p:tavLst>
                                        <p:tav tm="0">
                                          <p:val>
                                            <p:strVal val="#ppt_x"/>
                                          </p:val>
                                        </p:tav>
                                        <p:tav tm="100000">
                                          <p:val>
                                            <p:strVal val="#ppt_x"/>
                                          </p:val>
                                        </p:tav>
                                      </p:tavLst>
                                    </p:anim>
                                    <p:anim calcmode="lin" valueType="num">
                                      <p:cBhvr additive="repl">
                                        <p:cTn id="2976" dur="1000" fill="hold"/>
                                        <p:tgtEl>
                                          <p:spTgt spid="5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77" fill="hold">
                      <p:stCondLst>
                        <p:cond delay="indefinite"/>
                      </p:stCondLst>
                      <p:childTnLst>
                        <p:par>
                          <p:cTn id="2978" fill="hold">
                            <p:stCondLst>
                              <p:cond delay="0"/>
                            </p:stCondLst>
                            <p:childTnLst>
                              <p:par>
                                <p:cTn id="2979" nodeType="clickEffect" fill="hold" presetClass="entr" presetID="42">
                                  <p:stCondLst>
                                    <p:cond delay="0"/>
                                  </p:stCondLst>
                                  <p:childTnLst>
                                    <p:set>
                                      <p:cBhvr>
                                        <p:cTn id="2980" dur="1" fill="hold">
                                          <p:stCondLst>
                                            <p:cond delay="0"/>
                                          </p:stCondLst>
                                        </p:cTn>
                                        <p:tgtEl>
                                          <p:spTgt spid="518">
                                            <p:txEl>
                                              <p:pRg st="1" end="1"/>
                                            </p:txEl>
                                          </p:spTgt>
                                        </p:tgtEl>
                                        <p:attrNameLst>
                                          <p:attrName>style.visibility</p:attrName>
                                        </p:attrNameLst>
                                      </p:cBhvr>
                                      <p:to>
                                        <p:strVal val="visible"/>
                                      </p:to>
                                    </p:set>
                                    <p:animEffect filter="fade" transition="in">
                                      <p:cBhvr additive="repl">
                                        <p:cTn id="2981" dur="1000"/>
                                        <p:tgtEl>
                                          <p:spTgt spid="518">
                                            <p:txEl>
                                              <p:pRg st="1" end="1"/>
                                            </p:txEl>
                                          </p:spTgt>
                                        </p:tgtEl>
                                      </p:cBhvr>
                                    </p:animEffect>
                                    <p:anim calcmode="lin" valueType="num">
                                      <p:cBhvr additive="repl">
                                        <p:cTn id="2982" dur="1000" fill="hold"/>
                                        <p:tgtEl>
                                          <p:spTgt spid="518">
                                            <p:txEl>
                                              <p:pRg st="1" end="1"/>
                                            </p:txEl>
                                          </p:spTgt>
                                        </p:tgtEl>
                                        <p:attrNameLst>
                                          <p:attrName>ppt_x</p:attrName>
                                        </p:attrNameLst>
                                      </p:cBhvr>
                                      <p:tavLst>
                                        <p:tav tm="0">
                                          <p:val>
                                            <p:strVal val="#ppt_x"/>
                                          </p:val>
                                        </p:tav>
                                        <p:tav tm="100000">
                                          <p:val>
                                            <p:strVal val="#ppt_x"/>
                                          </p:val>
                                        </p:tav>
                                      </p:tavLst>
                                    </p:anim>
                                    <p:anim calcmode="lin" valueType="num">
                                      <p:cBhvr additive="repl">
                                        <p:cTn id="2983" dur="1000" fill="hold"/>
                                        <p:tgtEl>
                                          <p:spTgt spid="5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84" fill="hold">
                      <p:stCondLst>
                        <p:cond delay="indefinite"/>
                      </p:stCondLst>
                      <p:childTnLst>
                        <p:par>
                          <p:cTn id="2985" fill="hold">
                            <p:stCondLst>
                              <p:cond delay="0"/>
                            </p:stCondLst>
                            <p:childTnLst>
                              <p:par>
                                <p:cTn id="2986" nodeType="clickEffect" fill="hold" presetClass="entr" presetID="42">
                                  <p:stCondLst>
                                    <p:cond delay="0"/>
                                  </p:stCondLst>
                                  <p:childTnLst>
                                    <p:set>
                                      <p:cBhvr>
                                        <p:cTn id="2987" dur="1" fill="hold">
                                          <p:stCondLst>
                                            <p:cond delay="0"/>
                                          </p:stCondLst>
                                        </p:cTn>
                                        <p:tgtEl>
                                          <p:spTgt spid="518">
                                            <p:txEl>
                                              <p:pRg st="2" end="2"/>
                                            </p:txEl>
                                          </p:spTgt>
                                        </p:tgtEl>
                                        <p:attrNameLst>
                                          <p:attrName>style.visibility</p:attrName>
                                        </p:attrNameLst>
                                      </p:cBhvr>
                                      <p:to>
                                        <p:strVal val="visible"/>
                                      </p:to>
                                    </p:set>
                                    <p:animEffect filter="fade" transition="in">
                                      <p:cBhvr additive="repl">
                                        <p:cTn id="2988" dur="1000"/>
                                        <p:tgtEl>
                                          <p:spTgt spid="518">
                                            <p:txEl>
                                              <p:pRg st="2" end="2"/>
                                            </p:txEl>
                                          </p:spTgt>
                                        </p:tgtEl>
                                      </p:cBhvr>
                                    </p:animEffect>
                                    <p:anim calcmode="lin" valueType="num">
                                      <p:cBhvr additive="repl">
                                        <p:cTn id="2989" dur="1000" fill="hold"/>
                                        <p:tgtEl>
                                          <p:spTgt spid="518">
                                            <p:txEl>
                                              <p:pRg st="2" end="2"/>
                                            </p:txEl>
                                          </p:spTgt>
                                        </p:tgtEl>
                                        <p:attrNameLst>
                                          <p:attrName>ppt_x</p:attrName>
                                        </p:attrNameLst>
                                      </p:cBhvr>
                                      <p:tavLst>
                                        <p:tav tm="0">
                                          <p:val>
                                            <p:strVal val="#ppt_x"/>
                                          </p:val>
                                        </p:tav>
                                        <p:tav tm="100000">
                                          <p:val>
                                            <p:strVal val="#ppt_x"/>
                                          </p:val>
                                        </p:tav>
                                      </p:tavLst>
                                    </p:anim>
                                    <p:anim calcmode="lin" valueType="num">
                                      <p:cBhvr additive="repl">
                                        <p:cTn id="2990" dur="1000" fill="hold"/>
                                        <p:tgtEl>
                                          <p:spTgt spid="5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91" fill="hold">
                      <p:stCondLst>
                        <p:cond delay="indefinite"/>
                      </p:stCondLst>
                      <p:childTnLst>
                        <p:par>
                          <p:cTn id="2992" fill="hold">
                            <p:stCondLst>
                              <p:cond delay="0"/>
                            </p:stCondLst>
                            <p:childTnLst>
                              <p:par>
                                <p:cTn id="2993" nodeType="clickEffect" fill="hold" presetClass="entr" presetID="42">
                                  <p:stCondLst>
                                    <p:cond delay="0"/>
                                  </p:stCondLst>
                                  <p:childTnLst>
                                    <p:set>
                                      <p:cBhvr>
                                        <p:cTn id="2994" dur="1" fill="hold">
                                          <p:stCondLst>
                                            <p:cond delay="0"/>
                                          </p:stCondLst>
                                        </p:cTn>
                                        <p:tgtEl>
                                          <p:spTgt spid="518">
                                            <p:txEl>
                                              <p:pRg st="3" end="3"/>
                                            </p:txEl>
                                          </p:spTgt>
                                        </p:tgtEl>
                                        <p:attrNameLst>
                                          <p:attrName>style.visibility</p:attrName>
                                        </p:attrNameLst>
                                      </p:cBhvr>
                                      <p:to>
                                        <p:strVal val="visible"/>
                                      </p:to>
                                    </p:set>
                                    <p:animEffect filter="fade" transition="in">
                                      <p:cBhvr additive="repl">
                                        <p:cTn id="2995" dur="1000"/>
                                        <p:tgtEl>
                                          <p:spTgt spid="518">
                                            <p:txEl>
                                              <p:pRg st="3" end="3"/>
                                            </p:txEl>
                                          </p:spTgt>
                                        </p:tgtEl>
                                      </p:cBhvr>
                                    </p:animEffect>
                                    <p:anim calcmode="lin" valueType="num">
                                      <p:cBhvr additive="repl">
                                        <p:cTn id="2996" dur="1000" fill="hold"/>
                                        <p:tgtEl>
                                          <p:spTgt spid="518">
                                            <p:txEl>
                                              <p:pRg st="3" end="3"/>
                                            </p:txEl>
                                          </p:spTgt>
                                        </p:tgtEl>
                                        <p:attrNameLst>
                                          <p:attrName>ppt_x</p:attrName>
                                        </p:attrNameLst>
                                      </p:cBhvr>
                                      <p:tavLst>
                                        <p:tav tm="0">
                                          <p:val>
                                            <p:strVal val="#ppt_x"/>
                                          </p:val>
                                        </p:tav>
                                        <p:tav tm="100000">
                                          <p:val>
                                            <p:strVal val="#ppt_x"/>
                                          </p:val>
                                        </p:tav>
                                      </p:tavLst>
                                    </p:anim>
                                    <p:anim calcmode="lin" valueType="num">
                                      <p:cBhvr additive="repl">
                                        <p:cTn id="2997" dur="1000" fill="hold"/>
                                        <p:tgtEl>
                                          <p:spTgt spid="51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Pixer.us</a:t>
            </a:r>
            <a:endParaRPr b="0" lang="en-IN" sz="5000" strike="noStrike" u="none">
              <a:solidFill>
                <a:srgbClr val="000000"/>
              </a:solidFill>
              <a:effectLst/>
              <a:uFillTx/>
              <a:latin typeface="Arial"/>
            </a:endParaRPr>
          </a:p>
        </p:txBody>
      </p:sp>
      <p:sp>
        <p:nvSpPr>
          <p:cNvPr id="52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Pixer.us is a straightforward and direct device for revising quickly.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does not need signup. It has all the rudimentary devices such as crop, rotate, flip, resize with hue rectify, and resize.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positive feature is that it permits unlimited undo options.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98" dur="indefinite" restart="never" nodeType="tmRoot">
          <p:childTnLst>
            <p:seq>
              <p:cTn id="2999" dur="indefinite" nodeType="mainSeq">
                <p:childTnLst>
                  <p:par>
                    <p:cTn id="3000" fill="hold">
                      <p:stCondLst>
                        <p:cond delay="indefinite"/>
                      </p:stCondLst>
                      <p:childTnLst>
                        <p:par>
                          <p:cTn id="3001" fill="hold">
                            <p:stCondLst>
                              <p:cond delay="0"/>
                            </p:stCondLst>
                            <p:childTnLst>
                              <p:par>
                                <p:cTn id="3002" nodeType="clickEffect" fill="hold" presetClass="entr" presetID="42">
                                  <p:stCondLst>
                                    <p:cond delay="0"/>
                                  </p:stCondLst>
                                  <p:childTnLst>
                                    <p:set>
                                      <p:cBhvr>
                                        <p:cTn id="3003" dur="1" fill="hold">
                                          <p:stCondLst>
                                            <p:cond delay="0"/>
                                          </p:stCondLst>
                                        </p:cTn>
                                        <p:tgtEl>
                                          <p:spTgt spid="520">
                                            <p:txEl>
                                              <p:pRg st="0" end="0"/>
                                            </p:txEl>
                                          </p:spTgt>
                                        </p:tgtEl>
                                        <p:attrNameLst>
                                          <p:attrName>style.visibility</p:attrName>
                                        </p:attrNameLst>
                                      </p:cBhvr>
                                      <p:to>
                                        <p:strVal val="visible"/>
                                      </p:to>
                                    </p:set>
                                    <p:animEffect filter="fade" transition="in">
                                      <p:cBhvr additive="repl">
                                        <p:cTn id="3004" dur="1000"/>
                                        <p:tgtEl>
                                          <p:spTgt spid="520">
                                            <p:txEl>
                                              <p:pRg st="0" end="0"/>
                                            </p:txEl>
                                          </p:spTgt>
                                        </p:tgtEl>
                                      </p:cBhvr>
                                    </p:animEffect>
                                    <p:anim calcmode="lin" valueType="num">
                                      <p:cBhvr additive="repl">
                                        <p:cTn id="3005" dur="1000" fill="hold"/>
                                        <p:tgtEl>
                                          <p:spTgt spid="520">
                                            <p:txEl>
                                              <p:pRg st="0" end="0"/>
                                            </p:txEl>
                                          </p:spTgt>
                                        </p:tgtEl>
                                        <p:attrNameLst>
                                          <p:attrName>ppt_x</p:attrName>
                                        </p:attrNameLst>
                                      </p:cBhvr>
                                      <p:tavLst>
                                        <p:tav tm="0">
                                          <p:val>
                                            <p:strVal val="#ppt_x"/>
                                          </p:val>
                                        </p:tav>
                                        <p:tav tm="100000">
                                          <p:val>
                                            <p:strVal val="#ppt_x"/>
                                          </p:val>
                                        </p:tav>
                                      </p:tavLst>
                                    </p:anim>
                                    <p:anim calcmode="lin" valueType="num">
                                      <p:cBhvr additive="repl">
                                        <p:cTn id="3006" dur="1000" fill="hold"/>
                                        <p:tgtEl>
                                          <p:spTgt spid="5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07" fill="hold">
                      <p:stCondLst>
                        <p:cond delay="indefinite"/>
                      </p:stCondLst>
                      <p:childTnLst>
                        <p:par>
                          <p:cTn id="3008" fill="hold">
                            <p:stCondLst>
                              <p:cond delay="0"/>
                            </p:stCondLst>
                            <p:childTnLst>
                              <p:par>
                                <p:cTn id="3009" nodeType="clickEffect" fill="hold" presetClass="entr" presetID="42">
                                  <p:stCondLst>
                                    <p:cond delay="0"/>
                                  </p:stCondLst>
                                  <p:childTnLst>
                                    <p:set>
                                      <p:cBhvr>
                                        <p:cTn id="3010" dur="1" fill="hold">
                                          <p:stCondLst>
                                            <p:cond delay="0"/>
                                          </p:stCondLst>
                                        </p:cTn>
                                        <p:tgtEl>
                                          <p:spTgt spid="520">
                                            <p:txEl>
                                              <p:pRg st="1" end="1"/>
                                            </p:txEl>
                                          </p:spTgt>
                                        </p:tgtEl>
                                        <p:attrNameLst>
                                          <p:attrName>style.visibility</p:attrName>
                                        </p:attrNameLst>
                                      </p:cBhvr>
                                      <p:to>
                                        <p:strVal val="visible"/>
                                      </p:to>
                                    </p:set>
                                    <p:animEffect filter="fade" transition="in">
                                      <p:cBhvr additive="repl">
                                        <p:cTn id="3011" dur="1000"/>
                                        <p:tgtEl>
                                          <p:spTgt spid="520">
                                            <p:txEl>
                                              <p:pRg st="1" end="1"/>
                                            </p:txEl>
                                          </p:spTgt>
                                        </p:tgtEl>
                                      </p:cBhvr>
                                    </p:animEffect>
                                    <p:anim calcmode="lin" valueType="num">
                                      <p:cBhvr additive="repl">
                                        <p:cTn id="3012" dur="1000" fill="hold"/>
                                        <p:tgtEl>
                                          <p:spTgt spid="520">
                                            <p:txEl>
                                              <p:pRg st="1" end="1"/>
                                            </p:txEl>
                                          </p:spTgt>
                                        </p:tgtEl>
                                        <p:attrNameLst>
                                          <p:attrName>ppt_x</p:attrName>
                                        </p:attrNameLst>
                                      </p:cBhvr>
                                      <p:tavLst>
                                        <p:tav tm="0">
                                          <p:val>
                                            <p:strVal val="#ppt_x"/>
                                          </p:val>
                                        </p:tav>
                                        <p:tav tm="100000">
                                          <p:val>
                                            <p:strVal val="#ppt_x"/>
                                          </p:val>
                                        </p:tav>
                                      </p:tavLst>
                                    </p:anim>
                                    <p:anim calcmode="lin" valueType="num">
                                      <p:cBhvr additive="repl">
                                        <p:cTn id="3013" dur="1000" fill="hold"/>
                                        <p:tgtEl>
                                          <p:spTgt spid="5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14" fill="hold">
                      <p:stCondLst>
                        <p:cond delay="indefinite"/>
                      </p:stCondLst>
                      <p:childTnLst>
                        <p:par>
                          <p:cTn id="3015" fill="hold">
                            <p:stCondLst>
                              <p:cond delay="0"/>
                            </p:stCondLst>
                            <p:childTnLst>
                              <p:par>
                                <p:cTn id="3016" nodeType="clickEffect" fill="hold" presetClass="entr" presetID="42">
                                  <p:stCondLst>
                                    <p:cond delay="0"/>
                                  </p:stCondLst>
                                  <p:childTnLst>
                                    <p:set>
                                      <p:cBhvr>
                                        <p:cTn id="3017" dur="1" fill="hold">
                                          <p:stCondLst>
                                            <p:cond delay="0"/>
                                          </p:stCondLst>
                                        </p:cTn>
                                        <p:tgtEl>
                                          <p:spTgt spid="520">
                                            <p:txEl>
                                              <p:pRg st="2" end="2"/>
                                            </p:txEl>
                                          </p:spTgt>
                                        </p:tgtEl>
                                        <p:attrNameLst>
                                          <p:attrName>style.visibility</p:attrName>
                                        </p:attrNameLst>
                                      </p:cBhvr>
                                      <p:to>
                                        <p:strVal val="visible"/>
                                      </p:to>
                                    </p:set>
                                    <p:animEffect filter="fade" transition="in">
                                      <p:cBhvr additive="repl">
                                        <p:cTn id="3018" dur="1000"/>
                                        <p:tgtEl>
                                          <p:spTgt spid="520">
                                            <p:txEl>
                                              <p:pRg st="2" end="2"/>
                                            </p:txEl>
                                          </p:spTgt>
                                        </p:tgtEl>
                                      </p:cBhvr>
                                    </p:animEffect>
                                    <p:anim calcmode="lin" valueType="num">
                                      <p:cBhvr additive="repl">
                                        <p:cTn id="3019" dur="1000" fill="hold"/>
                                        <p:tgtEl>
                                          <p:spTgt spid="520">
                                            <p:txEl>
                                              <p:pRg st="2" end="2"/>
                                            </p:txEl>
                                          </p:spTgt>
                                        </p:tgtEl>
                                        <p:attrNameLst>
                                          <p:attrName>ppt_x</p:attrName>
                                        </p:attrNameLst>
                                      </p:cBhvr>
                                      <p:tavLst>
                                        <p:tav tm="0">
                                          <p:val>
                                            <p:strVal val="#ppt_x"/>
                                          </p:val>
                                        </p:tav>
                                        <p:tav tm="100000">
                                          <p:val>
                                            <p:strVal val="#ppt_x"/>
                                          </p:val>
                                        </p:tav>
                                      </p:tavLst>
                                    </p:anim>
                                    <p:anim calcmode="lin" valueType="num">
                                      <p:cBhvr additive="repl">
                                        <p:cTn id="3020" dur="1000" fill="hold"/>
                                        <p:tgtEl>
                                          <p:spTgt spid="52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Photoshop Express Editor</a:t>
            </a:r>
            <a:endParaRPr b="0" lang="en-IN" sz="5000" strike="noStrike" u="none">
              <a:solidFill>
                <a:srgbClr val="000000"/>
              </a:solidFill>
              <a:effectLst/>
              <a:uFillTx/>
              <a:latin typeface="Arial"/>
            </a:endParaRPr>
          </a:p>
        </p:txBody>
      </p:sp>
      <p:sp>
        <p:nvSpPr>
          <p:cNvPr id="52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sng">
                <a:solidFill>
                  <a:schemeClr val="dk1"/>
                </a:solidFill>
                <a:effectLst/>
                <a:uFillTx/>
                <a:latin typeface="Constantia"/>
                <a:hlinkClick r:id="rId1"/>
              </a:rPr>
              <a:t>https://www.adobe.com/in/products/photoshop-express.html</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PlaceHolder 1"/>
          <p:cNvSpPr>
            <a:spLocks noGrp="1"/>
          </p:cNvSpPr>
          <p:nvPr>
            <p:ph type="title"/>
          </p:nvPr>
        </p:nvSpPr>
        <p:spPr>
          <a:xfrm>
            <a:off x="525600" y="785880"/>
            <a:ext cx="11480040" cy="5799960"/>
          </a:xfrm>
          <a:prstGeom prst="rect">
            <a:avLst/>
          </a:prstGeom>
          <a:noFill/>
          <a:ln w="0">
            <a:noFill/>
          </a:ln>
        </p:spPr>
        <p:txBody>
          <a:bodyPr lIns="0" rIns="18360" tIns="0" bIns="0" anchor="b">
            <a:normAutofit fontScale="85000" lnSpcReduction="19999"/>
          </a:bodyPr>
          <a:p>
            <a:pPr indent="0">
              <a:lnSpc>
                <a:spcPct val="100000"/>
              </a:lnSpc>
              <a:buNone/>
              <a:tabLst>
                <a:tab algn="l" pos="0"/>
              </a:tabLst>
            </a:pPr>
            <a:br>
              <a:rPr sz="5600"/>
            </a:br>
            <a:r>
              <a:rPr b="1" lang="en-IN" sz="5600" strike="noStrike" u="none">
                <a:solidFill>
                  <a:schemeClr val="accent3">
                    <a:tint val="90000"/>
                  </a:schemeClr>
                </a:solidFill>
                <a:effectLst/>
                <a:uFillTx/>
                <a:latin typeface="Calibri"/>
              </a:rPr>
              <a:t> Course Outcome: </a:t>
            </a:r>
            <a:br>
              <a:rPr sz="5600"/>
            </a:br>
            <a:r>
              <a:rPr b="1" lang="en-US" sz="5600" strike="noStrike" u="none">
                <a:solidFill>
                  <a:schemeClr val="accent3">
                    <a:tint val="90000"/>
                  </a:schemeClr>
                </a:solidFill>
                <a:effectLst/>
                <a:uFillTx/>
                <a:latin typeface="Calibri"/>
              </a:rPr>
              <a:t>CO2: </a:t>
            </a:r>
            <a:br>
              <a:rPr sz="5600"/>
            </a:br>
            <a:r>
              <a:rPr b="0" lang="en-US" sz="5600" strike="noStrike" u="none">
                <a:solidFill>
                  <a:schemeClr val="accent3">
                    <a:tint val="90000"/>
                  </a:schemeClr>
                </a:solidFill>
                <a:effectLst/>
                <a:uFillTx/>
                <a:latin typeface="Calibri"/>
              </a:rPr>
              <a:t> </a:t>
            </a:r>
            <a:r>
              <a:rPr b="1" lang="en-US" sz="5600" strike="noStrike" u="none">
                <a:solidFill>
                  <a:schemeClr val="accent3">
                    <a:tint val="90000"/>
                  </a:schemeClr>
                </a:solidFill>
                <a:effectLst/>
                <a:uFillTx/>
                <a:latin typeface="Calibri"/>
              </a:rPr>
              <a:t>On completion of the unit, learners should be able </a:t>
            </a:r>
            <a:r>
              <a:rPr b="0" lang="en-US" sz="5600" strike="noStrike" u="none">
                <a:solidFill>
                  <a:schemeClr val="accent3">
                    <a:tint val="90000"/>
                  </a:schemeClr>
                </a:solidFill>
                <a:effectLst/>
                <a:uFillTx/>
                <a:latin typeface="Calibri"/>
              </a:rPr>
              <a:t>to </a:t>
            </a:r>
            <a:r>
              <a:rPr b="1" lang="en-US" sz="5600" strike="noStrike" u="none">
                <a:solidFill>
                  <a:schemeClr val="accent3">
                    <a:tint val="90000"/>
                  </a:schemeClr>
                </a:solidFill>
                <a:effectLst/>
                <a:uFillTx/>
                <a:latin typeface="Calibri"/>
              </a:rPr>
              <a:t>Use appropriate data storage technique on Cloud, based on Cloud application </a:t>
            </a:r>
            <a:br>
              <a:rPr sz="5600"/>
            </a:br>
            <a:r>
              <a:rPr b="1" lang="en-IN" sz="5600" strike="noStrike" u="none">
                <a:solidFill>
                  <a:schemeClr val="accent3">
                    <a:tint val="90000"/>
                  </a:schemeClr>
                </a:solidFill>
                <a:effectLst/>
                <a:uFillTx/>
                <a:latin typeface="Calibri"/>
              </a:rPr>
              <a:t>	</a:t>
            </a:r>
            <a:br>
              <a:rPr sz="5600"/>
            </a:br>
            <a:endParaRPr b="0" lang="en-IN" sz="5600" strike="noStrike" u="none">
              <a:solidFill>
                <a:srgbClr val="ffffff"/>
              </a:solidFill>
              <a:effectLst/>
              <a:uFillTx/>
              <a:latin typeface="Arial"/>
            </a:endParaRPr>
          </a:p>
        </p:txBody>
      </p:sp>
      <p:sp>
        <p:nvSpPr>
          <p:cNvPr id="524" name="PlaceHolder 2"/>
          <p:cNvSpPr>
            <a:spLocks noGrp="1"/>
          </p:cNvSpPr>
          <p:nvPr>
            <p:ph type="subTitle"/>
          </p:nvPr>
        </p:nvSpPr>
        <p:spPr>
          <a:xfrm>
            <a:off x="711360" y="3228480"/>
            <a:ext cx="11480040" cy="1751760"/>
          </a:xfrm>
          <a:prstGeom prst="rect">
            <a:avLst/>
          </a:prstGeom>
          <a:noFill/>
          <a:ln w="0">
            <a:noFill/>
          </a:ln>
        </p:spPr>
        <p:txBody>
          <a:bodyPr lIns="0" rIns="18360" tIns="45000" bIns="45000" anchor="t">
            <a:normAutofit/>
          </a:bodyPr>
          <a:p>
            <a:pPr indent="0" algn="r">
              <a:lnSpc>
                <a:spcPct val="100000"/>
              </a:lnSpc>
              <a:spcBef>
                <a:spcPts val="1001"/>
              </a:spcBef>
              <a:buNone/>
              <a:tabLst>
                <a:tab algn="l" pos="0"/>
              </a:tabLst>
            </a:pPr>
            <a:endParaRPr b="0" lang="en-IN" sz="5000" strike="noStrike" u="none">
              <a:solidFill>
                <a:srgbClr val="ffffff"/>
              </a:solidFill>
              <a:effectLst/>
              <a:uFillTx/>
              <a:latin typeface="Arial"/>
            </a:endParaRPr>
          </a:p>
          <a:p>
            <a:pPr indent="0" algn="r">
              <a:lnSpc>
                <a:spcPct val="100000"/>
              </a:lnSpc>
              <a:spcBef>
                <a:spcPts val="519"/>
              </a:spcBef>
              <a:buNone/>
              <a:tabLst>
                <a:tab algn="l" pos="0"/>
              </a:tabLst>
            </a:pPr>
            <a:endParaRPr b="0" lang="en-IN" sz="2600" strike="noStrike" u="none">
              <a:solidFill>
                <a:srgbClr val="ffffff"/>
              </a:solidFill>
              <a:effectLst/>
              <a:uFillTx/>
              <a:latin typeface="Arial"/>
            </a:endParaRPr>
          </a:p>
          <a:p>
            <a:pPr indent="0" algn="r">
              <a:lnSpc>
                <a:spcPct val="100000"/>
              </a:lnSpc>
              <a:spcBef>
                <a:spcPts val="519"/>
              </a:spcBef>
              <a:buNone/>
              <a:tabLst>
                <a:tab algn="l" pos="0"/>
              </a:tabLst>
            </a:pPr>
            <a:endParaRPr b="0" lang="en-IN" sz="2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45" name="Table 1"/>
          <p:cNvGraphicFramePr/>
          <p:nvPr/>
        </p:nvGraphicFramePr>
        <p:xfrm>
          <a:off x="438120" y="438120"/>
          <a:ext cx="11219400" cy="6189480"/>
        </p:xfrm>
        <a:graphic>
          <a:graphicData uri="http://schemas.openxmlformats.org/drawingml/2006/table">
            <a:tbl>
              <a:tblPr/>
              <a:tblGrid>
                <a:gridCol w="723600"/>
                <a:gridCol w="5105160"/>
                <a:gridCol w="5391000"/>
              </a:tblGrid>
              <a:tr h="426960">
                <a:tc>
                  <a:txBody>
                    <a:bodyPr lIns="37800" rIns="37800" anchor="ctr">
                      <a:noAutofit/>
                    </a:bodyPr>
                    <a:p>
                      <a:pPr algn="ctr">
                        <a:lnSpc>
                          <a:spcPct val="100000"/>
                        </a:lnSpc>
                      </a:pPr>
                      <a:r>
                        <a:rPr b="1" lang="en-IN" sz="1400" strike="noStrike" u="none">
                          <a:solidFill>
                            <a:schemeClr val="dk1"/>
                          </a:solidFill>
                          <a:effectLst/>
                          <a:uFillTx/>
                          <a:latin typeface="Constantia"/>
                        </a:rPr>
                        <a:t>S.NO</a:t>
                      </a:r>
                      <a:endParaRPr b="0" lang="en-IN" sz="1400" strike="noStrike" u="none">
                        <a:solidFill>
                          <a:srgbClr val="ffffff"/>
                        </a:solidFill>
                        <a:effectLst/>
                        <a:uFillTx/>
                        <a:latin typeface="Arial"/>
                      </a:endParaRPr>
                    </a:p>
                  </a:txBody>
                  <a:tcPr anchor="ctr" marL="37800" marR="378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lIns="95040" rIns="95040" anchor="ctr">
                      <a:noAutofit/>
                    </a:bodyPr>
                    <a:p>
                      <a:pPr algn="ctr">
                        <a:lnSpc>
                          <a:spcPct val="100000"/>
                        </a:lnSpc>
                      </a:pPr>
                      <a:r>
                        <a:rPr b="1" lang="en-IN" sz="1400" strike="noStrike" u="none">
                          <a:solidFill>
                            <a:schemeClr val="dk1"/>
                          </a:solidFill>
                          <a:effectLst/>
                          <a:uFillTx/>
                          <a:latin typeface="Constantia"/>
                        </a:rPr>
                        <a:t>PATA</a:t>
                      </a:r>
                      <a:endParaRPr b="0" lang="en-IN" sz="1400" strike="noStrike" u="none">
                        <a:solidFill>
                          <a:srgbClr val="ffffff"/>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c>
                  <a:txBody>
                    <a:bodyPr lIns="95040" rIns="95040" anchor="ctr">
                      <a:noAutofit/>
                    </a:bodyPr>
                    <a:p>
                      <a:pPr algn="ctr">
                        <a:lnSpc>
                          <a:spcPct val="100000"/>
                        </a:lnSpc>
                      </a:pPr>
                      <a:r>
                        <a:rPr b="1" lang="en-IN" sz="1400" strike="noStrike" u="none">
                          <a:solidFill>
                            <a:schemeClr val="dk1"/>
                          </a:solidFill>
                          <a:effectLst/>
                          <a:uFillTx/>
                          <a:latin typeface="Constantia"/>
                        </a:rPr>
                        <a:t>SATA</a:t>
                      </a:r>
                      <a:endParaRPr b="0" lang="en-IN" sz="1400" strike="noStrike" u="none">
                        <a:solidFill>
                          <a:srgbClr val="ffffff"/>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solidFill>
                  </a:tcPr>
                </a:tc>
              </a:tr>
              <a:tr h="927000">
                <a:tc>
                  <a:txBody>
                    <a:bodyPr lIns="95040" rIns="95040" anchor="ctr">
                      <a:noAutofit/>
                    </a:bodyPr>
                    <a:p>
                      <a:pPr algn="ctr">
                        <a:lnSpc>
                          <a:spcPct val="100000"/>
                        </a:lnSpc>
                      </a:pPr>
                      <a:r>
                        <a:rPr b="0" lang="en-IN" sz="2000" strike="noStrike" u="none">
                          <a:solidFill>
                            <a:schemeClr val="dk1"/>
                          </a:solidFill>
                          <a:effectLst/>
                          <a:uFillTx/>
                          <a:latin typeface="Constantia"/>
                        </a:rPr>
                        <a:t>1.</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PATA stands for Parallel Advanced Technology Attachment.</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SATA stands for Serial Advanced Technology Attachment.</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2.</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It is a 40 pin connector.</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It is a 7 pin connector.</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3.</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It is high in cost.</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It is cheaper in cost.</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4.</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The speed of data transfer is lower.</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The speed of data transfer is higher.</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5.</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IN" sz="2000" strike="noStrike" u="none">
                          <a:solidFill>
                            <a:schemeClr val="dk1"/>
                          </a:solidFill>
                          <a:effectLst/>
                          <a:uFillTx/>
                          <a:latin typeface="Constantia"/>
                        </a:rPr>
                        <a:t>Power consumption is more.</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IN" sz="2000" strike="noStrike" u="none">
                          <a:solidFill>
                            <a:schemeClr val="dk1"/>
                          </a:solidFill>
                          <a:effectLst/>
                          <a:uFillTx/>
                          <a:latin typeface="Constantia"/>
                        </a:rPr>
                        <a:t>Power consumption is less.</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6.</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The cable size is bigger.</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The cable size is smaller.</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7.</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It doesn’t have the feature of hot swapping.</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It has the feature of hot swapping.</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r>
              <a:tr h="604440">
                <a:tc>
                  <a:txBody>
                    <a:bodyPr lIns="95040" rIns="95040" anchor="ctr">
                      <a:noAutofit/>
                    </a:bodyPr>
                    <a:p>
                      <a:pPr algn="ctr">
                        <a:lnSpc>
                          <a:spcPct val="100000"/>
                        </a:lnSpc>
                      </a:pPr>
                      <a:r>
                        <a:rPr b="0" lang="en-IN" sz="2000" strike="noStrike" u="none">
                          <a:solidFill>
                            <a:schemeClr val="dk1"/>
                          </a:solidFill>
                          <a:effectLst/>
                          <a:uFillTx/>
                          <a:latin typeface="Constantia"/>
                        </a:rPr>
                        <a:t>8.</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External hard drives cannot be used.</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External hard drives can be used.</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20000"/>
                      </a:schemeClr>
                    </a:solidFill>
                  </a:tcPr>
                </a:tc>
              </a:tr>
              <a:tr h="604440">
                <a:tc>
                  <a:txBody>
                    <a:bodyPr lIns="95040" rIns="95040" anchor="ctr">
                      <a:noAutofit/>
                    </a:bodyPr>
                    <a:p>
                      <a:pPr algn="ctr">
                        <a:lnSpc>
                          <a:spcPct val="100000"/>
                        </a:lnSpc>
                      </a:pPr>
                      <a:r>
                        <a:rPr b="0" lang="en-US" sz="2000" strike="noStrike" u="none">
                          <a:solidFill>
                            <a:schemeClr val="dk1"/>
                          </a:solidFill>
                          <a:effectLst/>
                          <a:uFillTx/>
                          <a:latin typeface="Constantia"/>
                        </a:rPr>
                        <a:t>9.</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Multi bits data transfer at a time</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c>
                  <a:txBody>
                    <a:bodyPr lIns="95040" rIns="95040" anchor="ctr">
                      <a:noAutofit/>
                    </a:bodyPr>
                    <a:p>
                      <a:pPr>
                        <a:lnSpc>
                          <a:spcPct val="100000"/>
                        </a:lnSpc>
                      </a:pPr>
                      <a:r>
                        <a:rPr b="0" lang="en-US" sz="2000" strike="noStrike" u="none">
                          <a:solidFill>
                            <a:schemeClr val="dk1"/>
                          </a:solidFill>
                          <a:effectLst/>
                          <a:uFillTx/>
                          <a:latin typeface="Constantia"/>
                        </a:rPr>
                        <a:t>1-bit data transfer at a time</a:t>
                      </a:r>
                      <a:endParaRPr b="0" lang="en-IN" sz="2000" strike="noStrike" u="none">
                        <a:solidFill>
                          <a:srgbClr val="000000"/>
                        </a:solidFill>
                        <a:effectLst/>
                        <a:uFillTx/>
                        <a:latin typeface="Arial"/>
                      </a:endParaRPr>
                    </a:p>
                  </a:txBody>
                  <a:tcPr anchor="ctr" marL="95040" marR="950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chemeClr val="accent1">
                        <a:tint val="40000"/>
                      </a:schemeClr>
                    </a:solidFill>
                  </a:tcPr>
                </a:tc>
              </a:tr>
            </a:tbl>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1" lang="en-IN" sz="5000" strike="noStrike" u="none">
                <a:solidFill>
                  <a:schemeClr val="dk2"/>
                </a:solidFill>
                <a:effectLst/>
                <a:uFillTx/>
                <a:latin typeface="Calibri"/>
              </a:rPr>
              <a:t>Serial-Attached SCSI (SAS)</a:t>
            </a:r>
            <a:br>
              <a:rPr sz="5000"/>
            </a:br>
            <a:endParaRPr b="0" lang="en-IN" sz="5000" strike="noStrike" u="none">
              <a:solidFill>
                <a:srgbClr val="000000"/>
              </a:solidFill>
              <a:effectLst/>
              <a:uFillTx/>
              <a:latin typeface="Arial"/>
            </a:endParaRPr>
          </a:p>
        </p:txBody>
      </p:sp>
      <p:sp>
        <p:nvSpPr>
          <p:cNvPr id="247" name="PlaceHolder 2"/>
          <p:cNvSpPr>
            <a:spLocks noGrp="1"/>
          </p:cNvSpPr>
          <p:nvPr>
            <p:ph/>
          </p:nvPr>
        </p:nvSpPr>
        <p:spPr>
          <a:xfrm>
            <a:off x="622800" y="136548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Serial-Attached SCSI (SAS) is a method used to access computer peripheral devices that employs a serial -- one bit at a time -- means of digital data transfer over thin cables.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the business enterprise, Serial-Attached SCSI is especially of interest for access to mass storage devices, particularly external hard disk drives and magnetic tape drives.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SAS is specified in the American National Standards Institute standard called Serial-Attached SCSI (Small Computer System Interface), also known as ANSI/InterNational Committee for Information Technology Standards (INCITS) 376-2003.</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SAS…</a:t>
            </a:r>
            <a:endParaRPr b="0" lang="en-IN" sz="5000" strike="noStrike" u="none">
              <a:solidFill>
                <a:srgbClr val="000000"/>
              </a:solidFill>
              <a:effectLst/>
              <a:uFillTx/>
              <a:latin typeface="Arial"/>
            </a:endParaRPr>
          </a:p>
        </p:txBody>
      </p:sp>
      <p:sp>
        <p:nvSpPr>
          <p:cNvPr id="249"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SAS is a protocol for point-to-point serial transmissions between storage devices and the computers they are storing data for.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Point-to-point means that all data transfers across SAS are sent directly between the two communicating entities -- storage device and computer -- which are connected by a physical cable.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Serial means that all data sent using SAS is transmitted a single bit at a time, in sequence.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SAS protocol is implemented on computers to use a dedicated link among the computer and disk drives, tape drives and any other SCSI storage devices that are connected to the computer's host bus adapters (HBAs) over a serial interface.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p:nvPr>
        </p:nvSpPr>
        <p:spPr>
          <a:xfrm>
            <a:off x="596520" y="1166760"/>
            <a:ext cx="10972080" cy="438840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SAS system includes the following four basic components: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tabLst>
                <a:tab algn="l" pos="0"/>
              </a:tabLst>
            </a:pPr>
            <a:r>
              <a:rPr b="1" lang="en-US" sz="2600" strike="noStrike" u="none">
                <a:solidFill>
                  <a:schemeClr val="dk1"/>
                </a:solidFill>
                <a:effectLst/>
                <a:uFillTx/>
                <a:latin typeface="Constantia"/>
              </a:rPr>
              <a:t>Targets</a:t>
            </a:r>
            <a:r>
              <a:rPr b="0" lang="en-US" sz="2600" strike="noStrike" u="none">
                <a:solidFill>
                  <a:schemeClr val="dk1"/>
                </a:solidFill>
                <a:effectLst/>
                <a:uFillTx/>
                <a:latin typeface="Constantia"/>
              </a:rPr>
              <a:t> are storage drives that are connected to the SAS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tabLst>
                <a:tab algn="l" pos="0"/>
              </a:tabLst>
            </a:pPr>
            <a:r>
              <a:rPr b="1" lang="en-US" sz="2600" strike="noStrike" u="none">
                <a:solidFill>
                  <a:schemeClr val="dk1"/>
                </a:solidFill>
                <a:effectLst/>
                <a:uFillTx/>
                <a:latin typeface="Constantia"/>
              </a:rPr>
              <a:t>Initiators</a:t>
            </a:r>
            <a:r>
              <a:rPr b="0" lang="en-US" sz="2600" strike="noStrike" u="none">
                <a:solidFill>
                  <a:schemeClr val="dk1"/>
                </a:solidFill>
                <a:effectLst/>
                <a:uFillTx/>
                <a:latin typeface="Constantia"/>
              </a:rPr>
              <a:t> are used to send requests and handle responses from target devices. They are connected to the SAS device using a dedicated link.</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tabLst>
                <a:tab algn="l" pos="0"/>
              </a:tabLst>
            </a:pPr>
            <a:r>
              <a:rPr b="1" lang="en-US" sz="2600" strike="noStrike" u="none">
                <a:solidFill>
                  <a:schemeClr val="dk1"/>
                </a:solidFill>
                <a:effectLst/>
                <a:uFillTx/>
                <a:latin typeface="Constantia"/>
              </a:rPr>
              <a:t>Service delivery subsystem</a:t>
            </a:r>
            <a:r>
              <a:rPr b="0" lang="en-US" sz="2600" strike="noStrike" u="none">
                <a:solidFill>
                  <a:schemeClr val="dk1"/>
                </a:solidFill>
                <a:effectLst/>
                <a:uFillTx/>
                <a:latin typeface="Constantia"/>
              </a:rPr>
              <a:t> is the component of the SAS system -- typically a cable, but it could include expander hardware for port expansion or a system backplane -- that links the targets, or storage devices, with the initiator of the SAS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tabLst>
                <a:tab algn="l" pos="0"/>
              </a:tabLst>
            </a:pPr>
            <a:r>
              <a:rPr b="1" lang="en-US" sz="2600" strike="noStrike" u="none">
                <a:solidFill>
                  <a:schemeClr val="dk1"/>
                </a:solidFill>
                <a:effectLst/>
                <a:uFillTx/>
                <a:latin typeface="Constantia"/>
              </a:rPr>
              <a:t>Expanders</a:t>
            </a:r>
            <a:r>
              <a:rPr b="0" lang="en-US" sz="2600" strike="noStrike" u="none">
                <a:solidFill>
                  <a:schemeClr val="dk1"/>
                </a:solidFill>
                <a:effectLst/>
                <a:uFillTx/>
                <a:latin typeface="Constantia"/>
              </a:rPr>
              <a:t> are an optional component of port multiplier hardware that enable port expansion in SAS systems so that multiple devices can be included in the SAS system. Expanders enable SAS systems to address as many as 65,535 storage devices.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848160" y="1600200"/>
            <a:ext cx="11343240" cy="2971080"/>
          </a:xfrm>
          <a:prstGeom prst="rect">
            <a:avLst/>
          </a:prstGeom>
          <a:noFill/>
          <a:ln w="0">
            <a:noFill/>
          </a:ln>
        </p:spPr>
        <p:txBody>
          <a:bodyPr lIns="0" rIns="18360" tIns="0" bIns="0" anchor="b">
            <a:normAutofit fontScale="32500" lnSpcReduction="19999"/>
          </a:bodyPr>
          <a:p>
            <a:pPr indent="0">
              <a:lnSpc>
                <a:spcPct val="100000"/>
              </a:lnSpc>
              <a:buNone/>
              <a:tabLst>
                <a:tab algn="l" pos="0"/>
              </a:tabLst>
            </a:pPr>
            <a:br>
              <a:rPr sz="5600"/>
            </a:br>
            <a:br>
              <a:rPr sz="5600"/>
            </a:br>
            <a:br>
              <a:rPr sz="5600"/>
            </a:br>
            <a:br>
              <a:rPr sz="5600"/>
            </a:br>
            <a:br>
              <a:rPr sz="5600"/>
            </a:br>
            <a:br>
              <a:rPr sz="5600"/>
            </a:br>
            <a:br>
              <a:rPr sz="5600"/>
            </a:br>
            <a:br>
              <a:rPr sz="5600"/>
            </a:br>
            <a:br>
              <a:rPr sz="5600"/>
            </a:br>
            <a:r>
              <a:rPr b="1" i="1" lang="en-US" sz="5600" strike="noStrike" u="none">
                <a:solidFill>
                  <a:schemeClr val="accent3">
                    <a:tint val="90000"/>
                  </a:schemeClr>
                </a:solidFill>
                <a:effectLst/>
                <a:uFillTx/>
                <a:latin typeface="Calibri"/>
              </a:rPr>
              <a:t>UNIT II</a:t>
            </a:r>
            <a:br>
              <a:rPr sz="5600"/>
            </a:br>
            <a:r>
              <a:rPr b="1" i="1" lang="en-US" sz="5600" strike="noStrike" u="none">
                <a:solidFill>
                  <a:schemeClr val="accent3">
                    <a:tint val="90000"/>
                  </a:schemeClr>
                </a:solidFill>
                <a:effectLst/>
                <a:uFillTx/>
                <a:latin typeface="Calibri"/>
              </a:rPr>
              <a:t>Data Storage and Cloud  Computing </a:t>
            </a:r>
            <a:r>
              <a:rPr b="1" lang="en-US" sz="5600" strike="noStrike" u="none">
                <a:solidFill>
                  <a:schemeClr val="accent3">
                    <a:tint val="90000"/>
                  </a:schemeClr>
                </a:solidFill>
                <a:effectLst/>
                <a:uFillTx/>
                <a:latin typeface="Calibri"/>
              </a:rPr>
              <a:t>	</a:t>
            </a:r>
            <a:br>
              <a:rPr sz="5600"/>
            </a:br>
            <a:br>
              <a:rPr sz="5600"/>
            </a:br>
            <a:endParaRPr b="0" lang="en-IN" sz="5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Flash</a:t>
            </a:r>
            <a:endParaRPr b="0" lang="en-IN" sz="5000" strike="noStrike" u="none">
              <a:solidFill>
                <a:srgbClr val="000000"/>
              </a:solidFill>
              <a:effectLst/>
              <a:uFillTx/>
              <a:latin typeface="Arial"/>
            </a:endParaRPr>
          </a:p>
        </p:txBody>
      </p:sp>
      <p:sp>
        <p:nvSpPr>
          <p:cNvPr id="25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Flash memory is secondary memory and so it is not volatile which means it persists the data even if there is not an electrical supply provided.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flash memory works on the principle of EEPROM. EEPROM stands for Electrical Erasable Programmable Read-Only Memory.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ROM operation can only one time write and many times read and we can’t erase it.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But Flash Memory can be erased multiple times and update the data or program integrated into it. So it gives flexibility to the updation of the program but ROM has no such type of feature.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Features of Flash Memory</a:t>
            </a:r>
            <a:br>
              <a:rPr sz="5000"/>
            </a:br>
            <a:endParaRPr b="0" lang="en-IN" sz="5000" strike="noStrike" u="none">
              <a:solidFill>
                <a:srgbClr val="000000"/>
              </a:solidFill>
              <a:effectLst/>
              <a:uFillTx/>
              <a:latin typeface="Arial"/>
            </a:endParaRPr>
          </a:p>
        </p:txBody>
      </p:sp>
      <p:sp>
        <p:nvSpPr>
          <p:cNvPr id="254" name="PlaceHolder 2"/>
          <p:cNvSpPr>
            <a:spLocks noGrp="1"/>
          </p:cNvSpPr>
          <p:nvPr>
            <p:ph/>
          </p:nvPr>
        </p:nvSpPr>
        <p:spPr>
          <a:xfrm>
            <a:off x="609480" y="159084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Non-volatile: There is no loss of data when there is no electricity supply.</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Solid-state: It is SS technology so it is faster than HDD type storage.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Fast access times: It supports solid-state technology so it has faster access time.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Large storage capacity: Flash memory devices can store large amounts of data, from a few GB (Gigabytes) to several TB(Terabytes).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Low power consumption: It is not based on header like HDD so no mechanical components in flash memory so it uses less amount of electricity from read the data.</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Flexibility towards Erase and write operations: Flash memory can be erased electrically multiple times and read multiple times so flexibility towards read/write operation is more in flash memory.</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Applications of Flash Memory</a:t>
            </a:r>
            <a:br>
              <a:rPr sz="5000"/>
            </a:br>
            <a:endParaRPr b="0" lang="en-IN" sz="5000" strike="noStrike" u="none">
              <a:solidFill>
                <a:srgbClr val="000000"/>
              </a:solidFill>
              <a:effectLst/>
              <a:uFillTx/>
              <a:latin typeface="Arial"/>
            </a:endParaRPr>
          </a:p>
        </p:txBody>
      </p:sp>
      <p:sp>
        <p:nvSpPr>
          <p:cNvPr id="25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Used in SSDs: Flash memory is used in SSDs to increase the speed of read/write of operations.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Embedded systems: Flash memory is used in embedded systems. Examples: digital cameras, camcorders, MP3 players etc.</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Smartphones and tablets: Flash memory is used in smartphones and tablets.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USB drives: Flash memory is commonly used in USB drives.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SAN: Storage Area Network</a:t>
            </a:r>
            <a:endParaRPr b="0" lang="en-IN" sz="5000" strike="noStrike" u="none">
              <a:solidFill>
                <a:srgbClr val="000000"/>
              </a:solidFill>
              <a:effectLst/>
              <a:uFillTx/>
              <a:latin typeface="Arial"/>
            </a:endParaRPr>
          </a:p>
        </p:txBody>
      </p:sp>
      <p:sp>
        <p:nvSpPr>
          <p:cNvPr id="25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When multiple hosts want to connect a single storage device, then SAN is used.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SAN provides block-level storage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Simultaneous access is not permitted </a:t>
            </a:r>
            <a:endParaRPr b="0" lang="en-IN" sz="2400" strike="noStrike" u="none">
              <a:solidFill>
                <a:srgbClr val="000000"/>
              </a:solidFill>
              <a:effectLst/>
              <a:uFillTx/>
              <a:latin typeface="Arial"/>
            </a:endParaRPr>
          </a:p>
          <a:p>
            <a:pPr lvl="2" marL="914400" indent="-246960">
              <a:lnSpc>
                <a:spcPct val="100000"/>
              </a:lnSpc>
              <a:spcBef>
                <a:spcPts val="420"/>
              </a:spcBef>
              <a:buClr>
                <a:srgbClr val="009dd9"/>
              </a:buClr>
              <a:buSzPct val="70000"/>
              <a:buFont typeface="Wingdings" charset="2"/>
              <a:buChar char=""/>
            </a:pPr>
            <a:r>
              <a:rPr b="0" lang="en-US" sz="2100" strike="noStrike" u="none">
                <a:solidFill>
                  <a:schemeClr val="dk1"/>
                </a:solidFill>
                <a:effectLst/>
                <a:uFillTx/>
                <a:latin typeface="Constantia"/>
              </a:rPr>
              <a:t> hence it is suitable for clustering environment. </a:t>
            </a:r>
            <a:endParaRPr b="0" lang="en-IN" sz="21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SAN technologies are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FC (Fibre Channel),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iSCSI (Internet SCSI) and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AoE (ATA over Ethernet).</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98" dur="indefinite" restart="never" nodeType="tmRoot">
          <p:childTnLst>
            <p:seq>
              <p:cTn id="199" dur="indefinite" nodeType="mainSeq">
                <p:childTnLst>
                  <p:par>
                    <p:cTn id="200" fill="hold">
                      <p:stCondLst>
                        <p:cond delay="indefinite"/>
                      </p:stCondLst>
                      <p:childTnLst>
                        <p:par>
                          <p:cTn id="201" fill="hold">
                            <p:stCondLst>
                              <p:cond delay="0"/>
                            </p:stCondLst>
                            <p:childTnLst>
                              <p:par>
                                <p:cTn id="202" nodeType="clickEffect" fill="hold" presetClass="entr" presetID="42">
                                  <p:stCondLst>
                                    <p:cond delay="0"/>
                                  </p:stCondLst>
                                  <p:childTnLst>
                                    <p:set>
                                      <p:cBhvr>
                                        <p:cTn id="203" dur="1" fill="hold">
                                          <p:stCondLst>
                                            <p:cond delay="0"/>
                                          </p:stCondLst>
                                        </p:cTn>
                                        <p:tgtEl>
                                          <p:spTgt spid="258">
                                            <p:txEl>
                                              <p:pRg st="0" end="0"/>
                                            </p:txEl>
                                          </p:spTgt>
                                        </p:tgtEl>
                                        <p:attrNameLst>
                                          <p:attrName>style.visibility</p:attrName>
                                        </p:attrNameLst>
                                      </p:cBhvr>
                                      <p:to>
                                        <p:strVal val="visible"/>
                                      </p:to>
                                    </p:set>
                                    <p:animEffect filter="fade" transition="in">
                                      <p:cBhvr additive="repl">
                                        <p:cTn id="204" dur="1000"/>
                                        <p:tgtEl>
                                          <p:spTgt spid="258">
                                            <p:txEl>
                                              <p:pRg st="0" end="0"/>
                                            </p:txEl>
                                          </p:spTgt>
                                        </p:tgtEl>
                                      </p:cBhvr>
                                    </p:animEffect>
                                    <p:anim calcmode="lin" valueType="num">
                                      <p:cBhvr additive="repl">
                                        <p:cTn id="205" dur="1000" fill="hold"/>
                                        <p:tgtEl>
                                          <p:spTgt spid="258">
                                            <p:txEl>
                                              <p:pRg st="0" end="0"/>
                                            </p:txEl>
                                          </p:spTgt>
                                        </p:tgtEl>
                                        <p:attrNameLst>
                                          <p:attrName>ppt_x</p:attrName>
                                        </p:attrNameLst>
                                      </p:cBhvr>
                                      <p:tavLst>
                                        <p:tav tm="0">
                                          <p:val>
                                            <p:strVal val="#ppt_x"/>
                                          </p:val>
                                        </p:tav>
                                        <p:tav tm="100000">
                                          <p:val>
                                            <p:strVal val="#ppt_x"/>
                                          </p:val>
                                        </p:tav>
                                      </p:tavLst>
                                    </p:anim>
                                    <p:anim calcmode="lin" valueType="num">
                                      <p:cBhvr additive="repl">
                                        <p:cTn id="206" dur="1000" fill="hold"/>
                                        <p:tgtEl>
                                          <p:spTgt spid="2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nodeType="clickEffect" fill="hold" presetClass="entr" presetID="42">
                                  <p:stCondLst>
                                    <p:cond delay="0"/>
                                  </p:stCondLst>
                                  <p:childTnLst>
                                    <p:set>
                                      <p:cBhvr>
                                        <p:cTn id="210" dur="1" fill="hold">
                                          <p:stCondLst>
                                            <p:cond delay="0"/>
                                          </p:stCondLst>
                                        </p:cTn>
                                        <p:tgtEl>
                                          <p:spTgt spid="258">
                                            <p:txEl>
                                              <p:pRg st="1" end="1"/>
                                            </p:txEl>
                                          </p:spTgt>
                                        </p:tgtEl>
                                        <p:attrNameLst>
                                          <p:attrName>style.visibility</p:attrName>
                                        </p:attrNameLst>
                                      </p:cBhvr>
                                      <p:to>
                                        <p:strVal val="visible"/>
                                      </p:to>
                                    </p:set>
                                    <p:animEffect filter="fade" transition="in">
                                      <p:cBhvr additive="repl">
                                        <p:cTn id="211" dur="1000"/>
                                        <p:tgtEl>
                                          <p:spTgt spid="258">
                                            <p:txEl>
                                              <p:pRg st="1" end="1"/>
                                            </p:txEl>
                                          </p:spTgt>
                                        </p:tgtEl>
                                      </p:cBhvr>
                                    </p:animEffect>
                                    <p:anim calcmode="lin" valueType="num">
                                      <p:cBhvr additive="repl">
                                        <p:cTn id="212" dur="1000" fill="hold"/>
                                        <p:tgtEl>
                                          <p:spTgt spid="258">
                                            <p:txEl>
                                              <p:pRg st="1" end="1"/>
                                            </p:txEl>
                                          </p:spTgt>
                                        </p:tgtEl>
                                        <p:attrNameLst>
                                          <p:attrName>ppt_x</p:attrName>
                                        </p:attrNameLst>
                                      </p:cBhvr>
                                      <p:tavLst>
                                        <p:tav tm="0">
                                          <p:val>
                                            <p:strVal val="#ppt_x"/>
                                          </p:val>
                                        </p:tav>
                                        <p:tav tm="100000">
                                          <p:val>
                                            <p:strVal val="#ppt_x"/>
                                          </p:val>
                                        </p:tav>
                                      </p:tavLst>
                                    </p:anim>
                                    <p:anim calcmode="lin" valueType="num">
                                      <p:cBhvr additive="repl">
                                        <p:cTn id="213" dur="1000" fill="hold"/>
                                        <p:tgtEl>
                                          <p:spTgt spid="258">
                                            <p:txEl>
                                              <p:pRg st="1" end="1"/>
                                            </p:txEl>
                                          </p:spTgt>
                                        </p:tgtEl>
                                        <p:attrNameLst>
                                          <p:attrName>ppt_y</p:attrName>
                                        </p:attrNameLst>
                                      </p:cBhvr>
                                      <p:tavLst>
                                        <p:tav tm="0">
                                          <p:val>
                                            <p:strVal val="#ppt_y+.1"/>
                                          </p:val>
                                        </p:tav>
                                        <p:tav tm="100000">
                                          <p:val>
                                            <p:strVal val="#ppt_y"/>
                                          </p:val>
                                        </p:tav>
                                      </p:tavLst>
                                    </p:anim>
                                  </p:childTnLst>
                                </p:cTn>
                              </p:par>
                              <p:par>
                                <p:cTn id="214" nodeType="withEffect" fill="hold" presetClass="entr" presetID="42">
                                  <p:stCondLst>
                                    <p:cond delay="0"/>
                                  </p:stCondLst>
                                  <p:childTnLst>
                                    <p:set>
                                      <p:cBhvr>
                                        <p:cTn id="215" dur="1" fill="hold">
                                          <p:stCondLst>
                                            <p:cond delay="0"/>
                                          </p:stCondLst>
                                        </p:cTn>
                                        <p:tgtEl>
                                          <p:spTgt spid="258">
                                            <p:txEl>
                                              <p:pRg st="2" end="2"/>
                                            </p:txEl>
                                          </p:spTgt>
                                        </p:tgtEl>
                                        <p:attrNameLst>
                                          <p:attrName>style.visibility</p:attrName>
                                        </p:attrNameLst>
                                      </p:cBhvr>
                                      <p:to>
                                        <p:strVal val="visible"/>
                                      </p:to>
                                    </p:set>
                                    <p:animEffect filter="fade" transition="in">
                                      <p:cBhvr additive="repl">
                                        <p:cTn id="216" dur="1000"/>
                                        <p:tgtEl>
                                          <p:spTgt spid="258">
                                            <p:txEl>
                                              <p:pRg st="2" end="2"/>
                                            </p:txEl>
                                          </p:spTgt>
                                        </p:tgtEl>
                                      </p:cBhvr>
                                    </p:animEffect>
                                    <p:anim calcmode="lin" valueType="num">
                                      <p:cBhvr additive="repl">
                                        <p:cTn id="217" dur="1000" fill="hold"/>
                                        <p:tgtEl>
                                          <p:spTgt spid="258">
                                            <p:txEl>
                                              <p:pRg st="2" end="2"/>
                                            </p:txEl>
                                          </p:spTgt>
                                        </p:tgtEl>
                                        <p:attrNameLst>
                                          <p:attrName>ppt_x</p:attrName>
                                        </p:attrNameLst>
                                      </p:cBhvr>
                                      <p:tavLst>
                                        <p:tav tm="0">
                                          <p:val>
                                            <p:strVal val="#ppt_x"/>
                                          </p:val>
                                        </p:tav>
                                        <p:tav tm="100000">
                                          <p:val>
                                            <p:strVal val="#ppt_x"/>
                                          </p:val>
                                        </p:tav>
                                      </p:tavLst>
                                    </p:anim>
                                    <p:anim calcmode="lin" valueType="num">
                                      <p:cBhvr additive="repl">
                                        <p:cTn id="218" dur="1000" fill="hold"/>
                                        <p:tgtEl>
                                          <p:spTgt spid="258">
                                            <p:txEl>
                                              <p:pRg st="2" end="2"/>
                                            </p:txEl>
                                          </p:spTgt>
                                        </p:tgtEl>
                                        <p:attrNameLst>
                                          <p:attrName>ppt_y</p:attrName>
                                        </p:attrNameLst>
                                      </p:cBhvr>
                                      <p:tavLst>
                                        <p:tav tm="0">
                                          <p:val>
                                            <p:strVal val="#ppt_y+.1"/>
                                          </p:val>
                                        </p:tav>
                                        <p:tav tm="100000">
                                          <p:val>
                                            <p:strVal val="#ppt_y"/>
                                          </p:val>
                                        </p:tav>
                                      </p:tavLst>
                                    </p:anim>
                                  </p:childTnLst>
                                </p:cTn>
                              </p:par>
                              <p:par>
                                <p:cTn id="219" nodeType="withEffect" fill="hold" presetClass="entr" presetID="42">
                                  <p:stCondLst>
                                    <p:cond delay="0"/>
                                  </p:stCondLst>
                                  <p:childTnLst>
                                    <p:set>
                                      <p:cBhvr>
                                        <p:cTn id="220" dur="1" fill="hold">
                                          <p:stCondLst>
                                            <p:cond delay="0"/>
                                          </p:stCondLst>
                                        </p:cTn>
                                        <p:tgtEl>
                                          <p:spTgt spid="258">
                                            <p:txEl>
                                              <p:pRg st="3" end="3"/>
                                            </p:txEl>
                                          </p:spTgt>
                                        </p:tgtEl>
                                        <p:attrNameLst>
                                          <p:attrName>style.visibility</p:attrName>
                                        </p:attrNameLst>
                                      </p:cBhvr>
                                      <p:to>
                                        <p:strVal val="visible"/>
                                      </p:to>
                                    </p:set>
                                    <p:animEffect filter="fade" transition="in">
                                      <p:cBhvr additive="repl">
                                        <p:cTn id="221" dur="1000"/>
                                        <p:tgtEl>
                                          <p:spTgt spid="258">
                                            <p:txEl>
                                              <p:pRg st="3" end="3"/>
                                            </p:txEl>
                                          </p:spTgt>
                                        </p:tgtEl>
                                      </p:cBhvr>
                                    </p:animEffect>
                                    <p:anim calcmode="lin" valueType="num">
                                      <p:cBhvr additive="repl">
                                        <p:cTn id="222" dur="1000" fill="hold"/>
                                        <p:tgtEl>
                                          <p:spTgt spid="258">
                                            <p:txEl>
                                              <p:pRg st="3" end="3"/>
                                            </p:txEl>
                                          </p:spTgt>
                                        </p:tgtEl>
                                        <p:attrNameLst>
                                          <p:attrName>ppt_x</p:attrName>
                                        </p:attrNameLst>
                                      </p:cBhvr>
                                      <p:tavLst>
                                        <p:tav tm="0">
                                          <p:val>
                                            <p:strVal val="#ppt_x"/>
                                          </p:val>
                                        </p:tav>
                                        <p:tav tm="100000">
                                          <p:val>
                                            <p:strVal val="#ppt_x"/>
                                          </p:val>
                                        </p:tav>
                                      </p:tavLst>
                                    </p:anim>
                                    <p:anim calcmode="lin" valueType="num">
                                      <p:cBhvr additive="repl">
                                        <p:cTn id="223" dur="1000" fill="hold"/>
                                        <p:tgtEl>
                                          <p:spTgt spid="2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nodeType="clickEffect" fill="hold" presetClass="entr" presetID="42">
                                  <p:stCondLst>
                                    <p:cond delay="0"/>
                                  </p:stCondLst>
                                  <p:childTnLst>
                                    <p:set>
                                      <p:cBhvr>
                                        <p:cTn id="227" dur="1" fill="hold">
                                          <p:stCondLst>
                                            <p:cond delay="0"/>
                                          </p:stCondLst>
                                        </p:cTn>
                                        <p:tgtEl>
                                          <p:spTgt spid="258">
                                            <p:txEl>
                                              <p:pRg st="4" end="4"/>
                                            </p:txEl>
                                          </p:spTgt>
                                        </p:tgtEl>
                                        <p:attrNameLst>
                                          <p:attrName>style.visibility</p:attrName>
                                        </p:attrNameLst>
                                      </p:cBhvr>
                                      <p:to>
                                        <p:strVal val="visible"/>
                                      </p:to>
                                    </p:set>
                                    <p:animEffect filter="fade" transition="in">
                                      <p:cBhvr additive="repl">
                                        <p:cTn id="228" dur="1000"/>
                                        <p:tgtEl>
                                          <p:spTgt spid="258">
                                            <p:txEl>
                                              <p:pRg st="4" end="4"/>
                                            </p:txEl>
                                          </p:spTgt>
                                        </p:tgtEl>
                                      </p:cBhvr>
                                    </p:animEffect>
                                    <p:anim calcmode="lin" valueType="num">
                                      <p:cBhvr additive="repl">
                                        <p:cTn id="229" dur="1000" fill="hold"/>
                                        <p:tgtEl>
                                          <p:spTgt spid="258">
                                            <p:txEl>
                                              <p:pRg st="4" end="4"/>
                                            </p:txEl>
                                          </p:spTgt>
                                        </p:tgtEl>
                                        <p:attrNameLst>
                                          <p:attrName>ppt_x</p:attrName>
                                        </p:attrNameLst>
                                      </p:cBhvr>
                                      <p:tavLst>
                                        <p:tav tm="0">
                                          <p:val>
                                            <p:strVal val="#ppt_x"/>
                                          </p:val>
                                        </p:tav>
                                        <p:tav tm="100000">
                                          <p:val>
                                            <p:strVal val="#ppt_x"/>
                                          </p:val>
                                        </p:tav>
                                      </p:tavLst>
                                    </p:anim>
                                    <p:anim calcmode="lin" valueType="num">
                                      <p:cBhvr additive="repl">
                                        <p:cTn id="230" dur="1000" fill="hold"/>
                                        <p:tgtEl>
                                          <p:spTgt spid="258">
                                            <p:txEl>
                                              <p:pRg st="4" end="4"/>
                                            </p:txEl>
                                          </p:spTgt>
                                        </p:tgtEl>
                                        <p:attrNameLst>
                                          <p:attrName>ppt_y</p:attrName>
                                        </p:attrNameLst>
                                      </p:cBhvr>
                                      <p:tavLst>
                                        <p:tav tm="0">
                                          <p:val>
                                            <p:strVal val="#ppt_y+.1"/>
                                          </p:val>
                                        </p:tav>
                                        <p:tav tm="100000">
                                          <p:val>
                                            <p:strVal val="#ppt_y"/>
                                          </p:val>
                                        </p:tav>
                                      </p:tavLst>
                                    </p:anim>
                                  </p:childTnLst>
                                </p:cTn>
                              </p:par>
                              <p:par>
                                <p:cTn id="231" nodeType="withEffect" fill="hold" presetClass="entr" presetID="42">
                                  <p:stCondLst>
                                    <p:cond delay="0"/>
                                  </p:stCondLst>
                                  <p:childTnLst>
                                    <p:set>
                                      <p:cBhvr>
                                        <p:cTn id="232" dur="1" fill="hold">
                                          <p:stCondLst>
                                            <p:cond delay="0"/>
                                          </p:stCondLst>
                                        </p:cTn>
                                        <p:tgtEl>
                                          <p:spTgt spid="258">
                                            <p:txEl>
                                              <p:pRg st="5" end="5"/>
                                            </p:txEl>
                                          </p:spTgt>
                                        </p:tgtEl>
                                        <p:attrNameLst>
                                          <p:attrName>style.visibility</p:attrName>
                                        </p:attrNameLst>
                                      </p:cBhvr>
                                      <p:to>
                                        <p:strVal val="visible"/>
                                      </p:to>
                                    </p:set>
                                    <p:animEffect filter="fade" transition="in">
                                      <p:cBhvr additive="repl">
                                        <p:cTn id="233" dur="1000"/>
                                        <p:tgtEl>
                                          <p:spTgt spid="258">
                                            <p:txEl>
                                              <p:pRg st="5" end="5"/>
                                            </p:txEl>
                                          </p:spTgt>
                                        </p:tgtEl>
                                      </p:cBhvr>
                                    </p:animEffect>
                                    <p:anim calcmode="lin" valueType="num">
                                      <p:cBhvr additive="repl">
                                        <p:cTn id="234" dur="1000" fill="hold"/>
                                        <p:tgtEl>
                                          <p:spTgt spid="258">
                                            <p:txEl>
                                              <p:pRg st="5" end="5"/>
                                            </p:txEl>
                                          </p:spTgt>
                                        </p:tgtEl>
                                        <p:attrNameLst>
                                          <p:attrName>ppt_x</p:attrName>
                                        </p:attrNameLst>
                                      </p:cBhvr>
                                      <p:tavLst>
                                        <p:tav tm="0">
                                          <p:val>
                                            <p:strVal val="#ppt_x"/>
                                          </p:val>
                                        </p:tav>
                                        <p:tav tm="100000">
                                          <p:val>
                                            <p:strVal val="#ppt_x"/>
                                          </p:val>
                                        </p:tav>
                                      </p:tavLst>
                                    </p:anim>
                                    <p:anim calcmode="lin" valueType="num">
                                      <p:cBhvr additive="repl">
                                        <p:cTn id="235" dur="1000" fill="hold"/>
                                        <p:tgtEl>
                                          <p:spTgt spid="258">
                                            <p:txEl>
                                              <p:pRg st="5" end="5"/>
                                            </p:txEl>
                                          </p:spTgt>
                                        </p:tgtEl>
                                        <p:attrNameLst>
                                          <p:attrName>ppt_y</p:attrName>
                                        </p:attrNameLst>
                                      </p:cBhvr>
                                      <p:tavLst>
                                        <p:tav tm="0">
                                          <p:val>
                                            <p:strVal val="#ppt_y+.1"/>
                                          </p:val>
                                        </p:tav>
                                        <p:tav tm="100000">
                                          <p:val>
                                            <p:strVal val="#ppt_y"/>
                                          </p:val>
                                        </p:tav>
                                      </p:tavLst>
                                    </p:anim>
                                  </p:childTnLst>
                                </p:cTn>
                              </p:par>
                              <p:par>
                                <p:cTn id="236" nodeType="withEffect" fill="hold" presetClass="entr" presetID="42">
                                  <p:stCondLst>
                                    <p:cond delay="0"/>
                                  </p:stCondLst>
                                  <p:childTnLst>
                                    <p:set>
                                      <p:cBhvr>
                                        <p:cTn id="237" dur="1" fill="hold">
                                          <p:stCondLst>
                                            <p:cond delay="0"/>
                                          </p:stCondLst>
                                        </p:cTn>
                                        <p:tgtEl>
                                          <p:spTgt spid="258">
                                            <p:txEl>
                                              <p:pRg st="6" end="6"/>
                                            </p:txEl>
                                          </p:spTgt>
                                        </p:tgtEl>
                                        <p:attrNameLst>
                                          <p:attrName>style.visibility</p:attrName>
                                        </p:attrNameLst>
                                      </p:cBhvr>
                                      <p:to>
                                        <p:strVal val="visible"/>
                                      </p:to>
                                    </p:set>
                                    <p:animEffect filter="fade" transition="in">
                                      <p:cBhvr additive="repl">
                                        <p:cTn id="238" dur="1000"/>
                                        <p:tgtEl>
                                          <p:spTgt spid="258">
                                            <p:txEl>
                                              <p:pRg st="6" end="6"/>
                                            </p:txEl>
                                          </p:spTgt>
                                        </p:tgtEl>
                                      </p:cBhvr>
                                    </p:animEffect>
                                    <p:anim calcmode="lin" valueType="num">
                                      <p:cBhvr additive="repl">
                                        <p:cTn id="239" dur="1000" fill="hold"/>
                                        <p:tgtEl>
                                          <p:spTgt spid="258">
                                            <p:txEl>
                                              <p:pRg st="6" end="6"/>
                                            </p:txEl>
                                          </p:spTgt>
                                        </p:tgtEl>
                                        <p:attrNameLst>
                                          <p:attrName>ppt_x</p:attrName>
                                        </p:attrNameLst>
                                      </p:cBhvr>
                                      <p:tavLst>
                                        <p:tav tm="0">
                                          <p:val>
                                            <p:strVal val="#ppt_x"/>
                                          </p:val>
                                        </p:tav>
                                        <p:tav tm="100000">
                                          <p:val>
                                            <p:strVal val="#ppt_x"/>
                                          </p:val>
                                        </p:tav>
                                      </p:tavLst>
                                    </p:anim>
                                    <p:anim calcmode="lin" valueType="num">
                                      <p:cBhvr additive="repl">
                                        <p:cTn id="240" dur="1000" fill="hold"/>
                                        <p:tgtEl>
                                          <p:spTgt spid="258">
                                            <p:txEl>
                                              <p:pRg st="6" end="6"/>
                                            </p:txEl>
                                          </p:spTgt>
                                        </p:tgtEl>
                                        <p:attrNameLst>
                                          <p:attrName>ppt_y</p:attrName>
                                        </p:attrNameLst>
                                      </p:cBhvr>
                                      <p:tavLst>
                                        <p:tav tm="0">
                                          <p:val>
                                            <p:strVal val="#ppt_y+.1"/>
                                          </p:val>
                                        </p:tav>
                                        <p:tav tm="100000">
                                          <p:val>
                                            <p:strVal val="#ppt_y"/>
                                          </p:val>
                                        </p:tav>
                                      </p:tavLst>
                                    </p:anim>
                                  </p:childTnLst>
                                </p:cTn>
                              </p:par>
                              <p:par>
                                <p:cTn id="241" nodeType="withEffect" fill="hold" presetClass="entr" presetID="42">
                                  <p:stCondLst>
                                    <p:cond delay="0"/>
                                  </p:stCondLst>
                                  <p:childTnLst>
                                    <p:set>
                                      <p:cBhvr>
                                        <p:cTn id="242" dur="1" fill="hold">
                                          <p:stCondLst>
                                            <p:cond delay="0"/>
                                          </p:stCondLst>
                                        </p:cTn>
                                        <p:tgtEl>
                                          <p:spTgt spid="258">
                                            <p:txEl>
                                              <p:pRg st="7" end="7"/>
                                            </p:txEl>
                                          </p:spTgt>
                                        </p:tgtEl>
                                        <p:attrNameLst>
                                          <p:attrName>style.visibility</p:attrName>
                                        </p:attrNameLst>
                                      </p:cBhvr>
                                      <p:to>
                                        <p:strVal val="visible"/>
                                      </p:to>
                                    </p:set>
                                    <p:animEffect filter="fade" transition="in">
                                      <p:cBhvr additive="repl">
                                        <p:cTn id="243" dur="1000"/>
                                        <p:tgtEl>
                                          <p:spTgt spid="258">
                                            <p:txEl>
                                              <p:pRg st="7" end="7"/>
                                            </p:txEl>
                                          </p:spTgt>
                                        </p:tgtEl>
                                      </p:cBhvr>
                                    </p:animEffect>
                                    <p:anim calcmode="lin" valueType="num">
                                      <p:cBhvr additive="repl">
                                        <p:cTn id="244" dur="1000" fill="hold"/>
                                        <p:tgtEl>
                                          <p:spTgt spid="258">
                                            <p:txEl>
                                              <p:pRg st="7" end="7"/>
                                            </p:txEl>
                                          </p:spTgt>
                                        </p:tgtEl>
                                        <p:attrNameLst>
                                          <p:attrName>ppt_x</p:attrName>
                                        </p:attrNameLst>
                                      </p:cBhvr>
                                      <p:tavLst>
                                        <p:tav tm="0">
                                          <p:val>
                                            <p:strVal val="#ppt_x"/>
                                          </p:val>
                                        </p:tav>
                                        <p:tav tm="100000">
                                          <p:val>
                                            <p:strVal val="#ppt_x"/>
                                          </p:val>
                                        </p:tav>
                                      </p:tavLst>
                                    </p:anim>
                                    <p:anim calcmode="lin" valueType="num">
                                      <p:cBhvr additive="repl">
                                        <p:cTn id="245" dur="1000" fill="hold"/>
                                        <p:tgtEl>
                                          <p:spTgt spid="25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NAS: Network Attached Storage</a:t>
            </a:r>
            <a:endParaRPr b="0" lang="en-IN" sz="5000" strike="noStrike" u="none">
              <a:solidFill>
                <a:srgbClr val="000000"/>
              </a:solidFill>
              <a:effectLst/>
              <a:uFillTx/>
              <a:latin typeface="Arial"/>
            </a:endParaRPr>
          </a:p>
        </p:txBody>
      </p:sp>
      <p:sp>
        <p:nvSpPr>
          <p:cNvPr id="26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fi le-level storage, NAS is used.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SAN and DAS act as base system for NAS.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NAS is also called as ‘File Server’.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main advantage of NAS :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multiple hosts can share a single volume at the same time</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i="1" lang="en-US" sz="2600" strike="noStrike" u="none">
                <a:solidFill>
                  <a:schemeClr val="dk1"/>
                </a:solidFill>
                <a:effectLst/>
                <a:uFillTx/>
                <a:latin typeface="Constantia"/>
              </a:rPr>
              <a:t>When using SAN or DAS only one client can access the volume at a time.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DATA STORAGE MANAGEMENT</a:t>
            </a:r>
            <a:endParaRPr b="0" lang="en-IN" sz="5000" strike="noStrike" u="none">
              <a:solidFill>
                <a:srgbClr val="000000"/>
              </a:solidFill>
              <a:effectLst/>
              <a:uFillTx/>
              <a:latin typeface="Arial"/>
            </a:endParaRPr>
          </a:p>
        </p:txBody>
      </p:sp>
      <p:sp>
        <p:nvSpPr>
          <p:cNvPr id="26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storage is expensive; therefore, storage administrators are trying to use tiered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Using fiber channel for storing data for a network user gives better performance but storage devices used are small and are expensive.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SAN or DAS is cost effective performance-wise it is of lower grade.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Today IT organizations are implementing tiered storage as a mix of storage technologies that meet the performance needs and are cost effective.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46" dur="indefinite" restart="never" nodeType="tmRoot">
          <p:childTnLst>
            <p:seq>
              <p:cTn id="247" dur="indefinite" nodeType="mainSeq">
                <p:childTnLst>
                  <p:par>
                    <p:cTn id="248" fill="hold">
                      <p:stCondLst>
                        <p:cond delay="indefinite"/>
                      </p:stCondLst>
                      <p:childTnLst>
                        <p:par>
                          <p:cTn id="249" fill="hold">
                            <p:stCondLst>
                              <p:cond delay="0"/>
                            </p:stCondLst>
                            <p:childTnLst>
                              <p:par>
                                <p:cTn id="250" nodeType="clickEffect" fill="hold" presetClass="entr" presetID="42">
                                  <p:stCondLst>
                                    <p:cond delay="0"/>
                                  </p:stCondLst>
                                  <p:childTnLst>
                                    <p:set>
                                      <p:cBhvr>
                                        <p:cTn id="251" dur="1" fill="hold">
                                          <p:stCondLst>
                                            <p:cond delay="0"/>
                                          </p:stCondLst>
                                        </p:cTn>
                                        <p:tgtEl>
                                          <p:spTgt spid="262">
                                            <p:txEl>
                                              <p:pRg st="0" end="0"/>
                                            </p:txEl>
                                          </p:spTgt>
                                        </p:tgtEl>
                                        <p:attrNameLst>
                                          <p:attrName>style.visibility</p:attrName>
                                        </p:attrNameLst>
                                      </p:cBhvr>
                                      <p:to>
                                        <p:strVal val="visible"/>
                                      </p:to>
                                    </p:set>
                                    <p:animEffect filter="fade" transition="in">
                                      <p:cBhvr additive="repl">
                                        <p:cTn id="252" dur="1000"/>
                                        <p:tgtEl>
                                          <p:spTgt spid="262">
                                            <p:txEl>
                                              <p:pRg st="0" end="0"/>
                                            </p:txEl>
                                          </p:spTgt>
                                        </p:tgtEl>
                                      </p:cBhvr>
                                    </p:animEffect>
                                    <p:anim calcmode="lin" valueType="num">
                                      <p:cBhvr additive="repl">
                                        <p:cTn id="253" dur="1000" fill="hold"/>
                                        <p:tgtEl>
                                          <p:spTgt spid="262">
                                            <p:txEl>
                                              <p:pRg st="0" end="0"/>
                                            </p:txEl>
                                          </p:spTgt>
                                        </p:tgtEl>
                                        <p:attrNameLst>
                                          <p:attrName>ppt_x</p:attrName>
                                        </p:attrNameLst>
                                      </p:cBhvr>
                                      <p:tavLst>
                                        <p:tav tm="0">
                                          <p:val>
                                            <p:strVal val="#ppt_x"/>
                                          </p:val>
                                        </p:tav>
                                        <p:tav tm="100000">
                                          <p:val>
                                            <p:strVal val="#ppt_x"/>
                                          </p:val>
                                        </p:tav>
                                      </p:tavLst>
                                    </p:anim>
                                    <p:anim calcmode="lin" valueType="num">
                                      <p:cBhvr additive="repl">
                                        <p:cTn id="254" dur="1000" fill="hold"/>
                                        <p:tgtEl>
                                          <p:spTgt spid="2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42">
                                  <p:stCondLst>
                                    <p:cond delay="0"/>
                                  </p:stCondLst>
                                  <p:childTnLst>
                                    <p:set>
                                      <p:cBhvr>
                                        <p:cTn id="258" dur="1" fill="hold">
                                          <p:stCondLst>
                                            <p:cond delay="0"/>
                                          </p:stCondLst>
                                        </p:cTn>
                                        <p:tgtEl>
                                          <p:spTgt spid="262">
                                            <p:txEl>
                                              <p:pRg st="1" end="1"/>
                                            </p:txEl>
                                          </p:spTgt>
                                        </p:tgtEl>
                                        <p:attrNameLst>
                                          <p:attrName>style.visibility</p:attrName>
                                        </p:attrNameLst>
                                      </p:cBhvr>
                                      <p:to>
                                        <p:strVal val="visible"/>
                                      </p:to>
                                    </p:set>
                                    <p:animEffect filter="fade" transition="in">
                                      <p:cBhvr additive="repl">
                                        <p:cTn id="259" dur="1000"/>
                                        <p:tgtEl>
                                          <p:spTgt spid="262">
                                            <p:txEl>
                                              <p:pRg st="1" end="1"/>
                                            </p:txEl>
                                          </p:spTgt>
                                        </p:tgtEl>
                                      </p:cBhvr>
                                    </p:animEffect>
                                    <p:anim calcmode="lin" valueType="num">
                                      <p:cBhvr additive="repl">
                                        <p:cTn id="260" dur="1000" fill="hold"/>
                                        <p:tgtEl>
                                          <p:spTgt spid="262">
                                            <p:txEl>
                                              <p:pRg st="1" end="1"/>
                                            </p:txEl>
                                          </p:spTgt>
                                        </p:tgtEl>
                                        <p:attrNameLst>
                                          <p:attrName>ppt_x</p:attrName>
                                        </p:attrNameLst>
                                      </p:cBhvr>
                                      <p:tavLst>
                                        <p:tav tm="0">
                                          <p:val>
                                            <p:strVal val="#ppt_x"/>
                                          </p:val>
                                        </p:tav>
                                        <p:tav tm="100000">
                                          <p:val>
                                            <p:strVal val="#ppt_x"/>
                                          </p:val>
                                        </p:tav>
                                      </p:tavLst>
                                    </p:anim>
                                    <p:anim calcmode="lin" valueType="num">
                                      <p:cBhvr additive="repl">
                                        <p:cTn id="261" dur="1000" fill="hold"/>
                                        <p:tgtEl>
                                          <p:spTgt spid="2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62" fill="hold">
                      <p:stCondLst>
                        <p:cond delay="indefinite"/>
                      </p:stCondLst>
                      <p:childTnLst>
                        <p:par>
                          <p:cTn id="263" fill="hold">
                            <p:stCondLst>
                              <p:cond delay="0"/>
                            </p:stCondLst>
                            <p:childTnLst>
                              <p:par>
                                <p:cTn id="264" nodeType="clickEffect" fill="hold" presetClass="entr" presetID="42">
                                  <p:stCondLst>
                                    <p:cond delay="0"/>
                                  </p:stCondLst>
                                  <p:childTnLst>
                                    <p:set>
                                      <p:cBhvr>
                                        <p:cTn id="265" dur="1" fill="hold">
                                          <p:stCondLst>
                                            <p:cond delay="0"/>
                                          </p:stCondLst>
                                        </p:cTn>
                                        <p:tgtEl>
                                          <p:spTgt spid="262">
                                            <p:txEl>
                                              <p:pRg st="2" end="2"/>
                                            </p:txEl>
                                          </p:spTgt>
                                        </p:tgtEl>
                                        <p:attrNameLst>
                                          <p:attrName>style.visibility</p:attrName>
                                        </p:attrNameLst>
                                      </p:cBhvr>
                                      <p:to>
                                        <p:strVal val="visible"/>
                                      </p:to>
                                    </p:set>
                                    <p:animEffect filter="fade" transition="in">
                                      <p:cBhvr additive="repl">
                                        <p:cTn id="266" dur="1000"/>
                                        <p:tgtEl>
                                          <p:spTgt spid="262">
                                            <p:txEl>
                                              <p:pRg st="2" end="2"/>
                                            </p:txEl>
                                          </p:spTgt>
                                        </p:tgtEl>
                                      </p:cBhvr>
                                    </p:animEffect>
                                    <p:anim calcmode="lin" valueType="num">
                                      <p:cBhvr additive="repl">
                                        <p:cTn id="267" dur="1000" fill="hold"/>
                                        <p:tgtEl>
                                          <p:spTgt spid="262">
                                            <p:txEl>
                                              <p:pRg st="2" end="2"/>
                                            </p:txEl>
                                          </p:spTgt>
                                        </p:tgtEl>
                                        <p:attrNameLst>
                                          <p:attrName>ppt_x</p:attrName>
                                        </p:attrNameLst>
                                      </p:cBhvr>
                                      <p:tavLst>
                                        <p:tav tm="0">
                                          <p:val>
                                            <p:strVal val="#ppt_x"/>
                                          </p:val>
                                        </p:tav>
                                        <p:tav tm="100000">
                                          <p:val>
                                            <p:strVal val="#ppt_x"/>
                                          </p:val>
                                        </p:tav>
                                      </p:tavLst>
                                    </p:anim>
                                    <p:anim calcmode="lin" valueType="num">
                                      <p:cBhvr additive="repl">
                                        <p:cTn id="268" dur="1000" fill="hold"/>
                                        <p:tgtEl>
                                          <p:spTgt spid="26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9" fill="hold">
                      <p:stCondLst>
                        <p:cond delay="indefinite"/>
                      </p:stCondLst>
                      <p:childTnLst>
                        <p:par>
                          <p:cTn id="270" fill="hold">
                            <p:stCondLst>
                              <p:cond delay="0"/>
                            </p:stCondLst>
                            <p:childTnLst>
                              <p:par>
                                <p:cTn id="271" nodeType="clickEffect" fill="hold" presetClass="entr" presetID="42">
                                  <p:stCondLst>
                                    <p:cond delay="0"/>
                                  </p:stCondLst>
                                  <p:childTnLst>
                                    <p:set>
                                      <p:cBhvr>
                                        <p:cTn id="272" dur="1" fill="hold">
                                          <p:stCondLst>
                                            <p:cond delay="0"/>
                                          </p:stCondLst>
                                        </p:cTn>
                                        <p:tgtEl>
                                          <p:spTgt spid="262">
                                            <p:txEl>
                                              <p:pRg st="3" end="3"/>
                                            </p:txEl>
                                          </p:spTgt>
                                        </p:tgtEl>
                                        <p:attrNameLst>
                                          <p:attrName>style.visibility</p:attrName>
                                        </p:attrNameLst>
                                      </p:cBhvr>
                                      <p:to>
                                        <p:strVal val="visible"/>
                                      </p:to>
                                    </p:set>
                                    <p:animEffect filter="fade" transition="in">
                                      <p:cBhvr additive="repl">
                                        <p:cTn id="273" dur="1000"/>
                                        <p:tgtEl>
                                          <p:spTgt spid="262">
                                            <p:txEl>
                                              <p:pRg st="3" end="3"/>
                                            </p:txEl>
                                          </p:spTgt>
                                        </p:tgtEl>
                                      </p:cBhvr>
                                    </p:animEffect>
                                    <p:anim calcmode="lin" valueType="num">
                                      <p:cBhvr additive="repl">
                                        <p:cTn id="274" dur="1000" fill="hold"/>
                                        <p:tgtEl>
                                          <p:spTgt spid="262">
                                            <p:txEl>
                                              <p:pRg st="3" end="3"/>
                                            </p:txEl>
                                          </p:spTgt>
                                        </p:tgtEl>
                                        <p:attrNameLst>
                                          <p:attrName>ppt_x</p:attrName>
                                        </p:attrNameLst>
                                      </p:cBhvr>
                                      <p:tavLst>
                                        <p:tav tm="0">
                                          <p:val>
                                            <p:strVal val="#ppt_x"/>
                                          </p:val>
                                        </p:tav>
                                        <p:tav tm="100000">
                                          <p:val>
                                            <p:strVal val="#ppt_x"/>
                                          </p:val>
                                        </p:tav>
                                      </p:tavLst>
                                    </p:anim>
                                    <p:anim calcmode="lin" valueType="num">
                                      <p:cBhvr additive="repl">
                                        <p:cTn id="275" dur="1000" fill="hold"/>
                                        <p:tgtEl>
                                          <p:spTgt spid="26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DATA STORAGE MANAGEMENT</a:t>
            </a:r>
            <a:endParaRPr b="0" lang="en-IN" sz="5000" strike="noStrike" u="none">
              <a:solidFill>
                <a:srgbClr val="000000"/>
              </a:solidFill>
              <a:effectLst/>
              <a:uFillTx/>
              <a:latin typeface="Arial"/>
            </a:endParaRPr>
          </a:p>
        </p:txBody>
      </p:sp>
      <p:sp>
        <p:nvSpPr>
          <p:cNvPr id="26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Data Storage Management Tools</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Storage Management Process</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Data Storage Challenges</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Unified Storage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58320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1.Data Storage Management Tools </a:t>
            </a:r>
            <a:endParaRPr b="0" lang="en-IN" sz="5000" strike="noStrike" u="none">
              <a:solidFill>
                <a:srgbClr val="000000"/>
              </a:solidFill>
              <a:effectLst/>
              <a:uFillTx/>
              <a:latin typeface="Arial"/>
            </a:endParaRPr>
          </a:p>
        </p:txBody>
      </p:sp>
      <p:sp>
        <p:nvSpPr>
          <p:cNvPr id="266" name="PlaceHolder 2"/>
          <p:cNvSpPr>
            <a:spLocks noGrp="1"/>
          </p:cNvSpPr>
          <p:nvPr>
            <p:ph/>
          </p:nvPr>
        </p:nvSpPr>
        <p:spPr>
          <a:xfrm>
            <a:off x="609480" y="1285560"/>
            <a:ext cx="11356560" cy="527364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Maintaining storage devices is a tedious job for storage administrators.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They adopt some utilities to monitor and manage storage devices.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Management level tasks are configuration, migration, provisioning, archiving and storage monitoring/reporting.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Storage Resource Management (SRM) tools include configuration tools, provisioning tools and measurement tools.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1" lang="en-US" sz="2400" strike="noStrike" u="none">
                <a:solidFill>
                  <a:schemeClr val="dk1"/>
                </a:solidFill>
                <a:effectLst/>
                <a:uFillTx/>
                <a:latin typeface="Constantia"/>
              </a:rPr>
              <a:t>Configuration tools </a:t>
            </a:r>
            <a:r>
              <a:rPr b="0" lang="en-US" sz="2400" strike="noStrike" u="none">
                <a:solidFill>
                  <a:schemeClr val="dk1"/>
                </a:solidFill>
                <a:effectLst/>
                <a:uFillTx/>
                <a:latin typeface="Constantia"/>
              </a:rPr>
              <a:t>handle the set-up of storage resources. These tools help to organize and manage RAID devices by assigning groups, defining levels or assigning spare drives.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1" lang="en-US" sz="2400" strike="noStrike" u="none">
                <a:solidFill>
                  <a:schemeClr val="dk1"/>
                </a:solidFill>
                <a:effectLst/>
                <a:uFillTx/>
                <a:latin typeface="Constantia"/>
              </a:rPr>
              <a:t>Provisioning tools </a:t>
            </a:r>
            <a:r>
              <a:rPr b="0" lang="en-US" sz="2400" strike="noStrike" u="none">
                <a:solidFill>
                  <a:schemeClr val="dk1"/>
                </a:solidFill>
                <a:effectLst/>
                <a:uFillTx/>
                <a:latin typeface="Constantia"/>
              </a:rPr>
              <a:t>define and control access to storage resources for preventing a network user from being able to use any other user’s storage.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1" lang="en-US" sz="2400" strike="noStrike" u="none">
                <a:solidFill>
                  <a:schemeClr val="dk1"/>
                </a:solidFill>
                <a:effectLst/>
                <a:uFillTx/>
                <a:latin typeface="Constantia"/>
              </a:rPr>
              <a:t>Measurement tools </a:t>
            </a:r>
            <a:r>
              <a:rPr b="0" lang="en-US" sz="2400" strike="noStrike" u="none">
                <a:solidFill>
                  <a:schemeClr val="dk1"/>
                </a:solidFill>
                <a:effectLst/>
                <a:uFillTx/>
                <a:latin typeface="Constantia"/>
              </a:rPr>
              <a:t>analyze performance based on behavioral information about a storage device. An administrator can use that information for future capacity and upgrade planning.</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76" dur="indefinite" restart="never" nodeType="tmRoot">
          <p:childTnLst>
            <p:seq>
              <p:cTn id="277" dur="indefinite" nodeType="mainSeq">
                <p:childTnLst>
                  <p:par>
                    <p:cTn id="278" fill="hold">
                      <p:stCondLst>
                        <p:cond delay="indefinite"/>
                      </p:stCondLst>
                      <p:childTnLst>
                        <p:par>
                          <p:cTn id="279" fill="hold">
                            <p:stCondLst>
                              <p:cond delay="0"/>
                            </p:stCondLst>
                            <p:childTnLst>
                              <p:par>
                                <p:cTn id="280" nodeType="clickEffect" fill="hold" presetClass="entr" presetID="42">
                                  <p:stCondLst>
                                    <p:cond delay="0"/>
                                  </p:stCondLst>
                                  <p:childTnLst>
                                    <p:set>
                                      <p:cBhvr>
                                        <p:cTn id="281" dur="1" fill="hold">
                                          <p:stCondLst>
                                            <p:cond delay="0"/>
                                          </p:stCondLst>
                                        </p:cTn>
                                        <p:tgtEl>
                                          <p:spTgt spid="266">
                                            <p:txEl>
                                              <p:pRg st="0" end="0"/>
                                            </p:txEl>
                                          </p:spTgt>
                                        </p:tgtEl>
                                        <p:attrNameLst>
                                          <p:attrName>style.visibility</p:attrName>
                                        </p:attrNameLst>
                                      </p:cBhvr>
                                      <p:to>
                                        <p:strVal val="visible"/>
                                      </p:to>
                                    </p:set>
                                    <p:animEffect filter="fade" transition="in">
                                      <p:cBhvr additive="repl">
                                        <p:cTn id="282" dur="1000"/>
                                        <p:tgtEl>
                                          <p:spTgt spid="266">
                                            <p:txEl>
                                              <p:pRg st="0" end="0"/>
                                            </p:txEl>
                                          </p:spTgt>
                                        </p:tgtEl>
                                      </p:cBhvr>
                                    </p:animEffect>
                                    <p:anim calcmode="lin" valueType="num">
                                      <p:cBhvr additive="repl">
                                        <p:cTn id="283" dur="1000" fill="hold"/>
                                        <p:tgtEl>
                                          <p:spTgt spid="266">
                                            <p:txEl>
                                              <p:pRg st="0" end="0"/>
                                            </p:txEl>
                                          </p:spTgt>
                                        </p:tgtEl>
                                        <p:attrNameLst>
                                          <p:attrName>ppt_x</p:attrName>
                                        </p:attrNameLst>
                                      </p:cBhvr>
                                      <p:tavLst>
                                        <p:tav tm="0">
                                          <p:val>
                                            <p:strVal val="#ppt_x"/>
                                          </p:val>
                                        </p:tav>
                                        <p:tav tm="100000">
                                          <p:val>
                                            <p:strVal val="#ppt_x"/>
                                          </p:val>
                                        </p:tav>
                                      </p:tavLst>
                                    </p:anim>
                                    <p:anim calcmode="lin" valueType="num">
                                      <p:cBhvr additive="repl">
                                        <p:cTn id="284" dur="1000" fill="hold"/>
                                        <p:tgtEl>
                                          <p:spTgt spid="26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nodeType="clickEffect" fill="hold" presetClass="entr" presetID="42">
                                  <p:stCondLst>
                                    <p:cond delay="0"/>
                                  </p:stCondLst>
                                  <p:childTnLst>
                                    <p:set>
                                      <p:cBhvr>
                                        <p:cTn id="288" dur="1" fill="hold">
                                          <p:stCondLst>
                                            <p:cond delay="0"/>
                                          </p:stCondLst>
                                        </p:cTn>
                                        <p:tgtEl>
                                          <p:spTgt spid="266">
                                            <p:txEl>
                                              <p:pRg st="1" end="1"/>
                                            </p:txEl>
                                          </p:spTgt>
                                        </p:tgtEl>
                                        <p:attrNameLst>
                                          <p:attrName>style.visibility</p:attrName>
                                        </p:attrNameLst>
                                      </p:cBhvr>
                                      <p:to>
                                        <p:strVal val="visible"/>
                                      </p:to>
                                    </p:set>
                                    <p:animEffect filter="fade" transition="in">
                                      <p:cBhvr additive="repl">
                                        <p:cTn id="289" dur="1000"/>
                                        <p:tgtEl>
                                          <p:spTgt spid="266">
                                            <p:txEl>
                                              <p:pRg st="1" end="1"/>
                                            </p:txEl>
                                          </p:spTgt>
                                        </p:tgtEl>
                                      </p:cBhvr>
                                    </p:animEffect>
                                    <p:anim calcmode="lin" valueType="num">
                                      <p:cBhvr additive="repl">
                                        <p:cTn id="290" dur="1000" fill="hold"/>
                                        <p:tgtEl>
                                          <p:spTgt spid="266">
                                            <p:txEl>
                                              <p:pRg st="1" end="1"/>
                                            </p:txEl>
                                          </p:spTgt>
                                        </p:tgtEl>
                                        <p:attrNameLst>
                                          <p:attrName>ppt_x</p:attrName>
                                        </p:attrNameLst>
                                      </p:cBhvr>
                                      <p:tavLst>
                                        <p:tav tm="0">
                                          <p:val>
                                            <p:strVal val="#ppt_x"/>
                                          </p:val>
                                        </p:tav>
                                        <p:tav tm="100000">
                                          <p:val>
                                            <p:strVal val="#ppt_x"/>
                                          </p:val>
                                        </p:tav>
                                      </p:tavLst>
                                    </p:anim>
                                    <p:anim calcmode="lin" valueType="num">
                                      <p:cBhvr additive="repl">
                                        <p:cTn id="291" dur="1000" fill="hold"/>
                                        <p:tgtEl>
                                          <p:spTgt spid="26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2" fill="hold">
                      <p:stCondLst>
                        <p:cond delay="indefinite"/>
                      </p:stCondLst>
                      <p:childTnLst>
                        <p:par>
                          <p:cTn id="293" fill="hold">
                            <p:stCondLst>
                              <p:cond delay="0"/>
                            </p:stCondLst>
                            <p:childTnLst>
                              <p:par>
                                <p:cTn id="294" nodeType="clickEffect" fill="hold" presetClass="entr" presetID="42">
                                  <p:stCondLst>
                                    <p:cond delay="0"/>
                                  </p:stCondLst>
                                  <p:childTnLst>
                                    <p:set>
                                      <p:cBhvr>
                                        <p:cTn id="295" dur="1" fill="hold">
                                          <p:stCondLst>
                                            <p:cond delay="0"/>
                                          </p:stCondLst>
                                        </p:cTn>
                                        <p:tgtEl>
                                          <p:spTgt spid="266">
                                            <p:txEl>
                                              <p:pRg st="2" end="2"/>
                                            </p:txEl>
                                          </p:spTgt>
                                        </p:tgtEl>
                                        <p:attrNameLst>
                                          <p:attrName>style.visibility</p:attrName>
                                        </p:attrNameLst>
                                      </p:cBhvr>
                                      <p:to>
                                        <p:strVal val="visible"/>
                                      </p:to>
                                    </p:set>
                                    <p:animEffect filter="fade" transition="in">
                                      <p:cBhvr additive="repl">
                                        <p:cTn id="296" dur="1000"/>
                                        <p:tgtEl>
                                          <p:spTgt spid="266">
                                            <p:txEl>
                                              <p:pRg st="2" end="2"/>
                                            </p:txEl>
                                          </p:spTgt>
                                        </p:tgtEl>
                                      </p:cBhvr>
                                    </p:animEffect>
                                    <p:anim calcmode="lin" valueType="num">
                                      <p:cBhvr additive="repl">
                                        <p:cTn id="297" dur="1000" fill="hold"/>
                                        <p:tgtEl>
                                          <p:spTgt spid="266">
                                            <p:txEl>
                                              <p:pRg st="2" end="2"/>
                                            </p:txEl>
                                          </p:spTgt>
                                        </p:tgtEl>
                                        <p:attrNameLst>
                                          <p:attrName>ppt_x</p:attrName>
                                        </p:attrNameLst>
                                      </p:cBhvr>
                                      <p:tavLst>
                                        <p:tav tm="0">
                                          <p:val>
                                            <p:strVal val="#ppt_x"/>
                                          </p:val>
                                        </p:tav>
                                        <p:tav tm="100000">
                                          <p:val>
                                            <p:strVal val="#ppt_x"/>
                                          </p:val>
                                        </p:tav>
                                      </p:tavLst>
                                    </p:anim>
                                    <p:anim calcmode="lin" valueType="num">
                                      <p:cBhvr additive="repl">
                                        <p:cTn id="298" dur="1000" fill="hold"/>
                                        <p:tgtEl>
                                          <p:spTgt spid="26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42">
                                  <p:stCondLst>
                                    <p:cond delay="0"/>
                                  </p:stCondLst>
                                  <p:childTnLst>
                                    <p:set>
                                      <p:cBhvr>
                                        <p:cTn id="302" dur="1" fill="hold">
                                          <p:stCondLst>
                                            <p:cond delay="0"/>
                                          </p:stCondLst>
                                        </p:cTn>
                                        <p:tgtEl>
                                          <p:spTgt spid="266">
                                            <p:txEl>
                                              <p:pRg st="3" end="3"/>
                                            </p:txEl>
                                          </p:spTgt>
                                        </p:tgtEl>
                                        <p:attrNameLst>
                                          <p:attrName>style.visibility</p:attrName>
                                        </p:attrNameLst>
                                      </p:cBhvr>
                                      <p:to>
                                        <p:strVal val="visible"/>
                                      </p:to>
                                    </p:set>
                                    <p:animEffect filter="fade" transition="in">
                                      <p:cBhvr additive="repl">
                                        <p:cTn id="303" dur="1000"/>
                                        <p:tgtEl>
                                          <p:spTgt spid="266">
                                            <p:txEl>
                                              <p:pRg st="3" end="3"/>
                                            </p:txEl>
                                          </p:spTgt>
                                        </p:tgtEl>
                                      </p:cBhvr>
                                    </p:animEffect>
                                    <p:anim calcmode="lin" valueType="num">
                                      <p:cBhvr additive="repl">
                                        <p:cTn id="304" dur="1000" fill="hold"/>
                                        <p:tgtEl>
                                          <p:spTgt spid="266">
                                            <p:txEl>
                                              <p:pRg st="3" end="3"/>
                                            </p:txEl>
                                          </p:spTgt>
                                        </p:tgtEl>
                                        <p:attrNameLst>
                                          <p:attrName>ppt_x</p:attrName>
                                        </p:attrNameLst>
                                      </p:cBhvr>
                                      <p:tavLst>
                                        <p:tav tm="0">
                                          <p:val>
                                            <p:strVal val="#ppt_x"/>
                                          </p:val>
                                        </p:tav>
                                        <p:tav tm="100000">
                                          <p:val>
                                            <p:strVal val="#ppt_x"/>
                                          </p:val>
                                        </p:tav>
                                      </p:tavLst>
                                    </p:anim>
                                    <p:anim calcmode="lin" valueType="num">
                                      <p:cBhvr additive="repl">
                                        <p:cTn id="305" dur="1000" fill="hold"/>
                                        <p:tgtEl>
                                          <p:spTgt spid="266">
                                            <p:txEl>
                                              <p:pRg st="3" end="3"/>
                                            </p:txEl>
                                          </p:spTgt>
                                        </p:tgtEl>
                                        <p:attrNameLst>
                                          <p:attrName>ppt_y</p:attrName>
                                        </p:attrNameLst>
                                      </p:cBhvr>
                                      <p:tavLst>
                                        <p:tav tm="0">
                                          <p:val>
                                            <p:strVal val="#ppt_y+.1"/>
                                          </p:val>
                                        </p:tav>
                                        <p:tav tm="100000">
                                          <p:val>
                                            <p:strVal val="#ppt_y"/>
                                          </p:val>
                                        </p:tav>
                                      </p:tavLst>
                                    </p:anim>
                                  </p:childTnLst>
                                </p:cTn>
                              </p:par>
                              <p:par>
                                <p:cTn id="306" nodeType="withEffect" fill="hold" presetClass="entr" presetID="42">
                                  <p:stCondLst>
                                    <p:cond delay="0"/>
                                  </p:stCondLst>
                                  <p:childTnLst>
                                    <p:set>
                                      <p:cBhvr>
                                        <p:cTn id="307" dur="1" fill="hold">
                                          <p:stCondLst>
                                            <p:cond delay="0"/>
                                          </p:stCondLst>
                                        </p:cTn>
                                        <p:tgtEl>
                                          <p:spTgt spid="266">
                                            <p:txEl>
                                              <p:pRg st="4" end="4"/>
                                            </p:txEl>
                                          </p:spTgt>
                                        </p:tgtEl>
                                        <p:attrNameLst>
                                          <p:attrName>style.visibility</p:attrName>
                                        </p:attrNameLst>
                                      </p:cBhvr>
                                      <p:to>
                                        <p:strVal val="visible"/>
                                      </p:to>
                                    </p:set>
                                    <p:animEffect filter="fade" transition="in">
                                      <p:cBhvr additive="repl">
                                        <p:cTn id="308" dur="1000"/>
                                        <p:tgtEl>
                                          <p:spTgt spid="266">
                                            <p:txEl>
                                              <p:pRg st="4" end="4"/>
                                            </p:txEl>
                                          </p:spTgt>
                                        </p:tgtEl>
                                      </p:cBhvr>
                                    </p:animEffect>
                                    <p:anim calcmode="lin" valueType="num">
                                      <p:cBhvr additive="repl">
                                        <p:cTn id="309" dur="1000" fill="hold"/>
                                        <p:tgtEl>
                                          <p:spTgt spid="266">
                                            <p:txEl>
                                              <p:pRg st="4" end="4"/>
                                            </p:txEl>
                                          </p:spTgt>
                                        </p:tgtEl>
                                        <p:attrNameLst>
                                          <p:attrName>ppt_x</p:attrName>
                                        </p:attrNameLst>
                                      </p:cBhvr>
                                      <p:tavLst>
                                        <p:tav tm="0">
                                          <p:val>
                                            <p:strVal val="#ppt_x"/>
                                          </p:val>
                                        </p:tav>
                                        <p:tav tm="100000">
                                          <p:val>
                                            <p:strVal val="#ppt_x"/>
                                          </p:val>
                                        </p:tav>
                                      </p:tavLst>
                                    </p:anim>
                                    <p:anim calcmode="lin" valueType="num">
                                      <p:cBhvr additive="repl">
                                        <p:cTn id="310" dur="1000" fill="hold"/>
                                        <p:tgtEl>
                                          <p:spTgt spid="266">
                                            <p:txEl>
                                              <p:pRg st="4" end="4"/>
                                            </p:txEl>
                                          </p:spTgt>
                                        </p:tgtEl>
                                        <p:attrNameLst>
                                          <p:attrName>ppt_y</p:attrName>
                                        </p:attrNameLst>
                                      </p:cBhvr>
                                      <p:tavLst>
                                        <p:tav tm="0">
                                          <p:val>
                                            <p:strVal val="#ppt_y+.1"/>
                                          </p:val>
                                        </p:tav>
                                        <p:tav tm="100000">
                                          <p:val>
                                            <p:strVal val="#ppt_y"/>
                                          </p:val>
                                        </p:tav>
                                      </p:tavLst>
                                    </p:anim>
                                  </p:childTnLst>
                                </p:cTn>
                              </p:par>
                              <p:par>
                                <p:cTn id="311" nodeType="withEffect" fill="hold" presetClass="entr" presetID="42">
                                  <p:stCondLst>
                                    <p:cond delay="0"/>
                                  </p:stCondLst>
                                  <p:childTnLst>
                                    <p:set>
                                      <p:cBhvr>
                                        <p:cTn id="312" dur="1" fill="hold">
                                          <p:stCondLst>
                                            <p:cond delay="0"/>
                                          </p:stCondLst>
                                        </p:cTn>
                                        <p:tgtEl>
                                          <p:spTgt spid="266">
                                            <p:txEl>
                                              <p:pRg st="5" end="5"/>
                                            </p:txEl>
                                          </p:spTgt>
                                        </p:tgtEl>
                                        <p:attrNameLst>
                                          <p:attrName>style.visibility</p:attrName>
                                        </p:attrNameLst>
                                      </p:cBhvr>
                                      <p:to>
                                        <p:strVal val="visible"/>
                                      </p:to>
                                    </p:set>
                                    <p:animEffect filter="fade" transition="in">
                                      <p:cBhvr additive="repl">
                                        <p:cTn id="313" dur="1000"/>
                                        <p:tgtEl>
                                          <p:spTgt spid="266">
                                            <p:txEl>
                                              <p:pRg st="5" end="5"/>
                                            </p:txEl>
                                          </p:spTgt>
                                        </p:tgtEl>
                                      </p:cBhvr>
                                    </p:animEffect>
                                    <p:anim calcmode="lin" valueType="num">
                                      <p:cBhvr additive="repl">
                                        <p:cTn id="314" dur="1000" fill="hold"/>
                                        <p:tgtEl>
                                          <p:spTgt spid="266">
                                            <p:txEl>
                                              <p:pRg st="5" end="5"/>
                                            </p:txEl>
                                          </p:spTgt>
                                        </p:tgtEl>
                                        <p:attrNameLst>
                                          <p:attrName>ppt_x</p:attrName>
                                        </p:attrNameLst>
                                      </p:cBhvr>
                                      <p:tavLst>
                                        <p:tav tm="0">
                                          <p:val>
                                            <p:strVal val="#ppt_x"/>
                                          </p:val>
                                        </p:tav>
                                        <p:tav tm="100000">
                                          <p:val>
                                            <p:strVal val="#ppt_x"/>
                                          </p:val>
                                        </p:tav>
                                      </p:tavLst>
                                    </p:anim>
                                    <p:anim calcmode="lin" valueType="num">
                                      <p:cBhvr additive="repl">
                                        <p:cTn id="315" dur="1000" fill="hold"/>
                                        <p:tgtEl>
                                          <p:spTgt spid="266">
                                            <p:txEl>
                                              <p:pRg st="5" end="5"/>
                                            </p:txEl>
                                          </p:spTgt>
                                        </p:tgtEl>
                                        <p:attrNameLst>
                                          <p:attrName>ppt_y</p:attrName>
                                        </p:attrNameLst>
                                      </p:cBhvr>
                                      <p:tavLst>
                                        <p:tav tm="0">
                                          <p:val>
                                            <p:strVal val="#ppt_y+.1"/>
                                          </p:val>
                                        </p:tav>
                                        <p:tav tm="100000">
                                          <p:val>
                                            <p:strVal val="#ppt_y"/>
                                          </p:val>
                                        </p:tav>
                                      </p:tavLst>
                                    </p:anim>
                                  </p:childTnLst>
                                </p:cTn>
                              </p:par>
                              <p:par>
                                <p:cTn id="316" nodeType="withEffect" fill="hold" presetClass="entr" presetID="42">
                                  <p:stCondLst>
                                    <p:cond delay="0"/>
                                  </p:stCondLst>
                                  <p:childTnLst>
                                    <p:set>
                                      <p:cBhvr>
                                        <p:cTn id="317" dur="1" fill="hold">
                                          <p:stCondLst>
                                            <p:cond delay="0"/>
                                          </p:stCondLst>
                                        </p:cTn>
                                        <p:tgtEl>
                                          <p:spTgt spid="266">
                                            <p:txEl>
                                              <p:pRg st="6" end="6"/>
                                            </p:txEl>
                                          </p:spTgt>
                                        </p:tgtEl>
                                        <p:attrNameLst>
                                          <p:attrName>style.visibility</p:attrName>
                                        </p:attrNameLst>
                                      </p:cBhvr>
                                      <p:to>
                                        <p:strVal val="visible"/>
                                      </p:to>
                                    </p:set>
                                    <p:animEffect filter="fade" transition="in">
                                      <p:cBhvr additive="repl">
                                        <p:cTn id="318" dur="1000"/>
                                        <p:tgtEl>
                                          <p:spTgt spid="266">
                                            <p:txEl>
                                              <p:pRg st="6" end="6"/>
                                            </p:txEl>
                                          </p:spTgt>
                                        </p:tgtEl>
                                      </p:cBhvr>
                                    </p:animEffect>
                                    <p:anim calcmode="lin" valueType="num">
                                      <p:cBhvr additive="repl">
                                        <p:cTn id="319" dur="1000" fill="hold"/>
                                        <p:tgtEl>
                                          <p:spTgt spid="266">
                                            <p:txEl>
                                              <p:pRg st="6" end="6"/>
                                            </p:txEl>
                                          </p:spTgt>
                                        </p:tgtEl>
                                        <p:attrNameLst>
                                          <p:attrName>ppt_x</p:attrName>
                                        </p:attrNameLst>
                                      </p:cBhvr>
                                      <p:tavLst>
                                        <p:tav tm="0">
                                          <p:val>
                                            <p:strVal val="#ppt_x"/>
                                          </p:val>
                                        </p:tav>
                                        <p:tav tm="100000">
                                          <p:val>
                                            <p:strVal val="#ppt_x"/>
                                          </p:val>
                                        </p:tav>
                                      </p:tavLst>
                                    </p:anim>
                                    <p:anim calcmode="lin" valueType="num">
                                      <p:cBhvr additive="repl">
                                        <p:cTn id="320" dur="1000" fill="hold"/>
                                        <p:tgtEl>
                                          <p:spTgt spid="26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7" name="Picture 2" descr="Top 6 Storage Management Software"/>
          <p:cNvPicPr/>
          <p:nvPr/>
        </p:nvPicPr>
        <p:blipFill>
          <a:blip r:embed="rId1"/>
          <a:stretch/>
        </p:blipFill>
        <p:spPr>
          <a:xfrm>
            <a:off x="1415160" y="1409760"/>
            <a:ext cx="9410040" cy="5292720"/>
          </a:xfrm>
          <a:prstGeom prst="rect">
            <a:avLst/>
          </a:prstGeom>
          <a:noFill/>
          <a:ln w="0">
            <a:noFill/>
          </a:ln>
        </p:spPr>
      </p:pic>
      <p:sp>
        <p:nvSpPr>
          <p:cNvPr id="268" name="PlaceHolder 1"/>
          <p:cNvSpPr>
            <a:spLocks noGrp="1"/>
          </p:cNvSpPr>
          <p:nvPr>
            <p:ph type="title"/>
          </p:nvPr>
        </p:nvSpPr>
        <p:spPr>
          <a:xfrm>
            <a:off x="633960" y="438120"/>
            <a:ext cx="10972080" cy="1142280"/>
          </a:xfrm>
          <a:prstGeom prst="rect">
            <a:avLst/>
          </a:prstGeom>
          <a:noFill/>
          <a:ln w="0">
            <a:noFill/>
          </a:ln>
        </p:spPr>
        <p:txBody>
          <a:bodyPr lIns="0" rIns="0" tIns="45000" bIns="0" anchor="b">
            <a:noAutofit/>
          </a:bodyPr>
          <a:p>
            <a:pPr indent="0">
              <a:lnSpc>
                <a:spcPct val="100000"/>
              </a:lnSpc>
              <a:buNone/>
              <a:tabLst>
                <a:tab algn="l" pos="0"/>
              </a:tabLst>
            </a:pPr>
            <a:r>
              <a:rPr b="1" lang="en-US" sz="4800" strike="noStrike" u="none">
                <a:solidFill>
                  <a:schemeClr val="dk2"/>
                </a:solidFill>
                <a:effectLst/>
                <a:uFillTx/>
                <a:latin typeface="Calibri"/>
              </a:rPr>
              <a:t>Top 6 Storage Management Software</a:t>
            </a:r>
            <a:br>
              <a:rPr sz="4800"/>
            </a:br>
            <a:endParaRPr b="0" lang="en-IN" sz="4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556560" y="359640"/>
            <a:ext cx="10972080" cy="95184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2.Storage Management Process </a:t>
            </a:r>
            <a:endParaRPr b="0" lang="en-IN" sz="5000" strike="noStrike" u="none">
              <a:solidFill>
                <a:srgbClr val="000000"/>
              </a:solidFill>
              <a:effectLst/>
              <a:uFillTx/>
              <a:latin typeface="Arial"/>
            </a:endParaRPr>
          </a:p>
        </p:txBody>
      </p:sp>
      <p:sp>
        <p:nvSpPr>
          <p:cNvPr id="270" name="PlaceHolder 2"/>
          <p:cNvSpPr>
            <a:spLocks noGrp="1"/>
          </p:cNvSpPr>
          <p:nvPr>
            <p:ph/>
          </p:nvPr>
        </p:nvSpPr>
        <p:spPr>
          <a:xfrm>
            <a:off x="609480" y="1325160"/>
            <a:ext cx="11356560" cy="519408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storage management tools must rely on policies which governs the usage of storage devices and its procedures.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Storage management encompasses three areas—change management, performance and capacity planning and tiering (tiered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process used to request, schedule, implement and evaluate adjustments to the storage infrastructure is called </a:t>
            </a:r>
            <a:r>
              <a:rPr b="1" lang="en-US" sz="2600" strike="noStrike" u="none">
                <a:solidFill>
                  <a:schemeClr val="dk1"/>
                </a:solidFill>
                <a:effectLst/>
                <a:uFillTx/>
                <a:latin typeface="Constantia"/>
              </a:rPr>
              <a:t>change management</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The </a:t>
            </a:r>
            <a:r>
              <a:rPr b="1" lang="en-US" sz="2400" strike="noStrike" u="none">
                <a:solidFill>
                  <a:schemeClr val="dk1"/>
                </a:solidFill>
                <a:effectLst/>
                <a:uFillTx/>
                <a:latin typeface="Constantia"/>
              </a:rPr>
              <a:t>change management </a:t>
            </a:r>
            <a:r>
              <a:rPr b="0" lang="en-US" sz="2400" strike="noStrike" u="none">
                <a:solidFill>
                  <a:schemeClr val="dk1"/>
                </a:solidFill>
                <a:effectLst/>
                <a:uFillTx/>
                <a:latin typeface="Constantia"/>
              </a:rPr>
              <a:t>process defines the way a request is made and approved and documents the steps used to configure and provision the requested space on a storage array or server.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1" lang="en-US" sz="2400" strike="noStrike" u="none">
                <a:solidFill>
                  <a:schemeClr val="dk1"/>
                </a:solidFill>
                <a:effectLst/>
                <a:uFillTx/>
                <a:latin typeface="Constantia"/>
              </a:rPr>
              <a:t>Change management </a:t>
            </a:r>
            <a:r>
              <a:rPr b="0" lang="en-US" sz="2400" strike="noStrike" u="none">
                <a:solidFill>
                  <a:schemeClr val="dk1"/>
                </a:solidFill>
                <a:effectLst/>
                <a:uFillTx/>
                <a:latin typeface="Constantia"/>
              </a:rPr>
              <a:t>may also document processes such as data migration and maintains the integrity and availability of that data for network users.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Performance and capacity planning</a:t>
            </a:r>
            <a:r>
              <a:rPr b="0" lang="en-US" sz="2600" strike="noStrike" u="none">
                <a:solidFill>
                  <a:schemeClr val="dk1"/>
                </a:solidFill>
                <a:effectLst/>
                <a:uFillTx/>
                <a:latin typeface="Constantia"/>
              </a:rPr>
              <a:t> are used to measure the performance of a system in-terms of storage and utilization.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The result of performance and consumption analysis is used to make sensible decisions about subsequent storage purchases.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1" dur="indefinite" restart="never" nodeType="tmRoot">
          <p:childTnLst>
            <p:seq>
              <p:cTn id="322" dur="indefinite" nodeType="mainSeq">
                <p:childTnLst>
                  <p:par>
                    <p:cTn id="323" fill="hold">
                      <p:stCondLst>
                        <p:cond delay="indefinite"/>
                      </p:stCondLst>
                      <p:childTnLst>
                        <p:par>
                          <p:cTn id="324" fill="hold">
                            <p:stCondLst>
                              <p:cond delay="0"/>
                            </p:stCondLst>
                            <p:childTnLst>
                              <p:par>
                                <p:cTn id="325" nodeType="clickEffect" fill="hold" presetClass="entr" presetID="42">
                                  <p:stCondLst>
                                    <p:cond delay="0"/>
                                  </p:stCondLst>
                                  <p:childTnLst>
                                    <p:set>
                                      <p:cBhvr>
                                        <p:cTn id="326" dur="1" fill="hold">
                                          <p:stCondLst>
                                            <p:cond delay="0"/>
                                          </p:stCondLst>
                                        </p:cTn>
                                        <p:tgtEl>
                                          <p:spTgt spid="270">
                                            <p:txEl>
                                              <p:pRg st="0" end="0"/>
                                            </p:txEl>
                                          </p:spTgt>
                                        </p:tgtEl>
                                        <p:attrNameLst>
                                          <p:attrName>style.visibility</p:attrName>
                                        </p:attrNameLst>
                                      </p:cBhvr>
                                      <p:to>
                                        <p:strVal val="visible"/>
                                      </p:to>
                                    </p:set>
                                    <p:animEffect filter="fade" transition="in">
                                      <p:cBhvr additive="repl">
                                        <p:cTn id="327" dur="1000"/>
                                        <p:tgtEl>
                                          <p:spTgt spid="270">
                                            <p:txEl>
                                              <p:pRg st="0" end="0"/>
                                            </p:txEl>
                                          </p:spTgt>
                                        </p:tgtEl>
                                      </p:cBhvr>
                                    </p:animEffect>
                                    <p:anim calcmode="lin" valueType="num">
                                      <p:cBhvr additive="repl">
                                        <p:cTn id="328" dur="1000" fill="hold"/>
                                        <p:tgtEl>
                                          <p:spTgt spid="270">
                                            <p:txEl>
                                              <p:pRg st="0" end="0"/>
                                            </p:txEl>
                                          </p:spTgt>
                                        </p:tgtEl>
                                        <p:attrNameLst>
                                          <p:attrName>ppt_x</p:attrName>
                                        </p:attrNameLst>
                                      </p:cBhvr>
                                      <p:tavLst>
                                        <p:tav tm="0">
                                          <p:val>
                                            <p:strVal val="#ppt_x"/>
                                          </p:val>
                                        </p:tav>
                                        <p:tav tm="100000">
                                          <p:val>
                                            <p:strVal val="#ppt_x"/>
                                          </p:val>
                                        </p:tav>
                                      </p:tavLst>
                                    </p:anim>
                                    <p:anim calcmode="lin" valueType="num">
                                      <p:cBhvr additive="repl">
                                        <p:cTn id="329" dur="1000" fill="hold"/>
                                        <p:tgtEl>
                                          <p:spTgt spid="27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30" fill="hold">
                      <p:stCondLst>
                        <p:cond delay="indefinite"/>
                      </p:stCondLst>
                      <p:childTnLst>
                        <p:par>
                          <p:cTn id="331" fill="hold">
                            <p:stCondLst>
                              <p:cond delay="0"/>
                            </p:stCondLst>
                            <p:childTnLst>
                              <p:par>
                                <p:cTn id="332" nodeType="clickEffect" fill="hold" presetClass="entr" presetID="42">
                                  <p:stCondLst>
                                    <p:cond delay="0"/>
                                  </p:stCondLst>
                                  <p:childTnLst>
                                    <p:set>
                                      <p:cBhvr>
                                        <p:cTn id="333" dur="1" fill="hold">
                                          <p:stCondLst>
                                            <p:cond delay="0"/>
                                          </p:stCondLst>
                                        </p:cTn>
                                        <p:tgtEl>
                                          <p:spTgt spid="270">
                                            <p:txEl>
                                              <p:pRg st="1" end="1"/>
                                            </p:txEl>
                                          </p:spTgt>
                                        </p:tgtEl>
                                        <p:attrNameLst>
                                          <p:attrName>style.visibility</p:attrName>
                                        </p:attrNameLst>
                                      </p:cBhvr>
                                      <p:to>
                                        <p:strVal val="visible"/>
                                      </p:to>
                                    </p:set>
                                    <p:animEffect filter="fade" transition="in">
                                      <p:cBhvr additive="repl">
                                        <p:cTn id="334" dur="1000"/>
                                        <p:tgtEl>
                                          <p:spTgt spid="270">
                                            <p:txEl>
                                              <p:pRg st="1" end="1"/>
                                            </p:txEl>
                                          </p:spTgt>
                                        </p:tgtEl>
                                      </p:cBhvr>
                                    </p:animEffect>
                                    <p:anim calcmode="lin" valueType="num">
                                      <p:cBhvr additive="repl">
                                        <p:cTn id="335" dur="1000" fill="hold"/>
                                        <p:tgtEl>
                                          <p:spTgt spid="270">
                                            <p:txEl>
                                              <p:pRg st="1" end="1"/>
                                            </p:txEl>
                                          </p:spTgt>
                                        </p:tgtEl>
                                        <p:attrNameLst>
                                          <p:attrName>ppt_x</p:attrName>
                                        </p:attrNameLst>
                                      </p:cBhvr>
                                      <p:tavLst>
                                        <p:tav tm="0">
                                          <p:val>
                                            <p:strVal val="#ppt_x"/>
                                          </p:val>
                                        </p:tav>
                                        <p:tav tm="100000">
                                          <p:val>
                                            <p:strVal val="#ppt_x"/>
                                          </p:val>
                                        </p:tav>
                                      </p:tavLst>
                                    </p:anim>
                                    <p:anim calcmode="lin" valueType="num">
                                      <p:cBhvr additive="repl">
                                        <p:cTn id="336" dur="1000" fill="hold"/>
                                        <p:tgtEl>
                                          <p:spTgt spid="27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7" fill="hold">
                      <p:stCondLst>
                        <p:cond delay="indefinite"/>
                      </p:stCondLst>
                      <p:childTnLst>
                        <p:par>
                          <p:cTn id="338" fill="hold">
                            <p:stCondLst>
                              <p:cond delay="0"/>
                            </p:stCondLst>
                            <p:childTnLst>
                              <p:par>
                                <p:cTn id="339" nodeType="clickEffect" fill="hold" presetClass="entr" presetID="42">
                                  <p:stCondLst>
                                    <p:cond delay="0"/>
                                  </p:stCondLst>
                                  <p:childTnLst>
                                    <p:set>
                                      <p:cBhvr>
                                        <p:cTn id="340" dur="1" fill="hold">
                                          <p:stCondLst>
                                            <p:cond delay="0"/>
                                          </p:stCondLst>
                                        </p:cTn>
                                        <p:tgtEl>
                                          <p:spTgt spid="270">
                                            <p:txEl>
                                              <p:pRg st="2" end="2"/>
                                            </p:txEl>
                                          </p:spTgt>
                                        </p:tgtEl>
                                        <p:attrNameLst>
                                          <p:attrName>style.visibility</p:attrName>
                                        </p:attrNameLst>
                                      </p:cBhvr>
                                      <p:to>
                                        <p:strVal val="visible"/>
                                      </p:to>
                                    </p:set>
                                    <p:animEffect filter="fade" transition="in">
                                      <p:cBhvr additive="repl">
                                        <p:cTn id="341" dur="1000"/>
                                        <p:tgtEl>
                                          <p:spTgt spid="270">
                                            <p:txEl>
                                              <p:pRg st="2" end="2"/>
                                            </p:txEl>
                                          </p:spTgt>
                                        </p:tgtEl>
                                      </p:cBhvr>
                                    </p:animEffect>
                                    <p:anim calcmode="lin" valueType="num">
                                      <p:cBhvr additive="repl">
                                        <p:cTn id="342" dur="10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repl">
                                        <p:cTn id="343" dur="1000" fill="hold"/>
                                        <p:tgtEl>
                                          <p:spTgt spid="270">
                                            <p:txEl>
                                              <p:pRg st="2" end="2"/>
                                            </p:txEl>
                                          </p:spTgt>
                                        </p:tgtEl>
                                        <p:attrNameLst>
                                          <p:attrName>ppt_y</p:attrName>
                                        </p:attrNameLst>
                                      </p:cBhvr>
                                      <p:tavLst>
                                        <p:tav tm="0">
                                          <p:val>
                                            <p:strVal val="#ppt_y+.1"/>
                                          </p:val>
                                        </p:tav>
                                        <p:tav tm="100000">
                                          <p:val>
                                            <p:strVal val="#ppt_y"/>
                                          </p:val>
                                        </p:tav>
                                      </p:tavLst>
                                    </p:anim>
                                  </p:childTnLst>
                                </p:cTn>
                              </p:par>
                              <p:par>
                                <p:cTn id="344" nodeType="withEffect" fill="hold" presetClass="entr" presetID="42">
                                  <p:stCondLst>
                                    <p:cond delay="0"/>
                                  </p:stCondLst>
                                  <p:childTnLst>
                                    <p:set>
                                      <p:cBhvr>
                                        <p:cTn id="345" dur="1" fill="hold">
                                          <p:stCondLst>
                                            <p:cond delay="0"/>
                                          </p:stCondLst>
                                        </p:cTn>
                                        <p:tgtEl>
                                          <p:spTgt spid="270">
                                            <p:txEl>
                                              <p:pRg st="3" end="3"/>
                                            </p:txEl>
                                          </p:spTgt>
                                        </p:tgtEl>
                                        <p:attrNameLst>
                                          <p:attrName>style.visibility</p:attrName>
                                        </p:attrNameLst>
                                      </p:cBhvr>
                                      <p:to>
                                        <p:strVal val="visible"/>
                                      </p:to>
                                    </p:set>
                                    <p:animEffect filter="fade" transition="in">
                                      <p:cBhvr additive="repl">
                                        <p:cTn id="346" dur="1000"/>
                                        <p:tgtEl>
                                          <p:spTgt spid="270">
                                            <p:txEl>
                                              <p:pRg st="3" end="3"/>
                                            </p:txEl>
                                          </p:spTgt>
                                        </p:tgtEl>
                                      </p:cBhvr>
                                    </p:animEffect>
                                    <p:anim calcmode="lin" valueType="num">
                                      <p:cBhvr additive="repl">
                                        <p:cTn id="347" dur="1000" fill="hold"/>
                                        <p:tgtEl>
                                          <p:spTgt spid="270">
                                            <p:txEl>
                                              <p:pRg st="3" end="3"/>
                                            </p:txEl>
                                          </p:spTgt>
                                        </p:tgtEl>
                                        <p:attrNameLst>
                                          <p:attrName>ppt_x</p:attrName>
                                        </p:attrNameLst>
                                      </p:cBhvr>
                                      <p:tavLst>
                                        <p:tav tm="0">
                                          <p:val>
                                            <p:strVal val="#ppt_x"/>
                                          </p:val>
                                        </p:tav>
                                        <p:tav tm="100000">
                                          <p:val>
                                            <p:strVal val="#ppt_x"/>
                                          </p:val>
                                        </p:tav>
                                      </p:tavLst>
                                    </p:anim>
                                    <p:anim calcmode="lin" valueType="num">
                                      <p:cBhvr additive="repl">
                                        <p:cTn id="348" dur="1000" fill="hold"/>
                                        <p:tgtEl>
                                          <p:spTgt spid="270">
                                            <p:txEl>
                                              <p:pRg st="3" end="3"/>
                                            </p:txEl>
                                          </p:spTgt>
                                        </p:tgtEl>
                                        <p:attrNameLst>
                                          <p:attrName>ppt_y</p:attrName>
                                        </p:attrNameLst>
                                      </p:cBhvr>
                                      <p:tavLst>
                                        <p:tav tm="0">
                                          <p:val>
                                            <p:strVal val="#ppt_y+.1"/>
                                          </p:val>
                                        </p:tav>
                                        <p:tav tm="100000">
                                          <p:val>
                                            <p:strVal val="#ppt_y"/>
                                          </p:val>
                                        </p:tav>
                                      </p:tavLst>
                                    </p:anim>
                                  </p:childTnLst>
                                </p:cTn>
                              </p:par>
                              <p:par>
                                <p:cTn id="349" nodeType="withEffect" fill="hold" presetClass="entr" presetID="42">
                                  <p:stCondLst>
                                    <p:cond delay="0"/>
                                  </p:stCondLst>
                                  <p:childTnLst>
                                    <p:set>
                                      <p:cBhvr>
                                        <p:cTn id="350" dur="1" fill="hold">
                                          <p:stCondLst>
                                            <p:cond delay="0"/>
                                          </p:stCondLst>
                                        </p:cTn>
                                        <p:tgtEl>
                                          <p:spTgt spid="270">
                                            <p:txEl>
                                              <p:pRg st="4" end="4"/>
                                            </p:txEl>
                                          </p:spTgt>
                                        </p:tgtEl>
                                        <p:attrNameLst>
                                          <p:attrName>style.visibility</p:attrName>
                                        </p:attrNameLst>
                                      </p:cBhvr>
                                      <p:to>
                                        <p:strVal val="visible"/>
                                      </p:to>
                                    </p:set>
                                    <p:animEffect filter="fade" transition="in">
                                      <p:cBhvr additive="repl">
                                        <p:cTn id="351" dur="1000"/>
                                        <p:tgtEl>
                                          <p:spTgt spid="270">
                                            <p:txEl>
                                              <p:pRg st="4" end="4"/>
                                            </p:txEl>
                                          </p:spTgt>
                                        </p:tgtEl>
                                      </p:cBhvr>
                                    </p:animEffect>
                                    <p:anim calcmode="lin" valueType="num">
                                      <p:cBhvr additive="repl">
                                        <p:cTn id="352" dur="1000" fill="hold"/>
                                        <p:tgtEl>
                                          <p:spTgt spid="270">
                                            <p:txEl>
                                              <p:pRg st="4" end="4"/>
                                            </p:txEl>
                                          </p:spTgt>
                                        </p:tgtEl>
                                        <p:attrNameLst>
                                          <p:attrName>ppt_x</p:attrName>
                                        </p:attrNameLst>
                                      </p:cBhvr>
                                      <p:tavLst>
                                        <p:tav tm="0">
                                          <p:val>
                                            <p:strVal val="#ppt_x"/>
                                          </p:val>
                                        </p:tav>
                                        <p:tav tm="100000">
                                          <p:val>
                                            <p:strVal val="#ppt_x"/>
                                          </p:val>
                                        </p:tav>
                                      </p:tavLst>
                                    </p:anim>
                                    <p:anim calcmode="lin" valueType="num">
                                      <p:cBhvr additive="repl">
                                        <p:cTn id="353" dur="1000" fill="hold"/>
                                        <p:tgtEl>
                                          <p:spTgt spid="27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nodeType="clickEffect" fill="hold" presetClass="entr" presetID="42">
                                  <p:stCondLst>
                                    <p:cond delay="0"/>
                                  </p:stCondLst>
                                  <p:childTnLst>
                                    <p:set>
                                      <p:cBhvr>
                                        <p:cTn id="357" dur="1" fill="hold">
                                          <p:stCondLst>
                                            <p:cond delay="0"/>
                                          </p:stCondLst>
                                        </p:cTn>
                                        <p:tgtEl>
                                          <p:spTgt spid="270">
                                            <p:txEl>
                                              <p:pRg st="5" end="5"/>
                                            </p:txEl>
                                          </p:spTgt>
                                        </p:tgtEl>
                                        <p:attrNameLst>
                                          <p:attrName>style.visibility</p:attrName>
                                        </p:attrNameLst>
                                      </p:cBhvr>
                                      <p:to>
                                        <p:strVal val="visible"/>
                                      </p:to>
                                    </p:set>
                                    <p:animEffect filter="fade" transition="in">
                                      <p:cBhvr additive="repl">
                                        <p:cTn id="358" dur="1000"/>
                                        <p:tgtEl>
                                          <p:spTgt spid="270">
                                            <p:txEl>
                                              <p:pRg st="5" end="5"/>
                                            </p:txEl>
                                          </p:spTgt>
                                        </p:tgtEl>
                                      </p:cBhvr>
                                    </p:animEffect>
                                    <p:anim calcmode="lin" valueType="num">
                                      <p:cBhvr additive="repl">
                                        <p:cTn id="359" dur="1000" fill="hold"/>
                                        <p:tgtEl>
                                          <p:spTgt spid="270">
                                            <p:txEl>
                                              <p:pRg st="5" end="5"/>
                                            </p:txEl>
                                          </p:spTgt>
                                        </p:tgtEl>
                                        <p:attrNameLst>
                                          <p:attrName>ppt_x</p:attrName>
                                        </p:attrNameLst>
                                      </p:cBhvr>
                                      <p:tavLst>
                                        <p:tav tm="0">
                                          <p:val>
                                            <p:strVal val="#ppt_x"/>
                                          </p:val>
                                        </p:tav>
                                        <p:tav tm="100000">
                                          <p:val>
                                            <p:strVal val="#ppt_x"/>
                                          </p:val>
                                        </p:tav>
                                      </p:tavLst>
                                    </p:anim>
                                    <p:anim calcmode="lin" valueType="num">
                                      <p:cBhvr additive="repl">
                                        <p:cTn id="360" dur="1000" fill="hold"/>
                                        <p:tgtEl>
                                          <p:spTgt spid="270">
                                            <p:txEl>
                                              <p:pRg st="5" end="5"/>
                                            </p:txEl>
                                          </p:spTgt>
                                        </p:tgtEl>
                                        <p:attrNameLst>
                                          <p:attrName>ppt_y</p:attrName>
                                        </p:attrNameLst>
                                      </p:cBhvr>
                                      <p:tavLst>
                                        <p:tav tm="0">
                                          <p:val>
                                            <p:strVal val="#ppt_y+.1"/>
                                          </p:val>
                                        </p:tav>
                                        <p:tav tm="100000">
                                          <p:val>
                                            <p:strVal val="#ppt_y"/>
                                          </p:val>
                                        </p:tav>
                                      </p:tavLst>
                                    </p:anim>
                                  </p:childTnLst>
                                </p:cTn>
                              </p:par>
                              <p:par>
                                <p:cTn id="361" nodeType="withEffect" fill="hold" presetClass="entr" presetID="42">
                                  <p:stCondLst>
                                    <p:cond delay="0"/>
                                  </p:stCondLst>
                                  <p:childTnLst>
                                    <p:set>
                                      <p:cBhvr>
                                        <p:cTn id="362" dur="1" fill="hold">
                                          <p:stCondLst>
                                            <p:cond delay="0"/>
                                          </p:stCondLst>
                                        </p:cTn>
                                        <p:tgtEl>
                                          <p:spTgt spid="270">
                                            <p:txEl>
                                              <p:pRg st="6" end="6"/>
                                            </p:txEl>
                                          </p:spTgt>
                                        </p:tgtEl>
                                        <p:attrNameLst>
                                          <p:attrName>style.visibility</p:attrName>
                                        </p:attrNameLst>
                                      </p:cBhvr>
                                      <p:to>
                                        <p:strVal val="visible"/>
                                      </p:to>
                                    </p:set>
                                    <p:animEffect filter="fade" transition="in">
                                      <p:cBhvr additive="repl">
                                        <p:cTn id="363" dur="1000"/>
                                        <p:tgtEl>
                                          <p:spTgt spid="270">
                                            <p:txEl>
                                              <p:pRg st="6" end="6"/>
                                            </p:txEl>
                                          </p:spTgt>
                                        </p:tgtEl>
                                      </p:cBhvr>
                                    </p:animEffect>
                                    <p:anim calcmode="lin" valueType="num">
                                      <p:cBhvr additive="repl">
                                        <p:cTn id="364" dur="1000" fill="hold"/>
                                        <p:tgtEl>
                                          <p:spTgt spid="270">
                                            <p:txEl>
                                              <p:pRg st="6" end="6"/>
                                            </p:txEl>
                                          </p:spTgt>
                                        </p:tgtEl>
                                        <p:attrNameLst>
                                          <p:attrName>ppt_x</p:attrName>
                                        </p:attrNameLst>
                                      </p:cBhvr>
                                      <p:tavLst>
                                        <p:tav tm="0">
                                          <p:val>
                                            <p:strVal val="#ppt_x"/>
                                          </p:val>
                                        </p:tav>
                                        <p:tav tm="100000">
                                          <p:val>
                                            <p:strVal val="#ppt_x"/>
                                          </p:val>
                                        </p:tav>
                                      </p:tavLst>
                                    </p:anim>
                                    <p:anim calcmode="lin" valueType="num">
                                      <p:cBhvr additive="repl">
                                        <p:cTn id="365" dur="1000" fill="hold"/>
                                        <p:tgtEl>
                                          <p:spTgt spid="27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836640"/>
            <a:ext cx="10972080" cy="1574640"/>
          </a:xfrm>
          <a:prstGeom prst="rect">
            <a:avLst/>
          </a:prstGeom>
          <a:noFill/>
          <a:ln w="0">
            <a:noFill/>
          </a:ln>
        </p:spPr>
        <p:txBody>
          <a:bodyPr lIns="0" rIns="0" tIns="45000" bIns="0" anchor="b">
            <a:normAutofit fontScale="70000" lnSpcReduction="19999"/>
          </a:bodyPr>
          <a:p>
            <a:pPr indent="0">
              <a:lnSpc>
                <a:spcPct val="100000"/>
              </a:lnSpc>
              <a:buNone/>
              <a:tabLst>
                <a:tab algn="l" pos="0"/>
              </a:tabLst>
            </a:pPr>
            <a:r>
              <a:rPr b="0" lang="en-US" sz="5000" strike="noStrike" u="none">
                <a:solidFill>
                  <a:schemeClr val="dk1"/>
                </a:solidFill>
                <a:effectLst/>
                <a:uFillTx/>
                <a:latin typeface="Calibri"/>
              </a:rPr>
              <a:t>POINTS TO COVER </a:t>
            </a:r>
            <a:br>
              <a:rPr sz="5000"/>
            </a:br>
            <a:r>
              <a:rPr b="0" lang="en-US" sz="5000" strike="noStrike" u="none">
                <a:solidFill>
                  <a:schemeClr val="dk1"/>
                </a:solidFill>
                <a:effectLst/>
                <a:uFillTx/>
                <a:latin typeface="Calibri"/>
              </a:rPr>
              <a:t>PART I : </a:t>
            </a:r>
            <a:r>
              <a:rPr b="0" lang="en-IN" sz="5000" strike="noStrike" u="none">
                <a:solidFill>
                  <a:schemeClr val="dk2"/>
                </a:solidFill>
                <a:effectLst/>
                <a:uFillTx/>
                <a:latin typeface="Calibri"/>
              </a:rPr>
              <a:t>DATA STORAGE</a:t>
            </a:r>
            <a:br>
              <a:rPr sz="5000"/>
            </a:br>
            <a:endParaRPr b="0" lang="en-IN" sz="5000" strike="noStrike" u="none">
              <a:solidFill>
                <a:srgbClr val="000000"/>
              </a:solidFill>
              <a:effectLst/>
              <a:uFillTx/>
              <a:latin typeface="Arial"/>
            </a:endParaRPr>
          </a:p>
        </p:txBody>
      </p:sp>
      <p:sp>
        <p:nvSpPr>
          <p:cNvPr id="220" name="PlaceHolder 2"/>
          <p:cNvSpPr>
            <a:spLocks noGrp="1"/>
          </p:cNvSpPr>
          <p:nvPr>
            <p:ph/>
          </p:nvPr>
        </p:nvSpPr>
        <p:spPr>
          <a:xfrm>
            <a:off x="838080" y="1960560"/>
            <a:ext cx="10514880" cy="4350600"/>
          </a:xfrm>
          <a:prstGeom prst="rect">
            <a:avLst/>
          </a:prstGeom>
          <a:noFill/>
          <a:ln w="0">
            <a:noFill/>
          </a:ln>
        </p:spPr>
        <p:txBody>
          <a:bodyPr lIns="90000" rIns="90000" tIns="45000" bIns="45000" anchor="t">
            <a:normAutofit/>
          </a:bodyPr>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Introduction to Enterprise Data Storage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 </a:t>
            </a:r>
            <a:r>
              <a:rPr b="0" lang="en-IN" sz="2200" strike="noStrike" u="none">
                <a:solidFill>
                  <a:schemeClr val="dk1"/>
                </a:solidFill>
                <a:effectLst/>
                <a:uFillTx/>
                <a:latin typeface="Constantia"/>
              </a:rPr>
              <a:t>Direct Attached Storage</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Storage Area Network</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 Network Attached Storage</a:t>
            </a:r>
            <a:endParaRPr b="0" lang="en-IN" sz="22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Data Storage Management</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 File System</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Cloud Data Stores</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Using Grids for Data Storage. </a:t>
            </a:r>
            <a:r>
              <a:rPr b="0" lang="en-IN" sz="2400" strike="noStrike" u="none">
                <a:solidFill>
                  <a:schemeClr val="dk1"/>
                </a:solidFill>
                <a:effectLst/>
                <a:uFillTx/>
                <a:latin typeface="Constantia"/>
              </a:rPr>
              <a:t>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
        <p:nvSpPr>
          <p:cNvPr id="221" name="TextBox 3"/>
          <p:cNvSpPr/>
          <p:nvPr/>
        </p:nvSpPr>
        <p:spPr>
          <a:xfrm>
            <a:off x="409320" y="5496120"/>
            <a:ext cx="12013920" cy="1631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2000" strike="noStrike" u="none">
                <a:solidFill>
                  <a:schemeClr val="dk1"/>
                </a:solidFill>
                <a:effectLst/>
                <a:uFillTx/>
                <a:latin typeface="Dancing Script"/>
              </a:rPr>
              <a:t>Reading Material :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Srinivasan, J. Suresh, “Cloud Computing: A Practical Approach for Learning and Implementation”,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Chap 11, pg  139 - 147</a:t>
            </a:r>
            <a:endParaRPr b="0" lang="en-IN" sz="2000" strike="noStrike" u="none">
              <a:solidFill>
                <a:srgbClr val="000000"/>
              </a:solidFill>
              <a:effectLst/>
              <a:uFillTx/>
              <a:latin typeface="Arial"/>
            </a:endParaRPr>
          </a:p>
          <a:p>
            <a:pPr defTabSz="914400">
              <a:lnSpc>
                <a:spcPct val="100000"/>
              </a:lnSpc>
            </a:pPr>
            <a:r>
              <a:rPr b="0" i="1" lang="en-IN" sz="2000" strike="noStrike" u="none">
                <a:solidFill>
                  <a:schemeClr val="dk1"/>
                </a:solidFill>
                <a:effectLst/>
                <a:uFillTx/>
                <a:latin typeface="Dancing Script"/>
              </a:rPr>
              <a:t>	</a:t>
            </a:r>
            <a:endParaRPr b="0" lang="en-IN" sz="2000" strike="noStrike" u="none">
              <a:solidFill>
                <a:srgbClr val="000000"/>
              </a:solidFill>
              <a:effectLst/>
              <a:uFillTx/>
              <a:latin typeface="Arial"/>
            </a:endParaRPr>
          </a:p>
          <a:p>
            <a:pPr defTabSz="914400">
              <a:lnSpc>
                <a:spcPct val="100000"/>
              </a:lnSpc>
            </a:pPr>
            <a:endParaRPr b="0" lang="en-IN"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452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3.Data Storage Challenges</a:t>
            </a:r>
            <a:endParaRPr b="0" lang="en-IN" sz="5000" strike="noStrike" u="none">
              <a:solidFill>
                <a:srgbClr val="000000"/>
              </a:solidFill>
              <a:effectLst/>
              <a:uFillTx/>
              <a:latin typeface="Arial"/>
            </a:endParaRPr>
          </a:p>
        </p:txBody>
      </p:sp>
      <p:sp>
        <p:nvSpPr>
          <p:cNvPr id="272" name="PlaceHolder 2"/>
          <p:cNvSpPr>
            <a:spLocks noGrp="1"/>
          </p:cNvSpPr>
          <p:nvPr>
            <p:ph/>
          </p:nvPr>
        </p:nvSpPr>
        <p:spPr>
          <a:xfrm>
            <a:off x="609480" y="1683000"/>
            <a:ext cx="10972080" cy="464076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depth, understanding of storage devices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will minimize the risks, and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an administrator can easily handle challenges like finding out the reason for performance degrading, cost check, etc.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Managing traditional storage devices is a complicated task because of high operations cost, performance and scalability issues.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Some challenges are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massive data demand</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performance barrier</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power consumption and cost</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6" dur="indefinite" restart="never" nodeType="tmRoot">
          <p:childTnLst>
            <p:seq>
              <p:cTn id="367" dur="indefinite" nodeType="mainSeq">
                <p:childTnLst>
                  <p:par>
                    <p:cTn id="368" fill="hold">
                      <p:stCondLst>
                        <p:cond delay="indefinite"/>
                      </p:stCondLst>
                      <p:childTnLst>
                        <p:par>
                          <p:cTn id="369" fill="hold">
                            <p:stCondLst>
                              <p:cond delay="0"/>
                            </p:stCondLst>
                            <p:childTnLst>
                              <p:par>
                                <p:cTn id="370" nodeType="clickEffect" fill="hold" presetClass="entr" presetID="42">
                                  <p:stCondLst>
                                    <p:cond delay="0"/>
                                  </p:stCondLst>
                                  <p:childTnLst>
                                    <p:set>
                                      <p:cBhvr>
                                        <p:cTn id="371" dur="1" fill="hold">
                                          <p:stCondLst>
                                            <p:cond delay="0"/>
                                          </p:stCondLst>
                                        </p:cTn>
                                        <p:tgtEl>
                                          <p:spTgt spid="272">
                                            <p:txEl>
                                              <p:pRg st="0" end="0"/>
                                            </p:txEl>
                                          </p:spTgt>
                                        </p:tgtEl>
                                        <p:attrNameLst>
                                          <p:attrName>style.visibility</p:attrName>
                                        </p:attrNameLst>
                                      </p:cBhvr>
                                      <p:to>
                                        <p:strVal val="visible"/>
                                      </p:to>
                                    </p:set>
                                    <p:animEffect filter="fade" transition="in">
                                      <p:cBhvr additive="repl">
                                        <p:cTn id="372" dur="1000"/>
                                        <p:tgtEl>
                                          <p:spTgt spid="272">
                                            <p:txEl>
                                              <p:pRg st="0" end="0"/>
                                            </p:txEl>
                                          </p:spTgt>
                                        </p:tgtEl>
                                      </p:cBhvr>
                                    </p:animEffect>
                                    <p:anim calcmode="lin" valueType="num">
                                      <p:cBhvr additive="repl">
                                        <p:cTn id="373" dur="1000" fill="hold"/>
                                        <p:tgtEl>
                                          <p:spTgt spid="272">
                                            <p:txEl>
                                              <p:pRg st="0" end="0"/>
                                            </p:txEl>
                                          </p:spTgt>
                                        </p:tgtEl>
                                        <p:attrNameLst>
                                          <p:attrName>ppt_x</p:attrName>
                                        </p:attrNameLst>
                                      </p:cBhvr>
                                      <p:tavLst>
                                        <p:tav tm="0">
                                          <p:val>
                                            <p:strVal val="#ppt_x"/>
                                          </p:val>
                                        </p:tav>
                                        <p:tav tm="100000">
                                          <p:val>
                                            <p:strVal val="#ppt_x"/>
                                          </p:val>
                                        </p:tav>
                                      </p:tavLst>
                                    </p:anim>
                                    <p:anim calcmode="lin" valueType="num">
                                      <p:cBhvr additive="repl">
                                        <p:cTn id="374" dur="1000" fill="hold"/>
                                        <p:tgtEl>
                                          <p:spTgt spid="272">
                                            <p:txEl>
                                              <p:pRg st="0" end="0"/>
                                            </p:txEl>
                                          </p:spTgt>
                                        </p:tgtEl>
                                        <p:attrNameLst>
                                          <p:attrName>ppt_y</p:attrName>
                                        </p:attrNameLst>
                                      </p:cBhvr>
                                      <p:tavLst>
                                        <p:tav tm="0">
                                          <p:val>
                                            <p:strVal val="#ppt_y+.1"/>
                                          </p:val>
                                        </p:tav>
                                        <p:tav tm="100000">
                                          <p:val>
                                            <p:strVal val="#ppt_y"/>
                                          </p:val>
                                        </p:tav>
                                      </p:tavLst>
                                    </p:anim>
                                  </p:childTnLst>
                                </p:cTn>
                              </p:par>
                              <p:par>
                                <p:cTn id="375" nodeType="withEffect" fill="hold" presetClass="entr" presetID="42">
                                  <p:stCondLst>
                                    <p:cond delay="0"/>
                                  </p:stCondLst>
                                  <p:childTnLst>
                                    <p:set>
                                      <p:cBhvr>
                                        <p:cTn id="376" dur="1" fill="hold">
                                          <p:stCondLst>
                                            <p:cond delay="0"/>
                                          </p:stCondLst>
                                        </p:cTn>
                                        <p:tgtEl>
                                          <p:spTgt spid="272">
                                            <p:txEl>
                                              <p:pRg st="1" end="1"/>
                                            </p:txEl>
                                          </p:spTgt>
                                        </p:tgtEl>
                                        <p:attrNameLst>
                                          <p:attrName>style.visibility</p:attrName>
                                        </p:attrNameLst>
                                      </p:cBhvr>
                                      <p:to>
                                        <p:strVal val="visible"/>
                                      </p:to>
                                    </p:set>
                                    <p:animEffect filter="fade" transition="in">
                                      <p:cBhvr additive="repl">
                                        <p:cTn id="377" dur="1000"/>
                                        <p:tgtEl>
                                          <p:spTgt spid="272">
                                            <p:txEl>
                                              <p:pRg st="1" end="1"/>
                                            </p:txEl>
                                          </p:spTgt>
                                        </p:tgtEl>
                                      </p:cBhvr>
                                    </p:animEffect>
                                    <p:anim calcmode="lin" valueType="num">
                                      <p:cBhvr additive="repl">
                                        <p:cTn id="378" dur="1000" fill="hold"/>
                                        <p:tgtEl>
                                          <p:spTgt spid="272">
                                            <p:txEl>
                                              <p:pRg st="1" end="1"/>
                                            </p:txEl>
                                          </p:spTgt>
                                        </p:tgtEl>
                                        <p:attrNameLst>
                                          <p:attrName>ppt_x</p:attrName>
                                        </p:attrNameLst>
                                      </p:cBhvr>
                                      <p:tavLst>
                                        <p:tav tm="0">
                                          <p:val>
                                            <p:strVal val="#ppt_x"/>
                                          </p:val>
                                        </p:tav>
                                        <p:tav tm="100000">
                                          <p:val>
                                            <p:strVal val="#ppt_x"/>
                                          </p:val>
                                        </p:tav>
                                      </p:tavLst>
                                    </p:anim>
                                    <p:anim calcmode="lin" valueType="num">
                                      <p:cBhvr additive="repl">
                                        <p:cTn id="379" dur="1000" fill="hold"/>
                                        <p:tgtEl>
                                          <p:spTgt spid="272">
                                            <p:txEl>
                                              <p:pRg st="1" end="1"/>
                                            </p:txEl>
                                          </p:spTgt>
                                        </p:tgtEl>
                                        <p:attrNameLst>
                                          <p:attrName>ppt_y</p:attrName>
                                        </p:attrNameLst>
                                      </p:cBhvr>
                                      <p:tavLst>
                                        <p:tav tm="0">
                                          <p:val>
                                            <p:strVal val="#ppt_y+.1"/>
                                          </p:val>
                                        </p:tav>
                                        <p:tav tm="100000">
                                          <p:val>
                                            <p:strVal val="#ppt_y"/>
                                          </p:val>
                                        </p:tav>
                                      </p:tavLst>
                                    </p:anim>
                                  </p:childTnLst>
                                </p:cTn>
                              </p:par>
                              <p:par>
                                <p:cTn id="380" nodeType="withEffect" fill="hold" presetClass="entr" presetID="42">
                                  <p:stCondLst>
                                    <p:cond delay="0"/>
                                  </p:stCondLst>
                                  <p:childTnLst>
                                    <p:set>
                                      <p:cBhvr>
                                        <p:cTn id="381" dur="1" fill="hold">
                                          <p:stCondLst>
                                            <p:cond delay="0"/>
                                          </p:stCondLst>
                                        </p:cTn>
                                        <p:tgtEl>
                                          <p:spTgt spid="272">
                                            <p:txEl>
                                              <p:pRg st="2" end="2"/>
                                            </p:txEl>
                                          </p:spTgt>
                                        </p:tgtEl>
                                        <p:attrNameLst>
                                          <p:attrName>style.visibility</p:attrName>
                                        </p:attrNameLst>
                                      </p:cBhvr>
                                      <p:to>
                                        <p:strVal val="visible"/>
                                      </p:to>
                                    </p:set>
                                    <p:animEffect filter="fade" transition="in">
                                      <p:cBhvr additive="repl">
                                        <p:cTn id="382" dur="1000"/>
                                        <p:tgtEl>
                                          <p:spTgt spid="272">
                                            <p:txEl>
                                              <p:pRg st="2" end="2"/>
                                            </p:txEl>
                                          </p:spTgt>
                                        </p:tgtEl>
                                      </p:cBhvr>
                                    </p:animEffect>
                                    <p:anim calcmode="lin" valueType="num">
                                      <p:cBhvr additive="repl">
                                        <p:cTn id="383" dur="1000" fill="hold"/>
                                        <p:tgtEl>
                                          <p:spTgt spid="272">
                                            <p:txEl>
                                              <p:pRg st="2" end="2"/>
                                            </p:txEl>
                                          </p:spTgt>
                                        </p:tgtEl>
                                        <p:attrNameLst>
                                          <p:attrName>ppt_x</p:attrName>
                                        </p:attrNameLst>
                                      </p:cBhvr>
                                      <p:tavLst>
                                        <p:tav tm="0">
                                          <p:val>
                                            <p:strVal val="#ppt_x"/>
                                          </p:val>
                                        </p:tav>
                                        <p:tav tm="100000">
                                          <p:val>
                                            <p:strVal val="#ppt_x"/>
                                          </p:val>
                                        </p:tav>
                                      </p:tavLst>
                                    </p:anim>
                                    <p:anim calcmode="lin" valueType="num">
                                      <p:cBhvr additive="repl">
                                        <p:cTn id="384" dur="1000" fill="hold"/>
                                        <p:tgtEl>
                                          <p:spTgt spid="27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5" fill="hold">
                      <p:stCondLst>
                        <p:cond delay="indefinite"/>
                      </p:stCondLst>
                      <p:childTnLst>
                        <p:par>
                          <p:cTn id="386" fill="hold">
                            <p:stCondLst>
                              <p:cond delay="0"/>
                            </p:stCondLst>
                            <p:childTnLst>
                              <p:par>
                                <p:cTn id="387" nodeType="clickEffect" fill="hold" presetClass="entr" presetID="42">
                                  <p:stCondLst>
                                    <p:cond delay="0"/>
                                  </p:stCondLst>
                                  <p:childTnLst>
                                    <p:set>
                                      <p:cBhvr>
                                        <p:cTn id="388" dur="1" fill="hold">
                                          <p:stCondLst>
                                            <p:cond delay="0"/>
                                          </p:stCondLst>
                                        </p:cTn>
                                        <p:tgtEl>
                                          <p:spTgt spid="272">
                                            <p:txEl>
                                              <p:pRg st="3" end="3"/>
                                            </p:txEl>
                                          </p:spTgt>
                                        </p:tgtEl>
                                        <p:attrNameLst>
                                          <p:attrName>style.visibility</p:attrName>
                                        </p:attrNameLst>
                                      </p:cBhvr>
                                      <p:to>
                                        <p:strVal val="visible"/>
                                      </p:to>
                                    </p:set>
                                    <p:animEffect filter="fade" transition="in">
                                      <p:cBhvr additive="repl">
                                        <p:cTn id="389" dur="1000"/>
                                        <p:tgtEl>
                                          <p:spTgt spid="272">
                                            <p:txEl>
                                              <p:pRg st="3" end="3"/>
                                            </p:txEl>
                                          </p:spTgt>
                                        </p:tgtEl>
                                      </p:cBhvr>
                                    </p:animEffect>
                                    <p:anim calcmode="lin" valueType="num">
                                      <p:cBhvr additive="repl">
                                        <p:cTn id="390" dur="1000" fill="hold"/>
                                        <p:tgtEl>
                                          <p:spTgt spid="272">
                                            <p:txEl>
                                              <p:pRg st="3" end="3"/>
                                            </p:txEl>
                                          </p:spTgt>
                                        </p:tgtEl>
                                        <p:attrNameLst>
                                          <p:attrName>ppt_x</p:attrName>
                                        </p:attrNameLst>
                                      </p:cBhvr>
                                      <p:tavLst>
                                        <p:tav tm="0">
                                          <p:val>
                                            <p:strVal val="#ppt_x"/>
                                          </p:val>
                                        </p:tav>
                                        <p:tav tm="100000">
                                          <p:val>
                                            <p:strVal val="#ppt_x"/>
                                          </p:val>
                                        </p:tav>
                                      </p:tavLst>
                                    </p:anim>
                                    <p:anim calcmode="lin" valueType="num">
                                      <p:cBhvr additive="repl">
                                        <p:cTn id="391" dur="1000" fill="hold"/>
                                        <p:tgtEl>
                                          <p:spTgt spid="27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2" fill="hold">
                      <p:stCondLst>
                        <p:cond delay="indefinite"/>
                      </p:stCondLst>
                      <p:childTnLst>
                        <p:par>
                          <p:cTn id="393" fill="hold">
                            <p:stCondLst>
                              <p:cond delay="0"/>
                            </p:stCondLst>
                            <p:childTnLst>
                              <p:par>
                                <p:cTn id="394" nodeType="clickEffect" fill="hold" presetClass="entr" presetID="42">
                                  <p:stCondLst>
                                    <p:cond delay="0"/>
                                  </p:stCondLst>
                                  <p:childTnLst>
                                    <p:set>
                                      <p:cBhvr>
                                        <p:cTn id="395" dur="1" fill="hold">
                                          <p:stCondLst>
                                            <p:cond delay="0"/>
                                          </p:stCondLst>
                                        </p:cTn>
                                        <p:tgtEl>
                                          <p:spTgt spid="272">
                                            <p:txEl>
                                              <p:pRg st="4" end="4"/>
                                            </p:txEl>
                                          </p:spTgt>
                                        </p:tgtEl>
                                        <p:attrNameLst>
                                          <p:attrName>style.visibility</p:attrName>
                                        </p:attrNameLst>
                                      </p:cBhvr>
                                      <p:to>
                                        <p:strVal val="visible"/>
                                      </p:to>
                                    </p:set>
                                    <p:animEffect filter="fade" transition="in">
                                      <p:cBhvr additive="repl">
                                        <p:cTn id="396" dur="1000"/>
                                        <p:tgtEl>
                                          <p:spTgt spid="272">
                                            <p:txEl>
                                              <p:pRg st="4" end="4"/>
                                            </p:txEl>
                                          </p:spTgt>
                                        </p:tgtEl>
                                      </p:cBhvr>
                                    </p:animEffect>
                                    <p:anim calcmode="lin" valueType="num">
                                      <p:cBhvr additive="repl">
                                        <p:cTn id="397" dur="1000" fill="hold"/>
                                        <p:tgtEl>
                                          <p:spTgt spid="272">
                                            <p:txEl>
                                              <p:pRg st="4" end="4"/>
                                            </p:txEl>
                                          </p:spTgt>
                                        </p:tgtEl>
                                        <p:attrNameLst>
                                          <p:attrName>ppt_x</p:attrName>
                                        </p:attrNameLst>
                                      </p:cBhvr>
                                      <p:tavLst>
                                        <p:tav tm="0">
                                          <p:val>
                                            <p:strVal val="#ppt_x"/>
                                          </p:val>
                                        </p:tav>
                                        <p:tav tm="100000">
                                          <p:val>
                                            <p:strVal val="#ppt_x"/>
                                          </p:val>
                                        </p:tav>
                                      </p:tavLst>
                                    </p:anim>
                                    <p:anim calcmode="lin" valueType="num">
                                      <p:cBhvr additive="repl">
                                        <p:cTn id="398" dur="1000" fill="hold"/>
                                        <p:tgtEl>
                                          <p:spTgt spid="272">
                                            <p:txEl>
                                              <p:pRg st="4" end="4"/>
                                            </p:txEl>
                                          </p:spTgt>
                                        </p:tgtEl>
                                        <p:attrNameLst>
                                          <p:attrName>ppt_y</p:attrName>
                                        </p:attrNameLst>
                                      </p:cBhvr>
                                      <p:tavLst>
                                        <p:tav tm="0">
                                          <p:val>
                                            <p:strVal val="#ppt_y+.1"/>
                                          </p:val>
                                        </p:tav>
                                        <p:tav tm="100000">
                                          <p:val>
                                            <p:strVal val="#ppt_y"/>
                                          </p:val>
                                        </p:tav>
                                      </p:tavLst>
                                    </p:anim>
                                  </p:childTnLst>
                                </p:cTn>
                              </p:par>
                              <p:par>
                                <p:cTn id="399" nodeType="withEffect" fill="hold" presetClass="entr" presetID="42">
                                  <p:stCondLst>
                                    <p:cond delay="0"/>
                                  </p:stCondLst>
                                  <p:childTnLst>
                                    <p:set>
                                      <p:cBhvr>
                                        <p:cTn id="400" dur="1" fill="hold">
                                          <p:stCondLst>
                                            <p:cond delay="0"/>
                                          </p:stCondLst>
                                        </p:cTn>
                                        <p:tgtEl>
                                          <p:spTgt spid="272">
                                            <p:txEl>
                                              <p:pRg st="5" end="5"/>
                                            </p:txEl>
                                          </p:spTgt>
                                        </p:tgtEl>
                                        <p:attrNameLst>
                                          <p:attrName>style.visibility</p:attrName>
                                        </p:attrNameLst>
                                      </p:cBhvr>
                                      <p:to>
                                        <p:strVal val="visible"/>
                                      </p:to>
                                    </p:set>
                                    <p:animEffect filter="fade" transition="in">
                                      <p:cBhvr additive="repl">
                                        <p:cTn id="401" dur="1000"/>
                                        <p:tgtEl>
                                          <p:spTgt spid="272">
                                            <p:txEl>
                                              <p:pRg st="5" end="5"/>
                                            </p:txEl>
                                          </p:spTgt>
                                        </p:tgtEl>
                                      </p:cBhvr>
                                    </p:animEffect>
                                    <p:anim calcmode="lin" valueType="num">
                                      <p:cBhvr additive="repl">
                                        <p:cTn id="402" dur="1000" fill="hold"/>
                                        <p:tgtEl>
                                          <p:spTgt spid="272">
                                            <p:txEl>
                                              <p:pRg st="5" end="5"/>
                                            </p:txEl>
                                          </p:spTgt>
                                        </p:tgtEl>
                                        <p:attrNameLst>
                                          <p:attrName>ppt_x</p:attrName>
                                        </p:attrNameLst>
                                      </p:cBhvr>
                                      <p:tavLst>
                                        <p:tav tm="0">
                                          <p:val>
                                            <p:strVal val="#ppt_x"/>
                                          </p:val>
                                        </p:tav>
                                        <p:tav tm="100000">
                                          <p:val>
                                            <p:strVal val="#ppt_x"/>
                                          </p:val>
                                        </p:tav>
                                      </p:tavLst>
                                    </p:anim>
                                    <p:anim calcmode="lin" valueType="num">
                                      <p:cBhvr additive="repl">
                                        <p:cTn id="403" dur="1000" fill="hold"/>
                                        <p:tgtEl>
                                          <p:spTgt spid="272">
                                            <p:txEl>
                                              <p:pRg st="5" end="5"/>
                                            </p:txEl>
                                          </p:spTgt>
                                        </p:tgtEl>
                                        <p:attrNameLst>
                                          <p:attrName>ppt_y</p:attrName>
                                        </p:attrNameLst>
                                      </p:cBhvr>
                                      <p:tavLst>
                                        <p:tav tm="0">
                                          <p:val>
                                            <p:strVal val="#ppt_y+.1"/>
                                          </p:val>
                                        </p:tav>
                                        <p:tav tm="100000">
                                          <p:val>
                                            <p:strVal val="#ppt_y"/>
                                          </p:val>
                                        </p:tav>
                                      </p:tavLst>
                                    </p:anim>
                                  </p:childTnLst>
                                </p:cTn>
                              </p:par>
                              <p:par>
                                <p:cTn id="404" nodeType="withEffect" fill="hold" presetClass="entr" presetID="42">
                                  <p:stCondLst>
                                    <p:cond delay="0"/>
                                  </p:stCondLst>
                                  <p:childTnLst>
                                    <p:set>
                                      <p:cBhvr>
                                        <p:cTn id="405" dur="1" fill="hold">
                                          <p:stCondLst>
                                            <p:cond delay="0"/>
                                          </p:stCondLst>
                                        </p:cTn>
                                        <p:tgtEl>
                                          <p:spTgt spid="272">
                                            <p:txEl>
                                              <p:pRg st="6" end="6"/>
                                            </p:txEl>
                                          </p:spTgt>
                                        </p:tgtEl>
                                        <p:attrNameLst>
                                          <p:attrName>style.visibility</p:attrName>
                                        </p:attrNameLst>
                                      </p:cBhvr>
                                      <p:to>
                                        <p:strVal val="visible"/>
                                      </p:to>
                                    </p:set>
                                    <p:animEffect filter="fade" transition="in">
                                      <p:cBhvr additive="repl">
                                        <p:cTn id="406" dur="1000"/>
                                        <p:tgtEl>
                                          <p:spTgt spid="272">
                                            <p:txEl>
                                              <p:pRg st="6" end="6"/>
                                            </p:txEl>
                                          </p:spTgt>
                                        </p:tgtEl>
                                      </p:cBhvr>
                                    </p:animEffect>
                                    <p:anim calcmode="lin" valueType="num">
                                      <p:cBhvr additive="repl">
                                        <p:cTn id="407" dur="1000" fill="hold"/>
                                        <p:tgtEl>
                                          <p:spTgt spid="272">
                                            <p:txEl>
                                              <p:pRg st="6" end="6"/>
                                            </p:txEl>
                                          </p:spTgt>
                                        </p:tgtEl>
                                        <p:attrNameLst>
                                          <p:attrName>ppt_x</p:attrName>
                                        </p:attrNameLst>
                                      </p:cBhvr>
                                      <p:tavLst>
                                        <p:tav tm="0">
                                          <p:val>
                                            <p:strVal val="#ppt_x"/>
                                          </p:val>
                                        </p:tav>
                                        <p:tav tm="100000">
                                          <p:val>
                                            <p:strVal val="#ppt_x"/>
                                          </p:val>
                                        </p:tav>
                                      </p:tavLst>
                                    </p:anim>
                                    <p:anim calcmode="lin" valueType="num">
                                      <p:cBhvr additive="repl">
                                        <p:cTn id="408" dur="1000" fill="hold"/>
                                        <p:tgtEl>
                                          <p:spTgt spid="272">
                                            <p:txEl>
                                              <p:pRg st="6" end="6"/>
                                            </p:txEl>
                                          </p:spTgt>
                                        </p:tgtEl>
                                        <p:attrNameLst>
                                          <p:attrName>ppt_y</p:attrName>
                                        </p:attrNameLst>
                                      </p:cBhvr>
                                      <p:tavLst>
                                        <p:tav tm="0">
                                          <p:val>
                                            <p:strVal val="#ppt_y+.1"/>
                                          </p:val>
                                        </p:tav>
                                        <p:tav tm="100000">
                                          <p:val>
                                            <p:strVal val="#ppt_y"/>
                                          </p:val>
                                        </p:tav>
                                      </p:tavLst>
                                    </p:anim>
                                  </p:childTnLst>
                                </p:cTn>
                              </p:par>
                              <p:par>
                                <p:cTn id="409" nodeType="withEffect" fill="hold" presetClass="entr" presetID="42">
                                  <p:stCondLst>
                                    <p:cond delay="0"/>
                                  </p:stCondLst>
                                  <p:childTnLst>
                                    <p:set>
                                      <p:cBhvr>
                                        <p:cTn id="410" dur="1" fill="hold">
                                          <p:stCondLst>
                                            <p:cond delay="0"/>
                                          </p:stCondLst>
                                        </p:cTn>
                                        <p:tgtEl>
                                          <p:spTgt spid="272">
                                            <p:txEl>
                                              <p:pRg st="7" end="7"/>
                                            </p:txEl>
                                          </p:spTgt>
                                        </p:tgtEl>
                                        <p:attrNameLst>
                                          <p:attrName>style.visibility</p:attrName>
                                        </p:attrNameLst>
                                      </p:cBhvr>
                                      <p:to>
                                        <p:strVal val="visible"/>
                                      </p:to>
                                    </p:set>
                                    <p:animEffect filter="fade" transition="in">
                                      <p:cBhvr additive="repl">
                                        <p:cTn id="411" dur="1000"/>
                                        <p:tgtEl>
                                          <p:spTgt spid="272">
                                            <p:txEl>
                                              <p:pRg st="7" end="7"/>
                                            </p:txEl>
                                          </p:spTgt>
                                        </p:tgtEl>
                                      </p:cBhvr>
                                    </p:animEffect>
                                    <p:anim calcmode="lin" valueType="num">
                                      <p:cBhvr additive="repl">
                                        <p:cTn id="412" dur="1000" fill="hold"/>
                                        <p:tgtEl>
                                          <p:spTgt spid="272">
                                            <p:txEl>
                                              <p:pRg st="7" end="7"/>
                                            </p:txEl>
                                          </p:spTgt>
                                        </p:tgtEl>
                                        <p:attrNameLst>
                                          <p:attrName>ppt_x</p:attrName>
                                        </p:attrNameLst>
                                      </p:cBhvr>
                                      <p:tavLst>
                                        <p:tav tm="0">
                                          <p:val>
                                            <p:strVal val="#ppt_x"/>
                                          </p:val>
                                        </p:tav>
                                        <p:tav tm="100000">
                                          <p:val>
                                            <p:strVal val="#ppt_x"/>
                                          </p:val>
                                        </p:tav>
                                      </p:tavLst>
                                    </p:anim>
                                    <p:anim calcmode="lin" valueType="num">
                                      <p:cBhvr additive="repl">
                                        <p:cTn id="413" dur="1000" fill="hold"/>
                                        <p:tgtEl>
                                          <p:spTgt spid="27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Massive Data Demand </a:t>
            </a:r>
            <a:endParaRPr b="0" lang="en-IN" sz="5000" strike="noStrike" u="none">
              <a:solidFill>
                <a:srgbClr val="000000"/>
              </a:solidFill>
              <a:effectLst/>
              <a:uFillTx/>
              <a:latin typeface="Arial"/>
            </a:endParaRPr>
          </a:p>
        </p:txBody>
      </p:sp>
      <p:sp>
        <p:nvSpPr>
          <p:cNvPr id="27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 industry survey estimates the digital world to increase by 45 zettabytes by 2020,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one terabyte is equal to 1024 gigabytes,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one petabytes is equal to 1024 terabytes,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one exabytes is equal to 1024 petabytes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one zettabytes is equal to 1024 exabytes.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Reality:  149 zettabytes (As of 2024)</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14" dur="indefinite" restart="never" nodeType="tmRoot">
          <p:childTnLst>
            <p:seq>
              <p:cTn id="415" dur="indefinite" nodeType="mainSeq">
                <p:childTnLst>
                  <p:par>
                    <p:cTn id="416" fill="hold">
                      <p:stCondLst>
                        <p:cond delay="indefinite"/>
                      </p:stCondLst>
                      <p:childTnLst>
                        <p:par>
                          <p:cTn id="417" fill="hold">
                            <p:stCondLst>
                              <p:cond delay="0"/>
                            </p:stCondLst>
                            <p:childTnLst>
                              <p:par>
                                <p:cTn id="418" nodeType="clickEffect" fill="hold" presetClass="entr" presetID="2" presetSubtype="4">
                                  <p:stCondLst>
                                    <p:cond delay="0"/>
                                  </p:stCondLst>
                                  <p:childTnLst>
                                    <p:set>
                                      <p:cBhvr>
                                        <p:cTn id="419" dur="1" fill="hold">
                                          <p:stCondLst>
                                            <p:cond delay="0"/>
                                          </p:stCondLst>
                                        </p:cTn>
                                        <p:tgtEl>
                                          <p:spTgt spid="274">
                                            <p:txEl>
                                              <p:pRg st="0" end="0"/>
                                            </p:txEl>
                                          </p:spTgt>
                                        </p:tgtEl>
                                        <p:attrNameLst>
                                          <p:attrName>style.visibility</p:attrName>
                                        </p:attrNameLst>
                                      </p:cBhvr>
                                      <p:to>
                                        <p:strVal val="visible"/>
                                      </p:to>
                                    </p:set>
                                    <p:anim calcmode="lin" valueType="num">
                                      <p:cBhvr additive="repl">
                                        <p:cTn id="420" dur="500" fill="hold"/>
                                        <p:tgtEl>
                                          <p:spTgt spid="274">
                                            <p:txEl>
                                              <p:pRg st="0" end="0"/>
                                            </p:txEl>
                                          </p:spTgt>
                                        </p:tgtEl>
                                        <p:attrNameLst>
                                          <p:attrName>ppt_x</p:attrName>
                                        </p:attrNameLst>
                                      </p:cBhvr>
                                      <p:tavLst>
                                        <p:tav tm="0">
                                          <p:val>
                                            <p:strVal val="#ppt_x"/>
                                          </p:val>
                                        </p:tav>
                                        <p:tav tm="100000">
                                          <p:val>
                                            <p:strVal val="#ppt_x"/>
                                          </p:val>
                                        </p:tav>
                                      </p:tavLst>
                                    </p:anim>
                                    <p:anim calcmode="lin" valueType="num">
                                      <p:cBhvr additive="repl">
                                        <p:cTn id="421" dur="500" fill="hold"/>
                                        <p:tgtEl>
                                          <p:spTgt spid="274">
                                            <p:txEl>
                                              <p:pRg st="0" end="0"/>
                                            </p:txEl>
                                          </p:spTgt>
                                        </p:tgtEl>
                                        <p:attrNameLst>
                                          <p:attrName>ppt_y</p:attrName>
                                        </p:attrNameLst>
                                      </p:cBhvr>
                                      <p:tavLst>
                                        <p:tav tm="0">
                                          <p:val>
                                            <p:strVal val="1+#ppt_h/2"/>
                                          </p:val>
                                        </p:tav>
                                        <p:tav tm="100000">
                                          <p:val>
                                            <p:strVal val="#ppt_y"/>
                                          </p:val>
                                        </p:tav>
                                      </p:tavLst>
                                    </p:anim>
                                  </p:childTnLst>
                                </p:cTn>
                              </p:par>
                              <p:par>
                                <p:cTn id="422" nodeType="withEffect" fill="hold" presetClass="entr" presetID="2" presetSubtype="4">
                                  <p:stCondLst>
                                    <p:cond delay="0"/>
                                  </p:stCondLst>
                                  <p:childTnLst>
                                    <p:set>
                                      <p:cBhvr>
                                        <p:cTn id="423" dur="1" fill="hold">
                                          <p:stCondLst>
                                            <p:cond delay="0"/>
                                          </p:stCondLst>
                                        </p:cTn>
                                        <p:tgtEl>
                                          <p:spTgt spid="274">
                                            <p:txEl>
                                              <p:pRg st="1" end="1"/>
                                            </p:txEl>
                                          </p:spTgt>
                                        </p:tgtEl>
                                        <p:attrNameLst>
                                          <p:attrName>style.visibility</p:attrName>
                                        </p:attrNameLst>
                                      </p:cBhvr>
                                      <p:to>
                                        <p:strVal val="visible"/>
                                      </p:to>
                                    </p:set>
                                    <p:anim calcmode="lin" valueType="num">
                                      <p:cBhvr additive="repl">
                                        <p:cTn id="424" dur="500" fill="hold"/>
                                        <p:tgtEl>
                                          <p:spTgt spid="274">
                                            <p:txEl>
                                              <p:pRg st="1" end="1"/>
                                            </p:txEl>
                                          </p:spTgt>
                                        </p:tgtEl>
                                        <p:attrNameLst>
                                          <p:attrName>ppt_x</p:attrName>
                                        </p:attrNameLst>
                                      </p:cBhvr>
                                      <p:tavLst>
                                        <p:tav tm="0">
                                          <p:val>
                                            <p:strVal val="#ppt_x"/>
                                          </p:val>
                                        </p:tav>
                                        <p:tav tm="100000">
                                          <p:val>
                                            <p:strVal val="#ppt_x"/>
                                          </p:val>
                                        </p:tav>
                                      </p:tavLst>
                                    </p:anim>
                                    <p:anim calcmode="lin" valueType="num">
                                      <p:cBhvr additive="repl">
                                        <p:cTn id="425" dur="500" fill="hold"/>
                                        <p:tgtEl>
                                          <p:spTgt spid="274">
                                            <p:txEl>
                                              <p:pRg st="1" end="1"/>
                                            </p:txEl>
                                          </p:spTgt>
                                        </p:tgtEl>
                                        <p:attrNameLst>
                                          <p:attrName>ppt_y</p:attrName>
                                        </p:attrNameLst>
                                      </p:cBhvr>
                                      <p:tavLst>
                                        <p:tav tm="0">
                                          <p:val>
                                            <p:strVal val="1+#ppt_h/2"/>
                                          </p:val>
                                        </p:tav>
                                        <p:tav tm="100000">
                                          <p:val>
                                            <p:strVal val="#ppt_y"/>
                                          </p:val>
                                        </p:tav>
                                      </p:tavLst>
                                    </p:anim>
                                  </p:childTnLst>
                                </p:cTn>
                              </p:par>
                              <p:par>
                                <p:cTn id="426" nodeType="withEffect" fill="hold" presetClass="entr" presetID="2" presetSubtype="4">
                                  <p:stCondLst>
                                    <p:cond delay="0"/>
                                  </p:stCondLst>
                                  <p:childTnLst>
                                    <p:set>
                                      <p:cBhvr>
                                        <p:cTn id="427" dur="1" fill="hold">
                                          <p:stCondLst>
                                            <p:cond delay="0"/>
                                          </p:stCondLst>
                                        </p:cTn>
                                        <p:tgtEl>
                                          <p:spTgt spid="274">
                                            <p:txEl>
                                              <p:pRg st="2" end="2"/>
                                            </p:txEl>
                                          </p:spTgt>
                                        </p:tgtEl>
                                        <p:attrNameLst>
                                          <p:attrName>style.visibility</p:attrName>
                                        </p:attrNameLst>
                                      </p:cBhvr>
                                      <p:to>
                                        <p:strVal val="visible"/>
                                      </p:to>
                                    </p:set>
                                    <p:anim calcmode="lin" valueType="num">
                                      <p:cBhvr additive="repl">
                                        <p:cTn id="428" dur="500" fill="hold"/>
                                        <p:tgtEl>
                                          <p:spTgt spid="274">
                                            <p:txEl>
                                              <p:pRg st="2" end="2"/>
                                            </p:txEl>
                                          </p:spTgt>
                                        </p:tgtEl>
                                        <p:attrNameLst>
                                          <p:attrName>ppt_x</p:attrName>
                                        </p:attrNameLst>
                                      </p:cBhvr>
                                      <p:tavLst>
                                        <p:tav tm="0">
                                          <p:val>
                                            <p:strVal val="#ppt_x"/>
                                          </p:val>
                                        </p:tav>
                                        <p:tav tm="100000">
                                          <p:val>
                                            <p:strVal val="#ppt_x"/>
                                          </p:val>
                                        </p:tav>
                                      </p:tavLst>
                                    </p:anim>
                                    <p:anim calcmode="lin" valueType="num">
                                      <p:cBhvr additive="repl">
                                        <p:cTn id="429" dur="500" fill="hold"/>
                                        <p:tgtEl>
                                          <p:spTgt spid="274">
                                            <p:txEl>
                                              <p:pRg st="2" end="2"/>
                                            </p:txEl>
                                          </p:spTgt>
                                        </p:tgtEl>
                                        <p:attrNameLst>
                                          <p:attrName>ppt_y</p:attrName>
                                        </p:attrNameLst>
                                      </p:cBhvr>
                                      <p:tavLst>
                                        <p:tav tm="0">
                                          <p:val>
                                            <p:strVal val="1+#ppt_h/2"/>
                                          </p:val>
                                        </p:tav>
                                        <p:tav tm="100000">
                                          <p:val>
                                            <p:strVal val="#ppt_y"/>
                                          </p:val>
                                        </p:tav>
                                      </p:tavLst>
                                    </p:anim>
                                  </p:childTnLst>
                                </p:cTn>
                              </p:par>
                              <p:par>
                                <p:cTn id="430" nodeType="withEffect" fill="hold" presetClass="entr" presetID="2" presetSubtype="4">
                                  <p:stCondLst>
                                    <p:cond delay="0"/>
                                  </p:stCondLst>
                                  <p:childTnLst>
                                    <p:set>
                                      <p:cBhvr>
                                        <p:cTn id="431" dur="1" fill="hold">
                                          <p:stCondLst>
                                            <p:cond delay="0"/>
                                          </p:stCondLst>
                                        </p:cTn>
                                        <p:tgtEl>
                                          <p:spTgt spid="274">
                                            <p:txEl>
                                              <p:pRg st="3" end="3"/>
                                            </p:txEl>
                                          </p:spTgt>
                                        </p:tgtEl>
                                        <p:attrNameLst>
                                          <p:attrName>style.visibility</p:attrName>
                                        </p:attrNameLst>
                                      </p:cBhvr>
                                      <p:to>
                                        <p:strVal val="visible"/>
                                      </p:to>
                                    </p:set>
                                    <p:anim calcmode="lin" valueType="num">
                                      <p:cBhvr additive="repl">
                                        <p:cTn id="432" dur="500" fill="hold"/>
                                        <p:tgtEl>
                                          <p:spTgt spid="274">
                                            <p:txEl>
                                              <p:pRg st="3" end="3"/>
                                            </p:txEl>
                                          </p:spTgt>
                                        </p:tgtEl>
                                        <p:attrNameLst>
                                          <p:attrName>ppt_x</p:attrName>
                                        </p:attrNameLst>
                                      </p:cBhvr>
                                      <p:tavLst>
                                        <p:tav tm="0">
                                          <p:val>
                                            <p:strVal val="#ppt_x"/>
                                          </p:val>
                                        </p:tav>
                                        <p:tav tm="100000">
                                          <p:val>
                                            <p:strVal val="#ppt_x"/>
                                          </p:val>
                                        </p:tav>
                                      </p:tavLst>
                                    </p:anim>
                                    <p:anim calcmode="lin" valueType="num">
                                      <p:cBhvr additive="repl">
                                        <p:cTn id="433" dur="500" fill="hold"/>
                                        <p:tgtEl>
                                          <p:spTgt spid="274">
                                            <p:txEl>
                                              <p:pRg st="3" end="3"/>
                                            </p:txEl>
                                          </p:spTgt>
                                        </p:tgtEl>
                                        <p:attrNameLst>
                                          <p:attrName>ppt_y</p:attrName>
                                        </p:attrNameLst>
                                      </p:cBhvr>
                                      <p:tavLst>
                                        <p:tav tm="0">
                                          <p:val>
                                            <p:strVal val="1+#ppt_h/2"/>
                                          </p:val>
                                        </p:tav>
                                        <p:tav tm="100000">
                                          <p:val>
                                            <p:strVal val="#ppt_y"/>
                                          </p:val>
                                        </p:tav>
                                      </p:tavLst>
                                    </p:anim>
                                  </p:childTnLst>
                                </p:cTn>
                              </p:par>
                              <p:par>
                                <p:cTn id="434" nodeType="withEffect" fill="hold" presetClass="entr" presetID="2" presetSubtype="4">
                                  <p:stCondLst>
                                    <p:cond delay="0"/>
                                  </p:stCondLst>
                                  <p:childTnLst>
                                    <p:set>
                                      <p:cBhvr>
                                        <p:cTn id="435" dur="1" fill="hold">
                                          <p:stCondLst>
                                            <p:cond delay="0"/>
                                          </p:stCondLst>
                                        </p:cTn>
                                        <p:tgtEl>
                                          <p:spTgt spid="274">
                                            <p:txEl>
                                              <p:pRg st="4" end="4"/>
                                            </p:txEl>
                                          </p:spTgt>
                                        </p:tgtEl>
                                        <p:attrNameLst>
                                          <p:attrName>style.visibility</p:attrName>
                                        </p:attrNameLst>
                                      </p:cBhvr>
                                      <p:to>
                                        <p:strVal val="visible"/>
                                      </p:to>
                                    </p:set>
                                    <p:anim calcmode="lin" valueType="num">
                                      <p:cBhvr additive="repl">
                                        <p:cTn id="436" dur="500" fill="hold"/>
                                        <p:tgtEl>
                                          <p:spTgt spid="274">
                                            <p:txEl>
                                              <p:pRg st="4" end="4"/>
                                            </p:txEl>
                                          </p:spTgt>
                                        </p:tgtEl>
                                        <p:attrNameLst>
                                          <p:attrName>ppt_x</p:attrName>
                                        </p:attrNameLst>
                                      </p:cBhvr>
                                      <p:tavLst>
                                        <p:tav tm="0">
                                          <p:val>
                                            <p:strVal val="#ppt_x"/>
                                          </p:val>
                                        </p:tav>
                                        <p:tav tm="100000">
                                          <p:val>
                                            <p:strVal val="#ppt_x"/>
                                          </p:val>
                                        </p:tav>
                                      </p:tavLst>
                                    </p:anim>
                                    <p:anim calcmode="lin" valueType="num">
                                      <p:cBhvr additive="repl">
                                        <p:cTn id="437" dur="500" fill="hold"/>
                                        <p:tgtEl>
                                          <p:spTgt spid="27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2" presetSubtype="4">
                                  <p:stCondLst>
                                    <p:cond delay="0"/>
                                  </p:stCondLst>
                                  <p:childTnLst>
                                    <p:set>
                                      <p:cBhvr>
                                        <p:cTn id="441" dur="1" fill="hold">
                                          <p:stCondLst>
                                            <p:cond delay="0"/>
                                          </p:stCondLst>
                                        </p:cTn>
                                        <p:tgtEl>
                                          <p:spTgt spid="274">
                                            <p:txEl>
                                              <p:pRg st="6" end="6"/>
                                            </p:txEl>
                                          </p:spTgt>
                                        </p:tgtEl>
                                        <p:attrNameLst>
                                          <p:attrName>style.visibility</p:attrName>
                                        </p:attrNameLst>
                                      </p:cBhvr>
                                      <p:to>
                                        <p:strVal val="visible"/>
                                      </p:to>
                                    </p:set>
                                    <p:anim calcmode="lin" valueType="num">
                                      <p:cBhvr additive="repl">
                                        <p:cTn id="442" dur="500" fill="hold"/>
                                        <p:tgtEl>
                                          <p:spTgt spid="274">
                                            <p:txEl>
                                              <p:pRg st="6" end="6"/>
                                            </p:txEl>
                                          </p:spTgt>
                                        </p:tgtEl>
                                        <p:attrNameLst>
                                          <p:attrName>ppt_x</p:attrName>
                                        </p:attrNameLst>
                                      </p:cBhvr>
                                      <p:tavLst>
                                        <p:tav tm="0">
                                          <p:val>
                                            <p:strVal val="#ppt_x"/>
                                          </p:val>
                                        </p:tav>
                                        <p:tav tm="100000">
                                          <p:val>
                                            <p:strVal val="#ppt_x"/>
                                          </p:val>
                                        </p:tav>
                                      </p:tavLst>
                                    </p:anim>
                                    <p:anim calcmode="lin" valueType="num">
                                      <p:cBhvr additive="repl">
                                        <p:cTn id="443" dur="500" fill="hold"/>
                                        <p:tgtEl>
                                          <p:spTgt spid="27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Performance Barrier </a:t>
            </a:r>
            <a:endParaRPr b="0" lang="en-IN" sz="5000" strike="noStrike" u="none">
              <a:solidFill>
                <a:srgbClr val="000000"/>
              </a:solidFill>
              <a:effectLst/>
              <a:uFillTx/>
              <a:latin typeface="Arial"/>
            </a:endParaRPr>
          </a:p>
        </p:txBody>
      </p:sp>
      <p:sp>
        <p:nvSpPr>
          <p:cNvPr id="27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Rapid growth in data has caused a parallel increase in the size of databases.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the traditional storage method, the response time taken for queries is slow and it should be increased.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Be it a social networking site, an enterprise database or a web application, all requires faster disk access to read and write data.</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44" dur="indefinite" restart="never" nodeType="tmRoot">
          <p:childTnLst>
            <p:seq>
              <p:cTn id="445" dur="indefinite" nodeType="mainSeq">
                <p:childTnLst>
                  <p:par>
                    <p:cTn id="446" fill="hold">
                      <p:stCondLst>
                        <p:cond delay="indefinite"/>
                      </p:stCondLst>
                      <p:childTnLst>
                        <p:par>
                          <p:cTn id="447" fill="hold">
                            <p:stCondLst>
                              <p:cond delay="0"/>
                            </p:stCondLst>
                            <p:childTnLst>
                              <p:par>
                                <p:cTn id="448" nodeType="clickEffect" fill="hold" presetClass="entr" presetID="42">
                                  <p:stCondLst>
                                    <p:cond delay="0"/>
                                  </p:stCondLst>
                                  <p:childTnLst>
                                    <p:set>
                                      <p:cBhvr>
                                        <p:cTn id="449" dur="1" fill="hold">
                                          <p:stCondLst>
                                            <p:cond delay="0"/>
                                          </p:stCondLst>
                                        </p:cTn>
                                        <p:tgtEl>
                                          <p:spTgt spid="276">
                                            <p:txEl>
                                              <p:pRg st="0" end="0"/>
                                            </p:txEl>
                                          </p:spTgt>
                                        </p:tgtEl>
                                        <p:attrNameLst>
                                          <p:attrName>style.visibility</p:attrName>
                                        </p:attrNameLst>
                                      </p:cBhvr>
                                      <p:to>
                                        <p:strVal val="visible"/>
                                      </p:to>
                                    </p:set>
                                    <p:animEffect filter="fade" transition="in">
                                      <p:cBhvr additive="repl">
                                        <p:cTn id="450" dur="1000"/>
                                        <p:tgtEl>
                                          <p:spTgt spid="276">
                                            <p:txEl>
                                              <p:pRg st="0" end="0"/>
                                            </p:txEl>
                                          </p:spTgt>
                                        </p:tgtEl>
                                      </p:cBhvr>
                                    </p:animEffect>
                                    <p:anim calcmode="lin" valueType="num">
                                      <p:cBhvr additive="repl">
                                        <p:cTn id="451" dur="1000" fill="hold"/>
                                        <p:tgtEl>
                                          <p:spTgt spid="276">
                                            <p:txEl>
                                              <p:pRg st="0" end="0"/>
                                            </p:txEl>
                                          </p:spTgt>
                                        </p:tgtEl>
                                        <p:attrNameLst>
                                          <p:attrName>ppt_x</p:attrName>
                                        </p:attrNameLst>
                                      </p:cBhvr>
                                      <p:tavLst>
                                        <p:tav tm="0">
                                          <p:val>
                                            <p:strVal val="#ppt_x"/>
                                          </p:val>
                                        </p:tav>
                                        <p:tav tm="100000">
                                          <p:val>
                                            <p:strVal val="#ppt_x"/>
                                          </p:val>
                                        </p:tav>
                                      </p:tavLst>
                                    </p:anim>
                                    <p:anim calcmode="lin" valueType="num">
                                      <p:cBhvr additive="repl">
                                        <p:cTn id="452" dur="1000" fill="hold"/>
                                        <p:tgtEl>
                                          <p:spTgt spid="2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3" fill="hold">
                      <p:stCondLst>
                        <p:cond delay="indefinite"/>
                      </p:stCondLst>
                      <p:childTnLst>
                        <p:par>
                          <p:cTn id="454" fill="hold">
                            <p:stCondLst>
                              <p:cond delay="0"/>
                            </p:stCondLst>
                            <p:childTnLst>
                              <p:par>
                                <p:cTn id="455" nodeType="clickEffect" fill="hold" presetClass="entr" presetID="42">
                                  <p:stCondLst>
                                    <p:cond delay="0"/>
                                  </p:stCondLst>
                                  <p:childTnLst>
                                    <p:set>
                                      <p:cBhvr>
                                        <p:cTn id="456" dur="1" fill="hold">
                                          <p:stCondLst>
                                            <p:cond delay="0"/>
                                          </p:stCondLst>
                                        </p:cTn>
                                        <p:tgtEl>
                                          <p:spTgt spid="276">
                                            <p:txEl>
                                              <p:pRg st="1" end="1"/>
                                            </p:txEl>
                                          </p:spTgt>
                                        </p:tgtEl>
                                        <p:attrNameLst>
                                          <p:attrName>style.visibility</p:attrName>
                                        </p:attrNameLst>
                                      </p:cBhvr>
                                      <p:to>
                                        <p:strVal val="visible"/>
                                      </p:to>
                                    </p:set>
                                    <p:animEffect filter="fade" transition="in">
                                      <p:cBhvr additive="repl">
                                        <p:cTn id="457" dur="1000"/>
                                        <p:tgtEl>
                                          <p:spTgt spid="276">
                                            <p:txEl>
                                              <p:pRg st="1" end="1"/>
                                            </p:txEl>
                                          </p:spTgt>
                                        </p:tgtEl>
                                      </p:cBhvr>
                                    </p:animEffect>
                                    <p:anim calcmode="lin" valueType="num">
                                      <p:cBhvr additive="repl">
                                        <p:cTn id="458" dur="1000" fill="hold"/>
                                        <p:tgtEl>
                                          <p:spTgt spid="276">
                                            <p:txEl>
                                              <p:pRg st="1" end="1"/>
                                            </p:txEl>
                                          </p:spTgt>
                                        </p:tgtEl>
                                        <p:attrNameLst>
                                          <p:attrName>ppt_x</p:attrName>
                                        </p:attrNameLst>
                                      </p:cBhvr>
                                      <p:tavLst>
                                        <p:tav tm="0">
                                          <p:val>
                                            <p:strVal val="#ppt_x"/>
                                          </p:val>
                                        </p:tav>
                                        <p:tav tm="100000">
                                          <p:val>
                                            <p:strVal val="#ppt_x"/>
                                          </p:val>
                                        </p:tav>
                                      </p:tavLst>
                                    </p:anim>
                                    <p:anim calcmode="lin" valueType="num">
                                      <p:cBhvr additive="repl">
                                        <p:cTn id="459" dur="1000" fill="hold"/>
                                        <p:tgtEl>
                                          <p:spTgt spid="2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42">
                                  <p:stCondLst>
                                    <p:cond delay="0"/>
                                  </p:stCondLst>
                                  <p:childTnLst>
                                    <p:set>
                                      <p:cBhvr>
                                        <p:cTn id="463" dur="1" fill="hold">
                                          <p:stCondLst>
                                            <p:cond delay="0"/>
                                          </p:stCondLst>
                                        </p:cTn>
                                        <p:tgtEl>
                                          <p:spTgt spid="276">
                                            <p:txEl>
                                              <p:pRg st="2" end="2"/>
                                            </p:txEl>
                                          </p:spTgt>
                                        </p:tgtEl>
                                        <p:attrNameLst>
                                          <p:attrName>style.visibility</p:attrName>
                                        </p:attrNameLst>
                                      </p:cBhvr>
                                      <p:to>
                                        <p:strVal val="visible"/>
                                      </p:to>
                                    </p:set>
                                    <p:animEffect filter="fade" transition="in">
                                      <p:cBhvr additive="repl">
                                        <p:cTn id="464" dur="1000"/>
                                        <p:tgtEl>
                                          <p:spTgt spid="276">
                                            <p:txEl>
                                              <p:pRg st="2" end="2"/>
                                            </p:txEl>
                                          </p:spTgt>
                                        </p:tgtEl>
                                      </p:cBhvr>
                                    </p:animEffect>
                                    <p:anim calcmode="lin" valueType="num">
                                      <p:cBhvr additive="repl">
                                        <p:cTn id="465" dur="1000" fill="hold"/>
                                        <p:tgtEl>
                                          <p:spTgt spid="276">
                                            <p:txEl>
                                              <p:pRg st="2" end="2"/>
                                            </p:txEl>
                                          </p:spTgt>
                                        </p:tgtEl>
                                        <p:attrNameLst>
                                          <p:attrName>ppt_x</p:attrName>
                                        </p:attrNameLst>
                                      </p:cBhvr>
                                      <p:tavLst>
                                        <p:tav tm="0">
                                          <p:val>
                                            <p:strVal val="#ppt_x"/>
                                          </p:val>
                                        </p:tav>
                                        <p:tav tm="100000">
                                          <p:val>
                                            <p:strVal val="#ppt_x"/>
                                          </p:val>
                                        </p:tav>
                                      </p:tavLst>
                                    </p:anim>
                                    <p:anim calcmode="lin" valueType="num">
                                      <p:cBhvr additive="repl">
                                        <p:cTn id="466" dur="1000" fill="hold"/>
                                        <p:tgtEl>
                                          <p:spTgt spid="27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Power Consumption and Cost </a:t>
            </a:r>
            <a:endParaRPr b="0" lang="en-IN" sz="5000" strike="noStrike" u="none">
              <a:solidFill>
                <a:srgbClr val="000000"/>
              </a:solidFill>
              <a:effectLst/>
              <a:uFillTx/>
              <a:latin typeface="Arial"/>
            </a:endParaRPr>
          </a:p>
        </p:txBody>
      </p:sp>
      <p:sp>
        <p:nvSpPr>
          <p:cNvPr id="27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Because of increase in storage demands, IT organizations and data centres need larger storage with minimal cost.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Performance lags with minimal cost but has other expenses like licensing and maintenance.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Apart from this, other factors such as power consumed by storage devices, cooling systems, man power for managing it and space for data centres are to be considered.</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67" dur="indefinite" restart="never" nodeType="tmRoot">
          <p:childTnLst>
            <p:seq>
              <p:cTn id="468" dur="indefinite" nodeType="mainSeq">
                <p:childTnLst>
                  <p:par>
                    <p:cTn id="469" fill="hold">
                      <p:stCondLst>
                        <p:cond delay="indefinite"/>
                      </p:stCondLst>
                      <p:childTnLst>
                        <p:par>
                          <p:cTn id="470" fill="hold">
                            <p:stCondLst>
                              <p:cond delay="0"/>
                            </p:stCondLst>
                            <p:childTnLst>
                              <p:par>
                                <p:cTn id="471" nodeType="clickEffect" fill="hold" presetClass="entr" presetID="42">
                                  <p:stCondLst>
                                    <p:cond delay="0"/>
                                  </p:stCondLst>
                                  <p:childTnLst>
                                    <p:set>
                                      <p:cBhvr>
                                        <p:cTn id="472" dur="1" fill="hold">
                                          <p:stCondLst>
                                            <p:cond delay="0"/>
                                          </p:stCondLst>
                                        </p:cTn>
                                        <p:tgtEl>
                                          <p:spTgt spid="278">
                                            <p:txEl>
                                              <p:pRg st="0" end="0"/>
                                            </p:txEl>
                                          </p:spTgt>
                                        </p:tgtEl>
                                        <p:attrNameLst>
                                          <p:attrName>style.visibility</p:attrName>
                                        </p:attrNameLst>
                                      </p:cBhvr>
                                      <p:to>
                                        <p:strVal val="visible"/>
                                      </p:to>
                                    </p:set>
                                    <p:animEffect filter="fade" transition="in">
                                      <p:cBhvr additive="repl">
                                        <p:cTn id="473" dur="1000"/>
                                        <p:tgtEl>
                                          <p:spTgt spid="278">
                                            <p:txEl>
                                              <p:pRg st="0" end="0"/>
                                            </p:txEl>
                                          </p:spTgt>
                                        </p:tgtEl>
                                      </p:cBhvr>
                                    </p:animEffect>
                                    <p:anim calcmode="lin" valueType="num">
                                      <p:cBhvr additive="repl">
                                        <p:cTn id="474" dur="1000" fill="hold"/>
                                        <p:tgtEl>
                                          <p:spTgt spid="278">
                                            <p:txEl>
                                              <p:pRg st="0" end="0"/>
                                            </p:txEl>
                                          </p:spTgt>
                                        </p:tgtEl>
                                        <p:attrNameLst>
                                          <p:attrName>ppt_x</p:attrName>
                                        </p:attrNameLst>
                                      </p:cBhvr>
                                      <p:tavLst>
                                        <p:tav tm="0">
                                          <p:val>
                                            <p:strVal val="#ppt_x"/>
                                          </p:val>
                                        </p:tav>
                                        <p:tav tm="100000">
                                          <p:val>
                                            <p:strVal val="#ppt_x"/>
                                          </p:val>
                                        </p:tav>
                                      </p:tavLst>
                                    </p:anim>
                                    <p:anim calcmode="lin" valueType="num">
                                      <p:cBhvr additive="repl">
                                        <p:cTn id="475" dur="1000" fill="hold"/>
                                        <p:tgtEl>
                                          <p:spTgt spid="2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76" fill="hold">
                      <p:stCondLst>
                        <p:cond delay="indefinite"/>
                      </p:stCondLst>
                      <p:childTnLst>
                        <p:par>
                          <p:cTn id="477" fill="hold">
                            <p:stCondLst>
                              <p:cond delay="0"/>
                            </p:stCondLst>
                            <p:childTnLst>
                              <p:par>
                                <p:cTn id="478" nodeType="clickEffect" fill="hold" presetClass="entr" presetID="42">
                                  <p:stCondLst>
                                    <p:cond delay="0"/>
                                  </p:stCondLst>
                                  <p:childTnLst>
                                    <p:set>
                                      <p:cBhvr>
                                        <p:cTn id="479" dur="1" fill="hold">
                                          <p:stCondLst>
                                            <p:cond delay="0"/>
                                          </p:stCondLst>
                                        </p:cTn>
                                        <p:tgtEl>
                                          <p:spTgt spid="278">
                                            <p:txEl>
                                              <p:pRg st="1" end="1"/>
                                            </p:txEl>
                                          </p:spTgt>
                                        </p:tgtEl>
                                        <p:attrNameLst>
                                          <p:attrName>style.visibility</p:attrName>
                                        </p:attrNameLst>
                                      </p:cBhvr>
                                      <p:to>
                                        <p:strVal val="visible"/>
                                      </p:to>
                                    </p:set>
                                    <p:animEffect filter="fade" transition="in">
                                      <p:cBhvr additive="repl">
                                        <p:cTn id="480" dur="1000"/>
                                        <p:tgtEl>
                                          <p:spTgt spid="278">
                                            <p:txEl>
                                              <p:pRg st="1" end="1"/>
                                            </p:txEl>
                                          </p:spTgt>
                                        </p:tgtEl>
                                      </p:cBhvr>
                                    </p:animEffect>
                                    <p:anim calcmode="lin" valueType="num">
                                      <p:cBhvr additive="repl">
                                        <p:cTn id="481" dur="1000" fill="hold"/>
                                        <p:tgtEl>
                                          <p:spTgt spid="278">
                                            <p:txEl>
                                              <p:pRg st="1" end="1"/>
                                            </p:txEl>
                                          </p:spTgt>
                                        </p:tgtEl>
                                        <p:attrNameLst>
                                          <p:attrName>ppt_x</p:attrName>
                                        </p:attrNameLst>
                                      </p:cBhvr>
                                      <p:tavLst>
                                        <p:tav tm="0">
                                          <p:val>
                                            <p:strVal val="#ppt_x"/>
                                          </p:val>
                                        </p:tav>
                                        <p:tav tm="100000">
                                          <p:val>
                                            <p:strVal val="#ppt_x"/>
                                          </p:val>
                                        </p:tav>
                                      </p:tavLst>
                                    </p:anim>
                                    <p:anim calcmode="lin" valueType="num">
                                      <p:cBhvr additive="repl">
                                        <p:cTn id="482" dur="1000" fill="hold"/>
                                        <p:tgtEl>
                                          <p:spTgt spid="2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83" fill="hold">
                      <p:stCondLst>
                        <p:cond delay="indefinite"/>
                      </p:stCondLst>
                      <p:childTnLst>
                        <p:par>
                          <p:cTn id="484" fill="hold">
                            <p:stCondLst>
                              <p:cond delay="0"/>
                            </p:stCondLst>
                            <p:childTnLst>
                              <p:par>
                                <p:cTn id="485" nodeType="clickEffect" fill="hold" presetClass="entr" presetID="42">
                                  <p:stCondLst>
                                    <p:cond delay="0"/>
                                  </p:stCondLst>
                                  <p:childTnLst>
                                    <p:set>
                                      <p:cBhvr>
                                        <p:cTn id="486" dur="1" fill="hold">
                                          <p:stCondLst>
                                            <p:cond delay="0"/>
                                          </p:stCondLst>
                                        </p:cTn>
                                        <p:tgtEl>
                                          <p:spTgt spid="278">
                                            <p:txEl>
                                              <p:pRg st="2" end="2"/>
                                            </p:txEl>
                                          </p:spTgt>
                                        </p:tgtEl>
                                        <p:attrNameLst>
                                          <p:attrName>style.visibility</p:attrName>
                                        </p:attrNameLst>
                                      </p:cBhvr>
                                      <p:to>
                                        <p:strVal val="visible"/>
                                      </p:to>
                                    </p:set>
                                    <p:animEffect filter="fade" transition="in">
                                      <p:cBhvr additive="repl">
                                        <p:cTn id="487" dur="1000"/>
                                        <p:tgtEl>
                                          <p:spTgt spid="278">
                                            <p:txEl>
                                              <p:pRg st="2" end="2"/>
                                            </p:txEl>
                                          </p:spTgt>
                                        </p:tgtEl>
                                      </p:cBhvr>
                                    </p:animEffect>
                                    <p:anim calcmode="lin" valueType="num">
                                      <p:cBhvr additive="repl">
                                        <p:cTn id="488" dur="1000" fill="hold"/>
                                        <p:tgtEl>
                                          <p:spTgt spid="278">
                                            <p:txEl>
                                              <p:pRg st="2" end="2"/>
                                            </p:txEl>
                                          </p:spTgt>
                                        </p:tgtEl>
                                        <p:attrNameLst>
                                          <p:attrName>ppt_x</p:attrName>
                                        </p:attrNameLst>
                                      </p:cBhvr>
                                      <p:tavLst>
                                        <p:tav tm="0">
                                          <p:val>
                                            <p:strVal val="#ppt_x"/>
                                          </p:val>
                                        </p:tav>
                                        <p:tav tm="100000">
                                          <p:val>
                                            <p:strVal val="#ppt_x"/>
                                          </p:val>
                                        </p:tav>
                                      </p:tavLst>
                                    </p:anim>
                                    <p:anim calcmode="lin" valueType="num">
                                      <p:cBhvr additive="repl">
                                        <p:cTn id="489" dur="1000" fill="hold"/>
                                        <p:tgtEl>
                                          <p:spTgt spid="27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Solution : Unified Storage</a:t>
            </a:r>
            <a:endParaRPr b="0" lang="en-IN" sz="5000" strike="noStrike" u="none">
              <a:solidFill>
                <a:srgbClr val="000000"/>
              </a:solidFill>
              <a:effectLst/>
              <a:uFillTx/>
              <a:latin typeface="Arial"/>
            </a:endParaRPr>
          </a:p>
        </p:txBody>
      </p:sp>
      <p:sp>
        <p:nvSpPr>
          <p:cNvPr id="28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new innovative solution ‘Unified Storage’ is developed to address these issues.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Basically this type of storage solution is a combination of NAS and SAN and termed as NUS (network unified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This type of storage system handles both file and block level accessing and hence storage devices can be accessed by single and multiple hosts.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main advantage of this system is reduced cost and it supports fibre channel and iSCSI.</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90" dur="indefinite" restart="never" nodeType="tmRoot">
          <p:childTnLst>
            <p:seq>
              <p:cTn id="491" dur="indefinite" nodeType="mainSeq">
                <p:childTnLst>
                  <p:par>
                    <p:cTn id="492" fill="hold">
                      <p:stCondLst>
                        <p:cond delay="indefinite"/>
                      </p:stCondLst>
                      <p:childTnLst>
                        <p:par>
                          <p:cTn id="493" fill="hold">
                            <p:stCondLst>
                              <p:cond delay="0"/>
                            </p:stCondLst>
                            <p:childTnLst>
                              <p:par>
                                <p:cTn id="494" nodeType="clickEffect" fill="hold" presetClass="entr" presetID="42">
                                  <p:stCondLst>
                                    <p:cond delay="0"/>
                                  </p:stCondLst>
                                  <p:childTnLst>
                                    <p:set>
                                      <p:cBhvr>
                                        <p:cTn id="495" dur="1" fill="hold">
                                          <p:stCondLst>
                                            <p:cond delay="0"/>
                                          </p:stCondLst>
                                        </p:cTn>
                                        <p:tgtEl>
                                          <p:spTgt spid="280">
                                            <p:txEl>
                                              <p:pRg st="0" end="0"/>
                                            </p:txEl>
                                          </p:spTgt>
                                        </p:tgtEl>
                                        <p:attrNameLst>
                                          <p:attrName>style.visibility</p:attrName>
                                        </p:attrNameLst>
                                      </p:cBhvr>
                                      <p:to>
                                        <p:strVal val="visible"/>
                                      </p:to>
                                    </p:set>
                                    <p:animEffect filter="fade" transition="in">
                                      <p:cBhvr additive="repl">
                                        <p:cTn id="496" dur="1000"/>
                                        <p:tgtEl>
                                          <p:spTgt spid="280">
                                            <p:txEl>
                                              <p:pRg st="0" end="0"/>
                                            </p:txEl>
                                          </p:spTgt>
                                        </p:tgtEl>
                                      </p:cBhvr>
                                    </p:animEffect>
                                    <p:anim calcmode="lin" valueType="num">
                                      <p:cBhvr additive="repl">
                                        <p:cTn id="497" dur="1000" fill="hold"/>
                                        <p:tgtEl>
                                          <p:spTgt spid="280">
                                            <p:txEl>
                                              <p:pRg st="0" end="0"/>
                                            </p:txEl>
                                          </p:spTgt>
                                        </p:tgtEl>
                                        <p:attrNameLst>
                                          <p:attrName>ppt_x</p:attrName>
                                        </p:attrNameLst>
                                      </p:cBhvr>
                                      <p:tavLst>
                                        <p:tav tm="0">
                                          <p:val>
                                            <p:strVal val="#ppt_x"/>
                                          </p:val>
                                        </p:tav>
                                        <p:tav tm="100000">
                                          <p:val>
                                            <p:strVal val="#ppt_x"/>
                                          </p:val>
                                        </p:tav>
                                      </p:tavLst>
                                    </p:anim>
                                    <p:anim calcmode="lin" valueType="num">
                                      <p:cBhvr additive="repl">
                                        <p:cTn id="498" dur="1000" fill="hold"/>
                                        <p:tgtEl>
                                          <p:spTgt spid="2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99" fill="hold">
                      <p:stCondLst>
                        <p:cond delay="indefinite"/>
                      </p:stCondLst>
                      <p:childTnLst>
                        <p:par>
                          <p:cTn id="500" fill="hold">
                            <p:stCondLst>
                              <p:cond delay="0"/>
                            </p:stCondLst>
                            <p:childTnLst>
                              <p:par>
                                <p:cTn id="501" nodeType="clickEffect" fill="hold" presetClass="entr" presetID="42">
                                  <p:stCondLst>
                                    <p:cond delay="0"/>
                                  </p:stCondLst>
                                  <p:childTnLst>
                                    <p:set>
                                      <p:cBhvr>
                                        <p:cTn id="502" dur="1" fill="hold">
                                          <p:stCondLst>
                                            <p:cond delay="0"/>
                                          </p:stCondLst>
                                        </p:cTn>
                                        <p:tgtEl>
                                          <p:spTgt spid="280">
                                            <p:txEl>
                                              <p:pRg st="1" end="1"/>
                                            </p:txEl>
                                          </p:spTgt>
                                        </p:tgtEl>
                                        <p:attrNameLst>
                                          <p:attrName>style.visibility</p:attrName>
                                        </p:attrNameLst>
                                      </p:cBhvr>
                                      <p:to>
                                        <p:strVal val="visible"/>
                                      </p:to>
                                    </p:set>
                                    <p:animEffect filter="fade" transition="in">
                                      <p:cBhvr additive="repl">
                                        <p:cTn id="503" dur="1000"/>
                                        <p:tgtEl>
                                          <p:spTgt spid="280">
                                            <p:txEl>
                                              <p:pRg st="1" end="1"/>
                                            </p:txEl>
                                          </p:spTgt>
                                        </p:tgtEl>
                                      </p:cBhvr>
                                    </p:animEffect>
                                    <p:anim calcmode="lin" valueType="num">
                                      <p:cBhvr additive="repl">
                                        <p:cTn id="504" dur="1000" fill="hold"/>
                                        <p:tgtEl>
                                          <p:spTgt spid="280">
                                            <p:txEl>
                                              <p:pRg st="1" end="1"/>
                                            </p:txEl>
                                          </p:spTgt>
                                        </p:tgtEl>
                                        <p:attrNameLst>
                                          <p:attrName>ppt_x</p:attrName>
                                        </p:attrNameLst>
                                      </p:cBhvr>
                                      <p:tavLst>
                                        <p:tav tm="0">
                                          <p:val>
                                            <p:strVal val="#ppt_x"/>
                                          </p:val>
                                        </p:tav>
                                        <p:tav tm="100000">
                                          <p:val>
                                            <p:strVal val="#ppt_x"/>
                                          </p:val>
                                        </p:tav>
                                      </p:tavLst>
                                    </p:anim>
                                    <p:anim calcmode="lin" valueType="num">
                                      <p:cBhvr additive="repl">
                                        <p:cTn id="505" dur="1000" fill="hold"/>
                                        <p:tgtEl>
                                          <p:spTgt spid="2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06" fill="hold">
                      <p:stCondLst>
                        <p:cond delay="indefinite"/>
                      </p:stCondLst>
                      <p:childTnLst>
                        <p:par>
                          <p:cTn id="507" fill="hold">
                            <p:stCondLst>
                              <p:cond delay="0"/>
                            </p:stCondLst>
                            <p:childTnLst>
                              <p:par>
                                <p:cTn id="508" nodeType="clickEffect" fill="hold" presetClass="entr" presetID="42">
                                  <p:stCondLst>
                                    <p:cond delay="0"/>
                                  </p:stCondLst>
                                  <p:childTnLst>
                                    <p:set>
                                      <p:cBhvr>
                                        <p:cTn id="509" dur="1" fill="hold">
                                          <p:stCondLst>
                                            <p:cond delay="0"/>
                                          </p:stCondLst>
                                        </p:cTn>
                                        <p:tgtEl>
                                          <p:spTgt spid="280">
                                            <p:txEl>
                                              <p:pRg st="2" end="2"/>
                                            </p:txEl>
                                          </p:spTgt>
                                        </p:tgtEl>
                                        <p:attrNameLst>
                                          <p:attrName>style.visibility</p:attrName>
                                        </p:attrNameLst>
                                      </p:cBhvr>
                                      <p:to>
                                        <p:strVal val="visible"/>
                                      </p:to>
                                    </p:set>
                                    <p:animEffect filter="fade" transition="in">
                                      <p:cBhvr additive="repl">
                                        <p:cTn id="510" dur="1000"/>
                                        <p:tgtEl>
                                          <p:spTgt spid="280">
                                            <p:txEl>
                                              <p:pRg st="2" end="2"/>
                                            </p:txEl>
                                          </p:spTgt>
                                        </p:tgtEl>
                                      </p:cBhvr>
                                    </p:animEffect>
                                    <p:anim calcmode="lin" valueType="num">
                                      <p:cBhvr additive="repl">
                                        <p:cTn id="511" dur="1000" fill="hold"/>
                                        <p:tgtEl>
                                          <p:spTgt spid="280">
                                            <p:txEl>
                                              <p:pRg st="2" end="2"/>
                                            </p:txEl>
                                          </p:spTgt>
                                        </p:tgtEl>
                                        <p:attrNameLst>
                                          <p:attrName>ppt_x</p:attrName>
                                        </p:attrNameLst>
                                      </p:cBhvr>
                                      <p:tavLst>
                                        <p:tav tm="0">
                                          <p:val>
                                            <p:strVal val="#ppt_x"/>
                                          </p:val>
                                        </p:tav>
                                        <p:tav tm="100000">
                                          <p:val>
                                            <p:strVal val="#ppt_x"/>
                                          </p:val>
                                        </p:tav>
                                      </p:tavLst>
                                    </p:anim>
                                    <p:anim calcmode="lin" valueType="num">
                                      <p:cBhvr additive="repl">
                                        <p:cTn id="512" dur="1000" fill="hold"/>
                                        <p:tgtEl>
                                          <p:spTgt spid="28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13" fill="hold">
                      <p:stCondLst>
                        <p:cond delay="indefinite"/>
                      </p:stCondLst>
                      <p:childTnLst>
                        <p:par>
                          <p:cTn id="514" fill="hold">
                            <p:stCondLst>
                              <p:cond delay="0"/>
                            </p:stCondLst>
                            <p:childTnLst>
                              <p:par>
                                <p:cTn id="515" nodeType="clickEffect" fill="hold" presetClass="entr" presetID="42">
                                  <p:stCondLst>
                                    <p:cond delay="0"/>
                                  </p:stCondLst>
                                  <p:childTnLst>
                                    <p:set>
                                      <p:cBhvr>
                                        <p:cTn id="516" dur="1" fill="hold">
                                          <p:stCondLst>
                                            <p:cond delay="0"/>
                                          </p:stCondLst>
                                        </p:cTn>
                                        <p:tgtEl>
                                          <p:spTgt spid="280">
                                            <p:txEl>
                                              <p:pRg st="3" end="3"/>
                                            </p:txEl>
                                          </p:spTgt>
                                        </p:tgtEl>
                                        <p:attrNameLst>
                                          <p:attrName>style.visibility</p:attrName>
                                        </p:attrNameLst>
                                      </p:cBhvr>
                                      <p:to>
                                        <p:strVal val="visible"/>
                                      </p:to>
                                    </p:set>
                                    <p:animEffect filter="fade" transition="in">
                                      <p:cBhvr additive="repl">
                                        <p:cTn id="517" dur="1000"/>
                                        <p:tgtEl>
                                          <p:spTgt spid="280">
                                            <p:txEl>
                                              <p:pRg st="3" end="3"/>
                                            </p:txEl>
                                          </p:spTgt>
                                        </p:tgtEl>
                                      </p:cBhvr>
                                    </p:animEffect>
                                    <p:anim calcmode="lin" valueType="num">
                                      <p:cBhvr additive="repl">
                                        <p:cTn id="518" dur="1000" fill="hold"/>
                                        <p:tgtEl>
                                          <p:spTgt spid="280">
                                            <p:txEl>
                                              <p:pRg st="3" end="3"/>
                                            </p:txEl>
                                          </p:spTgt>
                                        </p:tgtEl>
                                        <p:attrNameLst>
                                          <p:attrName>ppt_x</p:attrName>
                                        </p:attrNameLst>
                                      </p:cBhvr>
                                      <p:tavLst>
                                        <p:tav tm="0">
                                          <p:val>
                                            <p:strVal val="#ppt_x"/>
                                          </p:val>
                                        </p:tav>
                                        <p:tav tm="100000">
                                          <p:val>
                                            <p:strVal val="#ppt_x"/>
                                          </p:val>
                                        </p:tav>
                                      </p:tavLst>
                                    </p:anim>
                                    <p:anim calcmode="lin" valueType="num">
                                      <p:cBhvr additive="repl">
                                        <p:cTn id="519" dur="1000" fill="hold"/>
                                        <p:tgtEl>
                                          <p:spTgt spid="28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622800" y="942480"/>
            <a:ext cx="10972080" cy="1142280"/>
          </a:xfrm>
          <a:prstGeom prst="rect">
            <a:avLst/>
          </a:prstGeom>
          <a:noFill/>
          <a:ln w="0">
            <a:noFill/>
          </a:ln>
        </p:spPr>
        <p:txBody>
          <a:bodyPr lIns="0" rIns="0" tIns="45000" bIns="0" anchor="b">
            <a:normAutofit fontScale="47500" lnSpcReduction="19999"/>
          </a:bodyPr>
          <a:p>
            <a:pPr indent="0">
              <a:lnSpc>
                <a:spcPct val="100000"/>
              </a:lnSpc>
              <a:buNone/>
              <a:tabLst>
                <a:tab algn="l" pos="0"/>
              </a:tabLst>
            </a:pPr>
            <a:r>
              <a:rPr b="0" lang="en-US" sz="5000" strike="noStrike" u="none">
                <a:solidFill>
                  <a:schemeClr val="dk1"/>
                </a:solidFill>
                <a:effectLst/>
                <a:uFillTx/>
                <a:latin typeface="Calibri"/>
              </a:rPr>
              <a:t>POINTS COVERED </a:t>
            </a:r>
            <a:br>
              <a:rPr sz="5000"/>
            </a:br>
            <a:r>
              <a:rPr b="0" lang="en-US" sz="5000" strike="noStrike" u="none">
                <a:solidFill>
                  <a:schemeClr val="dk1"/>
                </a:solidFill>
                <a:effectLst/>
                <a:uFillTx/>
                <a:latin typeface="Calibri"/>
              </a:rPr>
              <a:t>PART I : </a:t>
            </a:r>
            <a:r>
              <a:rPr b="0" lang="en-IN" sz="5000" strike="noStrike" u="none">
                <a:solidFill>
                  <a:schemeClr val="dk2"/>
                </a:solidFill>
                <a:effectLst/>
                <a:uFillTx/>
                <a:latin typeface="Calibri"/>
              </a:rPr>
              <a:t>DATA STORAGE</a:t>
            </a:r>
            <a:br>
              <a:rPr sz="5000"/>
            </a:br>
            <a:endParaRPr b="0" lang="en-IN" sz="5000" strike="noStrike" u="none">
              <a:solidFill>
                <a:srgbClr val="000000"/>
              </a:solidFill>
              <a:effectLst/>
              <a:uFillTx/>
              <a:latin typeface="Arial"/>
            </a:endParaRPr>
          </a:p>
        </p:txBody>
      </p:sp>
      <p:sp>
        <p:nvSpPr>
          <p:cNvPr id="282" name="PlaceHolder 2"/>
          <p:cNvSpPr>
            <a:spLocks noGrp="1"/>
          </p:cNvSpPr>
          <p:nvPr>
            <p:ph/>
          </p:nvPr>
        </p:nvSpPr>
        <p:spPr>
          <a:xfrm>
            <a:off x="851400" y="1762200"/>
            <a:ext cx="10514880" cy="4350600"/>
          </a:xfrm>
          <a:prstGeom prst="rect">
            <a:avLst/>
          </a:prstGeom>
          <a:noFill/>
          <a:ln w="0">
            <a:noFill/>
          </a:ln>
        </p:spPr>
        <p:txBody>
          <a:bodyPr lIns="90000" rIns="90000" tIns="45000" bIns="45000" anchor="t">
            <a:normAutofit/>
          </a:bodyPr>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Introduction to Enterprise Data Storage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 </a:t>
            </a:r>
            <a:r>
              <a:rPr b="0" lang="en-IN" sz="2200" strike="noStrike" u="none">
                <a:solidFill>
                  <a:schemeClr val="dk1"/>
                </a:solidFill>
                <a:effectLst/>
                <a:uFillTx/>
                <a:latin typeface="Constantia"/>
              </a:rPr>
              <a:t>Direct Attached Storage</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Storage Area Network</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 Network Attached Storage</a:t>
            </a:r>
            <a:endParaRPr b="0" lang="en-IN" sz="22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Data Storage Management</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 File System</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Cloud Data Stores</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Using Grids for Data Storage. </a:t>
            </a:r>
            <a:r>
              <a:rPr b="0" lang="en-IN" sz="2400" strike="noStrike" u="none">
                <a:solidFill>
                  <a:schemeClr val="dk1"/>
                </a:solidFill>
                <a:effectLst/>
                <a:uFillTx/>
                <a:latin typeface="Constantia"/>
              </a:rPr>
              <a:t>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Transparency</a:t>
            </a:r>
            <a:endParaRPr b="0" lang="en-IN" sz="5000" strike="noStrike" u="none">
              <a:solidFill>
                <a:srgbClr val="000000"/>
              </a:solidFill>
              <a:effectLst/>
              <a:uFillTx/>
              <a:latin typeface="Arial"/>
            </a:endParaRPr>
          </a:p>
        </p:txBody>
      </p:sp>
      <p:sp>
        <p:nvSpPr>
          <p:cNvPr id="28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indent="0">
              <a:spcBef>
                <a:spcPts val="1417"/>
              </a:spcBef>
              <a:buNone/>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 Box 1"/>
          <p:cNvSpPr/>
          <p:nvPr/>
        </p:nvSpPr>
        <p:spPr>
          <a:xfrm>
            <a:off x="10566360" y="6356520"/>
            <a:ext cx="1015200" cy="364320"/>
          </a:xfrm>
          <a:prstGeom prst="rect">
            <a:avLst/>
          </a:prstGeom>
          <a:noFill/>
          <a:ln w="0">
            <a:noFill/>
          </a:ln>
        </p:spPr>
        <p:style>
          <a:lnRef idx="0"/>
          <a:fillRef idx="0"/>
          <a:effectRef idx="0"/>
          <a:fontRef idx="minor"/>
        </p:style>
        <p:txBody>
          <a:bodyPr lIns="0" rIns="0" tIns="0" bIns="0" anchor="b" anchorCtr="1">
            <a:noAutofit/>
          </a:bodyPr>
          <a:p>
            <a:pPr algn="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fld id="{AB270ED8-3D07-427E-AA56-3339BCF3DDE0}" type="slidenum">
              <a:rPr b="0" lang="en-US" sz="1200" strike="noStrike" u="none">
                <a:solidFill>
                  <a:srgbClr val="045c75"/>
                </a:solidFill>
                <a:effectLst/>
                <a:uFillTx/>
                <a:latin typeface="Arial"/>
                <a:ea typeface="Droid Sans Fallback"/>
              </a:rPr>
              <a:t>&lt;number&gt;</a:t>
            </a:fld>
            <a:endParaRPr b="0" lang="en-IN" sz="1200" strike="noStrike" u="none">
              <a:solidFill>
                <a:srgbClr val="000000"/>
              </a:solidFill>
              <a:effectLst/>
              <a:uFillTx/>
              <a:latin typeface="Arial"/>
            </a:endParaRPr>
          </a:p>
        </p:txBody>
      </p:sp>
      <p:sp>
        <p:nvSpPr>
          <p:cNvPr id="286" name="Text Box 2"/>
          <p:cNvSpPr/>
          <p:nvPr/>
        </p:nvSpPr>
        <p:spPr>
          <a:xfrm>
            <a:off x="609480" y="457200"/>
            <a:ext cx="10972080" cy="990000"/>
          </a:xfrm>
          <a:prstGeom prst="rect">
            <a:avLst/>
          </a:prstGeom>
          <a:noFill/>
          <a:ln w="0">
            <a:noFill/>
          </a:ln>
        </p:spPr>
        <p:style>
          <a:lnRef idx="0"/>
          <a:fillRef idx="0"/>
          <a:effectRef idx="0"/>
          <a:fontRef idx="minor"/>
        </p:style>
        <p:txBody>
          <a:bodyPr lIns="0" rIns="0" tIns="46800" bIns="0" anchor="b">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r>
              <a:rPr b="0" lang="en-US" sz="5000" strike="noStrike" u="none">
                <a:solidFill>
                  <a:srgbClr val="000000"/>
                </a:solidFill>
                <a:effectLst/>
                <a:uFillTx/>
                <a:latin typeface="Calibri"/>
                <a:ea typeface="Droid Sans Fallback"/>
              </a:rPr>
              <a:t>Goals Of DS</a:t>
            </a:r>
            <a:endParaRPr b="0" lang="en-IN" sz="5000" strike="noStrike" u="none">
              <a:solidFill>
                <a:srgbClr val="000000"/>
              </a:solidFill>
              <a:effectLst/>
              <a:uFillTx/>
              <a:latin typeface="Arial"/>
            </a:endParaRPr>
          </a:p>
        </p:txBody>
      </p:sp>
      <p:sp>
        <p:nvSpPr>
          <p:cNvPr id="287" name="Text Box 3"/>
          <p:cNvSpPr/>
          <p:nvPr/>
        </p:nvSpPr>
        <p:spPr>
          <a:xfrm>
            <a:off x="304920" y="1371600"/>
            <a:ext cx="11581560" cy="5485680"/>
          </a:xfrm>
          <a:prstGeom prst="rect">
            <a:avLst/>
          </a:prstGeom>
          <a:noFill/>
          <a:ln w="0">
            <a:noFill/>
          </a:ln>
        </p:spPr>
        <p:style>
          <a:lnRef idx="0"/>
          <a:fillRef idx="0"/>
          <a:effectRef idx="0"/>
          <a:fontRef idx="minor"/>
        </p:style>
        <p:txBody>
          <a:bodyPr lIns="90000" rIns="90000" tIns="46800" bIns="46800" anchor="t">
            <a:noAutofit/>
          </a:bodyPr>
          <a:p>
            <a:pPr marL="272880" indent="-252360" defTabSz="914400">
              <a:lnSpc>
                <a:spcPct val="100000"/>
              </a:lnSpc>
              <a:spcBef>
                <a:spcPts val="700"/>
              </a:spcBef>
              <a:tabLst>
                <a:tab algn="l" pos="0"/>
              </a:tabLst>
            </a:pPr>
            <a:r>
              <a:rPr b="0" lang="en-US" sz="2400" strike="noStrike" u="none">
                <a:solidFill>
                  <a:srgbClr val="000000"/>
                </a:solidFill>
                <a:effectLst/>
                <a:uFillTx/>
                <a:latin typeface="Calibri"/>
                <a:ea typeface="Droid Sans Fallback"/>
              </a:rPr>
              <a:t>2.</a:t>
            </a:r>
            <a:r>
              <a:rPr b="0" lang="en-US" sz="2400" strike="noStrike" u="sng">
                <a:solidFill>
                  <a:srgbClr val="000000"/>
                </a:solidFill>
                <a:effectLst/>
                <a:uFillTx/>
                <a:latin typeface="Calibri"/>
                <a:ea typeface="Droid Sans Fallback"/>
              </a:rPr>
              <a:t> Transparency</a:t>
            </a:r>
            <a:r>
              <a:rPr b="0" lang="en-US" sz="2400" strike="noStrike" u="none">
                <a:solidFill>
                  <a:srgbClr val="000000"/>
                </a:solidFill>
                <a:effectLst/>
                <a:uFillTx/>
                <a:latin typeface="Calibri"/>
                <a:ea typeface="Droid Sans Fallback"/>
              </a:rPr>
              <a:t> :</a:t>
            </a:r>
            <a:endParaRPr b="0" lang="en-IN" sz="2400" strike="noStrike" u="none">
              <a:solidFill>
                <a:srgbClr val="000000"/>
              </a:solidFill>
              <a:effectLst/>
              <a:uFillTx/>
              <a:latin typeface="Arial"/>
            </a:endParaRPr>
          </a:p>
          <a:p>
            <a:pPr marL="255600" indent="-235080" defTabSz="914400">
              <a:lnSpc>
                <a:spcPct val="100000"/>
              </a:lnSpc>
              <a:spcBef>
                <a:spcPts val="700"/>
              </a:spcBef>
              <a:buClr>
                <a:srgbClr val="04617b"/>
              </a:buClr>
              <a:buFont typeface="Wingdings 2" charset="2"/>
              <a:buChar char=""/>
              <a:tabLst>
                <a:tab algn="l" pos="272880"/>
                <a:tab algn="l" pos="720720"/>
                <a:tab algn="l" pos="1170000"/>
                <a:tab algn="l" pos="1619280"/>
                <a:tab algn="l" pos="2068560"/>
                <a:tab algn="l" pos="2517840"/>
                <a:tab algn="l" pos="2967120"/>
                <a:tab algn="l" pos="3416400"/>
                <a:tab algn="l" pos="3865680"/>
                <a:tab algn="l" pos="4314960"/>
                <a:tab algn="l" pos="4764240"/>
                <a:tab algn="l" pos="5213520"/>
                <a:tab algn="l" pos="5662440"/>
                <a:tab algn="l" pos="6111720"/>
                <a:tab algn="l" pos="6561000"/>
                <a:tab algn="l" pos="7010280"/>
                <a:tab algn="l" pos="7459560"/>
                <a:tab algn="l" pos="7908840"/>
                <a:tab algn="l" pos="8358120"/>
                <a:tab algn="l" pos="8807400"/>
                <a:tab algn="l" pos="9256680"/>
              </a:tabLst>
            </a:pPr>
            <a:r>
              <a:rPr b="0" lang="en-US" sz="2400" strike="noStrike" u="none">
                <a:solidFill>
                  <a:srgbClr val="000000"/>
                </a:solidFill>
                <a:effectLst/>
                <a:uFillTx/>
                <a:latin typeface="Calibri"/>
                <a:ea typeface="Droid Sans Fallback"/>
              </a:rPr>
              <a:t>How to achieve the single system image?</a:t>
            </a:r>
            <a:endParaRPr b="0" lang="en-IN" sz="2400" strike="noStrike" u="none">
              <a:solidFill>
                <a:srgbClr val="000000"/>
              </a:solidFill>
              <a:effectLst/>
              <a:uFillTx/>
              <a:latin typeface="Arial"/>
            </a:endParaRPr>
          </a:p>
          <a:p>
            <a:pPr marL="255600" indent="-235080" defTabSz="914400">
              <a:lnSpc>
                <a:spcPct val="100000"/>
              </a:lnSpc>
              <a:spcBef>
                <a:spcPts val="700"/>
              </a:spcBef>
              <a:buClr>
                <a:srgbClr val="04617b"/>
              </a:buClr>
              <a:buFont typeface="Wingdings 2" charset="2"/>
              <a:buChar char=""/>
              <a:tabLst>
                <a:tab algn="l" pos="272880"/>
                <a:tab algn="l" pos="720720"/>
                <a:tab algn="l" pos="1170000"/>
                <a:tab algn="l" pos="1619280"/>
                <a:tab algn="l" pos="2068560"/>
                <a:tab algn="l" pos="2517840"/>
                <a:tab algn="l" pos="2967120"/>
                <a:tab algn="l" pos="3416400"/>
                <a:tab algn="l" pos="3865680"/>
                <a:tab algn="l" pos="4314960"/>
                <a:tab algn="l" pos="4764240"/>
                <a:tab algn="l" pos="5213520"/>
                <a:tab algn="l" pos="5662440"/>
                <a:tab algn="l" pos="6111720"/>
                <a:tab algn="l" pos="6561000"/>
                <a:tab algn="l" pos="7010280"/>
                <a:tab algn="l" pos="7459560"/>
                <a:tab algn="l" pos="7908840"/>
                <a:tab algn="l" pos="8358120"/>
                <a:tab algn="l" pos="8807400"/>
                <a:tab algn="l" pos="9256680"/>
              </a:tabLst>
            </a:pPr>
            <a:r>
              <a:rPr b="0" lang="en-US" sz="2400" strike="noStrike" u="none">
                <a:solidFill>
                  <a:srgbClr val="000000"/>
                </a:solidFill>
                <a:effectLst/>
                <a:uFillTx/>
                <a:latin typeface="Calibri"/>
                <a:ea typeface="Droid Sans Fallback"/>
              </a:rPr>
              <a:t>How to "fool" everyone into thinking that the collection of machines is a "simple" computer?</a:t>
            </a:r>
            <a:endParaRPr b="0" lang="en-IN" sz="2400" strike="noStrike" u="none">
              <a:solidFill>
                <a:srgbClr val="000000"/>
              </a:solidFill>
              <a:effectLst/>
              <a:uFillTx/>
              <a:latin typeface="Arial"/>
            </a:endParaRPr>
          </a:p>
          <a:p>
            <a:pPr marL="255600" indent="-235080" defTabSz="914400">
              <a:lnSpc>
                <a:spcPct val="100000"/>
              </a:lnSpc>
              <a:spcBef>
                <a:spcPts val="700"/>
              </a:spcBef>
              <a:buClr>
                <a:srgbClr val="04617b"/>
              </a:buClr>
              <a:buFont typeface="Wingdings 2" charset="2"/>
              <a:buChar char=""/>
              <a:tabLst>
                <a:tab algn="l" pos="272880"/>
                <a:tab algn="l" pos="720720"/>
                <a:tab algn="l" pos="1170000"/>
                <a:tab algn="l" pos="1619280"/>
                <a:tab algn="l" pos="2068560"/>
                <a:tab algn="l" pos="2517840"/>
                <a:tab algn="l" pos="2967120"/>
                <a:tab algn="l" pos="3416400"/>
                <a:tab algn="l" pos="3865680"/>
                <a:tab algn="l" pos="4314960"/>
                <a:tab algn="l" pos="4764240"/>
                <a:tab algn="l" pos="5213520"/>
                <a:tab algn="l" pos="5662440"/>
                <a:tab algn="l" pos="6111720"/>
                <a:tab algn="l" pos="6561000"/>
                <a:tab algn="l" pos="7010280"/>
                <a:tab algn="l" pos="7459560"/>
                <a:tab algn="l" pos="7908840"/>
                <a:tab algn="l" pos="8358120"/>
                <a:tab algn="l" pos="8807400"/>
                <a:tab algn="l" pos="9256680"/>
              </a:tabLst>
            </a:pPr>
            <a:r>
              <a:rPr b="0" lang="en-US" sz="2400" strike="noStrike" u="none">
                <a:solidFill>
                  <a:srgbClr val="000000"/>
                </a:solidFill>
                <a:effectLst/>
                <a:uFillTx/>
                <a:latin typeface="Calibri"/>
                <a:ea typeface="Droid Sans Fallback"/>
              </a:rPr>
              <a:t>To hide the fact that DS’s processes and resources are physically distributed across multiple computers</a:t>
            </a:r>
            <a:endParaRPr b="0" lang="en-IN" sz="2400" strike="noStrike" u="none">
              <a:solidFill>
                <a:srgbClr val="000000"/>
              </a:solidFill>
              <a:effectLst/>
              <a:uFillTx/>
              <a:latin typeface="Arial"/>
            </a:endParaRPr>
          </a:p>
          <a:p>
            <a:pPr marL="255600" indent="-235080" defTabSz="914400">
              <a:lnSpc>
                <a:spcPct val="100000"/>
              </a:lnSpc>
              <a:spcBef>
                <a:spcPts val="649"/>
              </a:spcBef>
              <a:buClr>
                <a:srgbClr val="04617b"/>
              </a:buClr>
              <a:buFont typeface="Wingdings 2" charset="2"/>
              <a:buChar char=""/>
              <a:tabLst>
                <a:tab algn="l" pos="272880"/>
                <a:tab algn="l" pos="720720"/>
                <a:tab algn="l" pos="1170000"/>
                <a:tab algn="l" pos="1619280"/>
                <a:tab algn="l" pos="2068560"/>
                <a:tab algn="l" pos="2517840"/>
                <a:tab algn="l" pos="2967120"/>
                <a:tab algn="l" pos="3416400"/>
                <a:tab algn="l" pos="3865680"/>
                <a:tab algn="l" pos="4314960"/>
                <a:tab algn="l" pos="4764240"/>
                <a:tab algn="l" pos="5213520"/>
                <a:tab algn="l" pos="5662440"/>
                <a:tab algn="l" pos="6111720"/>
                <a:tab algn="l" pos="6561000"/>
                <a:tab algn="l" pos="7010280"/>
                <a:tab algn="l" pos="7459560"/>
                <a:tab algn="l" pos="7908840"/>
                <a:tab algn="l" pos="8358120"/>
                <a:tab algn="l" pos="8807400"/>
                <a:tab algn="l" pos="9256680"/>
              </a:tabLst>
            </a:pPr>
            <a:r>
              <a:rPr b="0" lang="en-US" sz="2400" strike="noStrike" u="none">
                <a:solidFill>
                  <a:srgbClr val="000000"/>
                </a:solidFill>
                <a:effectLst/>
                <a:uFillTx/>
                <a:latin typeface="Calibri"/>
                <a:ea typeface="Droid Sans Fallback"/>
              </a:rPr>
              <a:t>A DS that is able to present itself to users and applications as if it were only a single computer system is said to be </a:t>
            </a:r>
            <a:r>
              <a:rPr b="1" i="1" lang="en-US" sz="2400" strike="noStrike" u="none">
                <a:solidFill>
                  <a:srgbClr val="000000"/>
                </a:solidFill>
                <a:effectLst/>
                <a:uFillTx/>
                <a:latin typeface="Calibri"/>
                <a:ea typeface="Droid Sans Fallback"/>
              </a:rPr>
              <a:t>transparent</a:t>
            </a:r>
            <a:r>
              <a:rPr b="0" lang="en-US" sz="2400" strike="noStrike" u="none">
                <a:solidFill>
                  <a:srgbClr val="000000"/>
                </a:solidFill>
                <a:effectLst/>
                <a:uFillTx/>
                <a:latin typeface="Calibri"/>
                <a:ea typeface="Droid Sans Fallback"/>
              </a:rPr>
              <a:t>.</a:t>
            </a:r>
            <a:endParaRPr b="0" lang="en-IN" sz="2400" strike="noStrike" u="none">
              <a:solidFill>
                <a:srgbClr val="000000"/>
              </a:solidFill>
              <a:effectLst/>
              <a:uFillTx/>
              <a:latin typeface="Arial"/>
            </a:endParaRPr>
          </a:p>
        </p:txBody>
      </p:sp>
      <p:sp>
        <p:nvSpPr>
          <p:cNvPr id="288" name="Text Box 4"/>
          <p:cNvSpPr/>
          <p:nvPr/>
        </p:nvSpPr>
        <p:spPr>
          <a:xfrm>
            <a:off x="10566360" y="6356520"/>
            <a:ext cx="1015200" cy="364320"/>
          </a:xfrm>
          <a:prstGeom prst="rect">
            <a:avLst/>
          </a:prstGeom>
          <a:noFill/>
          <a:ln w="0">
            <a:noFill/>
          </a:ln>
        </p:spPr>
        <p:style>
          <a:lnRef idx="0"/>
          <a:fillRef idx="0"/>
          <a:effectRef idx="0"/>
          <a:fontRef idx="minor"/>
        </p:style>
        <p:txBody>
          <a:bodyPr lIns="0" rIns="0" tIns="0" bIns="0" anchor="b" anchorCtr="1">
            <a:noAutofit/>
          </a:bodyPr>
          <a:p>
            <a:pPr algn="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fld id="{21F9DF23-A11B-4758-9653-88C84B6F544A}" type="slidenum">
              <a:rPr b="0" lang="en-US" sz="1200" strike="noStrike" u="none">
                <a:solidFill>
                  <a:srgbClr val="045c75"/>
                </a:solidFill>
                <a:effectLst/>
                <a:uFillTx/>
                <a:latin typeface="Arial"/>
                <a:ea typeface="Droid Sans Fallback"/>
              </a:rPr>
              <a:t>&lt;number&gt;</a:t>
            </a:fld>
            <a:endParaRPr b="0" lang="en-IN" sz="1200" strike="noStrike" u="none">
              <a:solidFill>
                <a:srgbClr val="000000"/>
              </a:solidFill>
              <a:effectLst/>
              <a:uFillTx/>
              <a:latin typeface="Arial"/>
            </a:endParaRPr>
          </a:p>
        </p:txBody>
      </p:sp>
    </p:spTree>
  </p:cSld>
  <p:transition spd="slow">
    <p:pull dir="l"/>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Text Box 2"/>
          <p:cNvSpPr/>
          <p:nvPr/>
        </p:nvSpPr>
        <p:spPr>
          <a:xfrm>
            <a:off x="1828800" y="266760"/>
            <a:ext cx="10362600" cy="532800"/>
          </a:xfrm>
          <a:prstGeom prst="rect">
            <a:avLst/>
          </a:prstGeom>
          <a:noFill/>
          <a:ln w="0">
            <a:noFill/>
          </a:ln>
        </p:spPr>
        <p:style>
          <a:lnRef idx="0"/>
          <a:fillRef idx="0"/>
          <a:effectRef idx="0"/>
          <a:fontRef idx="minor"/>
        </p:style>
        <p:txBody>
          <a:bodyPr lIns="0" rIns="0" tIns="46800" bIns="0" anchor="b">
            <a:noAutofit/>
          </a:bodyPr>
          <a:p>
            <a:pPr defTabSz="914400">
              <a:lnSpc>
                <a:spcPct val="100000"/>
              </a:lnSpc>
              <a:tabLst>
                <a:tab algn="l" pos="0"/>
                <a:tab algn="l" pos="447840"/>
                <a:tab algn="l" pos="896760"/>
                <a:tab algn="l" pos="1346040"/>
                <a:tab algn="l" pos="1795320"/>
                <a:tab algn="l" pos="2244600"/>
                <a:tab algn="l" pos="2693880"/>
                <a:tab algn="l" pos="3143160"/>
                <a:tab algn="l" pos="3592440"/>
                <a:tab algn="l" pos="4041720"/>
                <a:tab algn="l" pos="4491000"/>
                <a:tab algn="l" pos="4940280"/>
                <a:tab algn="l" pos="5389560"/>
                <a:tab algn="l" pos="5838840"/>
                <a:tab algn="l" pos="6288120"/>
                <a:tab algn="l" pos="6737400"/>
                <a:tab algn="l" pos="7186680"/>
                <a:tab algn="l" pos="7635960"/>
                <a:tab algn="l" pos="8085240"/>
                <a:tab algn="l" pos="8534520"/>
                <a:tab algn="l" pos="8983800"/>
              </a:tabLst>
            </a:pPr>
            <a:br>
              <a:rPr sz="3200"/>
            </a:br>
            <a:r>
              <a:rPr b="0" lang="en-US" sz="3200" strike="noStrike" u="none">
                <a:solidFill>
                  <a:srgbClr val="000000"/>
                </a:solidFill>
                <a:effectLst/>
                <a:uFillTx/>
                <a:latin typeface="Calibri"/>
                <a:ea typeface="Droid Sans Fallback"/>
              </a:rPr>
              <a:t>Transparency in a Distributed System</a:t>
            </a:r>
            <a:endParaRPr b="0" lang="en-IN" sz="3200" strike="noStrike" u="none">
              <a:solidFill>
                <a:srgbClr val="000000"/>
              </a:solidFill>
              <a:effectLst/>
              <a:uFillTx/>
              <a:latin typeface="Arial"/>
            </a:endParaRPr>
          </a:p>
        </p:txBody>
      </p:sp>
      <p:graphicFrame>
        <p:nvGraphicFramePr>
          <p:cNvPr id="290" name="Group 3"/>
          <p:cNvGraphicFramePr/>
          <p:nvPr/>
        </p:nvGraphicFramePr>
        <p:xfrm>
          <a:off x="547920" y="1302840"/>
          <a:ext cx="11034000" cy="4915080"/>
        </p:xfrm>
        <a:graphic>
          <a:graphicData uri="http://schemas.openxmlformats.org/drawingml/2006/table">
            <a:tbl>
              <a:tblPr/>
              <a:tblGrid>
                <a:gridCol w="2201760"/>
                <a:gridCol w="8832600"/>
              </a:tblGrid>
              <a:tr h="65376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Transparency</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Description</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54756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Access</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differences in data representation and how a resource is accessed</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46368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Location</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where a resource is located</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52992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Migration </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that a resource may move to another location</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56952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Relocation</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that a resource may be moved to another location while in use</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52992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Replication</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that replicas of a resource exist</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52992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Concurrency</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that a resource may be shared by several competitive users</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43704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Failure</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the failure and recovery of a resource</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r h="653760">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Persistence</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c>
                  <a:txBody>
                    <a:bodyPr anchor="ctr">
                      <a:noAutofit/>
                    </a:bodyPr>
                    <a:p>
                      <a:pPr defTabSz="449280">
                        <a:lnSpc>
                          <a:spcPct val="74000"/>
                        </a:lnSpc>
                        <a:spcBef>
                          <a:spcPts val="451"/>
                        </a:spcBef>
                        <a:tabLst>
                          <a:tab algn="l" pos="0"/>
                        </a:tabLst>
                      </a:pPr>
                      <a:r>
                        <a:rPr b="1" lang="en-US" sz="1600" strike="noStrike" u="none">
                          <a:solidFill>
                            <a:srgbClr val="0d0d0d"/>
                          </a:solidFill>
                          <a:effectLst/>
                          <a:uFillTx/>
                          <a:latin typeface="Tahoma"/>
                          <a:ea typeface="Droid Sans Fallback"/>
                        </a:rPr>
                        <a:t>Hide whether a (software) resource is in memory or on disk</a:t>
                      </a:r>
                      <a:endParaRPr b="0" lang="en-IN" sz="1600" strike="noStrike" u="none">
                        <a:solidFill>
                          <a:srgbClr val="000000"/>
                        </a:solidFill>
                        <a:effectLst/>
                        <a:uFillTx/>
                        <a:latin typeface="Arial"/>
                      </a:endParaRPr>
                    </a:p>
                  </a:txBody>
                  <a:tcPr anchor="ctr" marL="91440" marR="91440">
                    <a:lnL w="720">
                      <a:solidFill>
                        <a:srgbClr val="ffffff"/>
                      </a:solidFill>
                      <a:prstDash val="solid"/>
                    </a:lnL>
                    <a:lnR w="720">
                      <a:solidFill>
                        <a:srgbClr val="ffffff"/>
                      </a:solidFill>
                      <a:prstDash val="solid"/>
                    </a:lnR>
                    <a:lnT w="720">
                      <a:solidFill>
                        <a:srgbClr val="ffffff"/>
                      </a:solidFill>
                      <a:prstDash val="solid"/>
                    </a:lnT>
                    <a:lnB w="720">
                      <a:solidFill>
                        <a:srgbClr val="ffffff"/>
                      </a:solidFill>
                      <a:prstDash val="solid"/>
                    </a:lnB>
                    <a:gradFill rotWithShape="0">
                      <a:gsLst>
                        <a:gs pos="0">
                          <a:srgbClr val="8cabee"/>
                        </a:gs>
                        <a:gs pos="100000">
                          <a:srgbClr val="dee5f8"/>
                        </a:gs>
                      </a:gsLst>
                      <a:lin ang="5400000"/>
                    </a:gradFill>
                  </a:tcPr>
                </a:tc>
              </a:tr>
            </a:tbl>
          </a:graphicData>
        </a:graphic>
      </p:graphicFrame>
    </p:spTree>
  </p:cSld>
  <p:transition spd="slow">
    <p:pull dir="l"/>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FILE SYSTEMS </a:t>
            </a:r>
            <a:endParaRPr b="0" lang="en-IN" sz="5000" strike="noStrike" u="none">
              <a:solidFill>
                <a:srgbClr val="000000"/>
              </a:solidFill>
              <a:effectLst/>
              <a:uFillTx/>
              <a:latin typeface="Arial"/>
            </a:endParaRPr>
          </a:p>
        </p:txBody>
      </p:sp>
      <p:sp>
        <p:nvSpPr>
          <p:cNvPr id="29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structure used in computer to store data on a hard disk</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When we install a new hard disk, we need to partition and format it using a file system before storing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There are three file systems in use in Windows OS:</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NTFS </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FAT32 </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FAT[ rarely-used]</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85000" lnSpcReduction="19999"/>
          </a:bodyPr>
          <a:p>
            <a:pPr indent="0">
              <a:lnSpc>
                <a:spcPct val="100000"/>
              </a:lnSpc>
              <a:buNone/>
              <a:tabLst>
                <a:tab algn="l" pos="0"/>
              </a:tabLst>
            </a:pPr>
            <a:r>
              <a:rPr b="0" lang="en-US" sz="5000" strike="noStrike" u="none">
                <a:solidFill>
                  <a:schemeClr val="dk1"/>
                </a:solidFill>
                <a:effectLst/>
                <a:uFillTx/>
                <a:latin typeface="Calibri"/>
              </a:rPr>
              <a:t>POINTS TO COVER </a:t>
            </a:r>
            <a:br>
              <a:rPr sz="5000"/>
            </a:br>
            <a:r>
              <a:rPr b="0" lang="en-US" sz="5000" strike="noStrike" u="none">
                <a:solidFill>
                  <a:schemeClr val="dk1"/>
                </a:solidFill>
                <a:effectLst/>
                <a:uFillTx/>
                <a:latin typeface="Calibri"/>
              </a:rPr>
              <a:t>PART II CLOUD </a:t>
            </a:r>
            <a:r>
              <a:rPr b="0" lang="en-IN" sz="5000" strike="noStrike" u="none">
                <a:solidFill>
                  <a:schemeClr val="dk1"/>
                </a:solidFill>
                <a:effectLst/>
                <a:uFillTx/>
                <a:latin typeface="Calibri"/>
              </a:rPr>
              <a:t>STORAGE</a:t>
            </a:r>
            <a:endParaRPr b="0" lang="en-IN" sz="5000" strike="noStrike" u="none">
              <a:solidFill>
                <a:srgbClr val="000000"/>
              </a:solidFill>
              <a:effectLst/>
              <a:uFillTx/>
              <a:latin typeface="Arial"/>
            </a:endParaRPr>
          </a:p>
        </p:txBody>
      </p:sp>
      <p:sp>
        <p:nvSpPr>
          <p:cNvPr id="223" name="PlaceHolder 2"/>
          <p:cNvSpPr>
            <a:spLocks noGrp="1"/>
          </p:cNvSpPr>
          <p:nvPr>
            <p:ph/>
          </p:nvPr>
        </p:nvSpPr>
        <p:spPr>
          <a:xfrm>
            <a:off x="838080" y="1825560"/>
            <a:ext cx="10514880" cy="251352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Management</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Provisioning Cloud storage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Intensive Technologies for Cloud Computing.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
        <p:nvSpPr>
          <p:cNvPr id="224" name="TextBox 3"/>
          <p:cNvSpPr/>
          <p:nvPr/>
        </p:nvSpPr>
        <p:spPr>
          <a:xfrm>
            <a:off x="177480" y="4517280"/>
            <a:ext cx="12013920" cy="1631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2000" strike="noStrike" u="none">
                <a:solidFill>
                  <a:schemeClr val="dk1"/>
                </a:solidFill>
                <a:effectLst/>
                <a:uFillTx/>
                <a:latin typeface="Dancing Script"/>
              </a:rPr>
              <a:t>Reading Material :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Srinivasan, J. Suresh, “Cloud Computing: A Practical Approach for Learning and Implementation”,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Chap 12, pg  150- 156</a:t>
            </a:r>
            <a:endParaRPr b="0" lang="en-IN" sz="2000" strike="noStrike" u="none">
              <a:solidFill>
                <a:srgbClr val="000000"/>
              </a:solidFill>
              <a:effectLst/>
              <a:uFillTx/>
              <a:latin typeface="Arial"/>
            </a:endParaRPr>
          </a:p>
          <a:p>
            <a:pPr defTabSz="914400">
              <a:lnSpc>
                <a:spcPct val="100000"/>
              </a:lnSpc>
            </a:pPr>
            <a:r>
              <a:rPr b="0" i="1" lang="en-IN" sz="2000" strike="noStrike" u="none">
                <a:solidFill>
                  <a:schemeClr val="dk1"/>
                </a:solidFill>
                <a:effectLst/>
                <a:uFillTx/>
                <a:latin typeface="Dancing Script"/>
              </a:rPr>
              <a:t>	</a:t>
            </a:r>
            <a:endParaRPr b="0" lang="en-IN" sz="2000" strike="noStrike" u="none">
              <a:solidFill>
                <a:srgbClr val="000000"/>
              </a:solidFill>
              <a:effectLst/>
              <a:uFillTx/>
              <a:latin typeface="Arial"/>
            </a:endParaRPr>
          </a:p>
          <a:p>
            <a:pPr defTabSz="914400">
              <a:lnSpc>
                <a:spcPct val="100000"/>
              </a:lnSpc>
            </a:pPr>
            <a:endParaRPr b="0" lang="en-IN"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43920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FAT File System </a:t>
            </a:r>
            <a:endParaRPr b="0" lang="en-IN" sz="5000" strike="noStrike" u="none">
              <a:solidFill>
                <a:srgbClr val="000000"/>
              </a:solidFill>
              <a:effectLst/>
              <a:uFillTx/>
              <a:latin typeface="Arial"/>
            </a:endParaRPr>
          </a:p>
        </p:txBody>
      </p:sp>
      <p:sp>
        <p:nvSpPr>
          <p:cNvPr id="294" name="PlaceHolder 2"/>
          <p:cNvSpPr>
            <a:spLocks noGrp="1"/>
          </p:cNvSpPr>
          <p:nvPr>
            <p:ph/>
          </p:nvPr>
        </p:nvSpPr>
        <p:spPr>
          <a:xfrm>
            <a:off x="556560" y="1590840"/>
            <a:ext cx="10972080" cy="438840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File Allocation Table, 1977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first devised for personal computer environment in the early years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was the default file system for MS-DOS and Windows 9x operating systems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Planned for systems with very small RAM and small disks.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required much less system resources compared to other file systems like UNIX.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Three major variants: FAT12, FAT16 and FAT32</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FAT was replaced with NTFS as the default file system on Microsoft operating systems starting with Windows XP</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Essentially, the FAT system has made a come back.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Thumb or flash drives have become very common and have smaller size that makes the FAT system useful.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smaller sizes are even formatted in FAT16.</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20" dur="indefinite" restart="never" nodeType="tmRoot">
          <p:childTnLst>
            <p:seq>
              <p:cTn id="521" dur="indefinite" nodeType="mainSeq">
                <p:childTnLst>
                  <p:par>
                    <p:cTn id="522" fill="hold">
                      <p:stCondLst>
                        <p:cond delay="indefinite"/>
                      </p:stCondLst>
                      <p:childTnLst>
                        <p:par>
                          <p:cTn id="523" fill="hold">
                            <p:stCondLst>
                              <p:cond delay="0"/>
                            </p:stCondLst>
                            <p:childTnLst>
                              <p:par>
                                <p:cTn id="524" nodeType="clickEffect" fill="hold" presetClass="entr" presetID="42">
                                  <p:stCondLst>
                                    <p:cond delay="0"/>
                                  </p:stCondLst>
                                  <p:childTnLst>
                                    <p:set>
                                      <p:cBhvr>
                                        <p:cTn id="525" dur="1" fill="hold">
                                          <p:stCondLst>
                                            <p:cond delay="0"/>
                                          </p:stCondLst>
                                        </p:cTn>
                                        <p:tgtEl>
                                          <p:spTgt spid="294">
                                            <p:txEl>
                                              <p:pRg st="0" end="0"/>
                                            </p:txEl>
                                          </p:spTgt>
                                        </p:tgtEl>
                                        <p:attrNameLst>
                                          <p:attrName>style.visibility</p:attrName>
                                        </p:attrNameLst>
                                      </p:cBhvr>
                                      <p:to>
                                        <p:strVal val="visible"/>
                                      </p:to>
                                    </p:set>
                                    <p:animEffect filter="fade" transition="in">
                                      <p:cBhvr additive="repl">
                                        <p:cTn id="526" dur="1000"/>
                                        <p:tgtEl>
                                          <p:spTgt spid="294">
                                            <p:txEl>
                                              <p:pRg st="0" end="0"/>
                                            </p:txEl>
                                          </p:spTgt>
                                        </p:tgtEl>
                                      </p:cBhvr>
                                    </p:animEffect>
                                    <p:anim calcmode="lin" valueType="num">
                                      <p:cBhvr additive="repl">
                                        <p:cTn id="527" dur="1000" fill="hold"/>
                                        <p:tgtEl>
                                          <p:spTgt spid="294">
                                            <p:txEl>
                                              <p:pRg st="0" end="0"/>
                                            </p:txEl>
                                          </p:spTgt>
                                        </p:tgtEl>
                                        <p:attrNameLst>
                                          <p:attrName>ppt_x</p:attrName>
                                        </p:attrNameLst>
                                      </p:cBhvr>
                                      <p:tavLst>
                                        <p:tav tm="0">
                                          <p:val>
                                            <p:strVal val="#ppt_x"/>
                                          </p:val>
                                        </p:tav>
                                        <p:tav tm="100000">
                                          <p:val>
                                            <p:strVal val="#ppt_x"/>
                                          </p:val>
                                        </p:tav>
                                      </p:tavLst>
                                    </p:anim>
                                    <p:anim calcmode="lin" valueType="num">
                                      <p:cBhvr additive="repl">
                                        <p:cTn id="528" dur="1000" fill="hold"/>
                                        <p:tgtEl>
                                          <p:spTgt spid="2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29" fill="hold">
                      <p:stCondLst>
                        <p:cond delay="indefinite"/>
                      </p:stCondLst>
                      <p:childTnLst>
                        <p:par>
                          <p:cTn id="530" fill="hold">
                            <p:stCondLst>
                              <p:cond delay="0"/>
                            </p:stCondLst>
                            <p:childTnLst>
                              <p:par>
                                <p:cTn id="531" nodeType="clickEffect" fill="hold" presetClass="entr" presetID="42">
                                  <p:stCondLst>
                                    <p:cond delay="0"/>
                                  </p:stCondLst>
                                  <p:childTnLst>
                                    <p:set>
                                      <p:cBhvr>
                                        <p:cTn id="532" dur="1" fill="hold">
                                          <p:stCondLst>
                                            <p:cond delay="0"/>
                                          </p:stCondLst>
                                        </p:cTn>
                                        <p:tgtEl>
                                          <p:spTgt spid="294">
                                            <p:txEl>
                                              <p:pRg st="1" end="1"/>
                                            </p:txEl>
                                          </p:spTgt>
                                        </p:tgtEl>
                                        <p:attrNameLst>
                                          <p:attrName>style.visibility</p:attrName>
                                        </p:attrNameLst>
                                      </p:cBhvr>
                                      <p:to>
                                        <p:strVal val="visible"/>
                                      </p:to>
                                    </p:set>
                                    <p:animEffect filter="fade" transition="in">
                                      <p:cBhvr additive="repl">
                                        <p:cTn id="533" dur="1000"/>
                                        <p:tgtEl>
                                          <p:spTgt spid="294">
                                            <p:txEl>
                                              <p:pRg st="1" end="1"/>
                                            </p:txEl>
                                          </p:spTgt>
                                        </p:tgtEl>
                                      </p:cBhvr>
                                    </p:animEffect>
                                    <p:anim calcmode="lin" valueType="num">
                                      <p:cBhvr additive="repl">
                                        <p:cTn id="534" dur="1000" fill="hold"/>
                                        <p:tgtEl>
                                          <p:spTgt spid="294">
                                            <p:txEl>
                                              <p:pRg st="1" end="1"/>
                                            </p:txEl>
                                          </p:spTgt>
                                        </p:tgtEl>
                                        <p:attrNameLst>
                                          <p:attrName>ppt_x</p:attrName>
                                        </p:attrNameLst>
                                      </p:cBhvr>
                                      <p:tavLst>
                                        <p:tav tm="0">
                                          <p:val>
                                            <p:strVal val="#ppt_x"/>
                                          </p:val>
                                        </p:tav>
                                        <p:tav tm="100000">
                                          <p:val>
                                            <p:strVal val="#ppt_x"/>
                                          </p:val>
                                        </p:tav>
                                      </p:tavLst>
                                    </p:anim>
                                    <p:anim calcmode="lin" valueType="num">
                                      <p:cBhvr additive="repl">
                                        <p:cTn id="535" dur="1000" fill="hold"/>
                                        <p:tgtEl>
                                          <p:spTgt spid="29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536" fill="hold">
                      <p:stCondLst>
                        <p:cond delay="indefinite"/>
                      </p:stCondLst>
                      <p:childTnLst>
                        <p:par>
                          <p:cTn id="537" fill="hold">
                            <p:stCondLst>
                              <p:cond delay="0"/>
                            </p:stCondLst>
                            <p:childTnLst>
                              <p:par>
                                <p:cTn id="538" nodeType="clickEffect" fill="hold" presetClass="entr" presetID="42">
                                  <p:stCondLst>
                                    <p:cond delay="0"/>
                                  </p:stCondLst>
                                  <p:childTnLst>
                                    <p:set>
                                      <p:cBhvr>
                                        <p:cTn id="539" dur="1" fill="hold">
                                          <p:stCondLst>
                                            <p:cond delay="0"/>
                                          </p:stCondLst>
                                        </p:cTn>
                                        <p:tgtEl>
                                          <p:spTgt spid="294">
                                            <p:txEl>
                                              <p:pRg st="2" end="2"/>
                                            </p:txEl>
                                          </p:spTgt>
                                        </p:tgtEl>
                                        <p:attrNameLst>
                                          <p:attrName>style.visibility</p:attrName>
                                        </p:attrNameLst>
                                      </p:cBhvr>
                                      <p:to>
                                        <p:strVal val="visible"/>
                                      </p:to>
                                    </p:set>
                                    <p:animEffect filter="fade" transition="in">
                                      <p:cBhvr additive="repl">
                                        <p:cTn id="540" dur="1000"/>
                                        <p:tgtEl>
                                          <p:spTgt spid="294">
                                            <p:txEl>
                                              <p:pRg st="2" end="2"/>
                                            </p:txEl>
                                          </p:spTgt>
                                        </p:tgtEl>
                                      </p:cBhvr>
                                    </p:animEffect>
                                    <p:anim calcmode="lin" valueType="num">
                                      <p:cBhvr additive="repl">
                                        <p:cTn id="541" dur="1000" fill="hold"/>
                                        <p:tgtEl>
                                          <p:spTgt spid="294">
                                            <p:txEl>
                                              <p:pRg st="2" end="2"/>
                                            </p:txEl>
                                          </p:spTgt>
                                        </p:tgtEl>
                                        <p:attrNameLst>
                                          <p:attrName>ppt_x</p:attrName>
                                        </p:attrNameLst>
                                      </p:cBhvr>
                                      <p:tavLst>
                                        <p:tav tm="0">
                                          <p:val>
                                            <p:strVal val="#ppt_x"/>
                                          </p:val>
                                        </p:tav>
                                        <p:tav tm="100000">
                                          <p:val>
                                            <p:strVal val="#ppt_x"/>
                                          </p:val>
                                        </p:tav>
                                      </p:tavLst>
                                    </p:anim>
                                    <p:anim calcmode="lin" valueType="num">
                                      <p:cBhvr additive="repl">
                                        <p:cTn id="542" dur="1000" fill="hold"/>
                                        <p:tgtEl>
                                          <p:spTgt spid="29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43" fill="hold">
                      <p:stCondLst>
                        <p:cond delay="indefinite"/>
                      </p:stCondLst>
                      <p:childTnLst>
                        <p:par>
                          <p:cTn id="544" fill="hold">
                            <p:stCondLst>
                              <p:cond delay="0"/>
                            </p:stCondLst>
                            <p:childTnLst>
                              <p:par>
                                <p:cTn id="545" nodeType="clickEffect" fill="hold" presetClass="entr" presetID="42">
                                  <p:stCondLst>
                                    <p:cond delay="0"/>
                                  </p:stCondLst>
                                  <p:childTnLst>
                                    <p:set>
                                      <p:cBhvr>
                                        <p:cTn id="546" dur="1" fill="hold">
                                          <p:stCondLst>
                                            <p:cond delay="0"/>
                                          </p:stCondLst>
                                        </p:cTn>
                                        <p:tgtEl>
                                          <p:spTgt spid="294">
                                            <p:txEl>
                                              <p:pRg st="3" end="3"/>
                                            </p:txEl>
                                          </p:spTgt>
                                        </p:tgtEl>
                                        <p:attrNameLst>
                                          <p:attrName>style.visibility</p:attrName>
                                        </p:attrNameLst>
                                      </p:cBhvr>
                                      <p:to>
                                        <p:strVal val="visible"/>
                                      </p:to>
                                    </p:set>
                                    <p:animEffect filter="fade" transition="in">
                                      <p:cBhvr additive="repl">
                                        <p:cTn id="547" dur="1000"/>
                                        <p:tgtEl>
                                          <p:spTgt spid="294">
                                            <p:txEl>
                                              <p:pRg st="3" end="3"/>
                                            </p:txEl>
                                          </p:spTgt>
                                        </p:tgtEl>
                                      </p:cBhvr>
                                    </p:animEffect>
                                    <p:anim calcmode="lin" valueType="num">
                                      <p:cBhvr additive="repl">
                                        <p:cTn id="548" dur="1000" fill="hold"/>
                                        <p:tgtEl>
                                          <p:spTgt spid="294">
                                            <p:txEl>
                                              <p:pRg st="3" end="3"/>
                                            </p:txEl>
                                          </p:spTgt>
                                        </p:tgtEl>
                                        <p:attrNameLst>
                                          <p:attrName>ppt_x</p:attrName>
                                        </p:attrNameLst>
                                      </p:cBhvr>
                                      <p:tavLst>
                                        <p:tav tm="0">
                                          <p:val>
                                            <p:strVal val="#ppt_x"/>
                                          </p:val>
                                        </p:tav>
                                        <p:tav tm="100000">
                                          <p:val>
                                            <p:strVal val="#ppt_x"/>
                                          </p:val>
                                        </p:tav>
                                      </p:tavLst>
                                    </p:anim>
                                    <p:anim calcmode="lin" valueType="num">
                                      <p:cBhvr additive="repl">
                                        <p:cTn id="549" dur="1000" fill="hold"/>
                                        <p:tgtEl>
                                          <p:spTgt spid="2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0" fill="hold">
                      <p:stCondLst>
                        <p:cond delay="indefinite"/>
                      </p:stCondLst>
                      <p:childTnLst>
                        <p:par>
                          <p:cTn id="551" fill="hold">
                            <p:stCondLst>
                              <p:cond delay="0"/>
                            </p:stCondLst>
                            <p:childTnLst>
                              <p:par>
                                <p:cTn id="552" nodeType="clickEffect" fill="hold" presetClass="entr" presetID="42">
                                  <p:stCondLst>
                                    <p:cond delay="0"/>
                                  </p:stCondLst>
                                  <p:childTnLst>
                                    <p:set>
                                      <p:cBhvr>
                                        <p:cTn id="553" dur="1" fill="hold">
                                          <p:stCondLst>
                                            <p:cond delay="0"/>
                                          </p:stCondLst>
                                        </p:cTn>
                                        <p:tgtEl>
                                          <p:spTgt spid="294">
                                            <p:txEl>
                                              <p:pRg st="4" end="4"/>
                                            </p:txEl>
                                          </p:spTgt>
                                        </p:tgtEl>
                                        <p:attrNameLst>
                                          <p:attrName>style.visibility</p:attrName>
                                        </p:attrNameLst>
                                      </p:cBhvr>
                                      <p:to>
                                        <p:strVal val="visible"/>
                                      </p:to>
                                    </p:set>
                                    <p:animEffect filter="fade" transition="in">
                                      <p:cBhvr additive="repl">
                                        <p:cTn id="554" dur="1000"/>
                                        <p:tgtEl>
                                          <p:spTgt spid="294">
                                            <p:txEl>
                                              <p:pRg st="4" end="4"/>
                                            </p:txEl>
                                          </p:spTgt>
                                        </p:tgtEl>
                                      </p:cBhvr>
                                    </p:animEffect>
                                    <p:anim calcmode="lin" valueType="num">
                                      <p:cBhvr additive="repl">
                                        <p:cTn id="555" dur="1000" fill="hold"/>
                                        <p:tgtEl>
                                          <p:spTgt spid="294">
                                            <p:txEl>
                                              <p:pRg st="4" end="4"/>
                                            </p:txEl>
                                          </p:spTgt>
                                        </p:tgtEl>
                                        <p:attrNameLst>
                                          <p:attrName>ppt_x</p:attrName>
                                        </p:attrNameLst>
                                      </p:cBhvr>
                                      <p:tavLst>
                                        <p:tav tm="0">
                                          <p:val>
                                            <p:strVal val="#ppt_x"/>
                                          </p:val>
                                        </p:tav>
                                        <p:tav tm="100000">
                                          <p:val>
                                            <p:strVal val="#ppt_x"/>
                                          </p:val>
                                        </p:tav>
                                      </p:tavLst>
                                    </p:anim>
                                    <p:anim calcmode="lin" valueType="num">
                                      <p:cBhvr additive="repl">
                                        <p:cTn id="556" dur="1000" fill="hold"/>
                                        <p:tgtEl>
                                          <p:spTgt spid="29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42">
                                  <p:stCondLst>
                                    <p:cond delay="0"/>
                                  </p:stCondLst>
                                  <p:childTnLst>
                                    <p:set>
                                      <p:cBhvr>
                                        <p:cTn id="560" dur="1" fill="hold">
                                          <p:stCondLst>
                                            <p:cond delay="0"/>
                                          </p:stCondLst>
                                        </p:cTn>
                                        <p:tgtEl>
                                          <p:spTgt spid="294">
                                            <p:txEl>
                                              <p:pRg st="5" end="5"/>
                                            </p:txEl>
                                          </p:spTgt>
                                        </p:tgtEl>
                                        <p:attrNameLst>
                                          <p:attrName>style.visibility</p:attrName>
                                        </p:attrNameLst>
                                      </p:cBhvr>
                                      <p:to>
                                        <p:strVal val="visible"/>
                                      </p:to>
                                    </p:set>
                                    <p:animEffect filter="fade" transition="in">
                                      <p:cBhvr additive="repl">
                                        <p:cTn id="561" dur="1000"/>
                                        <p:tgtEl>
                                          <p:spTgt spid="294">
                                            <p:txEl>
                                              <p:pRg st="5" end="5"/>
                                            </p:txEl>
                                          </p:spTgt>
                                        </p:tgtEl>
                                      </p:cBhvr>
                                    </p:animEffect>
                                    <p:anim calcmode="lin" valueType="num">
                                      <p:cBhvr additive="repl">
                                        <p:cTn id="562" dur="1000" fill="hold"/>
                                        <p:tgtEl>
                                          <p:spTgt spid="294">
                                            <p:txEl>
                                              <p:pRg st="5" end="5"/>
                                            </p:txEl>
                                          </p:spTgt>
                                        </p:tgtEl>
                                        <p:attrNameLst>
                                          <p:attrName>ppt_x</p:attrName>
                                        </p:attrNameLst>
                                      </p:cBhvr>
                                      <p:tavLst>
                                        <p:tav tm="0">
                                          <p:val>
                                            <p:strVal val="#ppt_x"/>
                                          </p:val>
                                        </p:tav>
                                        <p:tav tm="100000">
                                          <p:val>
                                            <p:strVal val="#ppt_x"/>
                                          </p:val>
                                        </p:tav>
                                      </p:tavLst>
                                    </p:anim>
                                    <p:anim calcmode="lin" valueType="num">
                                      <p:cBhvr additive="repl">
                                        <p:cTn id="563" dur="1000" fill="hold"/>
                                        <p:tgtEl>
                                          <p:spTgt spid="29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64" fill="hold">
                      <p:stCondLst>
                        <p:cond delay="indefinite"/>
                      </p:stCondLst>
                      <p:childTnLst>
                        <p:par>
                          <p:cTn id="565" fill="hold">
                            <p:stCondLst>
                              <p:cond delay="0"/>
                            </p:stCondLst>
                            <p:childTnLst>
                              <p:par>
                                <p:cTn id="566" nodeType="clickEffect" fill="hold" presetClass="entr" presetID="42">
                                  <p:stCondLst>
                                    <p:cond delay="0"/>
                                  </p:stCondLst>
                                  <p:childTnLst>
                                    <p:set>
                                      <p:cBhvr>
                                        <p:cTn id="567" dur="1" fill="hold">
                                          <p:stCondLst>
                                            <p:cond delay="0"/>
                                          </p:stCondLst>
                                        </p:cTn>
                                        <p:tgtEl>
                                          <p:spTgt spid="294">
                                            <p:txEl>
                                              <p:pRg st="6" end="6"/>
                                            </p:txEl>
                                          </p:spTgt>
                                        </p:tgtEl>
                                        <p:attrNameLst>
                                          <p:attrName>style.visibility</p:attrName>
                                        </p:attrNameLst>
                                      </p:cBhvr>
                                      <p:to>
                                        <p:strVal val="visible"/>
                                      </p:to>
                                    </p:set>
                                    <p:animEffect filter="fade" transition="in">
                                      <p:cBhvr additive="repl">
                                        <p:cTn id="568" dur="1000"/>
                                        <p:tgtEl>
                                          <p:spTgt spid="294">
                                            <p:txEl>
                                              <p:pRg st="6" end="6"/>
                                            </p:txEl>
                                          </p:spTgt>
                                        </p:tgtEl>
                                      </p:cBhvr>
                                    </p:animEffect>
                                    <p:anim calcmode="lin" valueType="num">
                                      <p:cBhvr additive="repl">
                                        <p:cTn id="569" dur="1000" fill="hold"/>
                                        <p:tgtEl>
                                          <p:spTgt spid="294">
                                            <p:txEl>
                                              <p:pRg st="6" end="6"/>
                                            </p:txEl>
                                          </p:spTgt>
                                        </p:tgtEl>
                                        <p:attrNameLst>
                                          <p:attrName>ppt_x</p:attrName>
                                        </p:attrNameLst>
                                      </p:cBhvr>
                                      <p:tavLst>
                                        <p:tav tm="0">
                                          <p:val>
                                            <p:strVal val="#ppt_x"/>
                                          </p:val>
                                        </p:tav>
                                        <p:tav tm="100000">
                                          <p:val>
                                            <p:strVal val="#ppt_x"/>
                                          </p:val>
                                        </p:tav>
                                      </p:tavLst>
                                    </p:anim>
                                    <p:anim calcmode="lin" valueType="num">
                                      <p:cBhvr additive="repl">
                                        <p:cTn id="570" dur="1000" fill="hold"/>
                                        <p:tgtEl>
                                          <p:spTgt spid="29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1" fill="hold">
                      <p:stCondLst>
                        <p:cond delay="indefinite"/>
                      </p:stCondLst>
                      <p:childTnLst>
                        <p:par>
                          <p:cTn id="572" fill="hold">
                            <p:stCondLst>
                              <p:cond delay="0"/>
                            </p:stCondLst>
                            <p:childTnLst>
                              <p:par>
                                <p:cTn id="573" nodeType="clickEffect" fill="hold" presetClass="entr" presetID="42">
                                  <p:stCondLst>
                                    <p:cond delay="0"/>
                                  </p:stCondLst>
                                  <p:childTnLst>
                                    <p:set>
                                      <p:cBhvr>
                                        <p:cTn id="574" dur="1" fill="hold">
                                          <p:stCondLst>
                                            <p:cond delay="0"/>
                                          </p:stCondLst>
                                        </p:cTn>
                                        <p:tgtEl>
                                          <p:spTgt spid="294">
                                            <p:txEl>
                                              <p:pRg st="7" end="7"/>
                                            </p:txEl>
                                          </p:spTgt>
                                        </p:tgtEl>
                                        <p:attrNameLst>
                                          <p:attrName>style.visibility</p:attrName>
                                        </p:attrNameLst>
                                      </p:cBhvr>
                                      <p:to>
                                        <p:strVal val="visible"/>
                                      </p:to>
                                    </p:set>
                                    <p:animEffect filter="fade" transition="in">
                                      <p:cBhvr additive="repl">
                                        <p:cTn id="575" dur="1000"/>
                                        <p:tgtEl>
                                          <p:spTgt spid="294">
                                            <p:txEl>
                                              <p:pRg st="7" end="7"/>
                                            </p:txEl>
                                          </p:spTgt>
                                        </p:tgtEl>
                                      </p:cBhvr>
                                    </p:animEffect>
                                    <p:anim calcmode="lin" valueType="num">
                                      <p:cBhvr additive="repl">
                                        <p:cTn id="576" dur="1000" fill="hold"/>
                                        <p:tgtEl>
                                          <p:spTgt spid="294">
                                            <p:txEl>
                                              <p:pRg st="7" end="7"/>
                                            </p:txEl>
                                          </p:spTgt>
                                        </p:tgtEl>
                                        <p:attrNameLst>
                                          <p:attrName>ppt_x</p:attrName>
                                        </p:attrNameLst>
                                      </p:cBhvr>
                                      <p:tavLst>
                                        <p:tav tm="0">
                                          <p:val>
                                            <p:strVal val="#ppt_x"/>
                                          </p:val>
                                        </p:tav>
                                        <p:tav tm="100000">
                                          <p:val>
                                            <p:strVal val="#ppt_x"/>
                                          </p:val>
                                        </p:tav>
                                      </p:tavLst>
                                    </p:anim>
                                    <p:anim calcmode="lin" valueType="num">
                                      <p:cBhvr additive="repl">
                                        <p:cTn id="577" dur="1000" fill="hold"/>
                                        <p:tgtEl>
                                          <p:spTgt spid="29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8" fill="hold">
                      <p:stCondLst>
                        <p:cond delay="indefinite"/>
                      </p:stCondLst>
                      <p:childTnLst>
                        <p:par>
                          <p:cTn id="579" fill="hold">
                            <p:stCondLst>
                              <p:cond delay="0"/>
                            </p:stCondLst>
                            <p:childTnLst>
                              <p:par>
                                <p:cTn id="580" nodeType="clickEffect" fill="hold" presetClass="entr" presetID="42">
                                  <p:stCondLst>
                                    <p:cond delay="0"/>
                                  </p:stCondLst>
                                  <p:childTnLst>
                                    <p:set>
                                      <p:cBhvr>
                                        <p:cTn id="581" dur="1" fill="hold">
                                          <p:stCondLst>
                                            <p:cond delay="0"/>
                                          </p:stCondLst>
                                        </p:cTn>
                                        <p:tgtEl>
                                          <p:spTgt spid="294">
                                            <p:txEl>
                                              <p:pRg st="8" end="8"/>
                                            </p:txEl>
                                          </p:spTgt>
                                        </p:tgtEl>
                                        <p:attrNameLst>
                                          <p:attrName>style.visibility</p:attrName>
                                        </p:attrNameLst>
                                      </p:cBhvr>
                                      <p:to>
                                        <p:strVal val="visible"/>
                                      </p:to>
                                    </p:set>
                                    <p:animEffect filter="fade" transition="in">
                                      <p:cBhvr additive="repl">
                                        <p:cTn id="582" dur="1000"/>
                                        <p:tgtEl>
                                          <p:spTgt spid="294">
                                            <p:txEl>
                                              <p:pRg st="8" end="8"/>
                                            </p:txEl>
                                          </p:spTgt>
                                        </p:tgtEl>
                                      </p:cBhvr>
                                    </p:animEffect>
                                    <p:anim calcmode="lin" valueType="num">
                                      <p:cBhvr additive="repl">
                                        <p:cTn id="583" dur="1000" fill="hold"/>
                                        <p:tgtEl>
                                          <p:spTgt spid="294">
                                            <p:txEl>
                                              <p:pRg st="8" end="8"/>
                                            </p:txEl>
                                          </p:spTgt>
                                        </p:tgtEl>
                                        <p:attrNameLst>
                                          <p:attrName>ppt_x</p:attrName>
                                        </p:attrNameLst>
                                      </p:cBhvr>
                                      <p:tavLst>
                                        <p:tav tm="0">
                                          <p:val>
                                            <p:strVal val="#ppt_x"/>
                                          </p:val>
                                        </p:tav>
                                        <p:tav tm="100000">
                                          <p:val>
                                            <p:strVal val="#ppt_x"/>
                                          </p:val>
                                        </p:tav>
                                      </p:tavLst>
                                    </p:anim>
                                    <p:anim calcmode="lin" valueType="num">
                                      <p:cBhvr additive="repl">
                                        <p:cTn id="584" dur="1000" fill="hold"/>
                                        <p:tgtEl>
                                          <p:spTgt spid="29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42">
                                  <p:stCondLst>
                                    <p:cond delay="0"/>
                                  </p:stCondLst>
                                  <p:childTnLst>
                                    <p:set>
                                      <p:cBhvr>
                                        <p:cTn id="588" dur="1" fill="hold">
                                          <p:stCondLst>
                                            <p:cond delay="0"/>
                                          </p:stCondLst>
                                        </p:cTn>
                                        <p:tgtEl>
                                          <p:spTgt spid="294">
                                            <p:txEl>
                                              <p:pRg st="9" end="9"/>
                                            </p:txEl>
                                          </p:spTgt>
                                        </p:tgtEl>
                                        <p:attrNameLst>
                                          <p:attrName>style.visibility</p:attrName>
                                        </p:attrNameLst>
                                      </p:cBhvr>
                                      <p:to>
                                        <p:strVal val="visible"/>
                                      </p:to>
                                    </p:set>
                                    <p:animEffect filter="fade" transition="in">
                                      <p:cBhvr additive="repl">
                                        <p:cTn id="589" dur="1000"/>
                                        <p:tgtEl>
                                          <p:spTgt spid="294">
                                            <p:txEl>
                                              <p:pRg st="9" end="9"/>
                                            </p:txEl>
                                          </p:spTgt>
                                        </p:tgtEl>
                                      </p:cBhvr>
                                    </p:animEffect>
                                    <p:anim calcmode="lin" valueType="num">
                                      <p:cBhvr additive="repl">
                                        <p:cTn id="590" dur="1000" fill="hold"/>
                                        <p:tgtEl>
                                          <p:spTgt spid="294">
                                            <p:txEl>
                                              <p:pRg st="9" end="9"/>
                                            </p:txEl>
                                          </p:spTgt>
                                        </p:tgtEl>
                                        <p:attrNameLst>
                                          <p:attrName>ppt_x</p:attrName>
                                        </p:attrNameLst>
                                      </p:cBhvr>
                                      <p:tavLst>
                                        <p:tav tm="0">
                                          <p:val>
                                            <p:strVal val="#ppt_x"/>
                                          </p:val>
                                        </p:tav>
                                        <p:tav tm="100000">
                                          <p:val>
                                            <p:strVal val="#ppt_x"/>
                                          </p:val>
                                        </p:tav>
                                      </p:tavLst>
                                    </p:anim>
                                    <p:anim calcmode="lin" valueType="num">
                                      <p:cBhvr additive="repl">
                                        <p:cTn id="591" dur="1000" fill="hold"/>
                                        <p:tgtEl>
                                          <p:spTgt spid="29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NTFS [</a:t>
            </a:r>
            <a:r>
              <a:rPr b="0" lang="en-IN" sz="5000" strike="noStrike" u="none">
                <a:solidFill>
                  <a:schemeClr val="dk2"/>
                </a:solidFill>
                <a:effectLst/>
                <a:uFillTx/>
                <a:latin typeface="Calibri"/>
              </a:rPr>
              <a:t>New Technology File System], 1993</a:t>
            </a:r>
            <a:endParaRPr b="0" lang="en-IN" sz="5000" strike="noStrike" u="none">
              <a:solidFill>
                <a:srgbClr val="000000"/>
              </a:solidFill>
              <a:effectLst/>
              <a:uFillTx/>
              <a:latin typeface="Arial"/>
            </a:endParaRPr>
          </a:p>
        </p:txBody>
      </p:sp>
      <p:sp>
        <p:nvSpPr>
          <p:cNvPr id="29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the 1990s, Microsoft recognized that DOS based Windows was inadequate because of demands in business and industry.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They started working for better software which can suit larger systems.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Support Linux and BSD</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NTFS is much simpler than FAT.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While files are used, the system areas can be customized, enlarged, or moved as required.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NTFS has much more security incorporated.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NTFS is not apt for small-sized disks.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Cloud File System </a:t>
            </a:r>
            <a:endParaRPr b="0" lang="en-IN" sz="5000" strike="noStrike" u="none">
              <a:solidFill>
                <a:srgbClr val="000000"/>
              </a:solidFill>
              <a:effectLst/>
              <a:uFillTx/>
              <a:latin typeface="Arial"/>
            </a:endParaRPr>
          </a:p>
        </p:txBody>
      </p:sp>
      <p:sp>
        <p:nvSpPr>
          <p:cNvPr id="29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cloud file systems, the considerations are: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must sustain basic file system functionality.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should be an open source.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should be developed enough that users will at least think about trusting their data to it.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should be shared, i.e., available over a network.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should be paralleling scalable.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should provide honest data protection, still on commodity hardware with only internal storage.</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92" dur="indefinite" restart="never" nodeType="tmRoot">
          <p:childTnLst>
            <p:seq>
              <p:cTn id="593" dur="indefinite" nodeType="mainSeq">
                <p:childTnLst>
                  <p:par>
                    <p:cTn id="594" fill="hold">
                      <p:stCondLst>
                        <p:cond delay="indefinite"/>
                      </p:stCondLst>
                      <p:childTnLst>
                        <p:par>
                          <p:cTn id="595" fill="hold">
                            <p:stCondLst>
                              <p:cond delay="0"/>
                            </p:stCondLst>
                            <p:childTnLst>
                              <p:par>
                                <p:cTn id="596" nodeType="clickEffect" fill="hold" presetClass="entr" presetID="2" presetSubtype="4">
                                  <p:stCondLst>
                                    <p:cond delay="0"/>
                                  </p:stCondLst>
                                  <p:childTnLst>
                                    <p:set>
                                      <p:cBhvr>
                                        <p:cTn id="597" dur="1" fill="hold">
                                          <p:stCondLst>
                                            <p:cond delay="0"/>
                                          </p:stCondLst>
                                        </p:cTn>
                                        <p:tgtEl>
                                          <p:spTgt spid="298">
                                            <p:txEl>
                                              <p:pRg st="0" end="0"/>
                                            </p:txEl>
                                          </p:spTgt>
                                        </p:tgtEl>
                                        <p:attrNameLst>
                                          <p:attrName>style.visibility</p:attrName>
                                        </p:attrNameLst>
                                      </p:cBhvr>
                                      <p:to>
                                        <p:strVal val="visible"/>
                                      </p:to>
                                    </p:set>
                                    <p:anim calcmode="lin" valueType="num">
                                      <p:cBhvr additive="repl">
                                        <p:cTn id="598" dur="500" fill="hold"/>
                                        <p:tgtEl>
                                          <p:spTgt spid="298">
                                            <p:txEl>
                                              <p:pRg st="0" end="0"/>
                                            </p:txEl>
                                          </p:spTgt>
                                        </p:tgtEl>
                                        <p:attrNameLst>
                                          <p:attrName>ppt_x</p:attrName>
                                        </p:attrNameLst>
                                      </p:cBhvr>
                                      <p:tavLst>
                                        <p:tav tm="0">
                                          <p:val>
                                            <p:strVal val="#ppt_x"/>
                                          </p:val>
                                        </p:tav>
                                        <p:tav tm="100000">
                                          <p:val>
                                            <p:strVal val="#ppt_x"/>
                                          </p:val>
                                        </p:tav>
                                      </p:tavLst>
                                    </p:anim>
                                    <p:anim calcmode="lin" valueType="num">
                                      <p:cBhvr additive="repl">
                                        <p:cTn id="599" dur="500" fill="hold"/>
                                        <p:tgtEl>
                                          <p:spTgt spid="298">
                                            <p:txEl>
                                              <p:pRg st="0" end="0"/>
                                            </p:txEl>
                                          </p:spTgt>
                                        </p:tgtEl>
                                        <p:attrNameLst>
                                          <p:attrName>ppt_y</p:attrName>
                                        </p:attrNameLst>
                                      </p:cBhvr>
                                      <p:tavLst>
                                        <p:tav tm="0">
                                          <p:val>
                                            <p:strVal val="1+#ppt_h/2"/>
                                          </p:val>
                                        </p:tav>
                                        <p:tav tm="100000">
                                          <p:val>
                                            <p:strVal val="#ppt_y"/>
                                          </p:val>
                                        </p:tav>
                                      </p:tavLst>
                                    </p:anim>
                                  </p:childTnLst>
                                </p:cTn>
                              </p:par>
                              <p:par>
                                <p:cTn id="600" nodeType="withEffect" fill="hold" presetClass="entr" presetID="2" presetSubtype="4">
                                  <p:stCondLst>
                                    <p:cond delay="0"/>
                                  </p:stCondLst>
                                  <p:childTnLst>
                                    <p:set>
                                      <p:cBhvr>
                                        <p:cTn id="601" dur="1" fill="hold">
                                          <p:stCondLst>
                                            <p:cond delay="0"/>
                                          </p:stCondLst>
                                        </p:cTn>
                                        <p:tgtEl>
                                          <p:spTgt spid="298">
                                            <p:txEl>
                                              <p:pRg st="1" end="1"/>
                                            </p:txEl>
                                          </p:spTgt>
                                        </p:tgtEl>
                                        <p:attrNameLst>
                                          <p:attrName>style.visibility</p:attrName>
                                        </p:attrNameLst>
                                      </p:cBhvr>
                                      <p:to>
                                        <p:strVal val="visible"/>
                                      </p:to>
                                    </p:set>
                                    <p:anim calcmode="lin" valueType="num">
                                      <p:cBhvr additive="repl">
                                        <p:cTn id="602" dur="500" fill="hold"/>
                                        <p:tgtEl>
                                          <p:spTgt spid="298">
                                            <p:txEl>
                                              <p:pRg st="1" end="1"/>
                                            </p:txEl>
                                          </p:spTgt>
                                        </p:tgtEl>
                                        <p:attrNameLst>
                                          <p:attrName>ppt_x</p:attrName>
                                        </p:attrNameLst>
                                      </p:cBhvr>
                                      <p:tavLst>
                                        <p:tav tm="0">
                                          <p:val>
                                            <p:strVal val="#ppt_x"/>
                                          </p:val>
                                        </p:tav>
                                        <p:tav tm="100000">
                                          <p:val>
                                            <p:strVal val="#ppt_x"/>
                                          </p:val>
                                        </p:tav>
                                      </p:tavLst>
                                    </p:anim>
                                    <p:anim calcmode="lin" valueType="num">
                                      <p:cBhvr additive="repl">
                                        <p:cTn id="603" dur="500" fill="hold"/>
                                        <p:tgtEl>
                                          <p:spTgt spid="298">
                                            <p:txEl>
                                              <p:pRg st="1" end="1"/>
                                            </p:txEl>
                                          </p:spTgt>
                                        </p:tgtEl>
                                        <p:attrNameLst>
                                          <p:attrName>ppt_y</p:attrName>
                                        </p:attrNameLst>
                                      </p:cBhvr>
                                      <p:tavLst>
                                        <p:tav tm="0">
                                          <p:val>
                                            <p:strVal val="1+#ppt_h/2"/>
                                          </p:val>
                                        </p:tav>
                                        <p:tav tm="100000">
                                          <p:val>
                                            <p:strVal val="#ppt_y"/>
                                          </p:val>
                                        </p:tav>
                                      </p:tavLst>
                                    </p:anim>
                                  </p:childTnLst>
                                </p:cTn>
                              </p:par>
                              <p:par>
                                <p:cTn id="604" nodeType="withEffect" fill="hold" presetClass="entr" presetID="2" presetSubtype="4">
                                  <p:stCondLst>
                                    <p:cond delay="0"/>
                                  </p:stCondLst>
                                  <p:childTnLst>
                                    <p:set>
                                      <p:cBhvr>
                                        <p:cTn id="605" dur="1" fill="hold">
                                          <p:stCondLst>
                                            <p:cond delay="0"/>
                                          </p:stCondLst>
                                        </p:cTn>
                                        <p:tgtEl>
                                          <p:spTgt spid="298">
                                            <p:txEl>
                                              <p:pRg st="2" end="2"/>
                                            </p:txEl>
                                          </p:spTgt>
                                        </p:tgtEl>
                                        <p:attrNameLst>
                                          <p:attrName>style.visibility</p:attrName>
                                        </p:attrNameLst>
                                      </p:cBhvr>
                                      <p:to>
                                        <p:strVal val="visible"/>
                                      </p:to>
                                    </p:set>
                                    <p:anim calcmode="lin" valueType="num">
                                      <p:cBhvr additive="repl">
                                        <p:cTn id="606" dur="500" fill="hold"/>
                                        <p:tgtEl>
                                          <p:spTgt spid="298">
                                            <p:txEl>
                                              <p:pRg st="2" end="2"/>
                                            </p:txEl>
                                          </p:spTgt>
                                        </p:tgtEl>
                                        <p:attrNameLst>
                                          <p:attrName>ppt_x</p:attrName>
                                        </p:attrNameLst>
                                      </p:cBhvr>
                                      <p:tavLst>
                                        <p:tav tm="0">
                                          <p:val>
                                            <p:strVal val="#ppt_x"/>
                                          </p:val>
                                        </p:tav>
                                        <p:tav tm="100000">
                                          <p:val>
                                            <p:strVal val="#ppt_x"/>
                                          </p:val>
                                        </p:tav>
                                      </p:tavLst>
                                    </p:anim>
                                    <p:anim calcmode="lin" valueType="num">
                                      <p:cBhvr additive="repl">
                                        <p:cTn id="607" dur="500" fill="hold"/>
                                        <p:tgtEl>
                                          <p:spTgt spid="298">
                                            <p:txEl>
                                              <p:pRg st="2" end="2"/>
                                            </p:txEl>
                                          </p:spTgt>
                                        </p:tgtEl>
                                        <p:attrNameLst>
                                          <p:attrName>ppt_y</p:attrName>
                                        </p:attrNameLst>
                                      </p:cBhvr>
                                      <p:tavLst>
                                        <p:tav tm="0">
                                          <p:val>
                                            <p:strVal val="1+#ppt_h/2"/>
                                          </p:val>
                                        </p:tav>
                                        <p:tav tm="100000">
                                          <p:val>
                                            <p:strVal val="#ppt_y"/>
                                          </p:val>
                                        </p:tav>
                                      </p:tavLst>
                                    </p:anim>
                                  </p:childTnLst>
                                </p:cTn>
                              </p:par>
                              <p:par>
                                <p:cTn id="608" nodeType="withEffect" fill="hold" presetClass="entr" presetID="2" presetSubtype="4">
                                  <p:stCondLst>
                                    <p:cond delay="0"/>
                                  </p:stCondLst>
                                  <p:childTnLst>
                                    <p:set>
                                      <p:cBhvr>
                                        <p:cTn id="609" dur="1" fill="hold">
                                          <p:stCondLst>
                                            <p:cond delay="0"/>
                                          </p:stCondLst>
                                        </p:cTn>
                                        <p:tgtEl>
                                          <p:spTgt spid="298">
                                            <p:txEl>
                                              <p:pRg st="3" end="3"/>
                                            </p:txEl>
                                          </p:spTgt>
                                        </p:tgtEl>
                                        <p:attrNameLst>
                                          <p:attrName>style.visibility</p:attrName>
                                        </p:attrNameLst>
                                      </p:cBhvr>
                                      <p:to>
                                        <p:strVal val="visible"/>
                                      </p:to>
                                    </p:set>
                                    <p:anim calcmode="lin" valueType="num">
                                      <p:cBhvr additive="repl">
                                        <p:cTn id="610" dur="500" fill="hold"/>
                                        <p:tgtEl>
                                          <p:spTgt spid="298">
                                            <p:txEl>
                                              <p:pRg st="3" end="3"/>
                                            </p:txEl>
                                          </p:spTgt>
                                        </p:tgtEl>
                                        <p:attrNameLst>
                                          <p:attrName>ppt_x</p:attrName>
                                        </p:attrNameLst>
                                      </p:cBhvr>
                                      <p:tavLst>
                                        <p:tav tm="0">
                                          <p:val>
                                            <p:strVal val="#ppt_x"/>
                                          </p:val>
                                        </p:tav>
                                        <p:tav tm="100000">
                                          <p:val>
                                            <p:strVal val="#ppt_x"/>
                                          </p:val>
                                        </p:tav>
                                      </p:tavLst>
                                    </p:anim>
                                    <p:anim calcmode="lin" valueType="num">
                                      <p:cBhvr additive="repl">
                                        <p:cTn id="611" dur="500" fill="hold"/>
                                        <p:tgtEl>
                                          <p:spTgt spid="298">
                                            <p:txEl>
                                              <p:pRg st="3" end="3"/>
                                            </p:txEl>
                                          </p:spTgt>
                                        </p:tgtEl>
                                        <p:attrNameLst>
                                          <p:attrName>ppt_y</p:attrName>
                                        </p:attrNameLst>
                                      </p:cBhvr>
                                      <p:tavLst>
                                        <p:tav tm="0">
                                          <p:val>
                                            <p:strVal val="1+#ppt_h/2"/>
                                          </p:val>
                                        </p:tav>
                                        <p:tav tm="100000">
                                          <p:val>
                                            <p:strVal val="#ppt_y"/>
                                          </p:val>
                                        </p:tav>
                                      </p:tavLst>
                                    </p:anim>
                                  </p:childTnLst>
                                </p:cTn>
                              </p:par>
                              <p:par>
                                <p:cTn id="612" nodeType="withEffect" fill="hold" presetClass="entr" presetID="2" presetSubtype="4">
                                  <p:stCondLst>
                                    <p:cond delay="0"/>
                                  </p:stCondLst>
                                  <p:childTnLst>
                                    <p:set>
                                      <p:cBhvr>
                                        <p:cTn id="613" dur="1" fill="hold">
                                          <p:stCondLst>
                                            <p:cond delay="0"/>
                                          </p:stCondLst>
                                        </p:cTn>
                                        <p:tgtEl>
                                          <p:spTgt spid="298">
                                            <p:txEl>
                                              <p:pRg st="4" end="4"/>
                                            </p:txEl>
                                          </p:spTgt>
                                        </p:tgtEl>
                                        <p:attrNameLst>
                                          <p:attrName>style.visibility</p:attrName>
                                        </p:attrNameLst>
                                      </p:cBhvr>
                                      <p:to>
                                        <p:strVal val="visible"/>
                                      </p:to>
                                    </p:set>
                                    <p:anim calcmode="lin" valueType="num">
                                      <p:cBhvr additive="repl">
                                        <p:cTn id="614" dur="500" fill="hold"/>
                                        <p:tgtEl>
                                          <p:spTgt spid="298">
                                            <p:txEl>
                                              <p:pRg st="4" end="4"/>
                                            </p:txEl>
                                          </p:spTgt>
                                        </p:tgtEl>
                                        <p:attrNameLst>
                                          <p:attrName>ppt_x</p:attrName>
                                        </p:attrNameLst>
                                      </p:cBhvr>
                                      <p:tavLst>
                                        <p:tav tm="0">
                                          <p:val>
                                            <p:strVal val="#ppt_x"/>
                                          </p:val>
                                        </p:tav>
                                        <p:tav tm="100000">
                                          <p:val>
                                            <p:strVal val="#ppt_x"/>
                                          </p:val>
                                        </p:tav>
                                      </p:tavLst>
                                    </p:anim>
                                    <p:anim calcmode="lin" valueType="num">
                                      <p:cBhvr additive="repl">
                                        <p:cTn id="615" dur="500" fill="hold"/>
                                        <p:tgtEl>
                                          <p:spTgt spid="298">
                                            <p:txEl>
                                              <p:pRg st="4" end="4"/>
                                            </p:txEl>
                                          </p:spTgt>
                                        </p:tgtEl>
                                        <p:attrNameLst>
                                          <p:attrName>ppt_y</p:attrName>
                                        </p:attrNameLst>
                                      </p:cBhvr>
                                      <p:tavLst>
                                        <p:tav tm="0">
                                          <p:val>
                                            <p:strVal val="1+#ppt_h/2"/>
                                          </p:val>
                                        </p:tav>
                                        <p:tav tm="100000">
                                          <p:val>
                                            <p:strVal val="#ppt_y"/>
                                          </p:val>
                                        </p:tav>
                                      </p:tavLst>
                                    </p:anim>
                                  </p:childTnLst>
                                </p:cTn>
                              </p:par>
                              <p:par>
                                <p:cTn id="616" nodeType="withEffect" fill="hold" presetClass="entr" presetID="2" presetSubtype="4">
                                  <p:stCondLst>
                                    <p:cond delay="0"/>
                                  </p:stCondLst>
                                  <p:childTnLst>
                                    <p:set>
                                      <p:cBhvr>
                                        <p:cTn id="617" dur="1" fill="hold">
                                          <p:stCondLst>
                                            <p:cond delay="0"/>
                                          </p:stCondLst>
                                        </p:cTn>
                                        <p:tgtEl>
                                          <p:spTgt spid="298">
                                            <p:txEl>
                                              <p:pRg st="5" end="5"/>
                                            </p:txEl>
                                          </p:spTgt>
                                        </p:tgtEl>
                                        <p:attrNameLst>
                                          <p:attrName>style.visibility</p:attrName>
                                        </p:attrNameLst>
                                      </p:cBhvr>
                                      <p:to>
                                        <p:strVal val="visible"/>
                                      </p:to>
                                    </p:set>
                                    <p:anim calcmode="lin" valueType="num">
                                      <p:cBhvr additive="repl">
                                        <p:cTn id="618" dur="500" fill="hold"/>
                                        <p:tgtEl>
                                          <p:spTgt spid="298">
                                            <p:txEl>
                                              <p:pRg st="5" end="5"/>
                                            </p:txEl>
                                          </p:spTgt>
                                        </p:tgtEl>
                                        <p:attrNameLst>
                                          <p:attrName>ppt_x</p:attrName>
                                        </p:attrNameLst>
                                      </p:cBhvr>
                                      <p:tavLst>
                                        <p:tav tm="0">
                                          <p:val>
                                            <p:strVal val="#ppt_x"/>
                                          </p:val>
                                        </p:tav>
                                        <p:tav tm="100000">
                                          <p:val>
                                            <p:strVal val="#ppt_x"/>
                                          </p:val>
                                        </p:tav>
                                      </p:tavLst>
                                    </p:anim>
                                    <p:anim calcmode="lin" valueType="num">
                                      <p:cBhvr additive="repl">
                                        <p:cTn id="619" dur="500" fill="hold"/>
                                        <p:tgtEl>
                                          <p:spTgt spid="298">
                                            <p:txEl>
                                              <p:pRg st="5" end="5"/>
                                            </p:txEl>
                                          </p:spTgt>
                                        </p:tgtEl>
                                        <p:attrNameLst>
                                          <p:attrName>ppt_y</p:attrName>
                                        </p:attrNameLst>
                                      </p:cBhvr>
                                      <p:tavLst>
                                        <p:tav tm="0">
                                          <p:val>
                                            <p:strVal val="1+#ppt_h/2"/>
                                          </p:val>
                                        </p:tav>
                                        <p:tav tm="100000">
                                          <p:val>
                                            <p:strVal val="#ppt_y"/>
                                          </p:val>
                                        </p:tav>
                                      </p:tavLst>
                                    </p:anim>
                                  </p:childTnLst>
                                </p:cTn>
                              </p:par>
                              <p:par>
                                <p:cTn id="620" nodeType="withEffect" fill="hold" presetClass="entr" presetID="2" presetSubtype="4">
                                  <p:stCondLst>
                                    <p:cond delay="0"/>
                                  </p:stCondLst>
                                  <p:childTnLst>
                                    <p:set>
                                      <p:cBhvr>
                                        <p:cTn id="621" dur="1" fill="hold">
                                          <p:stCondLst>
                                            <p:cond delay="0"/>
                                          </p:stCondLst>
                                        </p:cTn>
                                        <p:tgtEl>
                                          <p:spTgt spid="298">
                                            <p:txEl>
                                              <p:pRg st="6" end="6"/>
                                            </p:txEl>
                                          </p:spTgt>
                                        </p:tgtEl>
                                        <p:attrNameLst>
                                          <p:attrName>style.visibility</p:attrName>
                                        </p:attrNameLst>
                                      </p:cBhvr>
                                      <p:to>
                                        <p:strVal val="visible"/>
                                      </p:to>
                                    </p:set>
                                    <p:anim calcmode="lin" valueType="num">
                                      <p:cBhvr additive="repl">
                                        <p:cTn id="622" dur="500" fill="hold"/>
                                        <p:tgtEl>
                                          <p:spTgt spid="298">
                                            <p:txEl>
                                              <p:pRg st="6" end="6"/>
                                            </p:txEl>
                                          </p:spTgt>
                                        </p:tgtEl>
                                        <p:attrNameLst>
                                          <p:attrName>ppt_x</p:attrName>
                                        </p:attrNameLst>
                                      </p:cBhvr>
                                      <p:tavLst>
                                        <p:tav tm="0">
                                          <p:val>
                                            <p:strVal val="#ppt_x"/>
                                          </p:val>
                                        </p:tav>
                                        <p:tav tm="100000">
                                          <p:val>
                                            <p:strVal val="#ppt_x"/>
                                          </p:val>
                                        </p:tav>
                                      </p:tavLst>
                                    </p:anim>
                                    <p:anim calcmode="lin" valueType="num">
                                      <p:cBhvr additive="repl">
                                        <p:cTn id="623" dur="500" fill="hold"/>
                                        <p:tgtEl>
                                          <p:spTgt spid="29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30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Organizations that use cloud computing outsource massive amounts of data and workloads to cloud providers.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Due to its low cost, lower management overhead and elasticity, organizations move towards using cloud computing.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cloud storage, systems host or consumers can find only corruption or loss of data from their service provider’s report, when a system failure occurs.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This consumer–provider gap creates business risk and complicates compliance SLAs.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24" dur="indefinite" restart="never" nodeType="tmRoot">
          <p:childTnLst>
            <p:seq>
              <p:cTn id="625" dur="indefinite" nodeType="mainSeq">
                <p:childTnLst>
                  <p:par>
                    <p:cTn id="626" fill="hold">
                      <p:stCondLst>
                        <p:cond delay="indefinite"/>
                      </p:stCondLst>
                      <p:childTnLst>
                        <p:par>
                          <p:cTn id="627" fill="hold">
                            <p:stCondLst>
                              <p:cond delay="0"/>
                            </p:stCondLst>
                            <p:childTnLst>
                              <p:par>
                                <p:cTn id="628" nodeType="clickEffect" fill="hold" presetClass="entr" presetID="42">
                                  <p:stCondLst>
                                    <p:cond delay="0"/>
                                  </p:stCondLst>
                                  <p:childTnLst>
                                    <p:set>
                                      <p:cBhvr>
                                        <p:cTn id="629" dur="1" fill="hold">
                                          <p:stCondLst>
                                            <p:cond delay="0"/>
                                          </p:stCondLst>
                                        </p:cTn>
                                        <p:tgtEl>
                                          <p:spTgt spid="300">
                                            <p:txEl>
                                              <p:pRg st="0" end="0"/>
                                            </p:txEl>
                                          </p:spTgt>
                                        </p:tgtEl>
                                        <p:attrNameLst>
                                          <p:attrName>style.visibility</p:attrName>
                                        </p:attrNameLst>
                                      </p:cBhvr>
                                      <p:to>
                                        <p:strVal val="visible"/>
                                      </p:to>
                                    </p:set>
                                    <p:animEffect filter="fade" transition="in">
                                      <p:cBhvr additive="repl">
                                        <p:cTn id="630" dur="1000"/>
                                        <p:tgtEl>
                                          <p:spTgt spid="300">
                                            <p:txEl>
                                              <p:pRg st="0" end="0"/>
                                            </p:txEl>
                                          </p:spTgt>
                                        </p:tgtEl>
                                      </p:cBhvr>
                                    </p:animEffect>
                                    <p:anim calcmode="lin" valueType="num">
                                      <p:cBhvr additive="repl">
                                        <p:cTn id="631" dur="1000" fill="hold"/>
                                        <p:tgtEl>
                                          <p:spTgt spid="300">
                                            <p:txEl>
                                              <p:pRg st="0" end="0"/>
                                            </p:txEl>
                                          </p:spTgt>
                                        </p:tgtEl>
                                        <p:attrNameLst>
                                          <p:attrName>ppt_x</p:attrName>
                                        </p:attrNameLst>
                                      </p:cBhvr>
                                      <p:tavLst>
                                        <p:tav tm="0">
                                          <p:val>
                                            <p:strVal val="#ppt_x"/>
                                          </p:val>
                                        </p:tav>
                                        <p:tav tm="100000">
                                          <p:val>
                                            <p:strVal val="#ppt_x"/>
                                          </p:val>
                                        </p:tav>
                                      </p:tavLst>
                                    </p:anim>
                                    <p:anim calcmode="lin" valueType="num">
                                      <p:cBhvr additive="repl">
                                        <p:cTn id="632" dur="1000" fill="hold"/>
                                        <p:tgtEl>
                                          <p:spTgt spid="300">
                                            <p:txEl>
                                              <p:pRg st="0" end="0"/>
                                            </p:txEl>
                                          </p:spTgt>
                                        </p:tgtEl>
                                        <p:attrNameLst>
                                          <p:attrName>ppt_y</p:attrName>
                                        </p:attrNameLst>
                                      </p:cBhvr>
                                      <p:tavLst>
                                        <p:tav tm="0">
                                          <p:val>
                                            <p:strVal val="#ppt_y+.1"/>
                                          </p:val>
                                        </p:tav>
                                        <p:tav tm="100000">
                                          <p:val>
                                            <p:strVal val="#ppt_y"/>
                                          </p:val>
                                        </p:tav>
                                      </p:tavLst>
                                    </p:anim>
                                  </p:childTnLst>
                                </p:cTn>
                              </p:par>
                              <p:par>
                                <p:cTn id="633" nodeType="withEffect" fill="hold" presetClass="entr" presetID="42">
                                  <p:stCondLst>
                                    <p:cond delay="0"/>
                                  </p:stCondLst>
                                  <p:childTnLst>
                                    <p:set>
                                      <p:cBhvr>
                                        <p:cTn id="634" dur="1" fill="hold">
                                          <p:stCondLst>
                                            <p:cond delay="0"/>
                                          </p:stCondLst>
                                        </p:cTn>
                                        <p:tgtEl>
                                          <p:spTgt spid="300">
                                            <p:txEl>
                                              <p:pRg st="1" end="1"/>
                                            </p:txEl>
                                          </p:spTgt>
                                        </p:tgtEl>
                                        <p:attrNameLst>
                                          <p:attrName>style.visibility</p:attrName>
                                        </p:attrNameLst>
                                      </p:cBhvr>
                                      <p:to>
                                        <p:strVal val="visible"/>
                                      </p:to>
                                    </p:set>
                                    <p:animEffect filter="fade" transition="in">
                                      <p:cBhvr additive="repl">
                                        <p:cTn id="635" dur="1000"/>
                                        <p:tgtEl>
                                          <p:spTgt spid="300">
                                            <p:txEl>
                                              <p:pRg st="1" end="1"/>
                                            </p:txEl>
                                          </p:spTgt>
                                        </p:tgtEl>
                                      </p:cBhvr>
                                    </p:animEffect>
                                    <p:anim calcmode="lin" valueType="num">
                                      <p:cBhvr additive="repl">
                                        <p:cTn id="636" dur="1000" fill="hold"/>
                                        <p:tgtEl>
                                          <p:spTgt spid="300">
                                            <p:txEl>
                                              <p:pRg st="1" end="1"/>
                                            </p:txEl>
                                          </p:spTgt>
                                        </p:tgtEl>
                                        <p:attrNameLst>
                                          <p:attrName>ppt_x</p:attrName>
                                        </p:attrNameLst>
                                      </p:cBhvr>
                                      <p:tavLst>
                                        <p:tav tm="0">
                                          <p:val>
                                            <p:strVal val="#ppt_x"/>
                                          </p:val>
                                        </p:tav>
                                        <p:tav tm="100000">
                                          <p:val>
                                            <p:strVal val="#ppt_x"/>
                                          </p:val>
                                        </p:tav>
                                      </p:tavLst>
                                    </p:anim>
                                    <p:anim calcmode="lin" valueType="num">
                                      <p:cBhvr additive="repl">
                                        <p:cTn id="637" dur="1000" fill="hold"/>
                                        <p:tgtEl>
                                          <p:spTgt spid="30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38" fill="hold">
                      <p:stCondLst>
                        <p:cond delay="indefinite"/>
                      </p:stCondLst>
                      <p:childTnLst>
                        <p:par>
                          <p:cTn id="639" fill="hold">
                            <p:stCondLst>
                              <p:cond delay="0"/>
                            </p:stCondLst>
                            <p:childTnLst>
                              <p:par>
                                <p:cTn id="640" nodeType="clickEffect" fill="hold" presetClass="entr" presetID="42">
                                  <p:stCondLst>
                                    <p:cond delay="0"/>
                                  </p:stCondLst>
                                  <p:childTnLst>
                                    <p:set>
                                      <p:cBhvr>
                                        <p:cTn id="641" dur="1" fill="hold">
                                          <p:stCondLst>
                                            <p:cond delay="0"/>
                                          </p:stCondLst>
                                        </p:cTn>
                                        <p:tgtEl>
                                          <p:spTgt spid="300">
                                            <p:txEl>
                                              <p:pRg st="2" end="2"/>
                                            </p:txEl>
                                          </p:spTgt>
                                        </p:tgtEl>
                                        <p:attrNameLst>
                                          <p:attrName>style.visibility</p:attrName>
                                        </p:attrNameLst>
                                      </p:cBhvr>
                                      <p:to>
                                        <p:strVal val="visible"/>
                                      </p:to>
                                    </p:set>
                                    <p:animEffect filter="fade" transition="in">
                                      <p:cBhvr additive="repl">
                                        <p:cTn id="642" dur="1000"/>
                                        <p:tgtEl>
                                          <p:spTgt spid="300">
                                            <p:txEl>
                                              <p:pRg st="2" end="2"/>
                                            </p:txEl>
                                          </p:spTgt>
                                        </p:tgtEl>
                                      </p:cBhvr>
                                    </p:animEffect>
                                    <p:anim calcmode="lin" valueType="num">
                                      <p:cBhvr additive="repl">
                                        <p:cTn id="643" dur="1000" fill="hold"/>
                                        <p:tgtEl>
                                          <p:spTgt spid="300">
                                            <p:txEl>
                                              <p:pRg st="2" end="2"/>
                                            </p:txEl>
                                          </p:spTgt>
                                        </p:tgtEl>
                                        <p:attrNameLst>
                                          <p:attrName>ppt_x</p:attrName>
                                        </p:attrNameLst>
                                      </p:cBhvr>
                                      <p:tavLst>
                                        <p:tav tm="0">
                                          <p:val>
                                            <p:strVal val="#ppt_x"/>
                                          </p:val>
                                        </p:tav>
                                        <p:tav tm="100000">
                                          <p:val>
                                            <p:strVal val="#ppt_x"/>
                                          </p:val>
                                        </p:tav>
                                      </p:tavLst>
                                    </p:anim>
                                    <p:anim calcmode="lin" valueType="num">
                                      <p:cBhvr additive="repl">
                                        <p:cTn id="644" dur="1000" fill="hold"/>
                                        <p:tgtEl>
                                          <p:spTgt spid="300">
                                            <p:txEl>
                                              <p:pRg st="2" end="2"/>
                                            </p:txEl>
                                          </p:spTgt>
                                        </p:tgtEl>
                                        <p:attrNameLst>
                                          <p:attrName>ppt_y</p:attrName>
                                        </p:attrNameLst>
                                      </p:cBhvr>
                                      <p:tavLst>
                                        <p:tav tm="0">
                                          <p:val>
                                            <p:strVal val="#ppt_y+.1"/>
                                          </p:val>
                                        </p:tav>
                                        <p:tav tm="100000">
                                          <p:val>
                                            <p:strVal val="#ppt_y"/>
                                          </p:val>
                                        </p:tav>
                                      </p:tavLst>
                                    </p:anim>
                                  </p:childTnLst>
                                </p:cTn>
                              </p:par>
                              <p:par>
                                <p:cTn id="645" nodeType="withEffect" fill="hold" presetClass="entr" presetID="42">
                                  <p:stCondLst>
                                    <p:cond delay="0"/>
                                  </p:stCondLst>
                                  <p:childTnLst>
                                    <p:set>
                                      <p:cBhvr>
                                        <p:cTn id="646" dur="1" fill="hold">
                                          <p:stCondLst>
                                            <p:cond delay="0"/>
                                          </p:stCondLst>
                                        </p:cTn>
                                        <p:tgtEl>
                                          <p:spTgt spid="300">
                                            <p:txEl>
                                              <p:pRg st="3" end="3"/>
                                            </p:txEl>
                                          </p:spTgt>
                                        </p:tgtEl>
                                        <p:attrNameLst>
                                          <p:attrName>style.visibility</p:attrName>
                                        </p:attrNameLst>
                                      </p:cBhvr>
                                      <p:to>
                                        <p:strVal val="visible"/>
                                      </p:to>
                                    </p:set>
                                    <p:animEffect filter="fade" transition="in">
                                      <p:cBhvr additive="repl">
                                        <p:cTn id="647" dur="1000"/>
                                        <p:tgtEl>
                                          <p:spTgt spid="300">
                                            <p:txEl>
                                              <p:pRg st="3" end="3"/>
                                            </p:txEl>
                                          </p:spTgt>
                                        </p:tgtEl>
                                      </p:cBhvr>
                                    </p:animEffect>
                                    <p:anim calcmode="lin" valueType="num">
                                      <p:cBhvr additive="repl">
                                        <p:cTn id="648" dur="1000" fill="hold"/>
                                        <p:tgtEl>
                                          <p:spTgt spid="300">
                                            <p:txEl>
                                              <p:pRg st="3" end="3"/>
                                            </p:txEl>
                                          </p:spTgt>
                                        </p:tgtEl>
                                        <p:attrNameLst>
                                          <p:attrName>ppt_x</p:attrName>
                                        </p:attrNameLst>
                                      </p:cBhvr>
                                      <p:tavLst>
                                        <p:tav tm="0">
                                          <p:val>
                                            <p:strVal val="#ppt_x"/>
                                          </p:val>
                                        </p:tav>
                                        <p:tav tm="100000">
                                          <p:val>
                                            <p:strVal val="#ppt_x"/>
                                          </p:val>
                                        </p:tav>
                                      </p:tavLst>
                                    </p:anim>
                                    <p:anim calcmode="lin" valueType="num">
                                      <p:cBhvr additive="repl">
                                        <p:cTn id="649" dur="1000" fill="hold"/>
                                        <p:tgtEl>
                                          <p:spTgt spid="30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Expectations from Cloud File System….</a:t>
            </a:r>
            <a:endParaRPr b="0" lang="en-IN" sz="5000" strike="noStrike" u="none">
              <a:solidFill>
                <a:srgbClr val="000000"/>
              </a:solidFill>
              <a:effectLst/>
              <a:uFillTx/>
              <a:latin typeface="Arial"/>
            </a:endParaRPr>
          </a:p>
        </p:txBody>
      </p:sp>
      <p:sp>
        <p:nvSpPr>
          <p:cNvPr id="30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cloud file system should be scalable enough to adopt large organizations file systems under different workloads with good performance requirements.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file systems should have high throughputs then local file systems.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file system should have minimal operation latency.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system should also be scalable to multiple hosts operating in parallel.</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Transparency and backwards compatibility is important to facilitate migration to the cloud with less effort.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50" dur="indefinite" restart="never" nodeType="tmRoot">
          <p:childTnLst>
            <p:seq>
              <p:cTn id="651" dur="indefinite" nodeType="mainSeq">
                <p:childTnLst>
                  <p:par>
                    <p:cTn id="652" fill="hold">
                      <p:stCondLst>
                        <p:cond delay="indefinite"/>
                      </p:stCondLst>
                      <p:childTnLst>
                        <p:par>
                          <p:cTn id="653" fill="hold">
                            <p:stCondLst>
                              <p:cond delay="0"/>
                            </p:stCondLst>
                            <p:childTnLst>
                              <p:par>
                                <p:cTn id="654" nodeType="clickEffect" fill="hold" presetClass="entr" presetID="42">
                                  <p:stCondLst>
                                    <p:cond delay="0"/>
                                  </p:stCondLst>
                                  <p:childTnLst>
                                    <p:set>
                                      <p:cBhvr>
                                        <p:cTn id="655" dur="1" fill="hold">
                                          <p:stCondLst>
                                            <p:cond delay="0"/>
                                          </p:stCondLst>
                                        </p:cTn>
                                        <p:tgtEl>
                                          <p:spTgt spid="302">
                                            <p:txEl>
                                              <p:pRg st="0" end="0"/>
                                            </p:txEl>
                                          </p:spTgt>
                                        </p:tgtEl>
                                        <p:attrNameLst>
                                          <p:attrName>style.visibility</p:attrName>
                                        </p:attrNameLst>
                                      </p:cBhvr>
                                      <p:to>
                                        <p:strVal val="visible"/>
                                      </p:to>
                                    </p:set>
                                    <p:animEffect filter="fade" transition="in">
                                      <p:cBhvr additive="repl">
                                        <p:cTn id="656" dur="1000"/>
                                        <p:tgtEl>
                                          <p:spTgt spid="302">
                                            <p:txEl>
                                              <p:pRg st="0" end="0"/>
                                            </p:txEl>
                                          </p:spTgt>
                                        </p:tgtEl>
                                      </p:cBhvr>
                                    </p:animEffect>
                                    <p:anim calcmode="lin" valueType="num">
                                      <p:cBhvr additive="repl">
                                        <p:cTn id="657" dur="1000" fill="hold"/>
                                        <p:tgtEl>
                                          <p:spTgt spid="302">
                                            <p:txEl>
                                              <p:pRg st="0" end="0"/>
                                            </p:txEl>
                                          </p:spTgt>
                                        </p:tgtEl>
                                        <p:attrNameLst>
                                          <p:attrName>ppt_x</p:attrName>
                                        </p:attrNameLst>
                                      </p:cBhvr>
                                      <p:tavLst>
                                        <p:tav tm="0">
                                          <p:val>
                                            <p:strVal val="#ppt_x"/>
                                          </p:val>
                                        </p:tav>
                                        <p:tav tm="100000">
                                          <p:val>
                                            <p:strVal val="#ppt_x"/>
                                          </p:val>
                                        </p:tav>
                                      </p:tavLst>
                                    </p:anim>
                                    <p:anim calcmode="lin" valueType="num">
                                      <p:cBhvr additive="repl">
                                        <p:cTn id="658" dur="1000" fill="hold"/>
                                        <p:tgtEl>
                                          <p:spTgt spid="30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59" fill="hold">
                      <p:stCondLst>
                        <p:cond delay="indefinite"/>
                      </p:stCondLst>
                      <p:childTnLst>
                        <p:par>
                          <p:cTn id="660" fill="hold">
                            <p:stCondLst>
                              <p:cond delay="0"/>
                            </p:stCondLst>
                            <p:childTnLst>
                              <p:par>
                                <p:cTn id="661" nodeType="clickEffect" fill="hold" presetClass="entr" presetID="42">
                                  <p:stCondLst>
                                    <p:cond delay="0"/>
                                  </p:stCondLst>
                                  <p:childTnLst>
                                    <p:set>
                                      <p:cBhvr>
                                        <p:cTn id="662" dur="1" fill="hold">
                                          <p:stCondLst>
                                            <p:cond delay="0"/>
                                          </p:stCondLst>
                                        </p:cTn>
                                        <p:tgtEl>
                                          <p:spTgt spid="302">
                                            <p:txEl>
                                              <p:pRg st="1" end="1"/>
                                            </p:txEl>
                                          </p:spTgt>
                                        </p:tgtEl>
                                        <p:attrNameLst>
                                          <p:attrName>style.visibility</p:attrName>
                                        </p:attrNameLst>
                                      </p:cBhvr>
                                      <p:to>
                                        <p:strVal val="visible"/>
                                      </p:to>
                                    </p:set>
                                    <p:animEffect filter="fade" transition="in">
                                      <p:cBhvr additive="repl">
                                        <p:cTn id="663" dur="1000"/>
                                        <p:tgtEl>
                                          <p:spTgt spid="302">
                                            <p:txEl>
                                              <p:pRg st="1" end="1"/>
                                            </p:txEl>
                                          </p:spTgt>
                                        </p:tgtEl>
                                      </p:cBhvr>
                                    </p:animEffect>
                                    <p:anim calcmode="lin" valueType="num">
                                      <p:cBhvr additive="repl">
                                        <p:cTn id="664" dur="1000" fill="hold"/>
                                        <p:tgtEl>
                                          <p:spTgt spid="302">
                                            <p:txEl>
                                              <p:pRg st="1" end="1"/>
                                            </p:txEl>
                                          </p:spTgt>
                                        </p:tgtEl>
                                        <p:attrNameLst>
                                          <p:attrName>ppt_x</p:attrName>
                                        </p:attrNameLst>
                                      </p:cBhvr>
                                      <p:tavLst>
                                        <p:tav tm="0">
                                          <p:val>
                                            <p:strVal val="#ppt_x"/>
                                          </p:val>
                                        </p:tav>
                                        <p:tav tm="100000">
                                          <p:val>
                                            <p:strVal val="#ppt_x"/>
                                          </p:val>
                                        </p:tav>
                                      </p:tavLst>
                                    </p:anim>
                                    <p:anim calcmode="lin" valueType="num">
                                      <p:cBhvr additive="repl">
                                        <p:cTn id="665" dur="1000" fill="hold"/>
                                        <p:tgtEl>
                                          <p:spTgt spid="30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666" fill="hold">
                      <p:stCondLst>
                        <p:cond delay="indefinite"/>
                      </p:stCondLst>
                      <p:childTnLst>
                        <p:par>
                          <p:cTn id="667" fill="hold">
                            <p:stCondLst>
                              <p:cond delay="0"/>
                            </p:stCondLst>
                            <p:childTnLst>
                              <p:par>
                                <p:cTn id="668" nodeType="clickEffect" fill="hold" presetClass="entr" presetID="42">
                                  <p:stCondLst>
                                    <p:cond delay="0"/>
                                  </p:stCondLst>
                                  <p:childTnLst>
                                    <p:set>
                                      <p:cBhvr>
                                        <p:cTn id="669" dur="1" fill="hold">
                                          <p:stCondLst>
                                            <p:cond delay="0"/>
                                          </p:stCondLst>
                                        </p:cTn>
                                        <p:tgtEl>
                                          <p:spTgt spid="302">
                                            <p:txEl>
                                              <p:pRg st="2" end="2"/>
                                            </p:txEl>
                                          </p:spTgt>
                                        </p:tgtEl>
                                        <p:attrNameLst>
                                          <p:attrName>style.visibility</p:attrName>
                                        </p:attrNameLst>
                                      </p:cBhvr>
                                      <p:to>
                                        <p:strVal val="visible"/>
                                      </p:to>
                                    </p:set>
                                    <p:animEffect filter="fade" transition="in">
                                      <p:cBhvr additive="repl">
                                        <p:cTn id="670" dur="1000"/>
                                        <p:tgtEl>
                                          <p:spTgt spid="302">
                                            <p:txEl>
                                              <p:pRg st="2" end="2"/>
                                            </p:txEl>
                                          </p:spTgt>
                                        </p:tgtEl>
                                      </p:cBhvr>
                                    </p:animEffect>
                                    <p:anim calcmode="lin" valueType="num">
                                      <p:cBhvr additive="repl">
                                        <p:cTn id="671" dur="1000" fill="hold"/>
                                        <p:tgtEl>
                                          <p:spTgt spid="302">
                                            <p:txEl>
                                              <p:pRg st="2" end="2"/>
                                            </p:txEl>
                                          </p:spTgt>
                                        </p:tgtEl>
                                        <p:attrNameLst>
                                          <p:attrName>ppt_x</p:attrName>
                                        </p:attrNameLst>
                                      </p:cBhvr>
                                      <p:tavLst>
                                        <p:tav tm="0">
                                          <p:val>
                                            <p:strVal val="#ppt_x"/>
                                          </p:val>
                                        </p:tav>
                                        <p:tav tm="100000">
                                          <p:val>
                                            <p:strVal val="#ppt_x"/>
                                          </p:val>
                                        </p:tav>
                                      </p:tavLst>
                                    </p:anim>
                                    <p:anim calcmode="lin" valueType="num">
                                      <p:cBhvr additive="repl">
                                        <p:cTn id="672" dur="1000" fill="hold"/>
                                        <p:tgtEl>
                                          <p:spTgt spid="30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673" fill="hold">
                      <p:stCondLst>
                        <p:cond delay="indefinite"/>
                      </p:stCondLst>
                      <p:childTnLst>
                        <p:par>
                          <p:cTn id="674" fill="hold">
                            <p:stCondLst>
                              <p:cond delay="0"/>
                            </p:stCondLst>
                            <p:childTnLst>
                              <p:par>
                                <p:cTn id="675" nodeType="clickEffect" fill="hold" presetClass="entr" presetID="42">
                                  <p:stCondLst>
                                    <p:cond delay="0"/>
                                  </p:stCondLst>
                                  <p:childTnLst>
                                    <p:set>
                                      <p:cBhvr>
                                        <p:cTn id="676" dur="1" fill="hold">
                                          <p:stCondLst>
                                            <p:cond delay="0"/>
                                          </p:stCondLst>
                                        </p:cTn>
                                        <p:tgtEl>
                                          <p:spTgt spid="302">
                                            <p:txEl>
                                              <p:pRg st="3" end="3"/>
                                            </p:txEl>
                                          </p:spTgt>
                                        </p:tgtEl>
                                        <p:attrNameLst>
                                          <p:attrName>style.visibility</p:attrName>
                                        </p:attrNameLst>
                                      </p:cBhvr>
                                      <p:to>
                                        <p:strVal val="visible"/>
                                      </p:to>
                                    </p:set>
                                    <p:animEffect filter="fade" transition="in">
                                      <p:cBhvr additive="repl">
                                        <p:cTn id="677" dur="1000"/>
                                        <p:tgtEl>
                                          <p:spTgt spid="302">
                                            <p:txEl>
                                              <p:pRg st="3" end="3"/>
                                            </p:txEl>
                                          </p:spTgt>
                                        </p:tgtEl>
                                      </p:cBhvr>
                                    </p:animEffect>
                                    <p:anim calcmode="lin" valueType="num">
                                      <p:cBhvr additive="repl">
                                        <p:cTn id="678" dur="1000" fill="hold"/>
                                        <p:tgtEl>
                                          <p:spTgt spid="302">
                                            <p:txEl>
                                              <p:pRg st="3" end="3"/>
                                            </p:txEl>
                                          </p:spTgt>
                                        </p:tgtEl>
                                        <p:attrNameLst>
                                          <p:attrName>ppt_x</p:attrName>
                                        </p:attrNameLst>
                                      </p:cBhvr>
                                      <p:tavLst>
                                        <p:tav tm="0">
                                          <p:val>
                                            <p:strVal val="#ppt_x"/>
                                          </p:val>
                                        </p:tav>
                                        <p:tav tm="100000">
                                          <p:val>
                                            <p:strVal val="#ppt_x"/>
                                          </p:val>
                                        </p:tav>
                                      </p:tavLst>
                                    </p:anim>
                                    <p:anim calcmode="lin" valueType="num">
                                      <p:cBhvr additive="repl">
                                        <p:cTn id="679" dur="1000" fill="hold"/>
                                        <p:tgtEl>
                                          <p:spTgt spid="30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80" fill="hold">
                      <p:stCondLst>
                        <p:cond delay="indefinite"/>
                      </p:stCondLst>
                      <p:childTnLst>
                        <p:par>
                          <p:cTn id="681" fill="hold">
                            <p:stCondLst>
                              <p:cond delay="0"/>
                            </p:stCondLst>
                            <p:childTnLst>
                              <p:par>
                                <p:cTn id="682" nodeType="clickEffect" fill="hold" presetClass="entr" presetID="42">
                                  <p:stCondLst>
                                    <p:cond delay="0"/>
                                  </p:stCondLst>
                                  <p:childTnLst>
                                    <p:set>
                                      <p:cBhvr>
                                        <p:cTn id="683" dur="1" fill="hold">
                                          <p:stCondLst>
                                            <p:cond delay="0"/>
                                          </p:stCondLst>
                                        </p:cTn>
                                        <p:tgtEl>
                                          <p:spTgt spid="302">
                                            <p:txEl>
                                              <p:pRg st="4" end="4"/>
                                            </p:txEl>
                                          </p:spTgt>
                                        </p:tgtEl>
                                        <p:attrNameLst>
                                          <p:attrName>style.visibility</p:attrName>
                                        </p:attrNameLst>
                                      </p:cBhvr>
                                      <p:to>
                                        <p:strVal val="visible"/>
                                      </p:to>
                                    </p:set>
                                    <p:animEffect filter="fade" transition="in">
                                      <p:cBhvr additive="repl">
                                        <p:cTn id="684" dur="1000"/>
                                        <p:tgtEl>
                                          <p:spTgt spid="302">
                                            <p:txEl>
                                              <p:pRg st="4" end="4"/>
                                            </p:txEl>
                                          </p:spTgt>
                                        </p:tgtEl>
                                      </p:cBhvr>
                                    </p:animEffect>
                                    <p:anim calcmode="lin" valueType="num">
                                      <p:cBhvr additive="repl">
                                        <p:cTn id="685" dur="1000" fill="hold"/>
                                        <p:tgtEl>
                                          <p:spTgt spid="302">
                                            <p:txEl>
                                              <p:pRg st="4" end="4"/>
                                            </p:txEl>
                                          </p:spTgt>
                                        </p:tgtEl>
                                        <p:attrNameLst>
                                          <p:attrName>ppt_x</p:attrName>
                                        </p:attrNameLst>
                                      </p:cBhvr>
                                      <p:tavLst>
                                        <p:tav tm="0">
                                          <p:val>
                                            <p:strVal val="#ppt_x"/>
                                          </p:val>
                                        </p:tav>
                                        <p:tav tm="100000">
                                          <p:val>
                                            <p:strVal val="#ppt_x"/>
                                          </p:val>
                                        </p:tav>
                                      </p:tavLst>
                                    </p:anim>
                                    <p:anim calcmode="lin" valueType="num">
                                      <p:cBhvr additive="repl">
                                        <p:cTn id="686" dur="1000" fill="hold"/>
                                        <p:tgtEl>
                                          <p:spTgt spid="30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Some Cloud File Systems….</a:t>
            </a:r>
            <a:endParaRPr b="0" lang="en-IN" sz="5000" strike="noStrike" u="none">
              <a:solidFill>
                <a:srgbClr val="000000"/>
              </a:solidFill>
              <a:effectLst/>
              <a:uFillTx/>
              <a:latin typeface="Arial"/>
            </a:endParaRPr>
          </a:p>
        </p:txBody>
      </p:sp>
      <p:sp>
        <p:nvSpPr>
          <p:cNvPr id="30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Following are some of the cloud file systems:</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Ghost File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Gluster File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Hadoop File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XtreemFS: A Distributed and Replicated File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Kosmos File System</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CloudFS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1.Ghost File System </a:t>
            </a:r>
            <a:endParaRPr b="0" lang="en-IN" sz="5000" strike="noStrike" u="none">
              <a:solidFill>
                <a:srgbClr val="000000"/>
              </a:solidFill>
              <a:effectLst/>
              <a:uFillTx/>
              <a:latin typeface="Arial"/>
            </a:endParaRPr>
          </a:p>
        </p:txBody>
      </p:sp>
      <p:sp>
        <p:nvSpPr>
          <p:cNvPr id="30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Ghost cloud file system is used in Amazon Web Services (AWS).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gives high redundant elastic mountable, cost-effective and standards-based file system.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fully featured scalable and stable cloud fi le systems is provided by ghost cloud file system.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GFS (Ghost File System) run over Amazon’s S3, EC2 and SimpleDB web services.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When using GFS, user can have complete control of the data and can be accessed as a standard network disk drive.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Benefits of Ghost CFS </a:t>
            </a:r>
            <a:endParaRPr b="0" lang="en-IN" sz="5000" strike="noStrike" u="none">
              <a:solidFill>
                <a:srgbClr val="000000"/>
              </a:solidFill>
              <a:effectLst/>
              <a:uFillTx/>
              <a:latin typeface="Arial"/>
            </a:endParaRPr>
          </a:p>
        </p:txBody>
      </p:sp>
      <p:sp>
        <p:nvSpPr>
          <p:cNvPr id="30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Elastic and cost efficient: Pay for what you use from 1 GB to hundreds of terabytes.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Multi-region redundancy: Aiming to take advantage of AWS’s 99.99% availability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Highly secure: Uses your own AWS account (ghost cannot access your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No administration: Scales elastically with built in redundancy—no provisioning or backup.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Anywhere: Mount on a server or client or access fi les via a web page or from a mobile phone.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Features of Ghost CFS </a:t>
            </a:r>
            <a:br>
              <a:rPr sz="5000"/>
            </a:br>
            <a:endParaRPr b="0" lang="en-IN" sz="5000" strike="noStrike" u="none">
              <a:solidFill>
                <a:srgbClr val="000000"/>
              </a:solidFill>
              <a:effectLst/>
              <a:uFillTx/>
              <a:latin typeface="Arial"/>
            </a:endParaRPr>
          </a:p>
        </p:txBody>
      </p:sp>
      <p:sp>
        <p:nvSpPr>
          <p:cNvPr id="310" name="PlaceHolder 2"/>
          <p:cNvSpPr>
            <a:spLocks noGrp="1"/>
          </p:cNvSpPr>
          <p:nvPr>
            <p:ph/>
          </p:nvPr>
        </p:nvSpPr>
        <p:spPr>
          <a:xfrm>
            <a:off x="609480" y="1431360"/>
            <a:ext cx="10972080" cy="489276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Mature elastic file system in the cloud.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All files and metadata duplicated across multiple AWS availability regions.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WebDAV (</a:t>
            </a:r>
            <a:r>
              <a:rPr b="1" lang="en-US" sz="2600" strike="noStrike" u="none">
                <a:solidFill>
                  <a:schemeClr val="dk1"/>
                </a:solidFill>
                <a:effectLst/>
                <a:uFillTx/>
                <a:latin typeface="Constantia"/>
              </a:rPr>
              <a:t>Web Distributed Authoring and Versioning) </a:t>
            </a:r>
            <a:r>
              <a:rPr b="0" lang="en-US" sz="2600" strike="noStrike" u="none">
                <a:solidFill>
                  <a:schemeClr val="dk1"/>
                </a:solidFill>
                <a:effectLst/>
                <a:uFillTx/>
                <a:latin typeface="Constantia"/>
              </a:rPr>
              <a:t>for standard mounting on any Linux, Windows or Mac server or client in the world.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FTP access.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Web interface for user management and for fi le upload/download.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File name search.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Side-loading of fi les from torrent and from URL.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Content Beyond Syllabus</a:t>
            </a:r>
            <a:endParaRPr b="0" lang="en-IN" sz="5000" strike="noStrike" u="none">
              <a:solidFill>
                <a:srgbClr val="000000"/>
              </a:solidFill>
              <a:effectLst/>
              <a:uFillTx/>
              <a:latin typeface="Arial"/>
            </a:endParaRPr>
          </a:p>
        </p:txBody>
      </p:sp>
      <p:sp>
        <p:nvSpPr>
          <p:cNvPr id="31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Gossip Protocol :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704160"/>
            <a:ext cx="11489040" cy="1142280"/>
          </a:xfrm>
          <a:prstGeom prst="rect">
            <a:avLst/>
          </a:prstGeom>
          <a:noFill/>
          <a:ln w="0">
            <a:noFill/>
          </a:ln>
        </p:spPr>
        <p:txBody>
          <a:bodyPr lIns="0" rIns="0" tIns="45000" bIns="0" anchor="b">
            <a:normAutofit fontScale="85000" lnSpcReduction="19999"/>
          </a:bodyPr>
          <a:p>
            <a:pPr indent="0">
              <a:lnSpc>
                <a:spcPct val="100000"/>
              </a:lnSpc>
              <a:buNone/>
              <a:tabLst>
                <a:tab algn="l" pos="0"/>
              </a:tabLst>
            </a:pPr>
            <a:r>
              <a:rPr b="0" lang="en-US" sz="5000" strike="noStrike" u="none">
                <a:solidFill>
                  <a:schemeClr val="dk1"/>
                </a:solidFill>
                <a:effectLst/>
                <a:uFillTx/>
                <a:latin typeface="Calibri"/>
              </a:rPr>
              <a:t>POINTS TO COVER </a:t>
            </a:r>
            <a:br>
              <a:rPr sz="5000"/>
            </a:br>
            <a:r>
              <a:rPr b="0" lang="en-US" sz="5000" strike="noStrike" u="none">
                <a:solidFill>
                  <a:schemeClr val="dk1"/>
                </a:solidFill>
                <a:effectLst/>
                <a:uFillTx/>
                <a:latin typeface="Calibri"/>
              </a:rPr>
              <a:t>PART III CLOUD </a:t>
            </a:r>
            <a:r>
              <a:rPr b="1" lang="en-US" sz="5000" strike="noStrike" u="none">
                <a:solidFill>
                  <a:schemeClr val="dk2"/>
                </a:solidFill>
                <a:effectLst/>
                <a:uFillTx/>
                <a:latin typeface="Calibri"/>
              </a:rPr>
              <a:t>STORAGE FROM LANs TO WANs</a:t>
            </a:r>
            <a:endParaRPr b="0" lang="en-IN" sz="5000" strike="noStrike" u="none">
              <a:solidFill>
                <a:srgbClr val="000000"/>
              </a:solidFill>
              <a:effectLst/>
              <a:uFillTx/>
              <a:latin typeface="Arial"/>
            </a:endParaRPr>
          </a:p>
        </p:txBody>
      </p:sp>
      <p:sp>
        <p:nvSpPr>
          <p:cNvPr id="22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Characteristics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Distributed Data Storage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Exemplar/Case Studies </a:t>
            </a:r>
            <a:r>
              <a:rPr b="0" lang="en-US" sz="2600" strike="noStrike" u="none">
                <a:solidFill>
                  <a:schemeClr val="dk1"/>
                </a:solidFill>
                <a:effectLst/>
                <a:uFillTx/>
                <a:latin typeface="Constantia"/>
              </a:rPr>
              <a:t>Online Book Marketing Service, Online Photo Editing Service </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IN" sz="2600" strike="noStrike" u="none">
                <a:solidFill>
                  <a:schemeClr val="dk1"/>
                </a:solidFill>
                <a:effectLst/>
                <a:uFillTx/>
                <a:latin typeface="Constantia"/>
              </a:rPr>
              <a:t>	</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
        <p:nvSpPr>
          <p:cNvPr id="227" name="TextBox 3"/>
          <p:cNvSpPr/>
          <p:nvPr/>
        </p:nvSpPr>
        <p:spPr>
          <a:xfrm>
            <a:off x="381960" y="5226840"/>
            <a:ext cx="12013920" cy="1631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2000" strike="noStrike" u="none">
                <a:solidFill>
                  <a:schemeClr val="dk1"/>
                </a:solidFill>
                <a:effectLst/>
                <a:uFillTx/>
                <a:latin typeface="Dancing Script"/>
              </a:rPr>
              <a:t>Reading Material :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Srinivasan, J. Suresh, “Cloud Computing: A Practical Approach for Learning and Implementation”,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Chap 13, pg 159 – 165</a:t>
            </a:r>
            <a:endParaRPr b="0" lang="en-IN" sz="2000" strike="noStrike" u="none">
              <a:solidFill>
                <a:srgbClr val="000000"/>
              </a:solidFill>
              <a:effectLst/>
              <a:uFillTx/>
              <a:latin typeface="Arial"/>
            </a:endParaRPr>
          </a:p>
          <a:p>
            <a:pPr defTabSz="914400">
              <a:lnSpc>
                <a:spcPct val="100000"/>
              </a:lnSpc>
            </a:pPr>
            <a:r>
              <a:rPr b="0" i="1" lang="en-IN" sz="2000" strike="noStrike" u="none">
                <a:solidFill>
                  <a:schemeClr val="dk1"/>
                </a:solidFill>
                <a:effectLst/>
                <a:uFillTx/>
                <a:latin typeface="Dancing Script"/>
              </a:rPr>
              <a:t>	</a:t>
            </a:r>
            <a:endParaRPr b="0" lang="en-IN" sz="2000" strike="noStrike" u="none">
              <a:solidFill>
                <a:srgbClr val="000000"/>
              </a:solidFill>
              <a:effectLst/>
              <a:uFillTx/>
              <a:latin typeface="Arial"/>
            </a:endParaRPr>
          </a:p>
          <a:p>
            <a:pPr defTabSz="914400">
              <a:lnSpc>
                <a:spcPct val="100000"/>
              </a:lnSpc>
            </a:pPr>
            <a:endParaRPr b="0" lang="en-IN"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556560" y="49212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Gluster File System</a:t>
            </a:r>
            <a:endParaRPr b="0" lang="en-IN" sz="5000" strike="noStrike" u="none">
              <a:solidFill>
                <a:srgbClr val="000000"/>
              </a:solidFill>
              <a:effectLst/>
              <a:uFillTx/>
              <a:latin typeface="Arial"/>
            </a:endParaRPr>
          </a:p>
        </p:txBody>
      </p:sp>
      <p:sp>
        <p:nvSpPr>
          <p:cNvPr id="314" name="PlaceHolder 2"/>
          <p:cNvSpPr>
            <a:spLocks noGrp="1"/>
          </p:cNvSpPr>
          <p:nvPr>
            <p:ph/>
          </p:nvPr>
        </p:nvSpPr>
        <p:spPr>
          <a:xfrm>
            <a:off x="609480" y="1656360"/>
            <a:ext cx="10972080" cy="466740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 open source, distributed file system capable of handling multiple clients and large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Clusters storage devices over network, aggregating disk and memory resources and managing data as a single unit.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Based on a stackable user space design and delivers good performance for even heavier workloads.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Supports clients with valid IP address in network.</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Users no longer locked with legacy storage platforms which are costly and monolithic.</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Gives users the ability to deploy scale-out, virtualized storage, centrally managed pool of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Attributes of GlusterFS include scalability and performance, high availability, global namespace, elastic hash algorithm, elastic volume manager, gluster console manager, and standards-based.</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87" dur="indefinite" restart="never" nodeType="tmRoot">
          <p:childTnLst>
            <p:seq>
              <p:cTn id="688" dur="indefinite" nodeType="mainSeq">
                <p:childTnLst>
                  <p:par>
                    <p:cTn id="689" fill="hold">
                      <p:stCondLst>
                        <p:cond delay="indefinite"/>
                      </p:stCondLst>
                      <p:childTnLst>
                        <p:par>
                          <p:cTn id="690" fill="hold">
                            <p:stCondLst>
                              <p:cond delay="0"/>
                            </p:stCondLst>
                            <p:childTnLst>
                              <p:par>
                                <p:cTn id="691" nodeType="clickEffect" fill="hold" presetClass="entr" presetID="42">
                                  <p:stCondLst>
                                    <p:cond delay="0"/>
                                  </p:stCondLst>
                                  <p:childTnLst>
                                    <p:set>
                                      <p:cBhvr>
                                        <p:cTn id="692" dur="1" fill="hold">
                                          <p:stCondLst>
                                            <p:cond delay="0"/>
                                          </p:stCondLst>
                                        </p:cTn>
                                        <p:tgtEl>
                                          <p:spTgt spid="314">
                                            <p:txEl>
                                              <p:pRg st="0" end="0"/>
                                            </p:txEl>
                                          </p:spTgt>
                                        </p:tgtEl>
                                        <p:attrNameLst>
                                          <p:attrName>style.visibility</p:attrName>
                                        </p:attrNameLst>
                                      </p:cBhvr>
                                      <p:to>
                                        <p:strVal val="visible"/>
                                      </p:to>
                                    </p:set>
                                    <p:animEffect filter="fade" transition="in">
                                      <p:cBhvr additive="repl">
                                        <p:cTn id="693" dur="1000"/>
                                        <p:tgtEl>
                                          <p:spTgt spid="314">
                                            <p:txEl>
                                              <p:pRg st="0" end="0"/>
                                            </p:txEl>
                                          </p:spTgt>
                                        </p:tgtEl>
                                      </p:cBhvr>
                                    </p:animEffect>
                                    <p:anim calcmode="lin" valueType="num">
                                      <p:cBhvr additive="repl">
                                        <p:cTn id="694" dur="1000" fill="hold"/>
                                        <p:tgtEl>
                                          <p:spTgt spid="314">
                                            <p:txEl>
                                              <p:pRg st="0" end="0"/>
                                            </p:txEl>
                                          </p:spTgt>
                                        </p:tgtEl>
                                        <p:attrNameLst>
                                          <p:attrName>ppt_x</p:attrName>
                                        </p:attrNameLst>
                                      </p:cBhvr>
                                      <p:tavLst>
                                        <p:tav tm="0">
                                          <p:val>
                                            <p:strVal val="#ppt_x"/>
                                          </p:val>
                                        </p:tav>
                                        <p:tav tm="100000">
                                          <p:val>
                                            <p:strVal val="#ppt_x"/>
                                          </p:val>
                                        </p:tav>
                                      </p:tavLst>
                                    </p:anim>
                                    <p:anim calcmode="lin" valueType="num">
                                      <p:cBhvr additive="repl">
                                        <p:cTn id="695" dur="1000" fill="hold"/>
                                        <p:tgtEl>
                                          <p:spTgt spid="31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42">
                                  <p:stCondLst>
                                    <p:cond delay="0"/>
                                  </p:stCondLst>
                                  <p:childTnLst>
                                    <p:set>
                                      <p:cBhvr>
                                        <p:cTn id="699" dur="1" fill="hold">
                                          <p:stCondLst>
                                            <p:cond delay="0"/>
                                          </p:stCondLst>
                                        </p:cTn>
                                        <p:tgtEl>
                                          <p:spTgt spid="314">
                                            <p:txEl>
                                              <p:pRg st="1" end="1"/>
                                            </p:txEl>
                                          </p:spTgt>
                                        </p:tgtEl>
                                        <p:attrNameLst>
                                          <p:attrName>style.visibility</p:attrName>
                                        </p:attrNameLst>
                                      </p:cBhvr>
                                      <p:to>
                                        <p:strVal val="visible"/>
                                      </p:to>
                                    </p:set>
                                    <p:animEffect filter="fade" transition="in">
                                      <p:cBhvr additive="repl">
                                        <p:cTn id="700" dur="1000"/>
                                        <p:tgtEl>
                                          <p:spTgt spid="314">
                                            <p:txEl>
                                              <p:pRg st="1" end="1"/>
                                            </p:txEl>
                                          </p:spTgt>
                                        </p:tgtEl>
                                      </p:cBhvr>
                                    </p:animEffect>
                                    <p:anim calcmode="lin" valueType="num">
                                      <p:cBhvr additive="repl">
                                        <p:cTn id="701" dur="1000" fill="hold"/>
                                        <p:tgtEl>
                                          <p:spTgt spid="314">
                                            <p:txEl>
                                              <p:pRg st="1" end="1"/>
                                            </p:txEl>
                                          </p:spTgt>
                                        </p:tgtEl>
                                        <p:attrNameLst>
                                          <p:attrName>ppt_x</p:attrName>
                                        </p:attrNameLst>
                                      </p:cBhvr>
                                      <p:tavLst>
                                        <p:tav tm="0">
                                          <p:val>
                                            <p:strVal val="#ppt_x"/>
                                          </p:val>
                                        </p:tav>
                                        <p:tav tm="100000">
                                          <p:val>
                                            <p:strVal val="#ppt_x"/>
                                          </p:val>
                                        </p:tav>
                                      </p:tavLst>
                                    </p:anim>
                                    <p:anim calcmode="lin" valueType="num">
                                      <p:cBhvr additive="repl">
                                        <p:cTn id="702" dur="1000" fill="hold"/>
                                        <p:tgtEl>
                                          <p:spTgt spid="31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03" fill="hold">
                      <p:stCondLst>
                        <p:cond delay="indefinite"/>
                      </p:stCondLst>
                      <p:childTnLst>
                        <p:par>
                          <p:cTn id="704" fill="hold">
                            <p:stCondLst>
                              <p:cond delay="0"/>
                            </p:stCondLst>
                            <p:childTnLst>
                              <p:par>
                                <p:cTn id="705" nodeType="clickEffect" fill="hold" presetClass="entr" presetID="42">
                                  <p:stCondLst>
                                    <p:cond delay="0"/>
                                  </p:stCondLst>
                                  <p:childTnLst>
                                    <p:set>
                                      <p:cBhvr>
                                        <p:cTn id="706" dur="1" fill="hold">
                                          <p:stCondLst>
                                            <p:cond delay="0"/>
                                          </p:stCondLst>
                                        </p:cTn>
                                        <p:tgtEl>
                                          <p:spTgt spid="314">
                                            <p:txEl>
                                              <p:pRg st="2" end="2"/>
                                            </p:txEl>
                                          </p:spTgt>
                                        </p:tgtEl>
                                        <p:attrNameLst>
                                          <p:attrName>style.visibility</p:attrName>
                                        </p:attrNameLst>
                                      </p:cBhvr>
                                      <p:to>
                                        <p:strVal val="visible"/>
                                      </p:to>
                                    </p:set>
                                    <p:animEffect filter="fade" transition="in">
                                      <p:cBhvr additive="repl">
                                        <p:cTn id="707" dur="1000"/>
                                        <p:tgtEl>
                                          <p:spTgt spid="314">
                                            <p:txEl>
                                              <p:pRg st="2" end="2"/>
                                            </p:txEl>
                                          </p:spTgt>
                                        </p:tgtEl>
                                      </p:cBhvr>
                                    </p:animEffect>
                                    <p:anim calcmode="lin" valueType="num">
                                      <p:cBhvr additive="repl">
                                        <p:cTn id="708" dur="1000" fill="hold"/>
                                        <p:tgtEl>
                                          <p:spTgt spid="314">
                                            <p:txEl>
                                              <p:pRg st="2" end="2"/>
                                            </p:txEl>
                                          </p:spTgt>
                                        </p:tgtEl>
                                        <p:attrNameLst>
                                          <p:attrName>ppt_x</p:attrName>
                                        </p:attrNameLst>
                                      </p:cBhvr>
                                      <p:tavLst>
                                        <p:tav tm="0">
                                          <p:val>
                                            <p:strVal val="#ppt_x"/>
                                          </p:val>
                                        </p:tav>
                                        <p:tav tm="100000">
                                          <p:val>
                                            <p:strVal val="#ppt_x"/>
                                          </p:val>
                                        </p:tav>
                                      </p:tavLst>
                                    </p:anim>
                                    <p:anim calcmode="lin" valueType="num">
                                      <p:cBhvr additive="repl">
                                        <p:cTn id="709" dur="1000" fill="hold"/>
                                        <p:tgtEl>
                                          <p:spTgt spid="31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10" fill="hold">
                      <p:stCondLst>
                        <p:cond delay="indefinite"/>
                      </p:stCondLst>
                      <p:childTnLst>
                        <p:par>
                          <p:cTn id="711" fill="hold">
                            <p:stCondLst>
                              <p:cond delay="0"/>
                            </p:stCondLst>
                            <p:childTnLst>
                              <p:par>
                                <p:cTn id="712" nodeType="clickEffect" fill="hold" presetClass="entr" presetID="42">
                                  <p:stCondLst>
                                    <p:cond delay="0"/>
                                  </p:stCondLst>
                                  <p:childTnLst>
                                    <p:set>
                                      <p:cBhvr>
                                        <p:cTn id="713" dur="1" fill="hold">
                                          <p:stCondLst>
                                            <p:cond delay="0"/>
                                          </p:stCondLst>
                                        </p:cTn>
                                        <p:tgtEl>
                                          <p:spTgt spid="314">
                                            <p:txEl>
                                              <p:pRg st="3" end="3"/>
                                            </p:txEl>
                                          </p:spTgt>
                                        </p:tgtEl>
                                        <p:attrNameLst>
                                          <p:attrName>style.visibility</p:attrName>
                                        </p:attrNameLst>
                                      </p:cBhvr>
                                      <p:to>
                                        <p:strVal val="visible"/>
                                      </p:to>
                                    </p:set>
                                    <p:animEffect filter="fade" transition="in">
                                      <p:cBhvr additive="repl">
                                        <p:cTn id="714" dur="1000"/>
                                        <p:tgtEl>
                                          <p:spTgt spid="314">
                                            <p:txEl>
                                              <p:pRg st="3" end="3"/>
                                            </p:txEl>
                                          </p:spTgt>
                                        </p:tgtEl>
                                      </p:cBhvr>
                                    </p:animEffect>
                                    <p:anim calcmode="lin" valueType="num">
                                      <p:cBhvr additive="repl">
                                        <p:cTn id="715" dur="1000" fill="hold"/>
                                        <p:tgtEl>
                                          <p:spTgt spid="314">
                                            <p:txEl>
                                              <p:pRg st="3" end="3"/>
                                            </p:txEl>
                                          </p:spTgt>
                                        </p:tgtEl>
                                        <p:attrNameLst>
                                          <p:attrName>ppt_x</p:attrName>
                                        </p:attrNameLst>
                                      </p:cBhvr>
                                      <p:tavLst>
                                        <p:tav tm="0">
                                          <p:val>
                                            <p:strVal val="#ppt_x"/>
                                          </p:val>
                                        </p:tav>
                                        <p:tav tm="100000">
                                          <p:val>
                                            <p:strVal val="#ppt_x"/>
                                          </p:val>
                                        </p:tav>
                                      </p:tavLst>
                                    </p:anim>
                                    <p:anim calcmode="lin" valueType="num">
                                      <p:cBhvr additive="repl">
                                        <p:cTn id="716" dur="1000" fill="hold"/>
                                        <p:tgtEl>
                                          <p:spTgt spid="31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717" fill="hold">
                      <p:stCondLst>
                        <p:cond delay="indefinite"/>
                      </p:stCondLst>
                      <p:childTnLst>
                        <p:par>
                          <p:cTn id="718" fill="hold">
                            <p:stCondLst>
                              <p:cond delay="0"/>
                            </p:stCondLst>
                            <p:childTnLst>
                              <p:par>
                                <p:cTn id="719" nodeType="clickEffect" fill="hold" presetClass="entr" presetID="42">
                                  <p:stCondLst>
                                    <p:cond delay="0"/>
                                  </p:stCondLst>
                                  <p:childTnLst>
                                    <p:set>
                                      <p:cBhvr>
                                        <p:cTn id="720" dur="1" fill="hold">
                                          <p:stCondLst>
                                            <p:cond delay="0"/>
                                          </p:stCondLst>
                                        </p:cTn>
                                        <p:tgtEl>
                                          <p:spTgt spid="314">
                                            <p:txEl>
                                              <p:pRg st="4" end="4"/>
                                            </p:txEl>
                                          </p:spTgt>
                                        </p:tgtEl>
                                        <p:attrNameLst>
                                          <p:attrName>style.visibility</p:attrName>
                                        </p:attrNameLst>
                                      </p:cBhvr>
                                      <p:to>
                                        <p:strVal val="visible"/>
                                      </p:to>
                                    </p:set>
                                    <p:animEffect filter="fade" transition="in">
                                      <p:cBhvr additive="repl">
                                        <p:cTn id="721" dur="1000"/>
                                        <p:tgtEl>
                                          <p:spTgt spid="314">
                                            <p:txEl>
                                              <p:pRg st="4" end="4"/>
                                            </p:txEl>
                                          </p:spTgt>
                                        </p:tgtEl>
                                      </p:cBhvr>
                                    </p:animEffect>
                                    <p:anim calcmode="lin" valueType="num">
                                      <p:cBhvr additive="repl">
                                        <p:cTn id="722" dur="1000" fill="hold"/>
                                        <p:tgtEl>
                                          <p:spTgt spid="314">
                                            <p:txEl>
                                              <p:pRg st="4" end="4"/>
                                            </p:txEl>
                                          </p:spTgt>
                                        </p:tgtEl>
                                        <p:attrNameLst>
                                          <p:attrName>ppt_x</p:attrName>
                                        </p:attrNameLst>
                                      </p:cBhvr>
                                      <p:tavLst>
                                        <p:tav tm="0">
                                          <p:val>
                                            <p:strVal val="#ppt_x"/>
                                          </p:val>
                                        </p:tav>
                                        <p:tav tm="100000">
                                          <p:val>
                                            <p:strVal val="#ppt_x"/>
                                          </p:val>
                                        </p:tav>
                                      </p:tavLst>
                                    </p:anim>
                                    <p:anim calcmode="lin" valueType="num">
                                      <p:cBhvr additive="repl">
                                        <p:cTn id="723" dur="1000" fill="hold"/>
                                        <p:tgtEl>
                                          <p:spTgt spid="3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724" fill="hold">
                      <p:stCondLst>
                        <p:cond delay="indefinite"/>
                      </p:stCondLst>
                      <p:childTnLst>
                        <p:par>
                          <p:cTn id="725" fill="hold">
                            <p:stCondLst>
                              <p:cond delay="0"/>
                            </p:stCondLst>
                            <p:childTnLst>
                              <p:par>
                                <p:cTn id="726" nodeType="clickEffect" fill="hold" presetClass="entr" presetID="42">
                                  <p:stCondLst>
                                    <p:cond delay="0"/>
                                  </p:stCondLst>
                                  <p:childTnLst>
                                    <p:set>
                                      <p:cBhvr>
                                        <p:cTn id="727" dur="1" fill="hold">
                                          <p:stCondLst>
                                            <p:cond delay="0"/>
                                          </p:stCondLst>
                                        </p:cTn>
                                        <p:tgtEl>
                                          <p:spTgt spid="314">
                                            <p:txEl>
                                              <p:pRg st="5" end="5"/>
                                            </p:txEl>
                                          </p:spTgt>
                                        </p:tgtEl>
                                        <p:attrNameLst>
                                          <p:attrName>style.visibility</p:attrName>
                                        </p:attrNameLst>
                                      </p:cBhvr>
                                      <p:to>
                                        <p:strVal val="visible"/>
                                      </p:to>
                                    </p:set>
                                    <p:animEffect filter="fade" transition="in">
                                      <p:cBhvr additive="repl">
                                        <p:cTn id="728" dur="1000"/>
                                        <p:tgtEl>
                                          <p:spTgt spid="314">
                                            <p:txEl>
                                              <p:pRg st="5" end="5"/>
                                            </p:txEl>
                                          </p:spTgt>
                                        </p:tgtEl>
                                      </p:cBhvr>
                                    </p:animEffect>
                                    <p:anim calcmode="lin" valueType="num">
                                      <p:cBhvr additive="repl">
                                        <p:cTn id="729" dur="1000" fill="hold"/>
                                        <p:tgtEl>
                                          <p:spTgt spid="314">
                                            <p:txEl>
                                              <p:pRg st="5" end="5"/>
                                            </p:txEl>
                                          </p:spTgt>
                                        </p:tgtEl>
                                        <p:attrNameLst>
                                          <p:attrName>ppt_x</p:attrName>
                                        </p:attrNameLst>
                                      </p:cBhvr>
                                      <p:tavLst>
                                        <p:tav tm="0">
                                          <p:val>
                                            <p:strVal val="#ppt_x"/>
                                          </p:val>
                                        </p:tav>
                                        <p:tav tm="100000">
                                          <p:val>
                                            <p:strVal val="#ppt_x"/>
                                          </p:val>
                                        </p:tav>
                                      </p:tavLst>
                                    </p:anim>
                                    <p:anim calcmode="lin" valueType="num">
                                      <p:cBhvr additive="repl">
                                        <p:cTn id="730" dur="1000" fill="hold"/>
                                        <p:tgtEl>
                                          <p:spTgt spid="31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31" fill="hold">
                      <p:stCondLst>
                        <p:cond delay="indefinite"/>
                      </p:stCondLst>
                      <p:childTnLst>
                        <p:par>
                          <p:cTn id="732" fill="hold">
                            <p:stCondLst>
                              <p:cond delay="0"/>
                            </p:stCondLst>
                            <p:childTnLst>
                              <p:par>
                                <p:cTn id="733" nodeType="clickEffect" fill="hold" presetClass="entr" presetID="42">
                                  <p:stCondLst>
                                    <p:cond delay="0"/>
                                  </p:stCondLst>
                                  <p:childTnLst>
                                    <p:set>
                                      <p:cBhvr>
                                        <p:cTn id="734" dur="1" fill="hold">
                                          <p:stCondLst>
                                            <p:cond delay="0"/>
                                          </p:stCondLst>
                                        </p:cTn>
                                        <p:tgtEl>
                                          <p:spTgt spid="314">
                                            <p:txEl>
                                              <p:pRg st="6" end="6"/>
                                            </p:txEl>
                                          </p:spTgt>
                                        </p:tgtEl>
                                        <p:attrNameLst>
                                          <p:attrName>style.visibility</p:attrName>
                                        </p:attrNameLst>
                                      </p:cBhvr>
                                      <p:to>
                                        <p:strVal val="visible"/>
                                      </p:to>
                                    </p:set>
                                    <p:animEffect filter="fade" transition="in">
                                      <p:cBhvr additive="repl">
                                        <p:cTn id="735" dur="1000"/>
                                        <p:tgtEl>
                                          <p:spTgt spid="314">
                                            <p:txEl>
                                              <p:pRg st="6" end="6"/>
                                            </p:txEl>
                                          </p:spTgt>
                                        </p:tgtEl>
                                      </p:cBhvr>
                                    </p:animEffect>
                                    <p:anim calcmode="lin" valueType="num">
                                      <p:cBhvr additive="repl">
                                        <p:cTn id="736" dur="1000" fill="hold"/>
                                        <p:tgtEl>
                                          <p:spTgt spid="314">
                                            <p:txEl>
                                              <p:pRg st="6" end="6"/>
                                            </p:txEl>
                                          </p:spTgt>
                                        </p:tgtEl>
                                        <p:attrNameLst>
                                          <p:attrName>ppt_x</p:attrName>
                                        </p:attrNameLst>
                                      </p:cBhvr>
                                      <p:tavLst>
                                        <p:tav tm="0">
                                          <p:val>
                                            <p:strVal val="#ppt_x"/>
                                          </p:val>
                                        </p:tav>
                                        <p:tav tm="100000">
                                          <p:val>
                                            <p:strVal val="#ppt_x"/>
                                          </p:val>
                                        </p:tav>
                                      </p:tavLst>
                                    </p:anim>
                                    <p:anim calcmode="lin" valueType="num">
                                      <p:cBhvr additive="repl">
                                        <p:cTn id="737" dur="1000" fill="hold"/>
                                        <p:tgtEl>
                                          <p:spTgt spid="31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Hadoop File System </a:t>
            </a:r>
            <a:endParaRPr b="0" lang="en-IN" sz="5000" strike="noStrike" u="none">
              <a:solidFill>
                <a:srgbClr val="000000"/>
              </a:solidFill>
              <a:effectLst/>
              <a:uFillTx/>
              <a:latin typeface="Arial"/>
            </a:endParaRPr>
          </a:p>
        </p:txBody>
      </p:sp>
      <p:sp>
        <p:nvSpPr>
          <p:cNvPr id="31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distributed file system designed to run on commodity hardware is known as Hadoop Distributed File System (HDFS).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HDFS, files are stored in blocks ranging from 64 MB to 1024 MB.</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 The default size is 64 MB.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blocks will be distributed across the cluster and replicated for fault tolerance.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738" dur="indefinite" restart="never" nodeType="tmRoot">
          <p:childTnLst>
            <p:seq>
              <p:cTn id="739" dur="indefinite" nodeType="mainSeq">
                <p:childTnLst>
                  <p:par>
                    <p:cTn id="740" fill="hold">
                      <p:stCondLst>
                        <p:cond delay="indefinite"/>
                      </p:stCondLst>
                      <p:childTnLst>
                        <p:par>
                          <p:cTn id="741" fill="hold">
                            <p:stCondLst>
                              <p:cond delay="0"/>
                            </p:stCondLst>
                            <p:childTnLst>
                              <p:par>
                                <p:cTn id="742" nodeType="clickEffect" fill="hold" presetClass="entr" presetID="16" presetSubtype="21">
                                  <p:stCondLst>
                                    <p:cond delay="0"/>
                                  </p:stCondLst>
                                  <p:childTnLst>
                                    <p:set>
                                      <p:cBhvr>
                                        <p:cTn id="743" dur="1" fill="hold">
                                          <p:stCondLst>
                                            <p:cond delay="0"/>
                                          </p:stCondLst>
                                        </p:cTn>
                                        <p:tgtEl>
                                          <p:spTgt spid="316">
                                            <p:txEl>
                                              <p:pRg st="0" end="0"/>
                                            </p:txEl>
                                          </p:spTgt>
                                        </p:tgtEl>
                                        <p:attrNameLst>
                                          <p:attrName>style.visibility</p:attrName>
                                        </p:attrNameLst>
                                      </p:cBhvr>
                                      <p:to>
                                        <p:strVal val="visible"/>
                                      </p:to>
                                    </p:set>
                                    <p:animEffect filter="barn(inVertical)" transition="in">
                                      <p:cBhvr additive="repl">
                                        <p:cTn id="744" dur="500"/>
                                        <p:tgtEl>
                                          <p:spTgt spid="316">
                                            <p:txEl>
                                              <p:pRg st="0" end="0"/>
                                            </p:txEl>
                                          </p:spTgt>
                                        </p:tgtEl>
                                      </p:cBhvr>
                                    </p:animEffect>
                                  </p:childTnLst>
                                </p:cTn>
                              </p:par>
                            </p:childTnLst>
                          </p:cTn>
                        </p:par>
                      </p:childTnLst>
                    </p:cTn>
                  </p:par>
                  <p:par>
                    <p:cTn id="745" fill="hold">
                      <p:stCondLst>
                        <p:cond delay="indefinite"/>
                      </p:stCondLst>
                      <p:childTnLst>
                        <p:par>
                          <p:cTn id="746" fill="hold">
                            <p:stCondLst>
                              <p:cond delay="0"/>
                            </p:stCondLst>
                            <p:childTnLst>
                              <p:par>
                                <p:cTn id="747" nodeType="clickEffect" fill="hold" presetClass="entr" presetID="16" presetSubtype="21">
                                  <p:stCondLst>
                                    <p:cond delay="0"/>
                                  </p:stCondLst>
                                  <p:childTnLst>
                                    <p:set>
                                      <p:cBhvr>
                                        <p:cTn id="748" dur="1" fill="hold">
                                          <p:stCondLst>
                                            <p:cond delay="0"/>
                                          </p:stCondLst>
                                        </p:cTn>
                                        <p:tgtEl>
                                          <p:spTgt spid="316">
                                            <p:txEl>
                                              <p:pRg st="1" end="1"/>
                                            </p:txEl>
                                          </p:spTgt>
                                        </p:tgtEl>
                                        <p:attrNameLst>
                                          <p:attrName>style.visibility</p:attrName>
                                        </p:attrNameLst>
                                      </p:cBhvr>
                                      <p:to>
                                        <p:strVal val="visible"/>
                                      </p:to>
                                    </p:set>
                                    <p:animEffect filter="barn(inVertical)" transition="in">
                                      <p:cBhvr additive="repl">
                                        <p:cTn id="749" dur="500"/>
                                        <p:tgtEl>
                                          <p:spTgt spid="316">
                                            <p:txEl>
                                              <p:pRg st="1" end="1"/>
                                            </p:txEl>
                                          </p:spTgt>
                                        </p:tgtEl>
                                      </p:cBhvr>
                                    </p:animEffect>
                                  </p:childTnLst>
                                </p:cTn>
                              </p:par>
                            </p:childTnLst>
                          </p:cTn>
                        </p:par>
                      </p:childTnLst>
                    </p:cTn>
                  </p:par>
                  <p:par>
                    <p:cTn id="750" fill="hold">
                      <p:stCondLst>
                        <p:cond delay="indefinite"/>
                      </p:stCondLst>
                      <p:childTnLst>
                        <p:par>
                          <p:cTn id="751" fill="hold">
                            <p:stCondLst>
                              <p:cond delay="0"/>
                            </p:stCondLst>
                            <p:childTnLst>
                              <p:par>
                                <p:cTn id="752" nodeType="clickEffect" fill="hold" presetClass="entr" presetID="16" presetSubtype="21">
                                  <p:stCondLst>
                                    <p:cond delay="0"/>
                                  </p:stCondLst>
                                  <p:childTnLst>
                                    <p:set>
                                      <p:cBhvr>
                                        <p:cTn id="753" dur="1" fill="hold">
                                          <p:stCondLst>
                                            <p:cond delay="0"/>
                                          </p:stCondLst>
                                        </p:cTn>
                                        <p:tgtEl>
                                          <p:spTgt spid="316">
                                            <p:txEl>
                                              <p:pRg st="2" end="2"/>
                                            </p:txEl>
                                          </p:spTgt>
                                        </p:tgtEl>
                                        <p:attrNameLst>
                                          <p:attrName>style.visibility</p:attrName>
                                        </p:attrNameLst>
                                      </p:cBhvr>
                                      <p:to>
                                        <p:strVal val="visible"/>
                                      </p:to>
                                    </p:set>
                                    <p:animEffect filter="barn(inVertical)" transition="in">
                                      <p:cBhvr additive="repl">
                                        <p:cTn id="754" dur="500"/>
                                        <p:tgtEl>
                                          <p:spTgt spid="316">
                                            <p:txEl>
                                              <p:pRg st="2" end="2"/>
                                            </p:txEl>
                                          </p:spTgt>
                                        </p:tgtEl>
                                      </p:cBhvr>
                                    </p:animEffect>
                                  </p:childTnLst>
                                </p:cTn>
                              </p:par>
                            </p:childTnLst>
                          </p:cTn>
                        </p:par>
                      </p:childTnLst>
                    </p:cTn>
                  </p:par>
                  <p:par>
                    <p:cTn id="755" fill="hold">
                      <p:stCondLst>
                        <p:cond delay="indefinite"/>
                      </p:stCondLst>
                      <p:childTnLst>
                        <p:par>
                          <p:cTn id="756" fill="hold">
                            <p:stCondLst>
                              <p:cond delay="0"/>
                            </p:stCondLst>
                            <p:childTnLst>
                              <p:par>
                                <p:cTn id="757" nodeType="clickEffect" fill="hold" presetClass="entr" presetID="16" presetSubtype="21">
                                  <p:stCondLst>
                                    <p:cond delay="0"/>
                                  </p:stCondLst>
                                  <p:childTnLst>
                                    <p:set>
                                      <p:cBhvr>
                                        <p:cTn id="758" dur="1" fill="hold">
                                          <p:stCondLst>
                                            <p:cond delay="0"/>
                                          </p:stCondLst>
                                        </p:cTn>
                                        <p:tgtEl>
                                          <p:spTgt spid="316">
                                            <p:txEl>
                                              <p:pRg st="3" end="3"/>
                                            </p:txEl>
                                          </p:spTgt>
                                        </p:tgtEl>
                                        <p:attrNameLst>
                                          <p:attrName>style.visibility</p:attrName>
                                        </p:attrNameLst>
                                      </p:cBhvr>
                                      <p:to>
                                        <p:strVal val="visible"/>
                                      </p:to>
                                    </p:set>
                                    <p:animEffect filter="barn(inVertical)" transition="in">
                                      <p:cBhvr additive="repl">
                                        <p:cTn id="759" dur="500"/>
                                        <p:tgtEl>
                                          <p:spTgt spid="316">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85000" lnSpcReduction="19999"/>
          </a:bodyPr>
          <a:p>
            <a:pPr indent="0">
              <a:lnSpc>
                <a:spcPct val="100000"/>
              </a:lnSpc>
              <a:buNone/>
              <a:tabLst>
                <a:tab algn="l" pos="0"/>
              </a:tabLst>
            </a:pPr>
            <a:r>
              <a:rPr b="0" lang="en-US" sz="5000" strike="noStrike" u="none">
                <a:solidFill>
                  <a:schemeClr val="dk2"/>
                </a:solidFill>
                <a:effectLst/>
                <a:uFillTx/>
                <a:latin typeface="Calibri"/>
              </a:rPr>
              <a:t>XtreemFS: A Distributed and Replicated File System</a:t>
            </a:r>
            <a:endParaRPr b="0" lang="en-IN" sz="5000" strike="noStrike" u="none">
              <a:solidFill>
                <a:srgbClr val="000000"/>
              </a:solidFill>
              <a:effectLst/>
              <a:uFillTx/>
              <a:latin typeface="Arial"/>
            </a:endParaRPr>
          </a:p>
        </p:txBody>
      </p:sp>
      <p:sp>
        <p:nvSpPr>
          <p:cNvPr id="31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XtreemFS is a distributed, replicated and open source.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XtreemFS allows users to mount and access files via WWW.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Engaging XtreemFS a user can replicate the files across data centres to reduce network congestion, latency and increase data availability.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Installing XtreemFS is quite easy, but replicating the files is bit difficult..</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760" dur="indefinite" restart="never" nodeType="tmRoot">
          <p:childTnLst>
            <p:seq>
              <p:cTn id="761" dur="indefinite" nodeType="mainSeq">
                <p:childTnLst>
                  <p:par>
                    <p:cTn id="762" fill="hold">
                      <p:stCondLst>
                        <p:cond delay="indefinite"/>
                      </p:stCondLst>
                      <p:childTnLst>
                        <p:par>
                          <p:cTn id="763" fill="hold">
                            <p:stCondLst>
                              <p:cond delay="0"/>
                            </p:stCondLst>
                            <p:childTnLst>
                              <p:par>
                                <p:cTn id="764" nodeType="clickEffect" fill="hold" presetClass="entr" presetID="42">
                                  <p:stCondLst>
                                    <p:cond delay="0"/>
                                  </p:stCondLst>
                                  <p:childTnLst>
                                    <p:set>
                                      <p:cBhvr>
                                        <p:cTn id="765" dur="1" fill="hold">
                                          <p:stCondLst>
                                            <p:cond delay="0"/>
                                          </p:stCondLst>
                                        </p:cTn>
                                        <p:tgtEl>
                                          <p:spTgt spid="318">
                                            <p:txEl>
                                              <p:pRg st="0" end="0"/>
                                            </p:txEl>
                                          </p:spTgt>
                                        </p:tgtEl>
                                        <p:attrNameLst>
                                          <p:attrName>style.visibility</p:attrName>
                                        </p:attrNameLst>
                                      </p:cBhvr>
                                      <p:to>
                                        <p:strVal val="visible"/>
                                      </p:to>
                                    </p:set>
                                    <p:animEffect filter="fade" transition="in">
                                      <p:cBhvr additive="repl">
                                        <p:cTn id="766" dur="1000"/>
                                        <p:tgtEl>
                                          <p:spTgt spid="318">
                                            <p:txEl>
                                              <p:pRg st="0" end="0"/>
                                            </p:txEl>
                                          </p:spTgt>
                                        </p:tgtEl>
                                      </p:cBhvr>
                                    </p:animEffect>
                                    <p:anim calcmode="lin" valueType="num">
                                      <p:cBhvr additive="repl">
                                        <p:cTn id="767" dur="1000" fill="hold"/>
                                        <p:tgtEl>
                                          <p:spTgt spid="318">
                                            <p:txEl>
                                              <p:pRg st="0" end="0"/>
                                            </p:txEl>
                                          </p:spTgt>
                                        </p:tgtEl>
                                        <p:attrNameLst>
                                          <p:attrName>ppt_x</p:attrName>
                                        </p:attrNameLst>
                                      </p:cBhvr>
                                      <p:tavLst>
                                        <p:tav tm="0">
                                          <p:val>
                                            <p:strVal val="#ppt_x"/>
                                          </p:val>
                                        </p:tav>
                                        <p:tav tm="100000">
                                          <p:val>
                                            <p:strVal val="#ppt_x"/>
                                          </p:val>
                                        </p:tav>
                                      </p:tavLst>
                                    </p:anim>
                                    <p:anim calcmode="lin" valueType="num">
                                      <p:cBhvr additive="repl">
                                        <p:cTn id="768" dur="1000" fill="hold"/>
                                        <p:tgtEl>
                                          <p:spTgt spid="3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69" fill="hold">
                      <p:stCondLst>
                        <p:cond delay="indefinite"/>
                      </p:stCondLst>
                      <p:childTnLst>
                        <p:par>
                          <p:cTn id="770" fill="hold">
                            <p:stCondLst>
                              <p:cond delay="0"/>
                            </p:stCondLst>
                            <p:childTnLst>
                              <p:par>
                                <p:cTn id="771" nodeType="clickEffect" fill="hold" presetClass="entr" presetID="42">
                                  <p:stCondLst>
                                    <p:cond delay="0"/>
                                  </p:stCondLst>
                                  <p:childTnLst>
                                    <p:set>
                                      <p:cBhvr>
                                        <p:cTn id="772" dur="1" fill="hold">
                                          <p:stCondLst>
                                            <p:cond delay="0"/>
                                          </p:stCondLst>
                                        </p:cTn>
                                        <p:tgtEl>
                                          <p:spTgt spid="318">
                                            <p:txEl>
                                              <p:pRg st="1" end="1"/>
                                            </p:txEl>
                                          </p:spTgt>
                                        </p:tgtEl>
                                        <p:attrNameLst>
                                          <p:attrName>style.visibility</p:attrName>
                                        </p:attrNameLst>
                                      </p:cBhvr>
                                      <p:to>
                                        <p:strVal val="visible"/>
                                      </p:to>
                                    </p:set>
                                    <p:animEffect filter="fade" transition="in">
                                      <p:cBhvr additive="repl">
                                        <p:cTn id="773" dur="1000"/>
                                        <p:tgtEl>
                                          <p:spTgt spid="318">
                                            <p:txEl>
                                              <p:pRg st="1" end="1"/>
                                            </p:txEl>
                                          </p:spTgt>
                                        </p:tgtEl>
                                      </p:cBhvr>
                                    </p:animEffect>
                                    <p:anim calcmode="lin" valueType="num">
                                      <p:cBhvr additive="repl">
                                        <p:cTn id="774" dur="1000" fill="hold"/>
                                        <p:tgtEl>
                                          <p:spTgt spid="318">
                                            <p:txEl>
                                              <p:pRg st="1" end="1"/>
                                            </p:txEl>
                                          </p:spTgt>
                                        </p:tgtEl>
                                        <p:attrNameLst>
                                          <p:attrName>ppt_x</p:attrName>
                                        </p:attrNameLst>
                                      </p:cBhvr>
                                      <p:tavLst>
                                        <p:tav tm="0">
                                          <p:val>
                                            <p:strVal val="#ppt_x"/>
                                          </p:val>
                                        </p:tav>
                                        <p:tav tm="100000">
                                          <p:val>
                                            <p:strVal val="#ppt_x"/>
                                          </p:val>
                                        </p:tav>
                                      </p:tavLst>
                                    </p:anim>
                                    <p:anim calcmode="lin" valueType="num">
                                      <p:cBhvr additive="repl">
                                        <p:cTn id="775" dur="1000" fill="hold"/>
                                        <p:tgtEl>
                                          <p:spTgt spid="31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76" fill="hold">
                      <p:stCondLst>
                        <p:cond delay="indefinite"/>
                      </p:stCondLst>
                      <p:childTnLst>
                        <p:par>
                          <p:cTn id="777" fill="hold">
                            <p:stCondLst>
                              <p:cond delay="0"/>
                            </p:stCondLst>
                            <p:childTnLst>
                              <p:par>
                                <p:cTn id="778" nodeType="clickEffect" fill="hold" presetClass="entr" presetID="42">
                                  <p:stCondLst>
                                    <p:cond delay="0"/>
                                  </p:stCondLst>
                                  <p:childTnLst>
                                    <p:set>
                                      <p:cBhvr>
                                        <p:cTn id="779" dur="1" fill="hold">
                                          <p:stCondLst>
                                            <p:cond delay="0"/>
                                          </p:stCondLst>
                                        </p:cTn>
                                        <p:tgtEl>
                                          <p:spTgt spid="318">
                                            <p:txEl>
                                              <p:pRg st="2" end="2"/>
                                            </p:txEl>
                                          </p:spTgt>
                                        </p:tgtEl>
                                        <p:attrNameLst>
                                          <p:attrName>style.visibility</p:attrName>
                                        </p:attrNameLst>
                                      </p:cBhvr>
                                      <p:to>
                                        <p:strVal val="visible"/>
                                      </p:to>
                                    </p:set>
                                    <p:animEffect filter="fade" transition="in">
                                      <p:cBhvr additive="repl">
                                        <p:cTn id="780" dur="1000"/>
                                        <p:tgtEl>
                                          <p:spTgt spid="318">
                                            <p:txEl>
                                              <p:pRg st="2" end="2"/>
                                            </p:txEl>
                                          </p:spTgt>
                                        </p:tgtEl>
                                      </p:cBhvr>
                                    </p:animEffect>
                                    <p:anim calcmode="lin" valueType="num">
                                      <p:cBhvr additive="repl">
                                        <p:cTn id="781" dur="1000" fill="hold"/>
                                        <p:tgtEl>
                                          <p:spTgt spid="318">
                                            <p:txEl>
                                              <p:pRg st="2" end="2"/>
                                            </p:txEl>
                                          </p:spTgt>
                                        </p:tgtEl>
                                        <p:attrNameLst>
                                          <p:attrName>ppt_x</p:attrName>
                                        </p:attrNameLst>
                                      </p:cBhvr>
                                      <p:tavLst>
                                        <p:tav tm="0">
                                          <p:val>
                                            <p:strVal val="#ppt_x"/>
                                          </p:val>
                                        </p:tav>
                                        <p:tav tm="100000">
                                          <p:val>
                                            <p:strVal val="#ppt_x"/>
                                          </p:val>
                                        </p:tav>
                                      </p:tavLst>
                                    </p:anim>
                                    <p:anim calcmode="lin" valueType="num">
                                      <p:cBhvr additive="repl">
                                        <p:cTn id="782" dur="1000" fill="hold"/>
                                        <p:tgtEl>
                                          <p:spTgt spid="3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3" fill="hold">
                      <p:stCondLst>
                        <p:cond delay="indefinite"/>
                      </p:stCondLst>
                      <p:childTnLst>
                        <p:par>
                          <p:cTn id="784" fill="hold">
                            <p:stCondLst>
                              <p:cond delay="0"/>
                            </p:stCondLst>
                            <p:childTnLst>
                              <p:par>
                                <p:cTn id="785" nodeType="clickEffect" fill="hold" presetClass="entr" presetID="42">
                                  <p:stCondLst>
                                    <p:cond delay="0"/>
                                  </p:stCondLst>
                                  <p:childTnLst>
                                    <p:set>
                                      <p:cBhvr>
                                        <p:cTn id="786" dur="1" fill="hold">
                                          <p:stCondLst>
                                            <p:cond delay="0"/>
                                          </p:stCondLst>
                                        </p:cTn>
                                        <p:tgtEl>
                                          <p:spTgt spid="318">
                                            <p:txEl>
                                              <p:pRg st="3" end="3"/>
                                            </p:txEl>
                                          </p:spTgt>
                                        </p:tgtEl>
                                        <p:attrNameLst>
                                          <p:attrName>style.visibility</p:attrName>
                                        </p:attrNameLst>
                                      </p:cBhvr>
                                      <p:to>
                                        <p:strVal val="visible"/>
                                      </p:to>
                                    </p:set>
                                    <p:animEffect filter="fade" transition="in">
                                      <p:cBhvr additive="repl">
                                        <p:cTn id="787" dur="1000"/>
                                        <p:tgtEl>
                                          <p:spTgt spid="318">
                                            <p:txEl>
                                              <p:pRg st="3" end="3"/>
                                            </p:txEl>
                                          </p:spTgt>
                                        </p:tgtEl>
                                      </p:cBhvr>
                                    </p:animEffect>
                                    <p:anim calcmode="lin" valueType="num">
                                      <p:cBhvr additive="repl">
                                        <p:cTn id="788" dur="1000" fill="hold"/>
                                        <p:tgtEl>
                                          <p:spTgt spid="318">
                                            <p:txEl>
                                              <p:pRg st="3" end="3"/>
                                            </p:txEl>
                                          </p:spTgt>
                                        </p:tgtEl>
                                        <p:attrNameLst>
                                          <p:attrName>ppt_x</p:attrName>
                                        </p:attrNameLst>
                                      </p:cBhvr>
                                      <p:tavLst>
                                        <p:tav tm="0">
                                          <p:val>
                                            <p:strVal val="#ppt_x"/>
                                          </p:val>
                                        </p:tav>
                                        <p:tav tm="100000">
                                          <p:val>
                                            <p:strVal val="#ppt_x"/>
                                          </p:val>
                                        </p:tav>
                                      </p:tavLst>
                                    </p:anim>
                                    <p:anim calcmode="lin" valueType="num">
                                      <p:cBhvr additive="repl">
                                        <p:cTn id="789" dur="1000" fill="hold"/>
                                        <p:tgtEl>
                                          <p:spTgt spid="31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Kosmos File System </a:t>
            </a:r>
            <a:endParaRPr b="0" lang="en-IN" sz="5000" strike="noStrike" u="none">
              <a:solidFill>
                <a:srgbClr val="000000"/>
              </a:solidFill>
              <a:effectLst/>
              <a:uFillTx/>
              <a:latin typeface="Arial"/>
            </a:endParaRPr>
          </a:p>
        </p:txBody>
      </p:sp>
      <p:sp>
        <p:nvSpPr>
          <p:cNvPr id="32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Kosmos Distributed File System (KFS) gives high performance with availability and reliability.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example, search engines, data mining, grid computing, etc.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deployed in C++ using standard system components such as STL, boost libraries, aio, log4cpp.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KFS is incorporated with Hadoop and Hypertable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CloudFS </a:t>
            </a:r>
            <a:endParaRPr b="0" lang="en-IN" sz="5000" strike="noStrike" u="none">
              <a:solidFill>
                <a:srgbClr val="000000"/>
              </a:solidFill>
              <a:effectLst/>
              <a:uFillTx/>
              <a:latin typeface="Arial"/>
            </a:endParaRPr>
          </a:p>
        </p:txBody>
      </p:sp>
      <p:sp>
        <p:nvSpPr>
          <p:cNvPr id="32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CloudFS is a distributed file system to solve problems when file system is itself provided as a service.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CloudFS is based on GlusterFS, a basic distributed file system, and supported by Red Hat and hosted by Fedora.</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There are really three production level distributed/parallel file systems that come close to the requirements for the cloud fi le systems: Lustre, PVFS2 and GlusterFS.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622800" y="942480"/>
            <a:ext cx="10972080" cy="1142280"/>
          </a:xfrm>
          <a:prstGeom prst="rect">
            <a:avLst/>
          </a:prstGeom>
          <a:noFill/>
          <a:ln w="0">
            <a:noFill/>
          </a:ln>
        </p:spPr>
        <p:txBody>
          <a:bodyPr lIns="0" rIns="0" tIns="45000" bIns="0" anchor="b">
            <a:normAutofit fontScale="47500" lnSpcReduction="19999"/>
          </a:bodyPr>
          <a:p>
            <a:pPr indent="0">
              <a:lnSpc>
                <a:spcPct val="100000"/>
              </a:lnSpc>
              <a:buNone/>
              <a:tabLst>
                <a:tab algn="l" pos="0"/>
              </a:tabLst>
            </a:pPr>
            <a:r>
              <a:rPr b="0" lang="en-US" sz="5000" strike="noStrike" u="none">
                <a:solidFill>
                  <a:schemeClr val="dk1"/>
                </a:solidFill>
                <a:effectLst/>
                <a:uFillTx/>
                <a:latin typeface="Calibri"/>
              </a:rPr>
              <a:t>POINTS COVERED </a:t>
            </a:r>
            <a:br>
              <a:rPr sz="5000"/>
            </a:br>
            <a:r>
              <a:rPr b="0" lang="en-US" sz="5000" strike="noStrike" u="none">
                <a:solidFill>
                  <a:schemeClr val="dk1"/>
                </a:solidFill>
                <a:effectLst/>
                <a:uFillTx/>
                <a:latin typeface="Calibri"/>
              </a:rPr>
              <a:t>PART I : </a:t>
            </a:r>
            <a:r>
              <a:rPr b="0" lang="en-IN" sz="5000" strike="noStrike" u="none">
                <a:solidFill>
                  <a:schemeClr val="dk2"/>
                </a:solidFill>
                <a:effectLst/>
                <a:uFillTx/>
                <a:latin typeface="Calibri"/>
              </a:rPr>
              <a:t>DATA STORAGE</a:t>
            </a:r>
            <a:br>
              <a:rPr sz="5000"/>
            </a:br>
            <a:endParaRPr b="0" lang="en-IN" sz="5000" strike="noStrike" u="none">
              <a:solidFill>
                <a:srgbClr val="000000"/>
              </a:solidFill>
              <a:effectLst/>
              <a:uFillTx/>
              <a:latin typeface="Arial"/>
            </a:endParaRPr>
          </a:p>
        </p:txBody>
      </p:sp>
      <p:sp>
        <p:nvSpPr>
          <p:cNvPr id="324" name="PlaceHolder 2"/>
          <p:cNvSpPr>
            <a:spLocks noGrp="1"/>
          </p:cNvSpPr>
          <p:nvPr>
            <p:ph/>
          </p:nvPr>
        </p:nvSpPr>
        <p:spPr>
          <a:xfrm>
            <a:off x="851400" y="1762200"/>
            <a:ext cx="10514880" cy="4350600"/>
          </a:xfrm>
          <a:prstGeom prst="rect">
            <a:avLst/>
          </a:prstGeom>
          <a:noFill/>
          <a:ln w="0">
            <a:noFill/>
          </a:ln>
        </p:spPr>
        <p:txBody>
          <a:bodyPr lIns="90000" rIns="90000" tIns="45000" bIns="45000" anchor="t">
            <a:normAutofit/>
          </a:bodyPr>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Introduction to Enterprise Data Storage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 </a:t>
            </a:r>
            <a:r>
              <a:rPr b="0" lang="en-IN" sz="2200" strike="noStrike" u="none">
                <a:solidFill>
                  <a:schemeClr val="dk1"/>
                </a:solidFill>
                <a:effectLst/>
                <a:uFillTx/>
                <a:latin typeface="Constantia"/>
              </a:rPr>
              <a:t>Direct Attached Storage</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Storage Area Network</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 Network Attached Storage</a:t>
            </a:r>
            <a:endParaRPr b="0" lang="en-IN" sz="22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Data Storage Management</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 File System</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Cloud Data Stores</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Using Grids for Data Storage. </a:t>
            </a:r>
            <a:r>
              <a:rPr b="0" lang="en-IN" sz="2400" strike="noStrike" u="none">
                <a:solidFill>
                  <a:schemeClr val="dk1"/>
                </a:solidFill>
                <a:effectLst/>
                <a:uFillTx/>
                <a:latin typeface="Constantia"/>
              </a:rPr>
              <a:t>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What is a data store? [AWS…..]</a:t>
            </a:r>
            <a:br>
              <a:rPr sz="5000"/>
            </a:br>
            <a:endParaRPr b="0" lang="en-IN" sz="5000" strike="noStrike" u="none">
              <a:solidFill>
                <a:srgbClr val="000000"/>
              </a:solidFill>
              <a:effectLst/>
              <a:uFillTx/>
              <a:latin typeface="Arial"/>
            </a:endParaRPr>
          </a:p>
        </p:txBody>
      </p:sp>
      <p:sp>
        <p:nvSpPr>
          <p:cNvPr id="32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data store is a digital repository that stores and safeguards the information in computer systems.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data store can be network-connected storage, distributed cloud storage, a physical hard drive, or virtual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can store both structured data like information tables and unstructured data like emails, images, and videos.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Organizations use data stores to retain, share, and manage information across business units.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790" dur="indefinite" restart="never" nodeType="tmRoot">
          <p:childTnLst>
            <p:seq>
              <p:cTn id="791" dur="indefinite" nodeType="mainSeq">
                <p:childTnLst>
                  <p:par>
                    <p:cTn id="792" fill="hold">
                      <p:stCondLst>
                        <p:cond delay="indefinite"/>
                      </p:stCondLst>
                      <p:childTnLst>
                        <p:par>
                          <p:cTn id="793" fill="hold">
                            <p:stCondLst>
                              <p:cond delay="0"/>
                            </p:stCondLst>
                            <p:childTnLst>
                              <p:par>
                                <p:cTn id="794" nodeType="clickEffect" fill="hold" presetClass="entr" presetID="42">
                                  <p:stCondLst>
                                    <p:cond delay="0"/>
                                  </p:stCondLst>
                                  <p:childTnLst>
                                    <p:set>
                                      <p:cBhvr>
                                        <p:cTn id="795" dur="1" fill="hold">
                                          <p:stCondLst>
                                            <p:cond delay="0"/>
                                          </p:stCondLst>
                                        </p:cTn>
                                        <p:tgtEl>
                                          <p:spTgt spid="326">
                                            <p:txEl>
                                              <p:pRg st="0" end="0"/>
                                            </p:txEl>
                                          </p:spTgt>
                                        </p:tgtEl>
                                        <p:attrNameLst>
                                          <p:attrName>style.visibility</p:attrName>
                                        </p:attrNameLst>
                                      </p:cBhvr>
                                      <p:to>
                                        <p:strVal val="visible"/>
                                      </p:to>
                                    </p:set>
                                    <p:animEffect filter="fade" transition="in">
                                      <p:cBhvr additive="repl">
                                        <p:cTn id="796" dur="1000"/>
                                        <p:tgtEl>
                                          <p:spTgt spid="326">
                                            <p:txEl>
                                              <p:pRg st="0" end="0"/>
                                            </p:txEl>
                                          </p:spTgt>
                                        </p:tgtEl>
                                      </p:cBhvr>
                                    </p:animEffect>
                                    <p:anim calcmode="lin" valueType="num">
                                      <p:cBhvr additive="repl">
                                        <p:cTn id="797" dur="1000" fill="hold"/>
                                        <p:tgtEl>
                                          <p:spTgt spid="326">
                                            <p:txEl>
                                              <p:pRg st="0" end="0"/>
                                            </p:txEl>
                                          </p:spTgt>
                                        </p:tgtEl>
                                        <p:attrNameLst>
                                          <p:attrName>ppt_x</p:attrName>
                                        </p:attrNameLst>
                                      </p:cBhvr>
                                      <p:tavLst>
                                        <p:tav tm="0">
                                          <p:val>
                                            <p:strVal val="#ppt_x"/>
                                          </p:val>
                                        </p:tav>
                                        <p:tav tm="100000">
                                          <p:val>
                                            <p:strVal val="#ppt_x"/>
                                          </p:val>
                                        </p:tav>
                                      </p:tavLst>
                                    </p:anim>
                                    <p:anim calcmode="lin" valueType="num">
                                      <p:cBhvr additive="repl">
                                        <p:cTn id="798" dur="1000" fill="hold"/>
                                        <p:tgtEl>
                                          <p:spTgt spid="3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99" fill="hold">
                      <p:stCondLst>
                        <p:cond delay="indefinite"/>
                      </p:stCondLst>
                      <p:childTnLst>
                        <p:par>
                          <p:cTn id="800" fill="hold">
                            <p:stCondLst>
                              <p:cond delay="0"/>
                            </p:stCondLst>
                            <p:childTnLst>
                              <p:par>
                                <p:cTn id="801" nodeType="clickEffect" fill="hold" presetClass="entr" presetID="42">
                                  <p:stCondLst>
                                    <p:cond delay="0"/>
                                  </p:stCondLst>
                                  <p:childTnLst>
                                    <p:set>
                                      <p:cBhvr>
                                        <p:cTn id="802" dur="1" fill="hold">
                                          <p:stCondLst>
                                            <p:cond delay="0"/>
                                          </p:stCondLst>
                                        </p:cTn>
                                        <p:tgtEl>
                                          <p:spTgt spid="326">
                                            <p:txEl>
                                              <p:pRg st="1" end="1"/>
                                            </p:txEl>
                                          </p:spTgt>
                                        </p:tgtEl>
                                        <p:attrNameLst>
                                          <p:attrName>style.visibility</p:attrName>
                                        </p:attrNameLst>
                                      </p:cBhvr>
                                      <p:to>
                                        <p:strVal val="visible"/>
                                      </p:to>
                                    </p:set>
                                    <p:animEffect filter="fade" transition="in">
                                      <p:cBhvr additive="repl">
                                        <p:cTn id="803" dur="1000"/>
                                        <p:tgtEl>
                                          <p:spTgt spid="326">
                                            <p:txEl>
                                              <p:pRg st="1" end="1"/>
                                            </p:txEl>
                                          </p:spTgt>
                                        </p:tgtEl>
                                      </p:cBhvr>
                                    </p:animEffect>
                                    <p:anim calcmode="lin" valueType="num">
                                      <p:cBhvr additive="repl">
                                        <p:cTn id="804" dur="1000" fill="hold"/>
                                        <p:tgtEl>
                                          <p:spTgt spid="326">
                                            <p:txEl>
                                              <p:pRg st="1" end="1"/>
                                            </p:txEl>
                                          </p:spTgt>
                                        </p:tgtEl>
                                        <p:attrNameLst>
                                          <p:attrName>ppt_x</p:attrName>
                                        </p:attrNameLst>
                                      </p:cBhvr>
                                      <p:tavLst>
                                        <p:tav tm="0">
                                          <p:val>
                                            <p:strVal val="#ppt_x"/>
                                          </p:val>
                                        </p:tav>
                                        <p:tav tm="100000">
                                          <p:val>
                                            <p:strVal val="#ppt_x"/>
                                          </p:val>
                                        </p:tav>
                                      </p:tavLst>
                                    </p:anim>
                                    <p:anim calcmode="lin" valueType="num">
                                      <p:cBhvr additive="repl">
                                        <p:cTn id="805" dur="1000" fill="hold"/>
                                        <p:tgtEl>
                                          <p:spTgt spid="3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06" fill="hold">
                      <p:stCondLst>
                        <p:cond delay="indefinite"/>
                      </p:stCondLst>
                      <p:childTnLst>
                        <p:par>
                          <p:cTn id="807" fill="hold">
                            <p:stCondLst>
                              <p:cond delay="0"/>
                            </p:stCondLst>
                            <p:childTnLst>
                              <p:par>
                                <p:cTn id="808" nodeType="clickEffect" fill="hold" presetClass="entr" presetID="42">
                                  <p:stCondLst>
                                    <p:cond delay="0"/>
                                  </p:stCondLst>
                                  <p:childTnLst>
                                    <p:set>
                                      <p:cBhvr>
                                        <p:cTn id="809" dur="1" fill="hold">
                                          <p:stCondLst>
                                            <p:cond delay="0"/>
                                          </p:stCondLst>
                                        </p:cTn>
                                        <p:tgtEl>
                                          <p:spTgt spid="326">
                                            <p:txEl>
                                              <p:pRg st="2" end="2"/>
                                            </p:txEl>
                                          </p:spTgt>
                                        </p:tgtEl>
                                        <p:attrNameLst>
                                          <p:attrName>style.visibility</p:attrName>
                                        </p:attrNameLst>
                                      </p:cBhvr>
                                      <p:to>
                                        <p:strVal val="visible"/>
                                      </p:to>
                                    </p:set>
                                    <p:animEffect filter="fade" transition="in">
                                      <p:cBhvr additive="repl">
                                        <p:cTn id="810" dur="1000"/>
                                        <p:tgtEl>
                                          <p:spTgt spid="326">
                                            <p:txEl>
                                              <p:pRg st="2" end="2"/>
                                            </p:txEl>
                                          </p:spTgt>
                                        </p:tgtEl>
                                      </p:cBhvr>
                                    </p:animEffect>
                                    <p:anim calcmode="lin" valueType="num">
                                      <p:cBhvr additive="repl">
                                        <p:cTn id="811" dur="1000" fill="hold"/>
                                        <p:tgtEl>
                                          <p:spTgt spid="326">
                                            <p:txEl>
                                              <p:pRg st="2" end="2"/>
                                            </p:txEl>
                                          </p:spTgt>
                                        </p:tgtEl>
                                        <p:attrNameLst>
                                          <p:attrName>ppt_x</p:attrName>
                                        </p:attrNameLst>
                                      </p:cBhvr>
                                      <p:tavLst>
                                        <p:tav tm="0">
                                          <p:val>
                                            <p:strVal val="#ppt_x"/>
                                          </p:val>
                                        </p:tav>
                                        <p:tav tm="100000">
                                          <p:val>
                                            <p:strVal val="#ppt_x"/>
                                          </p:val>
                                        </p:tav>
                                      </p:tavLst>
                                    </p:anim>
                                    <p:anim calcmode="lin" valueType="num">
                                      <p:cBhvr additive="repl">
                                        <p:cTn id="812" dur="1000" fill="hold"/>
                                        <p:tgtEl>
                                          <p:spTgt spid="3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13" fill="hold">
                      <p:stCondLst>
                        <p:cond delay="indefinite"/>
                      </p:stCondLst>
                      <p:childTnLst>
                        <p:par>
                          <p:cTn id="814" fill="hold">
                            <p:stCondLst>
                              <p:cond delay="0"/>
                            </p:stCondLst>
                            <p:childTnLst>
                              <p:par>
                                <p:cTn id="815" nodeType="clickEffect" fill="hold" presetClass="entr" presetID="42">
                                  <p:stCondLst>
                                    <p:cond delay="0"/>
                                  </p:stCondLst>
                                  <p:childTnLst>
                                    <p:set>
                                      <p:cBhvr>
                                        <p:cTn id="816" dur="1" fill="hold">
                                          <p:stCondLst>
                                            <p:cond delay="0"/>
                                          </p:stCondLst>
                                        </p:cTn>
                                        <p:tgtEl>
                                          <p:spTgt spid="326">
                                            <p:txEl>
                                              <p:pRg st="3" end="3"/>
                                            </p:txEl>
                                          </p:spTgt>
                                        </p:tgtEl>
                                        <p:attrNameLst>
                                          <p:attrName>style.visibility</p:attrName>
                                        </p:attrNameLst>
                                      </p:cBhvr>
                                      <p:to>
                                        <p:strVal val="visible"/>
                                      </p:to>
                                    </p:set>
                                    <p:animEffect filter="fade" transition="in">
                                      <p:cBhvr additive="repl">
                                        <p:cTn id="817" dur="1000"/>
                                        <p:tgtEl>
                                          <p:spTgt spid="326">
                                            <p:txEl>
                                              <p:pRg st="3" end="3"/>
                                            </p:txEl>
                                          </p:spTgt>
                                        </p:tgtEl>
                                      </p:cBhvr>
                                    </p:animEffect>
                                    <p:anim calcmode="lin" valueType="num">
                                      <p:cBhvr additive="repl">
                                        <p:cTn id="818" dur="1000" fill="hold"/>
                                        <p:tgtEl>
                                          <p:spTgt spid="326">
                                            <p:txEl>
                                              <p:pRg st="3" end="3"/>
                                            </p:txEl>
                                          </p:spTgt>
                                        </p:tgtEl>
                                        <p:attrNameLst>
                                          <p:attrName>ppt_x</p:attrName>
                                        </p:attrNameLst>
                                      </p:cBhvr>
                                      <p:tavLst>
                                        <p:tav tm="0">
                                          <p:val>
                                            <p:strVal val="#ppt_x"/>
                                          </p:val>
                                        </p:tav>
                                        <p:tav tm="100000">
                                          <p:val>
                                            <p:strVal val="#ppt_x"/>
                                          </p:val>
                                        </p:tav>
                                      </p:tavLst>
                                    </p:anim>
                                    <p:anim calcmode="lin" valueType="num">
                                      <p:cBhvr additive="repl">
                                        <p:cTn id="819" dur="1000" fill="hold"/>
                                        <p:tgtEl>
                                          <p:spTgt spid="32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609480" y="198720"/>
            <a:ext cx="10972080" cy="1236600"/>
          </a:xfrm>
          <a:prstGeom prst="rect">
            <a:avLst/>
          </a:prstGeom>
          <a:noFill/>
          <a:ln w="0">
            <a:noFill/>
          </a:ln>
        </p:spPr>
        <p:txBody>
          <a:bodyPr lIns="0" rIns="0" tIns="45000" bIns="0" anchor="b">
            <a:normAutofit fontScale="25000" lnSpcReduction="19999"/>
          </a:bodyPr>
          <a:p>
            <a:pPr indent="0">
              <a:lnSpc>
                <a:spcPct val="100000"/>
              </a:lnSpc>
              <a:buNone/>
              <a:tabLst>
                <a:tab algn="l" pos="0"/>
              </a:tabLst>
            </a:pPr>
            <a:br>
              <a:rPr sz="5000"/>
            </a:br>
            <a:br>
              <a:rPr sz="5000"/>
            </a:br>
            <a:br>
              <a:rPr sz="5000"/>
            </a:br>
            <a:br>
              <a:rPr sz="5000"/>
            </a:br>
            <a:br>
              <a:rPr sz="5000"/>
            </a:br>
            <a:br>
              <a:rPr sz="5000"/>
            </a:br>
            <a:br>
              <a:rPr sz="5000"/>
            </a:br>
            <a:br>
              <a:rPr sz="5000"/>
            </a:br>
            <a:br>
              <a:rPr sz="5000"/>
            </a:br>
            <a:br>
              <a:rPr sz="5000"/>
            </a:br>
            <a:br>
              <a:rPr sz="5000"/>
            </a:br>
            <a:br>
              <a:rPr sz="5000"/>
            </a:br>
            <a:br>
              <a:rPr sz="5000"/>
            </a:br>
            <a:br>
              <a:rPr sz="5000"/>
            </a:br>
            <a:br>
              <a:rPr sz="5000"/>
            </a:br>
            <a:br>
              <a:rPr sz="5000"/>
            </a:br>
            <a:br>
              <a:rPr sz="5000"/>
            </a:br>
            <a:br>
              <a:rPr sz="5000"/>
            </a:br>
            <a:br>
              <a:rPr sz="5000"/>
            </a:br>
            <a:r>
              <a:rPr b="0" lang="en-US" sz="5000" strike="noStrike" u="none">
                <a:solidFill>
                  <a:schemeClr val="dk2"/>
                </a:solidFill>
                <a:effectLst/>
                <a:uFillTx/>
                <a:latin typeface="Calibri"/>
              </a:rPr>
              <a:t>Why is a data store important?</a:t>
            </a:r>
            <a:br>
              <a:rPr sz="5000"/>
            </a:br>
            <a:endParaRPr b="0" lang="en-IN" sz="5000" strike="noStrike" u="none">
              <a:solidFill>
                <a:srgbClr val="000000"/>
              </a:solidFill>
              <a:effectLst/>
              <a:uFillTx/>
              <a:latin typeface="Arial"/>
            </a:endParaRPr>
          </a:p>
        </p:txBody>
      </p:sp>
      <p:sp>
        <p:nvSpPr>
          <p:cNvPr id="328" name="PlaceHolder 2"/>
          <p:cNvSpPr>
            <a:spLocks noGrp="1"/>
          </p:cNvSpPr>
          <p:nvPr>
            <p:ph/>
          </p:nvPr>
        </p:nvSpPr>
        <p:spPr>
          <a:xfrm>
            <a:off x="172440" y="874800"/>
            <a:ext cx="12018960" cy="531684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You can use a data store to reliably save information in computer systems and prevent data loss. </a:t>
            </a:r>
            <a:endParaRPr b="0" lang="en-IN" sz="26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US" sz="2200" strike="noStrike" u="none">
                <a:solidFill>
                  <a:schemeClr val="dk1"/>
                </a:solidFill>
                <a:effectLst/>
                <a:uFillTx/>
                <a:latin typeface="Constantia"/>
              </a:rPr>
              <a:t>Computer systems store information on persistent storage devices. </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US" sz="2200" strike="noStrike" u="none">
                <a:solidFill>
                  <a:schemeClr val="dk1"/>
                </a:solidFill>
                <a:effectLst/>
                <a:uFillTx/>
                <a:latin typeface="Constantia"/>
              </a:rPr>
              <a:t>Persistent storage is nonvolatile, i.e. the storage retains the data even after a device’s power is turned off. </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US" sz="2200" strike="noStrike" u="none">
                <a:solidFill>
                  <a:schemeClr val="dk1"/>
                </a:solidFill>
                <a:effectLst/>
                <a:uFillTx/>
                <a:latin typeface="Constantia"/>
              </a:rPr>
              <a:t>This ensures that the computer system has access to the same data after it is powered on again.</a:t>
            </a:r>
            <a:endParaRPr b="0" lang="en-IN" sz="22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Businesses use data stores to manage, categorize, and streamline data for operations, analysis, reporting, and data retention, which is important for regulatory compliance. </a:t>
            </a:r>
            <a:endParaRPr b="0" lang="en-IN" sz="26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US" sz="2200" strike="noStrike" u="none">
                <a:solidFill>
                  <a:schemeClr val="dk1"/>
                </a:solidFill>
                <a:effectLst/>
                <a:uFillTx/>
                <a:latin typeface="Constantia"/>
              </a:rPr>
              <a:t>Data stores have several use cases, such as data created and consumed by applications, data archiving, data analytics, and disaster recovery.</a:t>
            </a:r>
            <a:endParaRPr b="0" lang="en-IN" sz="22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Due to the complexities in data requirements, companies use different types of data storage infrastructure to provide accessibility, redundancy, governance, and transparency. </a:t>
            </a:r>
            <a:endParaRPr b="0" lang="en-IN" sz="26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US" sz="2200" strike="noStrike" u="none">
                <a:solidFill>
                  <a:schemeClr val="dk1"/>
                </a:solidFill>
                <a:effectLst/>
                <a:uFillTx/>
                <a:latin typeface="Constantia"/>
              </a:rPr>
              <a:t>For example, organizations use Amazon Elastic File System (</a:t>
            </a:r>
            <a:r>
              <a:rPr b="1" lang="en-US" sz="2200" strike="noStrike" u="none">
                <a:solidFill>
                  <a:schemeClr val="dk1"/>
                </a:solidFill>
                <a:effectLst/>
                <a:uFillTx/>
                <a:latin typeface="Constantia"/>
              </a:rPr>
              <a:t>Amazon EFS</a:t>
            </a:r>
            <a:r>
              <a:rPr b="0" lang="en-US" sz="2200" strike="noStrike" u="none">
                <a:solidFill>
                  <a:schemeClr val="dk1"/>
                </a:solidFill>
                <a:effectLst/>
                <a:uFillTx/>
                <a:latin typeface="Constantia"/>
              </a:rPr>
              <a:t>) for a serverless file system and Amazon Simple Storage Service (</a:t>
            </a:r>
            <a:r>
              <a:rPr b="1" lang="en-US" sz="2200" strike="noStrike" u="none">
                <a:solidFill>
                  <a:schemeClr val="dk1"/>
                </a:solidFill>
                <a:effectLst/>
                <a:uFillTx/>
                <a:latin typeface="Constantia"/>
              </a:rPr>
              <a:t>Amazon S3</a:t>
            </a:r>
            <a:r>
              <a:rPr b="0" lang="en-US" sz="2200" strike="noStrike" u="none">
                <a:solidFill>
                  <a:schemeClr val="dk1"/>
                </a:solidFill>
                <a:effectLst/>
                <a:uFillTx/>
                <a:latin typeface="Constantia"/>
              </a:rPr>
              <a:t>) for object storage. </a:t>
            </a:r>
            <a:endParaRPr b="0" lang="en-IN"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20" dur="indefinite" restart="never" nodeType="tmRoot">
          <p:childTnLst>
            <p:seq>
              <p:cTn id="821" dur="indefinite" nodeType="mainSeq">
                <p:childTnLst>
                  <p:par>
                    <p:cTn id="822" fill="hold">
                      <p:stCondLst>
                        <p:cond delay="indefinite"/>
                      </p:stCondLst>
                      <p:childTnLst>
                        <p:par>
                          <p:cTn id="823" fill="hold">
                            <p:stCondLst>
                              <p:cond delay="0"/>
                            </p:stCondLst>
                            <p:childTnLst>
                              <p:par>
                                <p:cTn id="824" nodeType="clickEffect" fill="hold" presetClass="entr" presetID="42">
                                  <p:stCondLst>
                                    <p:cond delay="0"/>
                                  </p:stCondLst>
                                  <p:childTnLst>
                                    <p:set>
                                      <p:cBhvr>
                                        <p:cTn id="825" dur="1" fill="hold">
                                          <p:stCondLst>
                                            <p:cond delay="0"/>
                                          </p:stCondLst>
                                        </p:cTn>
                                        <p:tgtEl>
                                          <p:spTgt spid="328">
                                            <p:txEl>
                                              <p:pRg st="0" end="0"/>
                                            </p:txEl>
                                          </p:spTgt>
                                        </p:tgtEl>
                                        <p:attrNameLst>
                                          <p:attrName>style.visibility</p:attrName>
                                        </p:attrNameLst>
                                      </p:cBhvr>
                                      <p:to>
                                        <p:strVal val="visible"/>
                                      </p:to>
                                    </p:set>
                                    <p:animEffect filter="fade" transition="in">
                                      <p:cBhvr additive="repl">
                                        <p:cTn id="826" dur="1000"/>
                                        <p:tgtEl>
                                          <p:spTgt spid="328">
                                            <p:txEl>
                                              <p:pRg st="0" end="0"/>
                                            </p:txEl>
                                          </p:spTgt>
                                        </p:tgtEl>
                                      </p:cBhvr>
                                    </p:animEffect>
                                    <p:anim calcmode="lin" valueType="num">
                                      <p:cBhvr additive="repl">
                                        <p:cTn id="827" dur="1000" fill="hold"/>
                                        <p:tgtEl>
                                          <p:spTgt spid="328">
                                            <p:txEl>
                                              <p:pRg st="0" end="0"/>
                                            </p:txEl>
                                          </p:spTgt>
                                        </p:tgtEl>
                                        <p:attrNameLst>
                                          <p:attrName>ppt_x</p:attrName>
                                        </p:attrNameLst>
                                      </p:cBhvr>
                                      <p:tavLst>
                                        <p:tav tm="0">
                                          <p:val>
                                            <p:strVal val="#ppt_x"/>
                                          </p:val>
                                        </p:tav>
                                        <p:tav tm="100000">
                                          <p:val>
                                            <p:strVal val="#ppt_x"/>
                                          </p:val>
                                        </p:tav>
                                      </p:tavLst>
                                    </p:anim>
                                    <p:anim calcmode="lin" valueType="num">
                                      <p:cBhvr additive="repl">
                                        <p:cTn id="828" dur="1000" fill="hold"/>
                                        <p:tgtEl>
                                          <p:spTgt spid="328">
                                            <p:txEl>
                                              <p:pRg st="0" end="0"/>
                                            </p:txEl>
                                          </p:spTgt>
                                        </p:tgtEl>
                                        <p:attrNameLst>
                                          <p:attrName>ppt_y</p:attrName>
                                        </p:attrNameLst>
                                      </p:cBhvr>
                                      <p:tavLst>
                                        <p:tav tm="0">
                                          <p:val>
                                            <p:strVal val="#ppt_y+.1"/>
                                          </p:val>
                                        </p:tav>
                                        <p:tav tm="100000">
                                          <p:val>
                                            <p:strVal val="#ppt_y"/>
                                          </p:val>
                                        </p:tav>
                                      </p:tavLst>
                                    </p:anim>
                                  </p:childTnLst>
                                </p:cTn>
                              </p:par>
                              <p:par>
                                <p:cTn id="829" nodeType="withEffect" fill="hold" presetClass="entr" presetID="42">
                                  <p:stCondLst>
                                    <p:cond delay="0"/>
                                  </p:stCondLst>
                                  <p:childTnLst>
                                    <p:set>
                                      <p:cBhvr>
                                        <p:cTn id="830" dur="1" fill="hold">
                                          <p:stCondLst>
                                            <p:cond delay="0"/>
                                          </p:stCondLst>
                                        </p:cTn>
                                        <p:tgtEl>
                                          <p:spTgt spid="328">
                                            <p:txEl>
                                              <p:pRg st="1" end="1"/>
                                            </p:txEl>
                                          </p:spTgt>
                                        </p:tgtEl>
                                        <p:attrNameLst>
                                          <p:attrName>style.visibility</p:attrName>
                                        </p:attrNameLst>
                                      </p:cBhvr>
                                      <p:to>
                                        <p:strVal val="visible"/>
                                      </p:to>
                                    </p:set>
                                    <p:animEffect filter="fade" transition="in">
                                      <p:cBhvr additive="repl">
                                        <p:cTn id="831" dur="1000"/>
                                        <p:tgtEl>
                                          <p:spTgt spid="328">
                                            <p:txEl>
                                              <p:pRg st="1" end="1"/>
                                            </p:txEl>
                                          </p:spTgt>
                                        </p:tgtEl>
                                      </p:cBhvr>
                                    </p:animEffect>
                                    <p:anim calcmode="lin" valueType="num">
                                      <p:cBhvr additive="repl">
                                        <p:cTn id="832" dur="1000" fill="hold"/>
                                        <p:tgtEl>
                                          <p:spTgt spid="328">
                                            <p:txEl>
                                              <p:pRg st="1" end="1"/>
                                            </p:txEl>
                                          </p:spTgt>
                                        </p:tgtEl>
                                        <p:attrNameLst>
                                          <p:attrName>ppt_x</p:attrName>
                                        </p:attrNameLst>
                                      </p:cBhvr>
                                      <p:tavLst>
                                        <p:tav tm="0">
                                          <p:val>
                                            <p:strVal val="#ppt_x"/>
                                          </p:val>
                                        </p:tav>
                                        <p:tav tm="100000">
                                          <p:val>
                                            <p:strVal val="#ppt_x"/>
                                          </p:val>
                                        </p:tav>
                                      </p:tavLst>
                                    </p:anim>
                                    <p:anim calcmode="lin" valueType="num">
                                      <p:cBhvr additive="repl">
                                        <p:cTn id="833" dur="1000" fill="hold"/>
                                        <p:tgtEl>
                                          <p:spTgt spid="328">
                                            <p:txEl>
                                              <p:pRg st="1" end="1"/>
                                            </p:txEl>
                                          </p:spTgt>
                                        </p:tgtEl>
                                        <p:attrNameLst>
                                          <p:attrName>ppt_y</p:attrName>
                                        </p:attrNameLst>
                                      </p:cBhvr>
                                      <p:tavLst>
                                        <p:tav tm="0">
                                          <p:val>
                                            <p:strVal val="#ppt_y+.1"/>
                                          </p:val>
                                        </p:tav>
                                        <p:tav tm="100000">
                                          <p:val>
                                            <p:strVal val="#ppt_y"/>
                                          </p:val>
                                        </p:tav>
                                      </p:tavLst>
                                    </p:anim>
                                  </p:childTnLst>
                                </p:cTn>
                              </p:par>
                              <p:par>
                                <p:cTn id="834" nodeType="withEffect" fill="hold" presetClass="entr" presetID="42">
                                  <p:stCondLst>
                                    <p:cond delay="0"/>
                                  </p:stCondLst>
                                  <p:childTnLst>
                                    <p:set>
                                      <p:cBhvr>
                                        <p:cTn id="835" dur="1" fill="hold">
                                          <p:stCondLst>
                                            <p:cond delay="0"/>
                                          </p:stCondLst>
                                        </p:cTn>
                                        <p:tgtEl>
                                          <p:spTgt spid="328">
                                            <p:txEl>
                                              <p:pRg st="2" end="2"/>
                                            </p:txEl>
                                          </p:spTgt>
                                        </p:tgtEl>
                                        <p:attrNameLst>
                                          <p:attrName>style.visibility</p:attrName>
                                        </p:attrNameLst>
                                      </p:cBhvr>
                                      <p:to>
                                        <p:strVal val="visible"/>
                                      </p:to>
                                    </p:set>
                                    <p:animEffect filter="fade" transition="in">
                                      <p:cBhvr additive="repl">
                                        <p:cTn id="836" dur="1000"/>
                                        <p:tgtEl>
                                          <p:spTgt spid="328">
                                            <p:txEl>
                                              <p:pRg st="2" end="2"/>
                                            </p:txEl>
                                          </p:spTgt>
                                        </p:tgtEl>
                                      </p:cBhvr>
                                    </p:animEffect>
                                    <p:anim calcmode="lin" valueType="num">
                                      <p:cBhvr additive="repl">
                                        <p:cTn id="837" dur="1000" fill="hold"/>
                                        <p:tgtEl>
                                          <p:spTgt spid="328">
                                            <p:txEl>
                                              <p:pRg st="2" end="2"/>
                                            </p:txEl>
                                          </p:spTgt>
                                        </p:tgtEl>
                                        <p:attrNameLst>
                                          <p:attrName>ppt_x</p:attrName>
                                        </p:attrNameLst>
                                      </p:cBhvr>
                                      <p:tavLst>
                                        <p:tav tm="0">
                                          <p:val>
                                            <p:strVal val="#ppt_x"/>
                                          </p:val>
                                        </p:tav>
                                        <p:tav tm="100000">
                                          <p:val>
                                            <p:strVal val="#ppt_x"/>
                                          </p:val>
                                        </p:tav>
                                      </p:tavLst>
                                    </p:anim>
                                    <p:anim calcmode="lin" valueType="num">
                                      <p:cBhvr additive="repl">
                                        <p:cTn id="838" dur="1000" fill="hold"/>
                                        <p:tgtEl>
                                          <p:spTgt spid="328">
                                            <p:txEl>
                                              <p:pRg st="2" end="2"/>
                                            </p:txEl>
                                          </p:spTgt>
                                        </p:tgtEl>
                                        <p:attrNameLst>
                                          <p:attrName>ppt_y</p:attrName>
                                        </p:attrNameLst>
                                      </p:cBhvr>
                                      <p:tavLst>
                                        <p:tav tm="0">
                                          <p:val>
                                            <p:strVal val="#ppt_y+.1"/>
                                          </p:val>
                                        </p:tav>
                                        <p:tav tm="100000">
                                          <p:val>
                                            <p:strVal val="#ppt_y"/>
                                          </p:val>
                                        </p:tav>
                                      </p:tavLst>
                                    </p:anim>
                                  </p:childTnLst>
                                </p:cTn>
                              </p:par>
                              <p:par>
                                <p:cTn id="839" nodeType="withEffect" fill="hold" presetClass="entr" presetID="42">
                                  <p:stCondLst>
                                    <p:cond delay="0"/>
                                  </p:stCondLst>
                                  <p:childTnLst>
                                    <p:set>
                                      <p:cBhvr>
                                        <p:cTn id="840" dur="1" fill="hold">
                                          <p:stCondLst>
                                            <p:cond delay="0"/>
                                          </p:stCondLst>
                                        </p:cTn>
                                        <p:tgtEl>
                                          <p:spTgt spid="328">
                                            <p:txEl>
                                              <p:pRg st="3" end="3"/>
                                            </p:txEl>
                                          </p:spTgt>
                                        </p:tgtEl>
                                        <p:attrNameLst>
                                          <p:attrName>style.visibility</p:attrName>
                                        </p:attrNameLst>
                                      </p:cBhvr>
                                      <p:to>
                                        <p:strVal val="visible"/>
                                      </p:to>
                                    </p:set>
                                    <p:animEffect filter="fade" transition="in">
                                      <p:cBhvr additive="repl">
                                        <p:cTn id="841" dur="1000"/>
                                        <p:tgtEl>
                                          <p:spTgt spid="328">
                                            <p:txEl>
                                              <p:pRg st="3" end="3"/>
                                            </p:txEl>
                                          </p:spTgt>
                                        </p:tgtEl>
                                      </p:cBhvr>
                                    </p:animEffect>
                                    <p:anim calcmode="lin" valueType="num">
                                      <p:cBhvr additive="repl">
                                        <p:cTn id="842" dur="1000" fill="hold"/>
                                        <p:tgtEl>
                                          <p:spTgt spid="328">
                                            <p:txEl>
                                              <p:pRg st="3" end="3"/>
                                            </p:txEl>
                                          </p:spTgt>
                                        </p:tgtEl>
                                        <p:attrNameLst>
                                          <p:attrName>ppt_x</p:attrName>
                                        </p:attrNameLst>
                                      </p:cBhvr>
                                      <p:tavLst>
                                        <p:tav tm="0">
                                          <p:val>
                                            <p:strVal val="#ppt_x"/>
                                          </p:val>
                                        </p:tav>
                                        <p:tav tm="100000">
                                          <p:val>
                                            <p:strVal val="#ppt_x"/>
                                          </p:val>
                                        </p:tav>
                                      </p:tavLst>
                                    </p:anim>
                                    <p:anim calcmode="lin" valueType="num">
                                      <p:cBhvr additive="repl">
                                        <p:cTn id="843" dur="1000" fill="hold"/>
                                        <p:tgtEl>
                                          <p:spTgt spid="32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44" fill="hold">
                      <p:stCondLst>
                        <p:cond delay="indefinite"/>
                      </p:stCondLst>
                      <p:childTnLst>
                        <p:par>
                          <p:cTn id="845" fill="hold">
                            <p:stCondLst>
                              <p:cond delay="0"/>
                            </p:stCondLst>
                            <p:childTnLst>
                              <p:par>
                                <p:cTn id="846" nodeType="clickEffect" fill="hold" presetClass="entr" presetID="42">
                                  <p:stCondLst>
                                    <p:cond delay="0"/>
                                  </p:stCondLst>
                                  <p:childTnLst>
                                    <p:set>
                                      <p:cBhvr>
                                        <p:cTn id="847" dur="1" fill="hold">
                                          <p:stCondLst>
                                            <p:cond delay="0"/>
                                          </p:stCondLst>
                                        </p:cTn>
                                        <p:tgtEl>
                                          <p:spTgt spid="328">
                                            <p:txEl>
                                              <p:pRg st="4" end="4"/>
                                            </p:txEl>
                                          </p:spTgt>
                                        </p:tgtEl>
                                        <p:attrNameLst>
                                          <p:attrName>style.visibility</p:attrName>
                                        </p:attrNameLst>
                                      </p:cBhvr>
                                      <p:to>
                                        <p:strVal val="visible"/>
                                      </p:to>
                                    </p:set>
                                    <p:animEffect filter="fade" transition="in">
                                      <p:cBhvr additive="repl">
                                        <p:cTn id="848" dur="1000"/>
                                        <p:tgtEl>
                                          <p:spTgt spid="328">
                                            <p:txEl>
                                              <p:pRg st="4" end="4"/>
                                            </p:txEl>
                                          </p:spTgt>
                                        </p:tgtEl>
                                      </p:cBhvr>
                                    </p:animEffect>
                                    <p:anim calcmode="lin" valueType="num">
                                      <p:cBhvr additive="repl">
                                        <p:cTn id="849" dur="1000" fill="hold"/>
                                        <p:tgtEl>
                                          <p:spTgt spid="328">
                                            <p:txEl>
                                              <p:pRg st="4" end="4"/>
                                            </p:txEl>
                                          </p:spTgt>
                                        </p:tgtEl>
                                        <p:attrNameLst>
                                          <p:attrName>ppt_x</p:attrName>
                                        </p:attrNameLst>
                                      </p:cBhvr>
                                      <p:tavLst>
                                        <p:tav tm="0">
                                          <p:val>
                                            <p:strVal val="#ppt_x"/>
                                          </p:val>
                                        </p:tav>
                                        <p:tav tm="100000">
                                          <p:val>
                                            <p:strVal val="#ppt_x"/>
                                          </p:val>
                                        </p:tav>
                                      </p:tavLst>
                                    </p:anim>
                                    <p:anim calcmode="lin" valueType="num">
                                      <p:cBhvr additive="repl">
                                        <p:cTn id="850" dur="1000" fill="hold"/>
                                        <p:tgtEl>
                                          <p:spTgt spid="328">
                                            <p:txEl>
                                              <p:pRg st="4" end="4"/>
                                            </p:txEl>
                                          </p:spTgt>
                                        </p:tgtEl>
                                        <p:attrNameLst>
                                          <p:attrName>ppt_y</p:attrName>
                                        </p:attrNameLst>
                                      </p:cBhvr>
                                      <p:tavLst>
                                        <p:tav tm="0">
                                          <p:val>
                                            <p:strVal val="#ppt_y+.1"/>
                                          </p:val>
                                        </p:tav>
                                        <p:tav tm="100000">
                                          <p:val>
                                            <p:strVal val="#ppt_y"/>
                                          </p:val>
                                        </p:tav>
                                      </p:tavLst>
                                    </p:anim>
                                  </p:childTnLst>
                                </p:cTn>
                              </p:par>
                              <p:par>
                                <p:cTn id="851" nodeType="withEffect" fill="hold" presetClass="entr" presetID="42">
                                  <p:stCondLst>
                                    <p:cond delay="0"/>
                                  </p:stCondLst>
                                  <p:childTnLst>
                                    <p:set>
                                      <p:cBhvr>
                                        <p:cTn id="852" dur="1" fill="hold">
                                          <p:stCondLst>
                                            <p:cond delay="0"/>
                                          </p:stCondLst>
                                        </p:cTn>
                                        <p:tgtEl>
                                          <p:spTgt spid="328">
                                            <p:txEl>
                                              <p:pRg st="5" end="5"/>
                                            </p:txEl>
                                          </p:spTgt>
                                        </p:tgtEl>
                                        <p:attrNameLst>
                                          <p:attrName>style.visibility</p:attrName>
                                        </p:attrNameLst>
                                      </p:cBhvr>
                                      <p:to>
                                        <p:strVal val="visible"/>
                                      </p:to>
                                    </p:set>
                                    <p:animEffect filter="fade" transition="in">
                                      <p:cBhvr additive="repl">
                                        <p:cTn id="853" dur="1000"/>
                                        <p:tgtEl>
                                          <p:spTgt spid="328">
                                            <p:txEl>
                                              <p:pRg st="5" end="5"/>
                                            </p:txEl>
                                          </p:spTgt>
                                        </p:tgtEl>
                                      </p:cBhvr>
                                    </p:animEffect>
                                    <p:anim calcmode="lin" valueType="num">
                                      <p:cBhvr additive="repl">
                                        <p:cTn id="854" dur="1000" fill="hold"/>
                                        <p:tgtEl>
                                          <p:spTgt spid="328">
                                            <p:txEl>
                                              <p:pRg st="5" end="5"/>
                                            </p:txEl>
                                          </p:spTgt>
                                        </p:tgtEl>
                                        <p:attrNameLst>
                                          <p:attrName>ppt_x</p:attrName>
                                        </p:attrNameLst>
                                      </p:cBhvr>
                                      <p:tavLst>
                                        <p:tav tm="0">
                                          <p:val>
                                            <p:strVal val="#ppt_x"/>
                                          </p:val>
                                        </p:tav>
                                        <p:tav tm="100000">
                                          <p:val>
                                            <p:strVal val="#ppt_x"/>
                                          </p:val>
                                        </p:tav>
                                      </p:tavLst>
                                    </p:anim>
                                    <p:anim calcmode="lin" valueType="num">
                                      <p:cBhvr additive="repl">
                                        <p:cTn id="855" dur="1000" fill="hold"/>
                                        <p:tgtEl>
                                          <p:spTgt spid="32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856" fill="hold">
                      <p:stCondLst>
                        <p:cond delay="indefinite"/>
                      </p:stCondLst>
                      <p:childTnLst>
                        <p:par>
                          <p:cTn id="857" fill="hold">
                            <p:stCondLst>
                              <p:cond delay="0"/>
                            </p:stCondLst>
                            <p:childTnLst>
                              <p:par>
                                <p:cTn id="858" nodeType="clickEffect" fill="hold" presetClass="entr" presetID="42">
                                  <p:stCondLst>
                                    <p:cond delay="0"/>
                                  </p:stCondLst>
                                  <p:childTnLst>
                                    <p:set>
                                      <p:cBhvr>
                                        <p:cTn id="859" dur="1" fill="hold">
                                          <p:stCondLst>
                                            <p:cond delay="0"/>
                                          </p:stCondLst>
                                        </p:cTn>
                                        <p:tgtEl>
                                          <p:spTgt spid="328">
                                            <p:txEl>
                                              <p:pRg st="6" end="6"/>
                                            </p:txEl>
                                          </p:spTgt>
                                        </p:tgtEl>
                                        <p:attrNameLst>
                                          <p:attrName>style.visibility</p:attrName>
                                        </p:attrNameLst>
                                      </p:cBhvr>
                                      <p:to>
                                        <p:strVal val="visible"/>
                                      </p:to>
                                    </p:set>
                                    <p:animEffect filter="fade" transition="in">
                                      <p:cBhvr additive="repl">
                                        <p:cTn id="860" dur="1000"/>
                                        <p:tgtEl>
                                          <p:spTgt spid="328">
                                            <p:txEl>
                                              <p:pRg st="6" end="6"/>
                                            </p:txEl>
                                          </p:spTgt>
                                        </p:tgtEl>
                                      </p:cBhvr>
                                    </p:animEffect>
                                    <p:anim calcmode="lin" valueType="num">
                                      <p:cBhvr additive="repl">
                                        <p:cTn id="861" dur="1000" fill="hold"/>
                                        <p:tgtEl>
                                          <p:spTgt spid="328">
                                            <p:txEl>
                                              <p:pRg st="6" end="6"/>
                                            </p:txEl>
                                          </p:spTgt>
                                        </p:tgtEl>
                                        <p:attrNameLst>
                                          <p:attrName>ppt_x</p:attrName>
                                        </p:attrNameLst>
                                      </p:cBhvr>
                                      <p:tavLst>
                                        <p:tav tm="0">
                                          <p:val>
                                            <p:strVal val="#ppt_x"/>
                                          </p:val>
                                        </p:tav>
                                        <p:tav tm="100000">
                                          <p:val>
                                            <p:strVal val="#ppt_x"/>
                                          </p:val>
                                        </p:tav>
                                      </p:tavLst>
                                    </p:anim>
                                    <p:anim calcmode="lin" valueType="num">
                                      <p:cBhvr additive="repl">
                                        <p:cTn id="862" dur="1000" fill="hold"/>
                                        <p:tgtEl>
                                          <p:spTgt spid="328">
                                            <p:txEl>
                                              <p:pRg st="6" end="6"/>
                                            </p:txEl>
                                          </p:spTgt>
                                        </p:tgtEl>
                                        <p:attrNameLst>
                                          <p:attrName>ppt_y</p:attrName>
                                        </p:attrNameLst>
                                      </p:cBhvr>
                                      <p:tavLst>
                                        <p:tav tm="0">
                                          <p:val>
                                            <p:strVal val="#ppt_y+.1"/>
                                          </p:val>
                                        </p:tav>
                                        <p:tav tm="100000">
                                          <p:val>
                                            <p:strVal val="#ppt_y"/>
                                          </p:val>
                                        </p:tav>
                                      </p:tavLst>
                                    </p:anim>
                                  </p:childTnLst>
                                </p:cTn>
                              </p:par>
                              <p:par>
                                <p:cTn id="863" nodeType="withEffect" fill="hold" presetClass="entr" presetID="42">
                                  <p:stCondLst>
                                    <p:cond delay="0"/>
                                  </p:stCondLst>
                                  <p:childTnLst>
                                    <p:set>
                                      <p:cBhvr>
                                        <p:cTn id="864" dur="1" fill="hold">
                                          <p:stCondLst>
                                            <p:cond delay="0"/>
                                          </p:stCondLst>
                                        </p:cTn>
                                        <p:tgtEl>
                                          <p:spTgt spid="328">
                                            <p:txEl>
                                              <p:pRg st="7" end="7"/>
                                            </p:txEl>
                                          </p:spTgt>
                                        </p:tgtEl>
                                        <p:attrNameLst>
                                          <p:attrName>style.visibility</p:attrName>
                                        </p:attrNameLst>
                                      </p:cBhvr>
                                      <p:to>
                                        <p:strVal val="visible"/>
                                      </p:to>
                                    </p:set>
                                    <p:animEffect filter="fade" transition="in">
                                      <p:cBhvr additive="repl">
                                        <p:cTn id="865" dur="1000"/>
                                        <p:tgtEl>
                                          <p:spTgt spid="328">
                                            <p:txEl>
                                              <p:pRg st="7" end="7"/>
                                            </p:txEl>
                                          </p:spTgt>
                                        </p:tgtEl>
                                      </p:cBhvr>
                                    </p:animEffect>
                                    <p:anim calcmode="lin" valueType="num">
                                      <p:cBhvr additive="repl">
                                        <p:cTn id="866" dur="1000" fill="hold"/>
                                        <p:tgtEl>
                                          <p:spTgt spid="328">
                                            <p:txEl>
                                              <p:pRg st="7" end="7"/>
                                            </p:txEl>
                                          </p:spTgt>
                                        </p:tgtEl>
                                        <p:attrNameLst>
                                          <p:attrName>ppt_x</p:attrName>
                                        </p:attrNameLst>
                                      </p:cBhvr>
                                      <p:tavLst>
                                        <p:tav tm="0">
                                          <p:val>
                                            <p:strVal val="#ppt_x"/>
                                          </p:val>
                                        </p:tav>
                                        <p:tav tm="100000">
                                          <p:val>
                                            <p:strVal val="#ppt_x"/>
                                          </p:val>
                                        </p:tav>
                                      </p:tavLst>
                                    </p:anim>
                                    <p:anim calcmode="lin" valueType="num">
                                      <p:cBhvr additive="repl">
                                        <p:cTn id="867" dur="1000" fill="hold"/>
                                        <p:tgtEl>
                                          <p:spTgt spid="328">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Some Terms Related To Data Stores</a:t>
            </a:r>
            <a:br>
              <a:rPr sz="5000"/>
            </a:br>
            <a:endParaRPr b="0" lang="en-IN" sz="5000" strike="noStrike" u="none">
              <a:solidFill>
                <a:srgbClr val="000000"/>
              </a:solidFill>
              <a:effectLst/>
              <a:uFillTx/>
              <a:latin typeface="Arial"/>
            </a:endParaRPr>
          </a:p>
        </p:txBody>
      </p:sp>
      <p:sp>
        <p:nvSpPr>
          <p:cNvPr id="33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61"/>
              </a:spcBef>
              <a:buClr>
                <a:srgbClr val="0bd0d9"/>
              </a:buClr>
              <a:buSzPct val="95000"/>
              <a:buFont typeface="Wingdings 2" charset="2"/>
              <a:buChar char=""/>
            </a:pPr>
            <a:r>
              <a:rPr b="1" lang="en-US" sz="2800" strike="noStrike" u="none">
                <a:solidFill>
                  <a:schemeClr val="dk1"/>
                </a:solidFill>
                <a:effectLst/>
                <a:uFillTx/>
                <a:latin typeface="Constantia"/>
              </a:rPr>
              <a:t>Database </a:t>
            </a:r>
            <a:endParaRPr b="0" lang="en-IN" sz="2800" strike="noStrike" u="none">
              <a:solidFill>
                <a:srgbClr val="000000"/>
              </a:solidFill>
              <a:effectLst/>
              <a:uFillTx/>
              <a:latin typeface="Arial"/>
            </a:endParaRPr>
          </a:p>
          <a:p>
            <a:pPr marL="274320" indent="-274320">
              <a:lnSpc>
                <a:spcPct val="100000"/>
              </a:lnSpc>
              <a:spcBef>
                <a:spcPts val="561"/>
              </a:spcBef>
              <a:buClr>
                <a:srgbClr val="0bd0d9"/>
              </a:buClr>
              <a:buSzPct val="95000"/>
              <a:buFont typeface="Wingdings 2" charset="2"/>
              <a:buChar char=""/>
            </a:pPr>
            <a:r>
              <a:rPr b="1" lang="en-US" sz="2800" strike="noStrike" u="none">
                <a:solidFill>
                  <a:schemeClr val="dk1"/>
                </a:solidFill>
                <a:effectLst/>
                <a:uFillTx/>
                <a:latin typeface="Constantia"/>
              </a:rPr>
              <a:t>Data stores compared to databases </a:t>
            </a:r>
            <a:endParaRPr b="0" lang="en-IN" sz="2800" strike="noStrike" u="none">
              <a:solidFill>
                <a:srgbClr val="000000"/>
              </a:solidFill>
              <a:effectLst/>
              <a:uFillTx/>
              <a:latin typeface="Arial"/>
            </a:endParaRPr>
          </a:p>
          <a:p>
            <a:pPr marL="274320" indent="-274320">
              <a:lnSpc>
                <a:spcPct val="100000"/>
              </a:lnSpc>
              <a:spcBef>
                <a:spcPts val="561"/>
              </a:spcBef>
              <a:buClr>
                <a:srgbClr val="0bd0d9"/>
              </a:buClr>
              <a:buSzPct val="95000"/>
              <a:buFont typeface="Wingdings 2" charset="2"/>
              <a:buChar char=""/>
            </a:pPr>
            <a:r>
              <a:rPr b="1" lang="en-US" sz="2800" strike="noStrike" u="none">
                <a:solidFill>
                  <a:schemeClr val="dk1"/>
                </a:solidFill>
                <a:effectLst/>
                <a:uFillTx/>
                <a:latin typeface="Constantia"/>
              </a:rPr>
              <a:t>Data warehouse </a:t>
            </a:r>
            <a:endParaRPr b="0" lang="en-IN" sz="2800" strike="noStrike" u="none">
              <a:solidFill>
                <a:srgbClr val="000000"/>
              </a:solidFill>
              <a:effectLst/>
              <a:uFillTx/>
              <a:latin typeface="Arial"/>
            </a:endParaRPr>
          </a:p>
          <a:p>
            <a:pPr marL="274320" indent="-274320">
              <a:lnSpc>
                <a:spcPct val="100000"/>
              </a:lnSpc>
              <a:spcBef>
                <a:spcPts val="561"/>
              </a:spcBef>
              <a:buClr>
                <a:srgbClr val="0bd0d9"/>
              </a:buClr>
              <a:buSzPct val="95000"/>
              <a:buFont typeface="Wingdings 2" charset="2"/>
              <a:buChar char=""/>
            </a:pPr>
            <a:r>
              <a:rPr b="1" lang="en-US" sz="2800" strike="noStrike" u="none">
                <a:solidFill>
                  <a:schemeClr val="dk1"/>
                </a:solidFill>
                <a:effectLst/>
                <a:uFillTx/>
                <a:latin typeface="Constantia"/>
              </a:rPr>
              <a:t>Data stores compared to. data warehouses </a:t>
            </a:r>
            <a:endParaRPr b="0" lang="en-IN" sz="2800" strike="noStrike" u="none">
              <a:solidFill>
                <a:srgbClr val="000000"/>
              </a:solidFill>
              <a:effectLst/>
              <a:uFillTx/>
              <a:latin typeface="Arial"/>
            </a:endParaRPr>
          </a:p>
          <a:p>
            <a:pPr indent="0">
              <a:lnSpc>
                <a:spcPct val="100000"/>
              </a:lnSpc>
              <a:spcBef>
                <a:spcPts val="561"/>
              </a:spcBef>
              <a:buNone/>
              <a:tabLst>
                <a:tab algn="l" pos="0"/>
              </a:tabLst>
            </a:pPr>
            <a:endParaRPr b="0" lang="en-IN"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a:bodyPr>
          <a:p>
            <a:pPr indent="0">
              <a:lnSpc>
                <a:spcPct val="100000"/>
              </a:lnSpc>
              <a:buNone/>
              <a:tabLst>
                <a:tab algn="l" pos="0"/>
              </a:tabLst>
            </a:pPr>
            <a:r>
              <a:rPr b="1" lang="en-US" sz="5400" strike="noStrike" u="none">
                <a:solidFill>
                  <a:schemeClr val="dk2"/>
                </a:solidFill>
                <a:effectLst/>
                <a:uFillTx/>
                <a:latin typeface="Calibri"/>
              </a:rPr>
              <a:t>Database</a:t>
            </a:r>
            <a:endParaRPr b="0" lang="en-IN" sz="5400" strike="noStrike" u="none">
              <a:solidFill>
                <a:srgbClr val="000000"/>
              </a:solidFill>
              <a:effectLst/>
              <a:uFillTx/>
              <a:latin typeface="Arial"/>
            </a:endParaRPr>
          </a:p>
        </p:txBody>
      </p:sp>
      <p:sp>
        <p:nvSpPr>
          <p:cNvPr id="33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A database is an organized storage system.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Most databases are based on the relational database architecture.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The relational database management system (RDBMS) allows users to store data in tables associated with specific data points.</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Organizations use databases to store transactional data, such as accounting, sales, and administrative logs.</a:t>
            </a:r>
            <a:endParaRPr b="0" lang="en-IN" sz="2200" strike="noStrike" u="none">
              <a:solidFill>
                <a:srgbClr val="000000"/>
              </a:solidFill>
              <a:effectLst/>
              <a:uFillTx/>
              <a:latin typeface="Arial"/>
            </a:endParaRPr>
          </a:p>
          <a:p>
            <a:pPr indent="0">
              <a:lnSpc>
                <a:spcPct val="100000"/>
              </a:lnSpc>
              <a:spcBef>
                <a:spcPts val="439"/>
              </a:spcBef>
              <a:buNone/>
              <a:tabLst>
                <a:tab algn="l" pos="0"/>
              </a:tabLst>
            </a:pPr>
            <a:endParaRPr b="0" lang="en-IN" sz="2200" strike="noStrike" u="none">
              <a:solidFill>
                <a:srgbClr val="000000"/>
              </a:solidFill>
              <a:effectLst/>
              <a:uFillTx/>
              <a:latin typeface="Arial"/>
            </a:endParaRPr>
          </a:p>
          <a:p>
            <a:pPr indent="0">
              <a:lnSpc>
                <a:spcPct val="100000"/>
              </a:lnSpc>
              <a:spcBef>
                <a:spcPts val="439"/>
              </a:spcBef>
              <a:buNone/>
              <a:tabLst>
                <a:tab algn="l" pos="0"/>
              </a:tabLst>
            </a:pPr>
            <a:endParaRPr b="0" lang="en-IN"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28" name="Google Shape;348;p21" descr=""/>
          <p:cNvPicPr/>
          <p:nvPr/>
        </p:nvPicPr>
        <p:blipFill>
          <a:blip r:embed="rId1"/>
          <a:stretch/>
        </p:blipFill>
        <p:spPr>
          <a:xfrm>
            <a:off x="3398400" y="174240"/>
            <a:ext cx="4816800" cy="6422760"/>
          </a:xfrm>
          <a:prstGeom prst="rect">
            <a:avLst/>
          </a:prstGeom>
          <a:noFill/>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a:bodyPr>
          <a:p>
            <a:pPr indent="0">
              <a:lnSpc>
                <a:spcPct val="100000"/>
              </a:lnSpc>
              <a:buNone/>
              <a:tabLst>
                <a:tab algn="l" pos="0"/>
              </a:tabLst>
            </a:pPr>
            <a:r>
              <a:rPr b="1" lang="en-US" sz="5400" strike="noStrike" u="none">
                <a:solidFill>
                  <a:schemeClr val="dk2"/>
                </a:solidFill>
                <a:effectLst/>
                <a:uFillTx/>
                <a:latin typeface="Calibri"/>
              </a:rPr>
              <a:t>Data stores compared to databases </a:t>
            </a:r>
            <a:endParaRPr b="0" lang="en-IN" sz="5400" strike="noStrike" u="none">
              <a:solidFill>
                <a:srgbClr val="000000"/>
              </a:solidFill>
              <a:effectLst/>
              <a:uFillTx/>
              <a:latin typeface="Arial"/>
            </a:endParaRPr>
          </a:p>
        </p:txBody>
      </p:sp>
      <p:sp>
        <p:nvSpPr>
          <p:cNvPr id="334"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Discussions on data stores involve different methods to store and retrieve information. </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A database is one method that allows applications to store, share, and retrieve data easily. </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Unlike file systems, a database adheres to specific rules of how data is organized, formatted, and stored in the database.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1" lang="en-US" sz="5400" strike="noStrike" u="none">
                <a:solidFill>
                  <a:schemeClr val="dk2"/>
                </a:solidFill>
                <a:effectLst/>
                <a:uFillTx/>
                <a:latin typeface="Calibri"/>
              </a:rPr>
              <a:t>Data warehouse </a:t>
            </a:r>
            <a:endParaRPr b="0" lang="en-IN" sz="5400" strike="noStrike" u="none">
              <a:solidFill>
                <a:srgbClr val="000000"/>
              </a:solidFill>
              <a:effectLst/>
              <a:uFillTx/>
              <a:latin typeface="Arial"/>
            </a:endParaRPr>
          </a:p>
        </p:txBody>
      </p:sp>
      <p:sp>
        <p:nvSpPr>
          <p:cNvPr id="33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A data warehouse is an extensive collection of business-related information acquired from various sources. </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Companies use data warehouses to support business intelligence and analytics. </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Business analysts and data scientists derive actionable insights from a data warehouse.</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85000" lnSpcReduction="9999"/>
          </a:bodyPr>
          <a:p>
            <a:pPr indent="0">
              <a:lnSpc>
                <a:spcPct val="100000"/>
              </a:lnSpc>
              <a:buNone/>
              <a:tabLst>
                <a:tab algn="l" pos="0"/>
              </a:tabLst>
            </a:pPr>
            <a:r>
              <a:rPr b="1" lang="en-US" sz="5400" strike="noStrike" u="none">
                <a:solidFill>
                  <a:schemeClr val="dk2"/>
                </a:solidFill>
                <a:effectLst/>
                <a:uFillTx/>
                <a:latin typeface="Calibri"/>
              </a:rPr>
              <a:t>Data stores compared to data warehouses </a:t>
            </a:r>
            <a:endParaRPr b="0" lang="en-IN" sz="5400" strike="noStrike" u="none">
              <a:solidFill>
                <a:srgbClr val="000000"/>
              </a:solidFill>
              <a:effectLst/>
              <a:uFillTx/>
              <a:latin typeface="Arial"/>
            </a:endParaRPr>
          </a:p>
        </p:txBody>
      </p:sp>
      <p:sp>
        <p:nvSpPr>
          <p:cNvPr id="33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Data store is an umbrella term that includes the different hardware, technologies, formats, and architectures for storing and retrieving information. </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US" sz="2400" strike="noStrike" u="none">
                <a:solidFill>
                  <a:schemeClr val="dk1"/>
                </a:solidFill>
                <a:effectLst/>
                <a:uFillTx/>
                <a:latin typeface="Constantia"/>
              </a:rPr>
              <a:t>A data warehouse is a specific type of data store for consolidating analytical data for businesses.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For example, GE Renewable Energy uses </a:t>
            </a:r>
            <a:r>
              <a:rPr b="1" lang="en-US" sz="2400" strike="noStrike" u="none">
                <a:solidFill>
                  <a:schemeClr val="dk1"/>
                </a:solidFill>
                <a:effectLst/>
                <a:uFillTx/>
                <a:latin typeface="Constantia"/>
              </a:rPr>
              <a:t>AWS Redshift</a:t>
            </a:r>
            <a:r>
              <a:rPr b="0" lang="en-US" sz="2400" strike="noStrike" u="none">
                <a:solidFill>
                  <a:schemeClr val="dk1"/>
                </a:solidFill>
                <a:effectLst/>
                <a:uFillTx/>
                <a:latin typeface="Constantia"/>
              </a:rPr>
              <a:t> to gain new insights into its collected data.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How does a data store work?</a:t>
            </a:r>
            <a:br>
              <a:rPr sz="5000"/>
            </a:br>
            <a:endParaRPr b="0" lang="en-IN" sz="5000" strike="noStrike" u="none">
              <a:solidFill>
                <a:srgbClr val="000000"/>
              </a:solidFill>
              <a:effectLst/>
              <a:uFillTx/>
              <a:latin typeface="Arial"/>
            </a:endParaRPr>
          </a:p>
        </p:txBody>
      </p:sp>
      <p:sp>
        <p:nvSpPr>
          <p:cNvPr id="34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physical data storage device is the underlying technology behind a data store.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You can read and write information to the device in specific formats such as files, tables, or blocks.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device can be local, remote, or in the cloud.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Large data stores are typically distributed across multiple physical devices in different geographic locations.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Software systems and services abstract the underlying operations of the data store.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Some Examples Of Physical Devices</a:t>
            </a:r>
            <a:endParaRPr b="0" lang="en-IN" sz="5000" strike="noStrike" u="none">
              <a:solidFill>
                <a:srgbClr val="000000"/>
              </a:solidFill>
              <a:effectLst/>
              <a:uFillTx/>
              <a:latin typeface="Arial"/>
            </a:endParaRPr>
          </a:p>
        </p:txBody>
      </p:sp>
      <p:sp>
        <p:nvSpPr>
          <p:cNvPr id="34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fontScale="85000" lnSpcReduction="19999"/>
          </a:bodyPr>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Flash and SSD drives</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A solid state drive (SSD) is a semiconductor technology that allows the writing and reading of data in flash memory chips. Flash storage technology was commercially available in pen drives before becoming an alternative to hard disk drives (HDD). Compared to an HDD, a physical SSD has no moving parts, which means it has faster performance and a longer lifespan.</a:t>
            </a:r>
            <a:endParaRPr b="0" lang="en-IN" sz="24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Hybrid storage array</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tabLst>
                <a:tab algn="l" pos="0"/>
              </a:tabLst>
            </a:pPr>
            <a:r>
              <a:rPr b="0" lang="en-US" sz="2400" strike="noStrike" u="none">
                <a:solidFill>
                  <a:schemeClr val="dk1"/>
                </a:solidFill>
                <a:effectLst/>
                <a:uFillTx/>
                <a:latin typeface="Constantia"/>
              </a:rPr>
              <a:t>Hybrid storage array is a physical storage setup that consists of an SSD and an HDD. While an SSD offers a low-latency operation, it costs much more per-unit storage than an HDD. Therefore, organizations use a hybrid storage array to balance performance, capacity, and cost.</a:t>
            </a:r>
            <a:endParaRPr b="0" lang="en-IN" sz="24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RAID</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tabLst>
                <a:tab algn="l" pos="0"/>
              </a:tabLst>
            </a:pPr>
            <a:r>
              <a:rPr b="0" lang="en-US" sz="2400" strike="noStrike" u="none">
                <a:solidFill>
                  <a:schemeClr val="dk1"/>
                </a:solidFill>
                <a:effectLst/>
                <a:uFillTx/>
                <a:latin typeface="Constantia"/>
              </a:rPr>
              <a:t>RAID stands for a redundant array of independent disks. It is a technology that keeps the same data in multiple places on an SSD.</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609480" y="704160"/>
            <a:ext cx="11073600" cy="1142280"/>
          </a:xfrm>
          <a:prstGeom prst="rect">
            <a:avLst/>
          </a:prstGeom>
          <a:noFill/>
          <a:ln w="0">
            <a:noFill/>
          </a:ln>
        </p:spPr>
        <p:txBody>
          <a:bodyPr lIns="0" rIns="0" tIns="45720" bIns="0" anchor="b">
            <a:noAutofit/>
          </a:bodyPr>
          <a:p>
            <a:pPr indent="0">
              <a:lnSpc>
                <a:spcPct val="100000"/>
              </a:lnSpc>
              <a:buNone/>
              <a:tabLst>
                <a:tab algn="l" pos="0"/>
              </a:tabLst>
            </a:pPr>
            <a:r>
              <a:rPr b="0" lang="en-US" sz="5000" strike="noStrike" u="none">
                <a:solidFill>
                  <a:schemeClr val="dk2"/>
                </a:solidFill>
                <a:effectLst/>
                <a:uFillTx/>
                <a:latin typeface="Calibri"/>
              </a:rPr>
              <a:t>AWS document reference ends….</a:t>
            </a:r>
            <a:endParaRPr b="0" lang="en-IN" sz="5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CLOUD DATA STORES</a:t>
            </a:r>
            <a:endParaRPr b="0" lang="en-IN" sz="5000" strike="noStrike" u="none">
              <a:solidFill>
                <a:srgbClr val="000000"/>
              </a:solidFill>
              <a:effectLst/>
              <a:uFillTx/>
              <a:latin typeface="Arial"/>
            </a:endParaRPr>
          </a:p>
        </p:txBody>
      </p:sp>
      <p:sp>
        <p:nvSpPr>
          <p:cNvPr id="345"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Distributed Data Store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Types of Data Stores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CLOUD DATA STORES </a:t>
            </a:r>
            <a:endParaRPr b="0" lang="en-IN" sz="5000" strike="noStrike" u="none">
              <a:solidFill>
                <a:srgbClr val="000000"/>
              </a:solidFill>
              <a:effectLst/>
              <a:uFillTx/>
              <a:latin typeface="Arial"/>
            </a:endParaRPr>
          </a:p>
        </p:txBody>
      </p:sp>
      <p:sp>
        <p:nvSpPr>
          <p:cNvPr id="34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A data store is a data repository where data are stored as objects.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store includes data repositories, flat files that can store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stores can be of different types: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Relational databases (Examples: MySQL, PostgreSQL, Microsoft SQL Server, Oracle Database)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Object-oriented databases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Operational data stores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Schema-less data stores, e.g. Apache Cassandra or Dynamo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Paper files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Data files (spread sheets, flat files, etc)</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Distributed Data Store </a:t>
            </a:r>
            <a:endParaRPr b="0" lang="en-IN" sz="5000" strike="noStrike" u="none">
              <a:solidFill>
                <a:srgbClr val="000000"/>
              </a:solidFill>
              <a:effectLst/>
              <a:uFillTx/>
              <a:latin typeface="Arial"/>
            </a:endParaRPr>
          </a:p>
        </p:txBody>
      </p:sp>
      <p:sp>
        <p:nvSpPr>
          <p:cNvPr id="349"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Distributed Data Store is like a distributed database where users store information on multiple nodes.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These kinds of data store are non-relational databases that searches data quickly over a large multiple nodes.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Examples for this kind of data storage are Google’s BigTable, Amazon’s Dynamo and Windows Azure Storage. </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Some Distributed Data Stores use to recover the original file when parts of that file are damaged or unavailable by using forward error correction techniques.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Others download that file from a diverse mirror.</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Types of Data Stores</a:t>
            </a:r>
            <a:endParaRPr b="0" lang="en-IN" sz="5000" strike="noStrike" u="none">
              <a:solidFill>
                <a:srgbClr val="000000"/>
              </a:solidFill>
              <a:effectLst/>
              <a:uFillTx/>
              <a:latin typeface="Arial"/>
            </a:endParaRPr>
          </a:p>
        </p:txBody>
      </p:sp>
      <p:sp>
        <p:nvSpPr>
          <p:cNvPr id="351"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Established IT organizations have started using advanced technologies for managing large size data, which come from social computing and data analysis applications.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BigTable</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23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Storage is a resource to be allocated to organizations to add more value.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storage management includes a set of tools to configure, backup, assign to users according to defined policies.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Service level agreements (SLA) support clear business objectives, reduced risk mitigation levels and legal issues.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filter="fade" transition="in">
                                      <p:cBhvr additive="repl">
                                        <p:cTn id="7" dur="1000"/>
                                        <p:tgtEl>
                                          <p:spTgt spid="230">
                                            <p:txEl>
                                              <p:pRg st="0" end="0"/>
                                            </p:txEl>
                                          </p:spTgt>
                                        </p:tgtEl>
                                      </p:cBhvr>
                                    </p:animEffect>
                                    <p:anim calcmode="lin" valueType="num">
                                      <p:cBhvr additive="repl">
                                        <p:cTn id="8" dur="1000" fill="hold"/>
                                        <p:tgtEl>
                                          <p:spTgt spid="230">
                                            <p:txEl>
                                              <p:pRg st="0" end="0"/>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2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nodeType="clickEffect" fill="hold" presetClass="entr" presetID="42">
                                  <p:stCondLst>
                                    <p:cond delay="0"/>
                                  </p:stCondLst>
                                  <p:childTnLst>
                                    <p:set>
                                      <p:cBhvr>
                                        <p:cTn id="13" dur="1" fill="hold">
                                          <p:stCondLst>
                                            <p:cond delay="0"/>
                                          </p:stCondLst>
                                        </p:cTn>
                                        <p:tgtEl>
                                          <p:spTgt spid="230">
                                            <p:txEl>
                                              <p:pRg st="1" end="1"/>
                                            </p:txEl>
                                          </p:spTgt>
                                        </p:tgtEl>
                                        <p:attrNameLst>
                                          <p:attrName>style.visibility</p:attrName>
                                        </p:attrNameLst>
                                      </p:cBhvr>
                                      <p:to>
                                        <p:strVal val="visible"/>
                                      </p:to>
                                    </p:set>
                                    <p:animEffect filter="fade" transition="in">
                                      <p:cBhvr additive="repl">
                                        <p:cTn id="14" dur="1000"/>
                                        <p:tgtEl>
                                          <p:spTgt spid="230">
                                            <p:txEl>
                                              <p:pRg st="1" end="1"/>
                                            </p:txEl>
                                          </p:spTgt>
                                        </p:tgtEl>
                                      </p:cBhvr>
                                    </p:animEffect>
                                    <p:anim calcmode="lin" valueType="num">
                                      <p:cBhvr additive="repl">
                                        <p:cTn id="15" dur="1000" fill="hold"/>
                                        <p:tgtEl>
                                          <p:spTgt spid="230">
                                            <p:txEl>
                                              <p:pRg st="1" end="1"/>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2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42">
                                  <p:stCondLst>
                                    <p:cond delay="0"/>
                                  </p:stCondLst>
                                  <p:childTnLst>
                                    <p:set>
                                      <p:cBhvr>
                                        <p:cTn id="20" dur="1" fill="hold">
                                          <p:stCondLst>
                                            <p:cond delay="0"/>
                                          </p:stCondLst>
                                        </p:cTn>
                                        <p:tgtEl>
                                          <p:spTgt spid="230">
                                            <p:txEl>
                                              <p:pRg st="2" end="2"/>
                                            </p:txEl>
                                          </p:spTgt>
                                        </p:tgtEl>
                                        <p:attrNameLst>
                                          <p:attrName>style.visibility</p:attrName>
                                        </p:attrNameLst>
                                      </p:cBhvr>
                                      <p:to>
                                        <p:strVal val="visible"/>
                                      </p:to>
                                    </p:set>
                                    <p:animEffect filter="fade" transition="in">
                                      <p:cBhvr additive="repl">
                                        <p:cTn id="21" dur="1000"/>
                                        <p:tgtEl>
                                          <p:spTgt spid="230">
                                            <p:txEl>
                                              <p:pRg st="2" end="2"/>
                                            </p:txEl>
                                          </p:spTgt>
                                        </p:tgtEl>
                                      </p:cBhvr>
                                    </p:animEffect>
                                    <p:anim calcmode="lin" valueType="num">
                                      <p:cBhvr additive="repl">
                                        <p:cTn id="22" dur="1000" fill="hold"/>
                                        <p:tgtEl>
                                          <p:spTgt spid="230">
                                            <p:txEl>
                                              <p:pRg st="2" end="2"/>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23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609480" y="452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BigTable</a:t>
            </a:r>
            <a:endParaRPr b="0" lang="en-IN" sz="5000" strike="noStrike" u="none">
              <a:solidFill>
                <a:srgbClr val="000000"/>
              </a:solidFill>
              <a:effectLst/>
              <a:uFillTx/>
              <a:latin typeface="Arial"/>
            </a:endParaRPr>
          </a:p>
        </p:txBody>
      </p:sp>
      <p:sp>
        <p:nvSpPr>
          <p:cNvPr id="353" name="PlaceHolder 2"/>
          <p:cNvSpPr>
            <a:spLocks noGrp="1"/>
          </p:cNvSpPr>
          <p:nvPr>
            <p:ph/>
          </p:nvPr>
        </p:nvSpPr>
        <p:spPr>
          <a:xfrm>
            <a:off x="609480" y="1736640"/>
            <a:ext cx="10972080" cy="4388400"/>
          </a:xfrm>
          <a:prstGeom prst="rect">
            <a:avLst/>
          </a:prstGeom>
          <a:noFill/>
          <a:ln w="0">
            <a:noFill/>
          </a:ln>
        </p:spPr>
        <p:txBody>
          <a:bodyPr lIns="90000" rIns="90000" tIns="45000" bIns="45000" anchor="t">
            <a:normAutofit fontScale="92500"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compressed, high performance and proprietary data storage system construct on Google File System, Chubby Lock Service, SSTable and a small number of other Google technologies.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Developed in 2004 and is used in number of Google applications such as web indexing, Google Earth, Google Reader, Google Maps, Google Book Search, MapReduce, Blogger.com, Google Code hosting, Orkut, YouTube and Gmail.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Advantages of developing BigTable : scalability and better performance control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BigTable charts two random string values (row and column key) and timestamp into an associated random byte array.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Designed to scale into the petabyte range across multiple machines and easy to add more machines and automatically start using resources available without any configuration changes.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8" dur="indefinite" restart="never" nodeType="tmRoot">
          <p:childTnLst>
            <p:seq>
              <p:cTn id="869" dur="indefinite" nodeType="mainSeq">
                <p:childTnLst>
                  <p:par>
                    <p:cTn id="870" fill="hold">
                      <p:stCondLst>
                        <p:cond delay="indefinite"/>
                      </p:stCondLst>
                      <p:childTnLst>
                        <p:par>
                          <p:cTn id="871" fill="hold">
                            <p:stCondLst>
                              <p:cond delay="0"/>
                            </p:stCondLst>
                            <p:childTnLst>
                              <p:par>
                                <p:cTn id="872" nodeType="clickEffect" fill="hold" presetClass="entr" presetID="42">
                                  <p:stCondLst>
                                    <p:cond delay="0"/>
                                  </p:stCondLst>
                                  <p:childTnLst>
                                    <p:set>
                                      <p:cBhvr>
                                        <p:cTn id="873" dur="1" fill="hold">
                                          <p:stCondLst>
                                            <p:cond delay="0"/>
                                          </p:stCondLst>
                                        </p:cTn>
                                        <p:tgtEl>
                                          <p:spTgt spid="353">
                                            <p:txEl>
                                              <p:pRg st="0" end="0"/>
                                            </p:txEl>
                                          </p:spTgt>
                                        </p:tgtEl>
                                        <p:attrNameLst>
                                          <p:attrName>style.visibility</p:attrName>
                                        </p:attrNameLst>
                                      </p:cBhvr>
                                      <p:to>
                                        <p:strVal val="visible"/>
                                      </p:to>
                                    </p:set>
                                    <p:animEffect filter="fade" transition="in">
                                      <p:cBhvr additive="repl">
                                        <p:cTn id="874" dur="1000"/>
                                        <p:tgtEl>
                                          <p:spTgt spid="353">
                                            <p:txEl>
                                              <p:pRg st="0" end="0"/>
                                            </p:txEl>
                                          </p:spTgt>
                                        </p:tgtEl>
                                      </p:cBhvr>
                                    </p:animEffect>
                                    <p:anim calcmode="lin" valueType="num">
                                      <p:cBhvr additive="repl">
                                        <p:cTn id="875" dur="1000" fill="hold"/>
                                        <p:tgtEl>
                                          <p:spTgt spid="353">
                                            <p:txEl>
                                              <p:pRg st="0" end="0"/>
                                            </p:txEl>
                                          </p:spTgt>
                                        </p:tgtEl>
                                        <p:attrNameLst>
                                          <p:attrName>ppt_x</p:attrName>
                                        </p:attrNameLst>
                                      </p:cBhvr>
                                      <p:tavLst>
                                        <p:tav tm="0">
                                          <p:val>
                                            <p:strVal val="#ppt_x"/>
                                          </p:val>
                                        </p:tav>
                                        <p:tav tm="100000">
                                          <p:val>
                                            <p:strVal val="#ppt_x"/>
                                          </p:val>
                                        </p:tav>
                                      </p:tavLst>
                                    </p:anim>
                                    <p:anim calcmode="lin" valueType="num">
                                      <p:cBhvr additive="repl">
                                        <p:cTn id="876" dur="1000" fill="hold"/>
                                        <p:tgtEl>
                                          <p:spTgt spid="3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77" fill="hold">
                      <p:stCondLst>
                        <p:cond delay="indefinite"/>
                      </p:stCondLst>
                      <p:childTnLst>
                        <p:par>
                          <p:cTn id="878" fill="hold">
                            <p:stCondLst>
                              <p:cond delay="0"/>
                            </p:stCondLst>
                            <p:childTnLst>
                              <p:par>
                                <p:cTn id="879" nodeType="clickEffect" fill="hold" presetClass="entr" presetID="42">
                                  <p:stCondLst>
                                    <p:cond delay="0"/>
                                  </p:stCondLst>
                                  <p:childTnLst>
                                    <p:set>
                                      <p:cBhvr>
                                        <p:cTn id="880" dur="1" fill="hold">
                                          <p:stCondLst>
                                            <p:cond delay="0"/>
                                          </p:stCondLst>
                                        </p:cTn>
                                        <p:tgtEl>
                                          <p:spTgt spid="353">
                                            <p:txEl>
                                              <p:pRg st="1" end="1"/>
                                            </p:txEl>
                                          </p:spTgt>
                                        </p:tgtEl>
                                        <p:attrNameLst>
                                          <p:attrName>style.visibility</p:attrName>
                                        </p:attrNameLst>
                                      </p:cBhvr>
                                      <p:to>
                                        <p:strVal val="visible"/>
                                      </p:to>
                                    </p:set>
                                    <p:animEffect filter="fade" transition="in">
                                      <p:cBhvr additive="repl">
                                        <p:cTn id="881" dur="1000"/>
                                        <p:tgtEl>
                                          <p:spTgt spid="353">
                                            <p:txEl>
                                              <p:pRg st="1" end="1"/>
                                            </p:txEl>
                                          </p:spTgt>
                                        </p:tgtEl>
                                      </p:cBhvr>
                                    </p:animEffect>
                                    <p:anim calcmode="lin" valueType="num">
                                      <p:cBhvr additive="repl">
                                        <p:cTn id="882" dur="1000" fill="hold"/>
                                        <p:tgtEl>
                                          <p:spTgt spid="353">
                                            <p:txEl>
                                              <p:pRg st="1" end="1"/>
                                            </p:txEl>
                                          </p:spTgt>
                                        </p:tgtEl>
                                        <p:attrNameLst>
                                          <p:attrName>ppt_x</p:attrName>
                                        </p:attrNameLst>
                                      </p:cBhvr>
                                      <p:tavLst>
                                        <p:tav tm="0">
                                          <p:val>
                                            <p:strVal val="#ppt_x"/>
                                          </p:val>
                                        </p:tav>
                                        <p:tav tm="100000">
                                          <p:val>
                                            <p:strVal val="#ppt_x"/>
                                          </p:val>
                                        </p:tav>
                                      </p:tavLst>
                                    </p:anim>
                                    <p:anim calcmode="lin" valueType="num">
                                      <p:cBhvr additive="repl">
                                        <p:cTn id="883" dur="1000" fill="hold"/>
                                        <p:tgtEl>
                                          <p:spTgt spid="35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884" fill="hold">
                      <p:stCondLst>
                        <p:cond delay="indefinite"/>
                      </p:stCondLst>
                      <p:childTnLst>
                        <p:par>
                          <p:cTn id="885" fill="hold">
                            <p:stCondLst>
                              <p:cond delay="0"/>
                            </p:stCondLst>
                            <p:childTnLst>
                              <p:par>
                                <p:cTn id="886" nodeType="clickEffect" fill="hold" presetClass="entr" presetID="42">
                                  <p:stCondLst>
                                    <p:cond delay="0"/>
                                  </p:stCondLst>
                                  <p:childTnLst>
                                    <p:set>
                                      <p:cBhvr>
                                        <p:cTn id="887" dur="1" fill="hold">
                                          <p:stCondLst>
                                            <p:cond delay="0"/>
                                          </p:stCondLst>
                                        </p:cTn>
                                        <p:tgtEl>
                                          <p:spTgt spid="353">
                                            <p:txEl>
                                              <p:pRg st="2" end="2"/>
                                            </p:txEl>
                                          </p:spTgt>
                                        </p:tgtEl>
                                        <p:attrNameLst>
                                          <p:attrName>style.visibility</p:attrName>
                                        </p:attrNameLst>
                                      </p:cBhvr>
                                      <p:to>
                                        <p:strVal val="visible"/>
                                      </p:to>
                                    </p:set>
                                    <p:animEffect filter="fade" transition="in">
                                      <p:cBhvr additive="repl">
                                        <p:cTn id="888" dur="1000"/>
                                        <p:tgtEl>
                                          <p:spTgt spid="353">
                                            <p:txEl>
                                              <p:pRg st="2" end="2"/>
                                            </p:txEl>
                                          </p:spTgt>
                                        </p:tgtEl>
                                      </p:cBhvr>
                                    </p:animEffect>
                                    <p:anim calcmode="lin" valueType="num">
                                      <p:cBhvr additive="repl">
                                        <p:cTn id="889" dur="1000" fill="hold"/>
                                        <p:tgtEl>
                                          <p:spTgt spid="353">
                                            <p:txEl>
                                              <p:pRg st="2" end="2"/>
                                            </p:txEl>
                                          </p:spTgt>
                                        </p:tgtEl>
                                        <p:attrNameLst>
                                          <p:attrName>ppt_x</p:attrName>
                                        </p:attrNameLst>
                                      </p:cBhvr>
                                      <p:tavLst>
                                        <p:tav tm="0">
                                          <p:val>
                                            <p:strVal val="#ppt_x"/>
                                          </p:val>
                                        </p:tav>
                                        <p:tav tm="100000">
                                          <p:val>
                                            <p:strVal val="#ppt_x"/>
                                          </p:val>
                                        </p:tav>
                                      </p:tavLst>
                                    </p:anim>
                                    <p:anim calcmode="lin" valueType="num">
                                      <p:cBhvr additive="repl">
                                        <p:cTn id="890" dur="1000" fill="hold"/>
                                        <p:tgtEl>
                                          <p:spTgt spid="35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891" fill="hold">
                      <p:stCondLst>
                        <p:cond delay="indefinite"/>
                      </p:stCondLst>
                      <p:childTnLst>
                        <p:par>
                          <p:cTn id="892" fill="hold">
                            <p:stCondLst>
                              <p:cond delay="0"/>
                            </p:stCondLst>
                            <p:childTnLst>
                              <p:par>
                                <p:cTn id="893" nodeType="clickEffect" fill="hold" presetClass="entr" presetID="42">
                                  <p:stCondLst>
                                    <p:cond delay="0"/>
                                  </p:stCondLst>
                                  <p:childTnLst>
                                    <p:set>
                                      <p:cBhvr>
                                        <p:cTn id="894" dur="1" fill="hold">
                                          <p:stCondLst>
                                            <p:cond delay="0"/>
                                          </p:stCondLst>
                                        </p:cTn>
                                        <p:tgtEl>
                                          <p:spTgt spid="353">
                                            <p:txEl>
                                              <p:pRg st="3" end="3"/>
                                            </p:txEl>
                                          </p:spTgt>
                                        </p:tgtEl>
                                        <p:attrNameLst>
                                          <p:attrName>style.visibility</p:attrName>
                                        </p:attrNameLst>
                                      </p:cBhvr>
                                      <p:to>
                                        <p:strVal val="visible"/>
                                      </p:to>
                                    </p:set>
                                    <p:animEffect filter="fade" transition="in">
                                      <p:cBhvr additive="repl">
                                        <p:cTn id="895" dur="1000"/>
                                        <p:tgtEl>
                                          <p:spTgt spid="353">
                                            <p:txEl>
                                              <p:pRg st="3" end="3"/>
                                            </p:txEl>
                                          </p:spTgt>
                                        </p:tgtEl>
                                      </p:cBhvr>
                                    </p:animEffect>
                                    <p:anim calcmode="lin" valueType="num">
                                      <p:cBhvr additive="repl">
                                        <p:cTn id="896" dur="1000" fill="hold"/>
                                        <p:tgtEl>
                                          <p:spTgt spid="353">
                                            <p:txEl>
                                              <p:pRg st="3" end="3"/>
                                            </p:txEl>
                                          </p:spTgt>
                                        </p:tgtEl>
                                        <p:attrNameLst>
                                          <p:attrName>ppt_x</p:attrName>
                                        </p:attrNameLst>
                                      </p:cBhvr>
                                      <p:tavLst>
                                        <p:tav tm="0">
                                          <p:val>
                                            <p:strVal val="#ppt_x"/>
                                          </p:val>
                                        </p:tav>
                                        <p:tav tm="100000">
                                          <p:val>
                                            <p:strVal val="#ppt_x"/>
                                          </p:val>
                                        </p:tav>
                                      </p:tavLst>
                                    </p:anim>
                                    <p:anim calcmode="lin" valueType="num">
                                      <p:cBhvr additive="repl">
                                        <p:cTn id="897" dur="1000" fill="hold"/>
                                        <p:tgtEl>
                                          <p:spTgt spid="35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98" fill="hold">
                      <p:stCondLst>
                        <p:cond delay="indefinite"/>
                      </p:stCondLst>
                      <p:childTnLst>
                        <p:par>
                          <p:cTn id="899" fill="hold">
                            <p:stCondLst>
                              <p:cond delay="0"/>
                            </p:stCondLst>
                            <p:childTnLst>
                              <p:par>
                                <p:cTn id="900" nodeType="clickEffect" fill="hold" presetClass="entr" presetID="42">
                                  <p:stCondLst>
                                    <p:cond delay="0"/>
                                  </p:stCondLst>
                                  <p:childTnLst>
                                    <p:set>
                                      <p:cBhvr>
                                        <p:cTn id="901" dur="1" fill="hold">
                                          <p:stCondLst>
                                            <p:cond delay="0"/>
                                          </p:stCondLst>
                                        </p:cTn>
                                        <p:tgtEl>
                                          <p:spTgt spid="353">
                                            <p:txEl>
                                              <p:pRg st="4" end="4"/>
                                            </p:txEl>
                                          </p:spTgt>
                                        </p:tgtEl>
                                        <p:attrNameLst>
                                          <p:attrName>style.visibility</p:attrName>
                                        </p:attrNameLst>
                                      </p:cBhvr>
                                      <p:to>
                                        <p:strVal val="visible"/>
                                      </p:to>
                                    </p:set>
                                    <p:animEffect filter="fade" transition="in">
                                      <p:cBhvr additive="repl">
                                        <p:cTn id="902" dur="1000"/>
                                        <p:tgtEl>
                                          <p:spTgt spid="353">
                                            <p:txEl>
                                              <p:pRg st="4" end="4"/>
                                            </p:txEl>
                                          </p:spTgt>
                                        </p:tgtEl>
                                      </p:cBhvr>
                                    </p:animEffect>
                                    <p:anim calcmode="lin" valueType="num">
                                      <p:cBhvr additive="repl">
                                        <p:cTn id="903" dur="1000" fill="hold"/>
                                        <p:tgtEl>
                                          <p:spTgt spid="353">
                                            <p:txEl>
                                              <p:pRg st="4" end="4"/>
                                            </p:txEl>
                                          </p:spTgt>
                                        </p:tgtEl>
                                        <p:attrNameLst>
                                          <p:attrName>ppt_x</p:attrName>
                                        </p:attrNameLst>
                                      </p:cBhvr>
                                      <p:tavLst>
                                        <p:tav tm="0">
                                          <p:val>
                                            <p:strVal val="#ppt_x"/>
                                          </p:val>
                                        </p:tav>
                                        <p:tav tm="100000">
                                          <p:val>
                                            <p:strVal val="#ppt_x"/>
                                          </p:val>
                                        </p:tav>
                                      </p:tavLst>
                                    </p:anim>
                                    <p:anim calcmode="lin" valueType="num">
                                      <p:cBhvr additive="repl">
                                        <p:cTn id="904" dur="1000" fill="hold"/>
                                        <p:tgtEl>
                                          <p:spTgt spid="35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p:nvPr>
        </p:nvSpPr>
        <p:spPr>
          <a:xfrm>
            <a:off x="609480" y="609480"/>
            <a:ext cx="11581560" cy="5714280"/>
          </a:xfrm>
          <a:prstGeom prst="rect">
            <a:avLst/>
          </a:prstGeom>
          <a:noFill/>
          <a:ln w="0">
            <a:noFill/>
          </a:ln>
        </p:spPr>
        <p:txBody>
          <a:bodyPr lIns="90000" rIns="90000" tIns="45000" bIns="45000" anchor="t">
            <a:normAutofit/>
          </a:bodyPr>
          <a:p>
            <a:pPr indent="0">
              <a:lnSpc>
                <a:spcPct val="100000"/>
              </a:lnSpc>
              <a:spcBef>
                <a:spcPts val="519"/>
              </a:spcBef>
              <a:buNone/>
              <a:tabLst>
                <a:tab algn="l" pos="0"/>
              </a:tabLst>
            </a:pPr>
            <a:r>
              <a:rPr b="0" lang="en-IN" sz="2600" strike="noStrike" u="none">
                <a:solidFill>
                  <a:schemeClr val="dk1"/>
                </a:solidFill>
                <a:effectLst/>
                <a:uFillTx/>
                <a:latin typeface="Constantia"/>
              </a:rPr>
              <a:t>Other similar softwares are as follows: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IN" sz="2600" strike="noStrike" u="none">
                <a:solidFill>
                  <a:schemeClr val="dk1"/>
                </a:solidFill>
                <a:effectLst/>
                <a:uFillTx/>
                <a:latin typeface="Constantia"/>
              </a:rPr>
              <a:t>Apache Accumulo: Construct on top of Hadoop, ZooKeeper. Server-side programming mechanism deployed in Java environment.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IN" sz="2600" strike="noStrike" u="none">
                <a:solidFill>
                  <a:schemeClr val="dk1"/>
                </a:solidFill>
                <a:effectLst/>
                <a:uFillTx/>
                <a:latin typeface="Constantia"/>
              </a:rPr>
              <a:t>Apache Cassandra: </a:t>
            </a:r>
            <a:r>
              <a:rPr b="0" lang="en-US" sz="2600" strike="noStrike" u="none">
                <a:solidFill>
                  <a:schemeClr val="dk1"/>
                </a:solidFill>
                <a:effectLst/>
                <a:uFillTx/>
                <a:latin typeface="Constantia"/>
              </a:rPr>
              <a:t>a distributed database management system built to manage a large amount of data over several cloud data centers. </a:t>
            </a:r>
            <a:r>
              <a:rPr b="0" lang="en-IN" sz="2600" strike="noStrike" u="none">
                <a:solidFill>
                  <a:schemeClr val="dk1"/>
                </a:solidFill>
                <a:effectLst/>
                <a:uFillTx/>
                <a:latin typeface="Constantia"/>
              </a:rPr>
              <a:t>It uses Java.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IN" sz="2600" strike="noStrike" u="none">
                <a:solidFill>
                  <a:schemeClr val="dk1"/>
                </a:solidFill>
                <a:effectLst/>
                <a:uFillTx/>
                <a:latin typeface="Constantia"/>
              </a:rPr>
              <a:t>Hbase: Supports BigTable and Java programming language. </a:t>
            </a:r>
            <a:r>
              <a:rPr b="0" lang="en-US" sz="2600" strike="noStrike" u="none">
                <a:solidFill>
                  <a:schemeClr val="dk1"/>
                </a:solidFill>
                <a:effectLst/>
                <a:uFillTx/>
                <a:latin typeface="Constantia"/>
              </a:rPr>
              <a:t>designed to handle scaling across thousands of servers and managing access to petabytes of data. With the elasticity of Amazon EC2, and the scalability of Amazon S3, HBase is able to handle online access to massive data sets.</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IN" sz="2600" strike="noStrike" u="none">
                <a:solidFill>
                  <a:schemeClr val="dk1"/>
                </a:solidFill>
                <a:effectLst/>
                <a:uFillTx/>
                <a:latin typeface="Constantia"/>
              </a:rPr>
              <a:t>Hypertable: Designed for cluster of servers especially for storage and processing.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IN" sz="2600" strike="noStrike" u="none">
                <a:solidFill>
                  <a:schemeClr val="dk1"/>
                </a:solidFill>
                <a:effectLst/>
                <a:uFillTx/>
                <a:latin typeface="Constantia"/>
              </a:rPr>
              <a:t>KDI: Kosmix stab to make a BigTable clone and is written in C++.</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05" dur="indefinite" restart="never" nodeType="tmRoot">
          <p:childTnLst>
            <p:seq>
              <p:cTn id="906" dur="indefinite" nodeType="mainSeq">
                <p:childTnLst>
                  <p:par>
                    <p:cTn id="907" fill="hold">
                      <p:stCondLst>
                        <p:cond delay="indefinite"/>
                      </p:stCondLst>
                      <p:childTnLst>
                        <p:par>
                          <p:cTn id="908" fill="hold">
                            <p:stCondLst>
                              <p:cond delay="0"/>
                            </p:stCondLst>
                            <p:childTnLst>
                              <p:par>
                                <p:cTn id="909" nodeType="clickEffect" fill="hold" presetClass="entr" presetID="42">
                                  <p:stCondLst>
                                    <p:cond delay="0"/>
                                  </p:stCondLst>
                                  <p:childTnLst>
                                    <p:set>
                                      <p:cBhvr>
                                        <p:cTn id="910" dur="1" fill="hold">
                                          <p:stCondLst>
                                            <p:cond delay="0"/>
                                          </p:stCondLst>
                                        </p:cTn>
                                        <p:tgtEl>
                                          <p:spTgt spid="354">
                                            <p:txEl>
                                              <p:pRg st="0" end="0"/>
                                            </p:txEl>
                                          </p:spTgt>
                                        </p:tgtEl>
                                        <p:attrNameLst>
                                          <p:attrName>style.visibility</p:attrName>
                                        </p:attrNameLst>
                                      </p:cBhvr>
                                      <p:to>
                                        <p:strVal val="visible"/>
                                      </p:to>
                                    </p:set>
                                    <p:animEffect filter="fade" transition="in">
                                      <p:cBhvr additive="repl">
                                        <p:cTn id="911" dur="1000"/>
                                        <p:tgtEl>
                                          <p:spTgt spid="354">
                                            <p:txEl>
                                              <p:pRg st="0" end="0"/>
                                            </p:txEl>
                                          </p:spTgt>
                                        </p:tgtEl>
                                      </p:cBhvr>
                                    </p:animEffect>
                                    <p:anim calcmode="lin" valueType="num">
                                      <p:cBhvr additive="repl">
                                        <p:cTn id="912" dur="1000" fill="hold"/>
                                        <p:tgtEl>
                                          <p:spTgt spid="354">
                                            <p:txEl>
                                              <p:pRg st="0" end="0"/>
                                            </p:txEl>
                                          </p:spTgt>
                                        </p:tgtEl>
                                        <p:attrNameLst>
                                          <p:attrName>ppt_x</p:attrName>
                                        </p:attrNameLst>
                                      </p:cBhvr>
                                      <p:tavLst>
                                        <p:tav tm="0">
                                          <p:val>
                                            <p:strVal val="#ppt_x"/>
                                          </p:val>
                                        </p:tav>
                                        <p:tav tm="100000">
                                          <p:val>
                                            <p:strVal val="#ppt_x"/>
                                          </p:val>
                                        </p:tav>
                                      </p:tavLst>
                                    </p:anim>
                                    <p:anim calcmode="lin" valueType="num">
                                      <p:cBhvr additive="repl">
                                        <p:cTn id="913" dur="1000" fill="hold"/>
                                        <p:tgtEl>
                                          <p:spTgt spid="3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14" fill="hold">
                      <p:stCondLst>
                        <p:cond delay="indefinite"/>
                      </p:stCondLst>
                      <p:childTnLst>
                        <p:par>
                          <p:cTn id="915" fill="hold">
                            <p:stCondLst>
                              <p:cond delay="0"/>
                            </p:stCondLst>
                            <p:childTnLst>
                              <p:par>
                                <p:cTn id="916" nodeType="clickEffect" fill="hold" presetClass="entr" presetID="42">
                                  <p:stCondLst>
                                    <p:cond delay="0"/>
                                  </p:stCondLst>
                                  <p:childTnLst>
                                    <p:set>
                                      <p:cBhvr>
                                        <p:cTn id="917" dur="1" fill="hold">
                                          <p:stCondLst>
                                            <p:cond delay="0"/>
                                          </p:stCondLst>
                                        </p:cTn>
                                        <p:tgtEl>
                                          <p:spTgt spid="354">
                                            <p:txEl>
                                              <p:pRg st="1" end="1"/>
                                            </p:txEl>
                                          </p:spTgt>
                                        </p:tgtEl>
                                        <p:attrNameLst>
                                          <p:attrName>style.visibility</p:attrName>
                                        </p:attrNameLst>
                                      </p:cBhvr>
                                      <p:to>
                                        <p:strVal val="visible"/>
                                      </p:to>
                                    </p:set>
                                    <p:animEffect filter="fade" transition="in">
                                      <p:cBhvr additive="repl">
                                        <p:cTn id="918" dur="1000"/>
                                        <p:tgtEl>
                                          <p:spTgt spid="354">
                                            <p:txEl>
                                              <p:pRg st="1" end="1"/>
                                            </p:txEl>
                                          </p:spTgt>
                                        </p:tgtEl>
                                      </p:cBhvr>
                                    </p:animEffect>
                                    <p:anim calcmode="lin" valueType="num">
                                      <p:cBhvr additive="repl">
                                        <p:cTn id="919" dur="1000" fill="hold"/>
                                        <p:tgtEl>
                                          <p:spTgt spid="354">
                                            <p:txEl>
                                              <p:pRg st="1" end="1"/>
                                            </p:txEl>
                                          </p:spTgt>
                                        </p:tgtEl>
                                        <p:attrNameLst>
                                          <p:attrName>ppt_x</p:attrName>
                                        </p:attrNameLst>
                                      </p:cBhvr>
                                      <p:tavLst>
                                        <p:tav tm="0">
                                          <p:val>
                                            <p:strVal val="#ppt_x"/>
                                          </p:val>
                                        </p:tav>
                                        <p:tav tm="100000">
                                          <p:val>
                                            <p:strVal val="#ppt_x"/>
                                          </p:val>
                                        </p:tav>
                                      </p:tavLst>
                                    </p:anim>
                                    <p:anim calcmode="lin" valueType="num">
                                      <p:cBhvr additive="repl">
                                        <p:cTn id="920" dur="1000" fill="hold"/>
                                        <p:tgtEl>
                                          <p:spTgt spid="3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21" fill="hold">
                      <p:stCondLst>
                        <p:cond delay="indefinite"/>
                      </p:stCondLst>
                      <p:childTnLst>
                        <p:par>
                          <p:cTn id="922" fill="hold">
                            <p:stCondLst>
                              <p:cond delay="0"/>
                            </p:stCondLst>
                            <p:childTnLst>
                              <p:par>
                                <p:cTn id="923" nodeType="clickEffect" fill="hold" presetClass="entr" presetID="42">
                                  <p:stCondLst>
                                    <p:cond delay="0"/>
                                  </p:stCondLst>
                                  <p:childTnLst>
                                    <p:set>
                                      <p:cBhvr>
                                        <p:cTn id="924" dur="1" fill="hold">
                                          <p:stCondLst>
                                            <p:cond delay="0"/>
                                          </p:stCondLst>
                                        </p:cTn>
                                        <p:tgtEl>
                                          <p:spTgt spid="354">
                                            <p:txEl>
                                              <p:pRg st="2" end="2"/>
                                            </p:txEl>
                                          </p:spTgt>
                                        </p:tgtEl>
                                        <p:attrNameLst>
                                          <p:attrName>style.visibility</p:attrName>
                                        </p:attrNameLst>
                                      </p:cBhvr>
                                      <p:to>
                                        <p:strVal val="visible"/>
                                      </p:to>
                                    </p:set>
                                    <p:animEffect filter="fade" transition="in">
                                      <p:cBhvr additive="repl">
                                        <p:cTn id="925" dur="1000"/>
                                        <p:tgtEl>
                                          <p:spTgt spid="354">
                                            <p:txEl>
                                              <p:pRg st="2" end="2"/>
                                            </p:txEl>
                                          </p:spTgt>
                                        </p:tgtEl>
                                      </p:cBhvr>
                                    </p:animEffect>
                                    <p:anim calcmode="lin" valueType="num">
                                      <p:cBhvr additive="repl">
                                        <p:cTn id="926" dur="1000" fill="hold"/>
                                        <p:tgtEl>
                                          <p:spTgt spid="354">
                                            <p:txEl>
                                              <p:pRg st="2" end="2"/>
                                            </p:txEl>
                                          </p:spTgt>
                                        </p:tgtEl>
                                        <p:attrNameLst>
                                          <p:attrName>ppt_x</p:attrName>
                                        </p:attrNameLst>
                                      </p:cBhvr>
                                      <p:tavLst>
                                        <p:tav tm="0">
                                          <p:val>
                                            <p:strVal val="#ppt_x"/>
                                          </p:val>
                                        </p:tav>
                                        <p:tav tm="100000">
                                          <p:val>
                                            <p:strVal val="#ppt_x"/>
                                          </p:val>
                                        </p:tav>
                                      </p:tavLst>
                                    </p:anim>
                                    <p:anim calcmode="lin" valueType="num">
                                      <p:cBhvr additive="repl">
                                        <p:cTn id="927" dur="1000" fill="hold"/>
                                        <p:tgtEl>
                                          <p:spTgt spid="3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28" fill="hold">
                      <p:stCondLst>
                        <p:cond delay="indefinite"/>
                      </p:stCondLst>
                      <p:childTnLst>
                        <p:par>
                          <p:cTn id="929" fill="hold">
                            <p:stCondLst>
                              <p:cond delay="0"/>
                            </p:stCondLst>
                            <p:childTnLst>
                              <p:par>
                                <p:cTn id="930" nodeType="clickEffect" fill="hold" presetClass="entr" presetID="42">
                                  <p:stCondLst>
                                    <p:cond delay="0"/>
                                  </p:stCondLst>
                                  <p:childTnLst>
                                    <p:set>
                                      <p:cBhvr>
                                        <p:cTn id="931" dur="1" fill="hold">
                                          <p:stCondLst>
                                            <p:cond delay="0"/>
                                          </p:stCondLst>
                                        </p:cTn>
                                        <p:tgtEl>
                                          <p:spTgt spid="354">
                                            <p:txEl>
                                              <p:pRg st="3" end="3"/>
                                            </p:txEl>
                                          </p:spTgt>
                                        </p:tgtEl>
                                        <p:attrNameLst>
                                          <p:attrName>style.visibility</p:attrName>
                                        </p:attrNameLst>
                                      </p:cBhvr>
                                      <p:to>
                                        <p:strVal val="visible"/>
                                      </p:to>
                                    </p:set>
                                    <p:animEffect filter="fade" transition="in">
                                      <p:cBhvr additive="repl">
                                        <p:cTn id="932" dur="1000"/>
                                        <p:tgtEl>
                                          <p:spTgt spid="354">
                                            <p:txEl>
                                              <p:pRg st="3" end="3"/>
                                            </p:txEl>
                                          </p:spTgt>
                                        </p:tgtEl>
                                      </p:cBhvr>
                                    </p:animEffect>
                                    <p:anim calcmode="lin" valueType="num">
                                      <p:cBhvr additive="repl">
                                        <p:cTn id="933" dur="1000" fill="hold"/>
                                        <p:tgtEl>
                                          <p:spTgt spid="354">
                                            <p:txEl>
                                              <p:pRg st="3" end="3"/>
                                            </p:txEl>
                                          </p:spTgt>
                                        </p:tgtEl>
                                        <p:attrNameLst>
                                          <p:attrName>ppt_x</p:attrName>
                                        </p:attrNameLst>
                                      </p:cBhvr>
                                      <p:tavLst>
                                        <p:tav tm="0">
                                          <p:val>
                                            <p:strVal val="#ppt_x"/>
                                          </p:val>
                                        </p:tav>
                                        <p:tav tm="100000">
                                          <p:val>
                                            <p:strVal val="#ppt_x"/>
                                          </p:val>
                                        </p:tav>
                                      </p:tavLst>
                                    </p:anim>
                                    <p:anim calcmode="lin" valueType="num">
                                      <p:cBhvr additive="repl">
                                        <p:cTn id="934" dur="1000" fill="hold"/>
                                        <p:tgtEl>
                                          <p:spTgt spid="3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35" fill="hold">
                      <p:stCondLst>
                        <p:cond delay="indefinite"/>
                      </p:stCondLst>
                      <p:childTnLst>
                        <p:par>
                          <p:cTn id="936" fill="hold">
                            <p:stCondLst>
                              <p:cond delay="0"/>
                            </p:stCondLst>
                            <p:childTnLst>
                              <p:par>
                                <p:cTn id="937" nodeType="clickEffect" fill="hold" presetClass="entr" presetID="42">
                                  <p:stCondLst>
                                    <p:cond delay="0"/>
                                  </p:stCondLst>
                                  <p:childTnLst>
                                    <p:set>
                                      <p:cBhvr>
                                        <p:cTn id="938" dur="1" fill="hold">
                                          <p:stCondLst>
                                            <p:cond delay="0"/>
                                          </p:stCondLst>
                                        </p:cTn>
                                        <p:tgtEl>
                                          <p:spTgt spid="354">
                                            <p:txEl>
                                              <p:pRg st="4" end="4"/>
                                            </p:txEl>
                                          </p:spTgt>
                                        </p:tgtEl>
                                        <p:attrNameLst>
                                          <p:attrName>style.visibility</p:attrName>
                                        </p:attrNameLst>
                                      </p:cBhvr>
                                      <p:to>
                                        <p:strVal val="visible"/>
                                      </p:to>
                                    </p:set>
                                    <p:animEffect filter="fade" transition="in">
                                      <p:cBhvr additive="repl">
                                        <p:cTn id="939" dur="1000"/>
                                        <p:tgtEl>
                                          <p:spTgt spid="354">
                                            <p:txEl>
                                              <p:pRg st="4" end="4"/>
                                            </p:txEl>
                                          </p:spTgt>
                                        </p:tgtEl>
                                      </p:cBhvr>
                                    </p:animEffect>
                                    <p:anim calcmode="lin" valueType="num">
                                      <p:cBhvr additive="repl">
                                        <p:cTn id="940" dur="1000" fill="hold"/>
                                        <p:tgtEl>
                                          <p:spTgt spid="354">
                                            <p:txEl>
                                              <p:pRg st="4" end="4"/>
                                            </p:txEl>
                                          </p:spTgt>
                                        </p:tgtEl>
                                        <p:attrNameLst>
                                          <p:attrName>ppt_x</p:attrName>
                                        </p:attrNameLst>
                                      </p:cBhvr>
                                      <p:tavLst>
                                        <p:tav tm="0">
                                          <p:val>
                                            <p:strVal val="#ppt_x"/>
                                          </p:val>
                                        </p:tav>
                                        <p:tav tm="100000">
                                          <p:val>
                                            <p:strVal val="#ppt_x"/>
                                          </p:val>
                                        </p:tav>
                                      </p:tavLst>
                                    </p:anim>
                                    <p:anim calcmode="lin" valueType="num">
                                      <p:cBhvr additive="repl">
                                        <p:cTn id="941" dur="1000" fill="hold"/>
                                        <p:tgtEl>
                                          <p:spTgt spid="35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42" fill="hold">
                      <p:stCondLst>
                        <p:cond delay="indefinite"/>
                      </p:stCondLst>
                      <p:childTnLst>
                        <p:par>
                          <p:cTn id="943" fill="hold">
                            <p:stCondLst>
                              <p:cond delay="0"/>
                            </p:stCondLst>
                            <p:childTnLst>
                              <p:par>
                                <p:cTn id="944" nodeType="clickEffect" fill="hold" presetClass="entr" presetID="42">
                                  <p:stCondLst>
                                    <p:cond delay="0"/>
                                  </p:stCondLst>
                                  <p:childTnLst>
                                    <p:set>
                                      <p:cBhvr>
                                        <p:cTn id="945" dur="1" fill="hold">
                                          <p:stCondLst>
                                            <p:cond delay="0"/>
                                          </p:stCondLst>
                                        </p:cTn>
                                        <p:tgtEl>
                                          <p:spTgt spid="354">
                                            <p:txEl>
                                              <p:pRg st="5" end="5"/>
                                            </p:txEl>
                                          </p:spTgt>
                                        </p:tgtEl>
                                        <p:attrNameLst>
                                          <p:attrName>style.visibility</p:attrName>
                                        </p:attrNameLst>
                                      </p:cBhvr>
                                      <p:to>
                                        <p:strVal val="visible"/>
                                      </p:to>
                                    </p:set>
                                    <p:animEffect filter="fade" transition="in">
                                      <p:cBhvr additive="repl">
                                        <p:cTn id="946" dur="1000"/>
                                        <p:tgtEl>
                                          <p:spTgt spid="354">
                                            <p:txEl>
                                              <p:pRg st="5" end="5"/>
                                            </p:txEl>
                                          </p:spTgt>
                                        </p:tgtEl>
                                      </p:cBhvr>
                                    </p:animEffect>
                                    <p:anim calcmode="lin" valueType="num">
                                      <p:cBhvr additive="repl">
                                        <p:cTn id="947" dur="1000" fill="hold"/>
                                        <p:tgtEl>
                                          <p:spTgt spid="354">
                                            <p:txEl>
                                              <p:pRg st="5" end="5"/>
                                            </p:txEl>
                                          </p:spTgt>
                                        </p:tgtEl>
                                        <p:attrNameLst>
                                          <p:attrName>ppt_x</p:attrName>
                                        </p:attrNameLst>
                                      </p:cBhvr>
                                      <p:tavLst>
                                        <p:tav tm="0">
                                          <p:val>
                                            <p:strVal val="#ppt_x"/>
                                          </p:val>
                                        </p:tav>
                                        <p:tav tm="100000">
                                          <p:val>
                                            <p:strVal val="#ppt_x"/>
                                          </p:val>
                                        </p:tav>
                                      </p:tavLst>
                                    </p:anim>
                                    <p:anim calcmode="lin" valueType="num">
                                      <p:cBhvr additive="repl">
                                        <p:cTn id="948" dur="1000" fill="hold"/>
                                        <p:tgtEl>
                                          <p:spTgt spid="35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583200" y="-38592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Dynamo: A Distributed Storage System </a:t>
            </a:r>
            <a:endParaRPr b="0" lang="en-IN" sz="5000" strike="noStrike" u="none">
              <a:solidFill>
                <a:srgbClr val="000000"/>
              </a:solidFill>
              <a:effectLst/>
              <a:uFillTx/>
              <a:latin typeface="Arial"/>
            </a:endParaRPr>
          </a:p>
        </p:txBody>
      </p:sp>
      <p:sp>
        <p:nvSpPr>
          <p:cNvPr id="356" name="PlaceHolder 2"/>
          <p:cNvSpPr>
            <a:spLocks noGrp="1"/>
          </p:cNvSpPr>
          <p:nvPr>
            <p:ph/>
          </p:nvPr>
        </p:nvSpPr>
        <p:spPr>
          <a:xfrm>
            <a:off x="172440" y="954000"/>
            <a:ext cx="12018960" cy="5903280"/>
          </a:xfrm>
          <a:prstGeom prst="rect">
            <a:avLst/>
          </a:prstGeom>
          <a:noFill/>
          <a:ln w="0">
            <a:noFill/>
          </a:ln>
        </p:spPr>
        <p:txBody>
          <a:bodyPr lIns="90000" rIns="90000" tIns="45000" bIns="45000" anchor="t">
            <a:noAutofit/>
          </a:bodyPr>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A vastly offered, proprietary key-value structured storage system or a dispersed data store.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It can act as databases and also distributed hash tables (DHTs).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It is used with parts of Amazon web services such as Amazon S3.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The most powerful relational database available in World Wide Web.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Relational databases have been used a lot in retail sites, to make visitors browse and search for products easily.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It is difficult to create redundancy and parallelism with relational databases which is a single point failure.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Replication is also not possible.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Dynamo is a distributed storage system and not a relational database.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Similar to a relational database it stores information to be retrieved; however, it stores the data as objects and not as tables. </a:t>
            </a:r>
            <a:endParaRPr b="0" lang="en-IN" sz="2200" strike="noStrike" u="none">
              <a:solidFill>
                <a:srgbClr val="000000"/>
              </a:solidFill>
              <a:effectLst/>
              <a:uFillTx/>
              <a:latin typeface="Arial"/>
            </a:endParaRPr>
          </a:p>
          <a:p>
            <a:pPr marL="274320" indent="-274320">
              <a:lnSpc>
                <a:spcPct val="100000"/>
              </a:lnSpc>
              <a:spcBef>
                <a:spcPts val="439"/>
              </a:spcBef>
              <a:buClr>
                <a:srgbClr val="0bd0d9"/>
              </a:buClr>
              <a:buSzPct val="95000"/>
              <a:buFont typeface="Wingdings 2" charset="2"/>
              <a:buChar char=""/>
            </a:pPr>
            <a:r>
              <a:rPr b="0" lang="en-US" sz="2200" strike="noStrike" u="none">
                <a:solidFill>
                  <a:schemeClr val="dk1"/>
                </a:solidFill>
                <a:effectLst/>
                <a:uFillTx/>
                <a:latin typeface="Constantia"/>
              </a:rPr>
              <a:t>The advantage: responsive and consistent in creating a distributed storage solution.</a:t>
            </a:r>
            <a:endParaRPr b="0" lang="en-IN"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49" dur="indefinite" restart="never" nodeType="tmRoot">
          <p:childTnLst>
            <p:seq>
              <p:cTn id="950" dur="indefinite" nodeType="mainSeq">
                <p:childTnLst>
                  <p:par>
                    <p:cTn id="951" fill="hold">
                      <p:stCondLst>
                        <p:cond delay="indefinite"/>
                      </p:stCondLst>
                      <p:childTnLst>
                        <p:par>
                          <p:cTn id="952" fill="hold">
                            <p:stCondLst>
                              <p:cond delay="0"/>
                            </p:stCondLst>
                            <p:childTnLst>
                              <p:par>
                                <p:cTn id="953" nodeType="clickEffect" fill="hold" presetClass="entr" presetID="42">
                                  <p:stCondLst>
                                    <p:cond delay="0"/>
                                  </p:stCondLst>
                                  <p:childTnLst>
                                    <p:set>
                                      <p:cBhvr>
                                        <p:cTn id="954" dur="1" fill="hold">
                                          <p:stCondLst>
                                            <p:cond delay="0"/>
                                          </p:stCondLst>
                                        </p:cTn>
                                        <p:tgtEl>
                                          <p:spTgt spid="356">
                                            <p:txEl>
                                              <p:pRg st="0" end="0"/>
                                            </p:txEl>
                                          </p:spTgt>
                                        </p:tgtEl>
                                        <p:attrNameLst>
                                          <p:attrName>style.visibility</p:attrName>
                                        </p:attrNameLst>
                                      </p:cBhvr>
                                      <p:to>
                                        <p:strVal val="visible"/>
                                      </p:to>
                                    </p:set>
                                    <p:animEffect filter="fade" transition="in">
                                      <p:cBhvr additive="repl">
                                        <p:cTn id="955" dur="1000"/>
                                        <p:tgtEl>
                                          <p:spTgt spid="356">
                                            <p:txEl>
                                              <p:pRg st="0" end="0"/>
                                            </p:txEl>
                                          </p:spTgt>
                                        </p:tgtEl>
                                      </p:cBhvr>
                                    </p:animEffect>
                                    <p:anim calcmode="lin" valueType="num">
                                      <p:cBhvr additive="repl">
                                        <p:cTn id="956" dur="1000" fill="hold"/>
                                        <p:tgtEl>
                                          <p:spTgt spid="356">
                                            <p:txEl>
                                              <p:pRg st="0" end="0"/>
                                            </p:txEl>
                                          </p:spTgt>
                                        </p:tgtEl>
                                        <p:attrNameLst>
                                          <p:attrName>ppt_x</p:attrName>
                                        </p:attrNameLst>
                                      </p:cBhvr>
                                      <p:tavLst>
                                        <p:tav tm="0">
                                          <p:val>
                                            <p:strVal val="#ppt_x"/>
                                          </p:val>
                                        </p:tav>
                                        <p:tav tm="100000">
                                          <p:val>
                                            <p:strVal val="#ppt_x"/>
                                          </p:val>
                                        </p:tav>
                                      </p:tavLst>
                                    </p:anim>
                                    <p:anim calcmode="lin" valueType="num">
                                      <p:cBhvr additive="repl">
                                        <p:cTn id="957" dur="1000" fill="hold"/>
                                        <p:tgtEl>
                                          <p:spTgt spid="35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58" fill="hold">
                      <p:stCondLst>
                        <p:cond delay="indefinite"/>
                      </p:stCondLst>
                      <p:childTnLst>
                        <p:par>
                          <p:cTn id="959" fill="hold">
                            <p:stCondLst>
                              <p:cond delay="0"/>
                            </p:stCondLst>
                            <p:childTnLst>
                              <p:par>
                                <p:cTn id="960" nodeType="clickEffect" fill="hold" presetClass="entr" presetID="42">
                                  <p:stCondLst>
                                    <p:cond delay="0"/>
                                  </p:stCondLst>
                                  <p:childTnLst>
                                    <p:set>
                                      <p:cBhvr>
                                        <p:cTn id="961" dur="1" fill="hold">
                                          <p:stCondLst>
                                            <p:cond delay="0"/>
                                          </p:stCondLst>
                                        </p:cTn>
                                        <p:tgtEl>
                                          <p:spTgt spid="356">
                                            <p:txEl>
                                              <p:pRg st="1" end="1"/>
                                            </p:txEl>
                                          </p:spTgt>
                                        </p:tgtEl>
                                        <p:attrNameLst>
                                          <p:attrName>style.visibility</p:attrName>
                                        </p:attrNameLst>
                                      </p:cBhvr>
                                      <p:to>
                                        <p:strVal val="visible"/>
                                      </p:to>
                                    </p:set>
                                    <p:animEffect filter="fade" transition="in">
                                      <p:cBhvr additive="repl">
                                        <p:cTn id="962" dur="1000"/>
                                        <p:tgtEl>
                                          <p:spTgt spid="356">
                                            <p:txEl>
                                              <p:pRg st="1" end="1"/>
                                            </p:txEl>
                                          </p:spTgt>
                                        </p:tgtEl>
                                      </p:cBhvr>
                                    </p:animEffect>
                                    <p:anim calcmode="lin" valueType="num">
                                      <p:cBhvr additive="repl">
                                        <p:cTn id="963" dur="1000" fill="hold"/>
                                        <p:tgtEl>
                                          <p:spTgt spid="356">
                                            <p:txEl>
                                              <p:pRg st="1" end="1"/>
                                            </p:txEl>
                                          </p:spTgt>
                                        </p:tgtEl>
                                        <p:attrNameLst>
                                          <p:attrName>ppt_x</p:attrName>
                                        </p:attrNameLst>
                                      </p:cBhvr>
                                      <p:tavLst>
                                        <p:tav tm="0">
                                          <p:val>
                                            <p:strVal val="#ppt_x"/>
                                          </p:val>
                                        </p:tav>
                                        <p:tav tm="100000">
                                          <p:val>
                                            <p:strVal val="#ppt_x"/>
                                          </p:val>
                                        </p:tav>
                                      </p:tavLst>
                                    </p:anim>
                                    <p:anim calcmode="lin" valueType="num">
                                      <p:cBhvr additive="repl">
                                        <p:cTn id="964" dur="1000" fill="hold"/>
                                        <p:tgtEl>
                                          <p:spTgt spid="35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65" fill="hold">
                      <p:stCondLst>
                        <p:cond delay="indefinite"/>
                      </p:stCondLst>
                      <p:childTnLst>
                        <p:par>
                          <p:cTn id="966" fill="hold">
                            <p:stCondLst>
                              <p:cond delay="0"/>
                            </p:stCondLst>
                            <p:childTnLst>
                              <p:par>
                                <p:cTn id="967" nodeType="clickEffect" fill="hold" presetClass="entr" presetID="42">
                                  <p:stCondLst>
                                    <p:cond delay="0"/>
                                  </p:stCondLst>
                                  <p:childTnLst>
                                    <p:set>
                                      <p:cBhvr>
                                        <p:cTn id="968" dur="1" fill="hold">
                                          <p:stCondLst>
                                            <p:cond delay="0"/>
                                          </p:stCondLst>
                                        </p:cTn>
                                        <p:tgtEl>
                                          <p:spTgt spid="356">
                                            <p:txEl>
                                              <p:pRg st="2" end="2"/>
                                            </p:txEl>
                                          </p:spTgt>
                                        </p:tgtEl>
                                        <p:attrNameLst>
                                          <p:attrName>style.visibility</p:attrName>
                                        </p:attrNameLst>
                                      </p:cBhvr>
                                      <p:to>
                                        <p:strVal val="visible"/>
                                      </p:to>
                                    </p:set>
                                    <p:animEffect filter="fade" transition="in">
                                      <p:cBhvr additive="repl">
                                        <p:cTn id="969" dur="1000"/>
                                        <p:tgtEl>
                                          <p:spTgt spid="356">
                                            <p:txEl>
                                              <p:pRg st="2" end="2"/>
                                            </p:txEl>
                                          </p:spTgt>
                                        </p:tgtEl>
                                      </p:cBhvr>
                                    </p:animEffect>
                                    <p:anim calcmode="lin" valueType="num">
                                      <p:cBhvr additive="repl">
                                        <p:cTn id="970" dur="1000" fill="hold"/>
                                        <p:tgtEl>
                                          <p:spTgt spid="356">
                                            <p:txEl>
                                              <p:pRg st="2" end="2"/>
                                            </p:txEl>
                                          </p:spTgt>
                                        </p:tgtEl>
                                        <p:attrNameLst>
                                          <p:attrName>ppt_x</p:attrName>
                                        </p:attrNameLst>
                                      </p:cBhvr>
                                      <p:tavLst>
                                        <p:tav tm="0">
                                          <p:val>
                                            <p:strVal val="#ppt_x"/>
                                          </p:val>
                                        </p:tav>
                                        <p:tav tm="100000">
                                          <p:val>
                                            <p:strVal val="#ppt_x"/>
                                          </p:val>
                                        </p:tav>
                                      </p:tavLst>
                                    </p:anim>
                                    <p:anim calcmode="lin" valueType="num">
                                      <p:cBhvr additive="repl">
                                        <p:cTn id="971" dur="1000" fill="hold"/>
                                        <p:tgtEl>
                                          <p:spTgt spid="35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972" fill="hold">
                      <p:stCondLst>
                        <p:cond delay="indefinite"/>
                      </p:stCondLst>
                      <p:childTnLst>
                        <p:par>
                          <p:cTn id="973" fill="hold">
                            <p:stCondLst>
                              <p:cond delay="0"/>
                            </p:stCondLst>
                            <p:childTnLst>
                              <p:par>
                                <p:cTn id="974" nodeType="clickEffect" fill="hold" presetClass="entr" presetID="42">
                                  <p:stCondLst>
                                    <p:cond delay="0"/>
                                  </p:stCondLst>
                                  <p:childTnLst>
                                    <p:set>
                                      <p:cBhvr>
                                        <p:cTn id="975" dur="1" fill="hold">
                                          <p:stCondLst>
                                            <p:cond delay="0"/>
                                          </p:stCondLst>
                                        </p:cTn>
                                        <p:tgtEl>
                                          <p:spTgt spid="356">
                                            <p:txEl>
                                              <p:pRg st="3" end="3"/>
                                            </p:txEl>
                                          </p:spTgt>
                                        </p:tgtEl>
                                        <p:attrNameLst>
                                          <p:attrName>style.visibility</p:attrName>
                                        </p:attrNameLst>
                                      </p:cBhvr>
                                      <p:to>
                                        <p:strVal val="visible"/>
                                      </p:to>
                                    </p:set>
                                    <p:animEffect filter="fade" transition="in">
                                      <p:cBhvr additive="repl">
                                        <p:cTn id="976" dur="1000"/>
                                        <p:tgtEl>
                                          <p:spTgt spid="356">
                                            <p:txEl>
                                              <p:pRg st="3" end="3"/>
                                            </p:txEl>
                                          </p:spTgt>
                                        </p:tgtEl>
                                      </p:cBhvr>
                                    </p:animEffect>
                                    <p:anim calcmode="lin" valueType="num">
                                      <p:cBhvr additive="repl">
                                        <p:cTn id="977" dur="1000" fill="hold"/>
                                        <p:tgtEl>
                                          <p:spTgt spid="356">
                                            <p:txEl>
                                              <p:pRg st="3" end="3"/>
                                            </p:txEl>
                                          </p:spTgt>
                                        </p:tgtEl>
                                        <p:attrNameLst>
                                          <p:attrName>ppt_x</p:attrName>
                                        </p:attrNameLst>
                                      </p:cBhvr>
                                      <p:tavLst>
                                        <p:tav tm="0">
                                          <p:val>
                                            <p:strVal val="#ppt_x"/>
                                          </p:val>
                                        </p:tav>
                                        <p:tav tm="100000">
                                          <p:val>
                                            <p:strVal val="#ppt_x"/>
                                          </p:val>
                                        </p:tav>
                                      </p:tavLst>
                                    </p:anim>
                                    <p:anim calcmode="lin" valueType="num">
                                      <p:cBhvr additive="repl">
                                        <p:cTn id="978" dur="1000" fill="hold"/>
                                        <p:tgtEl>
                                          <p:spTgt spid="35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979" fill="hold">
                      <p:stCondLst>
                        <p:cond delay="indefinite"/>
                      </p:stCondLst>
                      <p:childTnLst>
                        <p:par>
                          <p:cTn id="980" fill="hold">
                            <p:stCondLst>
                              <p:cond delay="0"/>
                            </p:stCondLst>
                            <p:childTnLst>
                              <p:par>
                                <p:cTn id="981" nodeType="clickEffect" fill="hold" presetClass="entr" presetID="42">
                                  <p:stCondLst>
                                    <p:cond delay="0"/>
                                  </p:stCondLst>
                                  <p:childTnLst>
                                    <p:set>
                                      <p:cBhvr>
                                        <p:cTn id="982" dur="1" fill="hold">
                                          <p:stCondLst>
                                            <p:cond delay="0"/>
                                          </p:stCondLst>
                                        </p:cTn>
                                        <p:tgtEl>
                                          <p:spTgt spid="356">
                                            <p:txEl>
                                              <p:pRg st="4" end="4"/>
                                            </p:txEl>
                                          </p:spTgt>
                                        </p:tgtEl>
                                        <p:attrNameLst>
                                          <p:attrName>style.visibility</p:attrName>
                                        </p:attrNameLst>
                                      </p:cBhvr>
                                      <p:to>
                                        <p:strVal val="visible"/>
                                      </p:to>
                                    </p:set>
                                    <p:animEffect filter="fade" transition="in">
                                      <p:cBhvr additive="repl">
                                        <p:cTn id="983" dur="1000"/>
                                        <p:tgtEl>
                                          <p:spTgt spid="356">
                                            <p:txEl>
                                              <p:pRg st="4" end="4"/>
                                            </p:txEl>
                                          </p:spTgt>
                                        </p:tgtEl>
                                      </p:cBhvr>
                                    </p:animEffect>
                                    <p:anim calcmode="lin" valueType="num">
                                      <p:cBhvr additive="repl">
                                        <p:cTn id="984" dur="1000" fill="hold"/>
                                        <p:tgtEl>
                                          <p:spTgt spid="356">
                                            <p:txEl>
                                              <p:pRg st="4" end="4"/>
                                            </p:txEl>
                                          </p:spTgt>
                                        </p:tgtEl>
                                        <p:attrNameLst>
                                          <p:attrName>ppt_x</p:attrName>
                                        </p:attrNameLst>
                                      </p:cBhvr>
                                      <p:tavLst>
                                        <p:tav tm="0">
                                          <p:val>
                                            <p:strVal val="#ppt_x"/>
                                          </p:val>
                                        </p:tav>
                                        <p:tav tm="100000">
                                          <p:val>
                                            <p:strVal val="#ppt_x"/>
                                          </p:val>
                                        </p:tav>
                                      </p:tavLst>
                                    </p:anim>
                                    <p:anim calcmode="lin" valueType="num">
                                      <p:cBhvr additive="repl">
                                        <p:cTn id="985" dur="1000" fill="hold"/>
                                        <p:tgtEl>
                                          <p:spTgt spid="35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86" fill="hold">
                      <p:stCondLst>
                        <p:cond delay="indefinite"/>
                      </p:stCondLst>
                      <p:childTnLst>
                        <p:par>
                          <p:cTn id="987" fill="hold">
                            <p:stCondLst>
                              <p:cond delay="0"/>
                            </p:stCondLst>
                            <p:childTnLst>
                              <p:par>
                                <p:cTn id="988" nodeType="clickEffect" fill="hold" presetClass="entr" presetID="42">
                                  <p:stCondLst>
                                    <p:cond delay="0"/>
                                  </p:stCondLst>
                                  <p:childTnLst>
                                    <p:set>
                                      <p:cBhvr>
                                        <p:cTn id="989" dur="1" fill="hold">
                                          <p:stCondLst>
                                            <p:cond delay="0"/>
                                          </p:stCondLst>
                                        </p:cTn>
                                        <p:tgtEl>
                                          <p:spTgt spid="356">
                                            <p:txEl>
                                              <p:pRg st="5" end="5"/>
                                            </p:txEl>
                                          </p:spTgt>
                                        </p:tgtEl>
                                        <p:attrNameLst>
                                          <p:attrName>style.visibility</p:attrName>
                                        </p:attrNameLst>
                                      </p:cBhvr>
                                      <p:to>
                                        <p:strVal val="visible"/>
                                      </p:to>
                                    </p:set>
                                    <p:animEffect filter="fade" transition="in">
                                      <p:cBhvr additive="repl">
                                        <p:cTn id="990" dur="1000"/>
                                        <p:tgtEl>
                                          <p:spTgt spid="356">
                                            <p:txEl>
                                              <p:pRg st="5" end="5"/>
                                            </p:txEl>
                                          </p:spTgt>
                                        </p:tgtEl>
                                      </p:cBhvr>
                                    </p:animEffect>
                                    <p:anim calcmode="lin" valueType="num">
                                      <p:cBhvr additive="repl">
                                        <p:cTn id="991" dur="1000" fill="hold"/>
                                        <p:tgtEl>
                                          <p:spTgt spid="356">
                                            <p:txEl>
                                              <p:pRg st="5" end="5"/>
                                            </p:txEl>
                                          </p:spTgt>
                                        </p:tgtEl>
                                        <p:attrNameLst>
                                          <p:attrName>ppt_x</p:attrName>
                                        </p:attrNameLst>
                                      </p:cBhvr>
                                      <p:tavLst>
                                        <p:tav tm="0">
                                          <p:val>
                                            <p:strVal val="#ppt_x"/>
                                          </p:val>
                                        </p:tav>
                                        <p:tav tm="100000">
                                          <p:val>
                                            <p:strVal val="#ppt_x"/>
                                          </p:val>
                                        </p:tav>
                                      </p:tavLst>
                                    </p:anim>
                                    <p:anim calcmode="lin" valueType="num">
                                      <p:cBhvr additive="repl">
                                        <p:cTn id="992" dur="1000" fill="hold"/>
                                        <p:tgtEl>
                                          <p:spTgt spid="35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993" fill="hold">
                      <p:stCondLst>
                        <p:cond delay="indefinite"/>
                      </p:stCondLst>
                      <p:childTnLst>
                        <p:par>
                          <p:cTn id="994" fill="hold">
                            <p:stCondLst>
                              <p:cond delay="0"/>
                            </p:stCondLst>
                            <p:childTnLst>
                              <p:par>
                                <p:cTn id="995" nodeType="clickEffect" fill="hold" presetClass="entr" presetID="42">
                                  <p:stCondLst>
                                    <p:cond delay="0"/>
                                  </p:stCondLst>
                                  <p:childTnLst>
                                    <p:set>
                                      <p:cBhvr>
                                        <p:cTn id="996" dur="1" fill="hold">
                                          <p:stCondLst>
                                            <p:cond delay="0"/>
                                          </p:stCondLst>
                                        </p:cTn>
                                        <p:tgtEl>
                                          <p:spTgt spid="356">
                                            <p:txEl>
                                              <p:pRg st="6" end="6"/>
                                            </p:txEl>
                                          </p:spTgt>
                                        </p:tgtEl>
                                        <p:attrNameLst>
                                          <p:attrName>style.visibility</p:attrName>
                                        </p:attrNameLst>
                                      </p:cBhvr>
                                      <p:to>
                                        <p:strVal val="visible"/>
                                      </p:to>
                                    </p:set>
                                    <p:animEffect filter="fade" transition="in">
                                      <p:cBhvr additive="repl">
                                        <p:cTn id="997" dur="1000"/>
                                        <p:tgtEl>
                                          <p:spTgt spid="356">
                                            <p:txEl>
                                              <p:pRg st="6" end="6"/>
                                            </p:txEl>
                                          </p:spTgt>
                                        </p:tgtEl>
                                      </p:cBhvr>
                                    </p:animEffect>
                                    <p:anim calcmode="lin" valueType="num">
                                      <p:cBhvr additive="repl">
                                        <p:cTn id="998" dur="1000" fill="hold"/>
                                        <p:tgtEl>
                                          <p:spTgt spid="356">
                                            <p:txEl>
                                              <p:pRg st="6" end="6"/>
                                            </p:txEl>
                                          </p:spTgt>
                                        </p:tgtEl>
                                        <p:attrNameLst>
                                          <p:attrName>ppt_x</p:attrName>
                                        </p:attrNameLst>
                                      </p:cBhvr>
                                      <p:tavLst>
                                        <p:tav tm="0">
                                          <p:val>
                                            <p:strVal val="#ppt_x"/>
                                          </p:val>
                                        </p:tav>
                                        <p:tav tm="100000">
                                          <p:val>
                                            <p:strVal val="#ppt_x"/>
                                          </p:val>
                                        </p:tav>
                                      </p:tavLst>
                                    </p:anim>
                                    <p:anim calcmode="lin" valueType="num">
                                      <p:cBhvr additive="repl">
                                        <p:cTn id="999" dur="1000" fill="hold"/>
                                        <p:tgtEl>
                                          <p:spTgt spid="35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00" fill="hold">
                      <p:stCondLst>
                        <p:cond delay="indefinite"/>
                      </p:stCondLst>
                      <p:childTnLst>
                        <p:par>
                          <p:cTn id="1001" fill="hold">
                            <p:stCondLst>
                              <p:cond delay="0"/>
                            </p:stCondLst>
                            <p:childTnLst>
                              <p:par>
                                <p:cTn id="1002" nodeType="clickEffect" fill="hold" presetClass="entr" presetID="42">
                                  <p:stCondLst>
                                    <p:cond delay="0"/>
                                  </p:stCondLst>
                                  <p:childTnLst>
                                    <p:set>
                                      <p:cBhvr>
                                        <p:cTn id="1003" dur="1" fill="hold">
                                          <p:stCondLst>
                                            <p:cond delay="0"/>
                                          </p:stCondLst>
                                        </p:cTn>
                                        <p:tgtEl>
                                          <p:spTgt spid="356">
                                            <p:txEl>
                                              <p:pRg st="7" end="7"/>
                                            </p:txEl>
                                          </p:spTgt>
                                        </p:tgtEl>
                                        <p:attrNameLst>
                                          <p:attrName>style.visibility</p:attrName>
                                        </p:attrNameLst>
                                      </p:cBhvr>
                                      <p:to>
                                        <p:strVal val="visible"/>
                                      </p:to>
                                    </p:set>
                                    <p:animEffect filter="fade" transition="in">
                                      <p:cBhvr additive="repl">
                                        <p:cTn id="1004" dur="1000"/>
                                        <p:tgtEl>
                                          <p:spTgt spid="356">
                                            <p:txEl>
                                              <p:pRg st="7" end="7"/>
                                            </p:txEl>
                                          </p:spTgt>
                                        </p:tgtEl>
                                      </p:cBhvr>
                                    </p:animEffect>
                                    <p:anim calcmode="lin" valueType="num">
                                      <p:cBhvr additive="repl">
                                        <p:cTn id="1005" dur="1000" fill="hold"/>
                                        <p:tgtEl>
                                          <p:spTgt spid="356">
                                            <p:txEl>
                                              <p:pRg st="7" end="7"/>
                                            </p:txEl>
                                          </p:spTgt>
                                        </p:tgtEl>
                                        <p:attrNameLst>
                                          <p:attrName>ppt_x</p:attrName>
                                        </p:attrNameLst>
                                      </p:cBhvr>
                                      <p:tavLst>
                                        <p:tav tm="0">
                                          <p:val>
                                            <p:strVal val="#ppt_x"/>
                                          </p:val>
                                        </p:tav>
                                        <p:tav tm="100000">
                                          <p:val>
                                            <p:strVal val="#ppt_x"/>
                                          </p:val>
                                        </p:tav>
                                      </p:tavLst>
                                    </p:anim>
                                    <p:anim calcmode="lin" valueType="num">
                                      <p:cBhvr additive="repl">
                                        <p:cTn id="1006" dur="1000" fill="hold"/>
                                        <p:tgtEl>
                                          <p:spTgt spid="35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007" fill="hold">
                      <p:stCondLst>
                        <p:cond delay="indefinite"/>
                      </p:stCondLst>
                      <p:childTnLst>
                        <p:par>
                          <p:cTn id="1008" fill="hold">
                            <p:stCondLst>
                              <p:cond delay="0"/>
                            </p:stCondLst>
                            <p:childTnLst>
                              <p:par>
                                <p:cTn id="1009" nodeType="clickEffect" fill="hold" presetClass="entr" presetID="42">
                                  <p:stCondLst>
                                    <p:cond delay="0"/>
                                  </p:stCondLst>
                                  <p:childTnLst>
                                    <p:set>
                                      <p:cBhvr>
                                        <p:cTn id="1010" dur="1" fill="hold">
                                          <p:stCondLst>
                                            <p:cond delay="0"/>
                                          </p:stCondLst>
                                        </p:cTn>
                                        <p:tgtEl>
                                          <p:spTgt spid="356">
                                            <p:txEl>
                                              <p:pRg st="8" end="8"/>
                                            </p:txEl>
                                          </p:spTgt>
                                        </p:tgtEl>
                                        <p:attrNameLst>
                                          <p:attrName>style.visibility</p:attrName>
                                        </p:attrNameLst>
                                      </p:cBhvr>
                                      <p:to>
                                        <p:strVal val="visible"/>
                                      </p:to>
                                    </p:set>
                                    <p:animEffect filter="fade" transition="in">
                                      <p:cBhvr additive="repl">
                                        <p:cTn id="1011" dur="1000"/>
                                        <p:tgtEl>
                                          <p:spTgt spid="356">
                                            <p:txEl>
                                              <p:pRg st="8" end="8"/>
                                            </p:txEl>
                                          </p:spTgt>
                                        </p:tgtEl>
                                      </p:cBhvr>
                                    </p:animEffect>
                                    <p:anim calcmode="lin" valueType="num">
                                      <p:cBhvr additive="repl">
                                        <p:cTn id="1012" dur="1000" fill="hold"/>
                                        <p:tgtEl>
                                          <p:spTgt spid="356">
                                            <p:txEl>
                                              <p:pRg st="8" end="8"/>
                                            </p:txEl>
                                          </p:spTgt>
                                        </p:tgtEl>
                                        <p:attrNameLst>
                                          <p:attrName>ppt_x</p:attrName>
                                        </p:attrNameLst>
                                      </p:cBhvr>
                                      <p:tavLst>
                                        <p:tav tm="0">
                                          <p:val>
                                            <p:strVal val="#ppt_x"/>
                                          </p:val>
                                        </p:tav>
                                        <p:tav tm="100000">
                                          <p:val>
                                            <p:strVal val="#ppt_x"/>
                                          </p:val>
                                        </p:tav>
                                      </p:tavLst>
                                    </p:anim>
                                    <p:anim calcmode="lin" valueType="num">
                                      <p:cBhvr additive="repl">
                                        <p:cTn id="1013" dur="1000" fill="hold"/>
                                        <p:tgtEl>
                                          <p:spTgt spid="35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014" fill="hold">
                      <p:stCondLst>
                        <p:cond delay="indefinite"/>
                      </p:stCondLst>
                      <p:childTnLst>
                        <p:par>
                          <p:cTn id="1015" fill="hold">
                            <p:stCondLst>
                              <p:cond delay="0"/>
                            </p:stCondLst>
                            <p:childTnLst>
                              <p:par>
                                <p:cTn id="1016" nodeType="clickEffect" fill="hold" presetClass="entr" presetID="42">
                                  <p:stCondLst>
                                    <p:cond delay="0"/>
                                  </p:stCondLst>
                                  <p:childTnLst>
                                    <p:set>
                                      <p:cBhvr>
                                        <p:cTn id="1017" dur="1" fill="hold">
                                          <p:stCondLst>
                                            <p:cond delay="0"/>
                                          </p:stCondLst>
                                        </p:cTn>
                                        <p:tgtEl>
                                          <p:spTgt spid="356">
                                            <p:txEl>
                                              <p:pRg st="9" end="9"/>
                                            </p:txEl>
                                          </p:spTgt>
                                        </p:tgtEl>
                                        <p:attrNameLst>
                                          <p:attrName>style.visibility</p:attrName>
                                        </p:attrNameLst>
                                      </p:cBhvr>
                                      <p:to>
                                        <p:strVal val="visible"/>
                                      </p:to>
                                    </p:set>
                                    <p:animEffect filter="fade" transition="in">
                                      <p:cBhvr additive="repl">
                                        <p:cTn id="1018" dur="1000"/>
                                        <p:tgtEl>
                                          <p:spTgt spid="356">
                                            <p:txEl>
                                              <p:pRg st="9" end="9"/>
                                            </p:txEl>
                                          </p:spTgt>
                                        </p:tgtEl>
                                      </p:cBhvr>
                                    </p:animEffect>
                                    <p:anim calcmode="lin" valueType="num">
                                      <p:cBhvr additive="repl">
                                        <p:cTn id="1019" dur="1000" fill="hold"/>
                                        <p:tgtEl>
                                          <p:spTgt spid="356">
                                            <p:txEl>
                                              <p:pRg st="9" end="9"/>
                                            </p:txEl>
                                          </p:spTgt>
                                        </p:tgtEl>
                                        <p:attrNameLst>
                                          <p:attrName>ppt_x</p:attrName>
                                        </p:attrNameLst>
                                      </p:cBhvr>
                                      <p:tavLst>
                                        <p:tav tm="0">
                                          <p:val>
                                            <p:strVal val="#ppt_x"/>
                                          </p:val>
                                        </p:tav>
                                        <p:tav tm="100000">
                                          <p:val>
                                            <p:strVal val="#ppt_x"/>
                                          </p:val>
                                        </p:tav>
                                      </p:tavLst>
                                    </p:anim>
                                    <p:anim calcmode="lin" valueType="num">
                                      <p:cBhvr additive="repl">
                                        <p:cTn id="1020" dur="1000" fill="hold"/>
                                        <p:tgtEl>
                                          <p:spTgt spid="35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AWS……</a:t>
            </a:r>
            <a:endParaRPr b="0" lang="en-IN" sz="5000" strike="noStrike" u="none">
              <a:solidFill>
                <a:srgbClr val="000000"/>
              </a:solidFill>
              <a:effectLst/>
              <a:uFillTx/>
              <a:latin typeface="Arial"/>
            </a:endParaRPr>
          </a:p>
        </p:txBody>
      </p:sp>
      <p:sp>
        <p:nvSpPr>
          <p:cNvPr id="358"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What is Amazon DynamoDB?</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US" sz="2600" strike="noStrike" u="none">
                <a:solidFill>
                  <a:schemeClr val="dk1"/>
                </a:solidFill>
                <a:effectLst/>
                <a:uFillTx/>
                <a:latin typeface="Constantia"/>
              </a:rPr>
              <a:t>✔ Handle more than 10 trillion requests per day and can support peaks of more than 20 million requests per second.</a:t>
            </a:r>
            <a:br>
              <a:rPr sz="2600"/>
            </a:br>
            <a:r>
              <a:rPr b="0" lang="en-US" sz="2600" strike="noStrike" u="none">
                <a:solidFill>
                  <a:schemeClr val="dk1"/>
                </a:solidFill>
                <a:effectLst/>
                <a:uFillTx/>
                <a:latin typeface="Constantia"/>
              </a:rPr>
              <a:t>✔ Secure your data with encryption at rest, automatic backup and restore, and guaranteed reliability with an SLA of up to 99.999% availability.</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US" sz="2600" strike="noStrike" u="none">
                <a:solidFill>
                  <a:schemeClr val="dk1"/>
                </a:solidFill>
                <a:effectLst/>
                <a:uFillTx/>
                <a:latin typeface="Constantia"/>
              </a:rPr>
              <a:t>✔ Focus on innovation and optimize costs with a fully managed serverless database that automatically scales up and down to fit your needs.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r>
              <a:rPr b="0" lang="en-US" sz="2600" strike="noStrike" u="none">
                <a:solidFill>
                  <a:schemeClr val="dk1"/>
                </a:solidFill>
                <a:effectLst/>
                <a:uFillTx/>
                <a:latin typeface="Constantia"/>
              </a:rPr>
              <a:t>✔ Integrate with AWS services to do more with your data. Use built-in tools to perform analytics, extract insights, and monitor traffic trends.</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21" dur="indefinite" restart="never" nodeType="tmRoot">
          <p:childTnLst>
            <p:seq>
              <p:cTn id="1022" dur="indefinite" nodeType="mainSeq">
                <p:childTnLst>
                  <p:par>
                    <p:cTn id="1023" fill="hold">
                      <p:stCondLst>
                        <p:cond delay="indefinite"/>
                      </p:stCondLst>
                      <p:childTnLst>
                        <p:par>
                          <p:cTn id="1024" fill="hold">
                            <p:stCondLst>
                              <p:cond delay="0"/>
                            </p:stCondLst>
                            <p:childTnLst>
                              <p:par>
                                <p:cTn id="1025" nodeType="clickEffect" fill="hold" presetClass="entr" presetID="42">
                                  <p:stCondLst>
                                    <p:cond delay="0"/>
                                  </p:stCondLst>
                                  <p:childTnLst>
                                    <p:set>
                                      <p:cBhvr>
                                        <p:cTn id="1026" dur="1" fill="hold">
                                          <p:stCondLst>
                                            <p:cond delay="0"/>
                                          </p:stCondLst>
                                        </p:cTn>
                                        <p:tgtEl>
                                          <p:spTgt spid="358">
                                            <p:txEl>
                                              <p:pRg st="0" end="0"/>
                                            </p:txEl>
                                          </p:spTgt>
                                        </p:tgtEl>
                                        <p:attrNameLst>
                                          <p:attrName>style.visibility</p:attrName>
                                        </p:attrNameLst>
                                      </p:cBhvr>
                                      <p:to>
                                        <p:strVal val="visible"/>
                                      </p:to>
                                    </p:set>
                                    <p:animEffect filter="fade" transition="in">
                                      <p:cBhvr additive="repl">
                                        <p:cTn id="1027" dur="1000"/>
                                        <p:tgtEl>
                                          <p:spTgt spid="358">
                                            <p:txEl>
                                              <p:pRg st="0" end="0"/>
                                            </p:txEl>
                                          </p:spTgt>
                                        </p:tgtEl>
                                      </p:cBhvr>
                                    </p:animEffect>
                                    <p:anim calcmode="lin" valueType="num">
                                      <p:cBhvr additive="repl">
                                        <p:cTn id="1028" dur="1000" fill="hold"/>
                                        <p:tgtEl>
                                          <p:spTgt spid="358">
                                            <p:txEl>
                                              <p:pRg st="0" end="0"/>
                                            </p:txEl>
                                          </p:spTgt>
                                        </p:tgtEl>
                                        <p:attrNameLst>
                                          <p:attrName>ppt_x</p:attrName>
                                        </p:attrNameLst>
                                      </p:cBhvr>
                                      <p:tavLst>
                                        <p:tav tm="0">
                                          <p:val>
                                            <p:strVal val="#ppt_x"/>
                                          </p:val>
                                        </p:tav>
                                        <p:tav tm="100000">
                                          <p:val>
                                            <p:strVal val="#ppt_x"/>
                                          </p:val>
                                        </p:tav>
                                      </p:tavLst>
                                    </p:anim>
                                    <p:anim calcmode="lin" valueType="num">
                                      <p:cBhvr additive="repl">
                                        <p:cTn id="1029" dur="1000" fill="hold"/>
                                        <p:tgtEl>
                                          <p:spTgt spid="3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30" fill="hold">
                      <p:stCondLst>
                        <p:cond delay="indefinite"/>
                      </p:stCondLst>
                      <p:childTnLst>
                        <p:par>
                          <p:cTn id="1031" fill="hold">
                            <p:stCondLst>
                              <p:cond delay="0"/>
                            </p:stCondLst>
                            <p:childTnLst>
                              <p:par>
                                <p:cTn id="1032" nodeType="clickEffect" fill="hold" presetClass="entr" presetID="42">
                                  <p:stCondLst>
                                    <p:cond delay="0"/>
                                  </p:stCondLst>
                                  <p:childTnLst>
                                    <p:set>
                                      <p:cBhvr>
                                        <p:cTn id="1033" dur="1" fill="hold">
                                          <p:stCondLst>
                                            <p:cond delay="0"/>
                                          </p:stCondLst>
                                        </p:cTn>
                                        <p:tgtEl>
                                          <p:spTgt spid="358">
                                            <p:txEl>
                                              <p:pRg st="1" end="1"/>
                                            </p:txEl>
                                          </p:spTgt>
                                        </p:tgtEl>
                                        <p:attrNameLst>
                                          <p:attrName>style.visibility</p:attrName>
                                        </p:attrNameLst>
                                      </p:cBhvr>
                                      <p:to>
                                        <p:strVal val="visible"/>
                                      </p:to>
                                    </p:set>
                                    <p:animEffect filter="fade" transition="in">
                                      <p:cBhvr additive="repl">
                                        <p:cTn id="1034" dur="1000"/>
                                        <p:tgtEl>
                                          <p:spTgt spid="358">
                                            <p:txEl>
                                              <p:pRg st="1" end="1"/>
                                            </p:txEl>
                                          </p:spTgt>
                                        </p:tgtEl>
                                      </p:cBhvr>
                                    </p:animEffect>
                                    <p:anim calcmode="lin" valueType="num">
                                      <p:cBhvr additive="repl">
                                        <p:cTn id="1035" dur="1000" fill="hold"/>
                                        <p:tgtEl>
                                          <p:spTgt spid="358">
                                            <p:txEl>
                                              <p:pRg st="1" end="1"/>
                                            </p:txEl>
                                          </p:spTgt>
                                        </p:tgtEl>
                                        <p:attrNameLst>
                                          <p:attrName>ppt_x</p:attrName>
                                        </p:attrNameLst>
                                      </p:cBhvr>
                                      <p:tavLst>
                                        <p:tav tm="0">
                                          <p:val>
                                            <p:strVal val="#ppt_x"/>
                                          </p:val>
                                        </p:tav>
                                        <p:tav tm="100000">
                                          <p:val>
                                            <p:strVal val="#ppt_x"/>
                                          </p:val>
                                        </p:tav>
                                      </p:tavLst>
                                    </p:anim>
                                    <p:anim calcmode="lin" valueType="num">
                                      <p:cBhvr additive="repl">
                                        <p:cTn id="1036" dur="1000" fill="hold"/>
                                        <p:tgtEl>
                                          <p:spTgt spid="3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37" fill="hold">
                      <p:stCondLst>
                        <p:cond delay="indefinite"/>
                      </p:stCondLst>
                      <p:childTnLst>
                        <p:par>
                          <p:cTn id="1038" fill="hold">
                            <p:stCondLst>
                              <p:cond delay="0"/>
                            </p:stCondLst>
                            <p:childTnLst>
                              <p:par>
                                <p:cTn id="1039" nodeType="clickEffect" fill="hold" presetClass="entr" presetID="42">
                                  <p:stCondLst>
                                    <p:cond delay="0"/>
                                  </p:stCondLst>
                                  <p:childTnLst>
                                    <p:set>
                                      <p:cBhvr>
                                        <p:cTn id="1040" dur="1" fill="hold">
                                          <p:stCondLst>
                                            <p:cond delay="0"/>
                                          </p:stCondLst>
                                        </p:cTn>
                                        <p:tgtEl>
                                          <p:spTgt spid="358">
                                            <p:txEl>
                                              <p:pRg st="2" end="2"/>
                                            </p:txEl>
                                          </p:spTgt>
                                        </p:tgtEl>
                                        <p:attrNameLst>
                                          <p:attrName>style.visibility</p:attrName>
                                        </p:attrNameLst>
                                      </p:cBhvr>
                                      <p:to>
                                        <p:strVal val="visible"/>
                                      </p:to>
                                    </p:set>
                                    <p:animEffect filter="fade" transition="in">
                                      <p:cBhvr additive="repl">
                                        <p:cTn id="1041" dur="1000"/>
                                        <p:tgtEl>
                                          <p:spTgt spid="358">
                                            <p:txEl>
                                              <p:pRg st="2" end="2"/>
                                            </p:txEl>
                                          </p:spTgt>
                                        </p:tgtEl>
                                      </p:cBhvr>
                                    </p:animEffect>
                                    <p:anim calcmode="lin" valueType="num">
                                      <p:cBhvr additive="repl">
                                        <p:cTn id="1042" dur="1000" fill="hold"/>
                                        <p:tgtEl>
                                          <p:spTgt spid="358">
                                            <p:txEl>
                                              <p:pRg st="2" end="2"/>
                                            </p:txEl>
                                          </p:spTgt>
                                        </p:tgtEl>
                                        <p:attrNameLst>
                                          <p:attrName>ppt_x</p:attrName>
                                        </p:attrNameLst>
                                      </p:cBhvr>
                                      <p:tavLst>
                                        <p:tav tm="0">
                                          <p:val>
                                            <p:strVal val="#ppt_x"/>
                                          </p:val>
                                        </p:tav>
                                        <p:tav tm="100000">
                                          <p:val>
                                            <p:strVal val="#ppt_x"/>
                                          </p:val>
                                        </p:tav>
                                      </p:tavLst>
                                    </p:anim>
                                    <p:anim calcmode="lin" valueType="num">
                                      <p:cBhvr additive="repl">
                                        <p:cTn id="1043" dur="1000" fill="hold"/>
                                        <p:tgtEl>
                                          <p:spTgt spid="3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44" fill="hold">
                      <p:stCondLst>
                        <p:cond delay="indefinite"/>
                      </p:stCondLst>
                      <p:childTnLst>
                        <p:par>
                          <p:cTn id="1045" fill="hold">
                            <p:stCondLst>
                              <p:cond delay="0"/>
                            </p:stCondLst>
                            <p:childTnLst>
                              <p:par>
                                <p:cTn id="1046" nodeType="clickEffect" fill="hold" presetClass="entr" presetID="42">
                                  <p:stCondLst>
                                    <p:cond delay="0"/>
                                  </p:stCondLst>
                                  <p:childTnLst>
                                    <p:set>
                                      <p:cBhvr>
                                        <p:cTn id="1047" dur="1" fill="hold">
                                          <p:stCondLst>
                                            <p:cond delay="0"/>
                                          </p:stCondLst>
                                        </p:cTn>
                                        <p:tgtEl>
                                          <p:spTgt spid="358">
                                            <p:txEl>
                                              <p:pRg st="3" end="3"/>
                                            </p:txEl>
                                          </p:spTgt>
                                        </p:tgtEl>
                                        <p:attrNameLst>
                                          <p:attrName>style.visibility</p:attrName>
                                        </p:attrNameLst>
                                      </p:cBhvr>
                                      <p:to>
                                        <p:strVal val="visible"/>
                                      </p:to>
                                    </p:set>
                                    <p:animEffect filter="fade" transition="in">
                                      <p:cBhvr additive="repl">
                                        <p:cTn id="1048" dur="1000"/>
                                        <p:tgtEl>
                                          <p:spTgt spid="358">
                                            <p:txEl>
                                              <p:pRg st="3" end="3"/>
                                            </p:txEl>
                                          </p:spTgt>
                                        </p:tgtEl>
                                      </p:cBhvr>
                                    </p:animEffect>
                                    <p:anim calcmode="lin" valueType="num">
                                      <p:cBhvr additive="repl">
                                        <p:cTn id="1049" dur="1000" fill="hold"/>
                                        <p:tgtEl>
                                          <p:spTgt spid="358">
                                            <p:txEl>
                                              <p:pRg st="3" end="3"/>
                                            </p:txEl>
                                          </p:spTgt>
                                        </p:tgtEl>
                                        <p:attrNameLst>
                                          <p:attrName>ppt_x</p:attrName>
                                        </p:attrNameLst>
                                      </p:cBhvr>
                                      <p:tavLst>
                                        <p:tav tm="0">
                                          <p:val>
                                            <p:strVal val="#ppt_x"/>
                                          </p:val>
                                        </p:tav>
                                        <p:tav tm="100000">
                                          <p:val>
                                            <p:strVal val="#ppt_x"/>
                                          </p:val>
                                        </p:tav>
                                      </p:tavLst>
                                    </p:anim>
                                    <p:anim calcmode="lin" valueType="num">
                                      <p:cBhvr additive="repl">
                                        <p:cTn id="1050" dur="1000" fill="hold"/>
                                        <p:tgtEl>
                                          <p:spTgt spid="35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USING GRIDS FOR DATA STORAGE</a:t>
            </a:r>
            <a:endParaRPr b="0" lang="en-IN" sz="5000" strike="noStrike" u="none">
              <a:solidFill>
                <a:srgbClr val="000000"/>
              </a:solidFill>
              <a:effectLst/>
              <a:uFillTx/>
              <a:latin typeface="Arial"/>
            </a:endParaRPr>
          </a:p>
        </p:txBody>
      </p:sp>
      <p:sp>
        <p:nvSpPr>
          <p:cNvPr id="36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Grid Storage for Grid Computing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Grid Oriented Storage (GOS)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51" dur="indefinite" restart="never" nodeType="tmRoot">
          <p:childTnLst>
            <p:seq>
              <p:cTn id="1052" dur="indefinite" nodeType="mainSeq">
                <p:childTnLst>
                  <p:par>
                    <p:cTn id="1053" fill="hold">
                      <p:stCondLst>
                        <p:cond delay="indefinite"/>
                      </p:stCondLst>
                      <p:childTnLst>
                        <p:par>
                          <p:cTn id="1054" fill="hold">
                            <p:stCondLst>
                              <p:cond delay="0"/>
                            </p:stCondLst>
                            <p:childTnLst>
                              <p:par>
                                <p:cTn id="1055" nodeType="clickEffect" fill="hold" presetClass="entr" presetID="42">
                                  <p:stCondLst>
                                    <p:cond delay="0"/>
                                  </p:stCondLst>
                                  <p:childTnLst>
                                    <p:set>
                                      <p:cBhvr>
                                        <p:cTn id="1056" dur="1" fill="hold">
                                          <p:stCondLst>
                                            <p:cond delay="0"/>
                                          </p:stCondLst>
                                        </p:cTn>
                                        <p:tgtEl>
                                          <p:spTgt spid="360">
                                            <p:txEl>
                                              <p:pRg st="0" end="0"/>
                                            </p:txEl>
                                          </p:spTgt>
                                        </p:tgtEl>
                                        <p:attrNameLst>
                                          <p:attrName>style.visibility</p:attrName>
                                        </p:attrNameLst>
                                      </p:cBhvr>
                                      <p:to>
                                        <p:strVal val="visible"/>
                                      </p:to>
                                    </p:set>
                                    <p:animEffect filter="fade" transition="in">
                                      <p:cBhvr additive="repl">
                                        <p:cTn id="1057" dur="1000"/>
                                        <p:tgtEl>
                                          <p:spTgt spid="360">
                                            <p:txEl>
                                              <p:pRg st="0" end="0"/>
                                            </p:txEl>
                                          </p:spTgt>
                                        </p:tgtEl>
                                      </p:cBhvr>
                                    </p:animEffect>
                                    <p:anim calcmode="lin" valueType="num">
                                      <p:cBhvr additive="repl">
                                        <p:cTn id="1058" dur="1000" fill="hold"/>
                                        <p:tgtEl>
                                          <p:spTgt spid="360">
                                            <p:txEl>
                                              <p:pRg st="0" end="0"/>
                                            </p:txEl>
                                          </p:spTgt>
                                        </p:tgtEl>
                                        <p:attrNameLst>
                                          <p:attrName>ppt_x</p:attrName>
                                        </p:attrNameLst>
                                      </p:cBhvr>
                                      <p:tavLst>
                                        <p:tav tm="0">
                                          <p:val>
                                            <p:strVal val="#ppt_x"/>
                                          </p:val>
                                        </p:tav>
                                        <p:tav tm="100000">
                                          <p:val>
                                            <p:strVal val="#ppt_x"/>
                                          </p:val>
                                        </p:tav>
                                      </p:tavLst>
                                    </p:anim>
                                    <p:anim calcmode="lin" valueType="num">
                                      <p:cBhvr additive="repl">
                                        <p:cTn id="1059" dur="1000" fill="hold"/>
                                        <p:tgtEl>
                                          <p:spTgt spid="36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60" fill="hold">
                      <p:stCondLst>
                        <p:cond delay="indefinite"/>
                      </p:stCondLst>
                      <p:childTnLst>
                        <p:par>
                          <p:cTn id="1061" fill="hold">
                            <p:stCondLst>
                              <p:cond delay="0"/>
                            </p:stCondLst>
                            <p:childTnLst>
                              <p:par>
                                <p:cTn id="1062" nodeType="clickEffect" fill="hold" presetClass="entr" presetID="42">
                                  <p:stCondLst>
                                    <p:cond delay="0"/>
                                  </p:stCondLst>
                                  <p:childTnLst>
                                    <p:set>
                                      <p:cBhvr>
                                        <p:cTn id="1063" dur="1" fill="hold">
                                          <p:stCondLst>
                                            <p:cond delay="0"/>
                                          </p:stCondLst>
                                        </p:cTn>
                                        <p:tgtEl>
                                          <p:spTgt spid="360">
                                            <p:txEl>
                                              <p:pRg st="1" end="1"/>
                                            </p:txEl>
                                          </p:spTgt>
                                        </p:tgtEl>
                                        <p:attrNameLst>
                                          <p:attrName>style.visibility</p:attrName>
                                        </p:attrNameLst>
                                      </p:cBhvr>
                                      <p:to>
                                        <p:strVal val="visible"/>
                                      </p:to>
                                    </p:set>
                                    <p:animEffect filter="fade" transition="in">
                                      <p:cBhvr additive="repl">
                                        <p:cTn id="1064" dur="1000"/>
                                        <p:tgtEl>
                                          <p:spTgt spid="360">
                                            <p:txEl>
                                              <p:pRg st="1" end="1"/>
                                            </p:txEl>
                                          </p:spTgt>
                                        </p:tgtEl>
                                      </p:cBhvr>
                                    </p:animEffect>
                                    <p:anim calcmode="lin" valueType="num">
                                      <p:cBhvr additive="repl">
                                        <p:cTn id="1065" dur="1000" fill="hold"/>
                                        <p:tgtEl>
                                          <p:spTgt spid="360">
                                            <p:txEl>
                                              <p:pRg st="1" end="1"/>
                                            </p:txEl>
                                          </p:spTgt>
                                        </p:tgtEl>
                                        <p:attrNameLst>
                                          <p:attrName>ppt_x</p:attrName>
                                        </p:attrNameLst>
                                      </p:cBhvr>
                                      <p:tavLst>
                                        <p:tav tm="0">
                                          <p:val>
                                            <p:strVal val="#ppt_x"/>
                                          </p:val>
                                        </p:tav>
                                        <p:tav tm="100000">
                                          <p:val>
                                            <p:strVal val="#ppt_x"/>
                                          </p:val>
                                        </p:tav>
                                      </p:tavLst>
                                    </p:anim>
                                    <p:anim calcmode="lin" valueType="num">
                                      <p:cBhvr additive="repl">
                                        <p:cTn id="1066" dur="1000" fill="hold"/>
                                        <p:tgtEl>
                                          <p:spTgt spid="36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120240" y="0"/>
            <a:ext cx="10972080" cy="708840"/>
          </a:xfrm>
          <a:prstGeom prst="rect">
            <a:avLst/>
          </a:prstGeom>
          <a:noFill/>
          <a:ln w="0">
            <a:noFill/>
          </a:ln>
        </p:spPr>
        <p:txBody>
          <a:bodyPr lIns="0" rIns="0" tIns="45000" bIns="0" anchor="b">
            <a:normAutofit fontScale="92500" lnSpcReduction="9999"/>
          </a:bodyPr>
          <a:p>
            <a:pPr indent="0">
              <a:lnSpc>
                <a:spcPct val="100000"/>
              </a:lnSpc>
              <a:buNone/>
              <a:tabLst>
                <a:tab algn="l" pos="0"/>
              </a:tabLst>
            </a:pPr>
            <a:r>
              <a:rPr b="0" lang="en-US" sz="5000" strike="noStrike" u="none">
                <a:solidFill>
                  <a:schemeClr val="dk2"/>
                </a:solidFill>
                <a:effectLst/>
                <a:uFillTx/>
                <a:latin typeface="Calibri"/>
              </a:rPr>
              <a:t>Grid Storage for Grid Computing</a:t>
            </a:r>
            <a:endParaRPr b="0" lang="en-IN" sz="5000" strike="noStrike" u="none">
              <a:solidFill>
                <a:srgbClr val="000000"/>
              </a:solidFill>
              <a:effectLst/>
              <a:uFillTx/>
              <a:latin typeface="Arial"/>
            </a:endParaRPr>
          </a:p>
        </p:txBody>
      </p:sp>
      <p:sp>
        <p:nvSpPr>
          <p:cNvPr id="362" name="PlaceHolder 2"/>
          <p:cNvSpPr>
            <a:spLocks noGrp="1"/>
          </p:cNvSpPr>
          <p:nvPr>
            <p:ph/>
          </p:nvPr>
        </p:nvSpPr>
        <p:spPr>
          <a:xfrm>
            <a:off x="120240" y="1101240"/>
            <a:ext cx="11767320" cy="5220720"/>
          </a:xfrm>
          <a:prstGeom prst="rect">
            <a:avLst/>
          </a:prstGeom>
          <a:noFill/>
          <a:ln w="0">
            <a:noFill/>
          </a:ln>
        </p:spPr>
        <p:txBody>
          <a:bodyPr lIns="90000" rIns="90000" tIns="45000" bIns="45000" anchor="t">
            <a:noAutofit/>
          </a:bodyPr>
          <a:p>
            <a:pPr marL="274320" indent="-274320">
              <a:lnSpc>
                <a:spcPct val="100000"/>
              </a:lnSpc>
              <a:spcBef>
                <a:spcPts val="400"/>
              </a:spcBef>
              <a:buClr>
                <a:srgbClr val="0bd0d9"/>
              </a:buClr>
              <a:buSzPct val="95000"/>
              <a:buFont typeface="Wingdings 2" charset="2"/>
              <a:buChar char=""/>
            </a:pPr>
            <a:r>
              <a:rPr b="0" lang="en-US" sz="2000" strike="noStrike" u="none">
                <a:solidFill>
                  <a:schemeClr val="dk1"/>
                </a:solidFill>
                <a:effectLst/>
                <a:uFillTx/>
                <a:latin typeface="Constantia"/>
              </a:rPr>
              <a:t>Grid computing established architecture which provides users and applications to use shared pool of resources. </a:t>
            </a:r>
            <a:endParaRPr b="0" lang="en-IN" sz="20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The compute grid connects computers both desktops and servers and storage across an organization. </a:t>
            </a:r>
            <a:endParaRPr b="0" lang="en-IN" sz="18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It virtualizes heterogeneous and remotely located components into a single system. </a:t>
            </a:r>
            <a:endParaRPr b="0" lang="en-IN" sz="18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Allows sharing of computing and data resources for multiple workloads and enables collaboration both within and across organizations. </a:t>
            </a:r>
            <a:endParaRPr b="0" lang="en-IN" sz="1800" strike="noStrike" u="none">
              <a:solidFill>
                <a:srgbClr val="000000"/>
              </a:solidFill>
              <a:effectLst/>
              <a:uFillTx/>
              <a:latin typeface="Arial"/>
            </a:endParaRPr>
          </a:p>
          <a:p>
            <a:pPr marL="274320" indent="-274320">
              <a:lnSpc>
                <a:spcPct val="100000"/>
              </a:lnSpc>
              <a:spcBef>
                <a:spcPts val="400"/>
              </a:spcBef>
              <a:buClr>
                <a:srgbClr val="0bd0d9"/>
              </a:buClr>
              <a:buSzPct val="95000"/>
              <a:buFont typeface="Wingdings 2" charset="2"/>
              <a:buChar char=""/>
            </a:pPr>
            <a:r>
              <a:rPr b="0" lang="en-US" sz="2000" strike="noStrike" u="none">
                <a:solidFill>
                  <a:schemeClr val="dk1"/>
                </a:solidFill>
                <a:effectLst/>
                <a:uFillTx/>
                <a:latin typeface="Constantia"/>
              </a:rPr>
              <a:t>Demand for storage requirement prevails in gird computing. </a:t>
            </a:r>
            <a:endParaRPr b="0" lang="en-IN" sz="20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Storage for grid computing requires a common file system to present as a single storage space to all workloads. </a:t>
            </a:r>
            <a:endParaRPr b="0" lang="en-IN" sz="18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Presently grid computing system uses NAS type of storage. </a:t>
            </a:r>
            <a:endParaRPr b="0" lang="en-IN" sz="18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NAS provides transparency but limits scale and storage management capabilities.</a:t>
            </a:r>
            <a:endParaRPr b="0" lang="en-IN" sz="1800" strike="noStrike" u="none">
              <a:solidFill>
                <a:srgbClr val="000000"/>
              </a:solidFill>
              <a:effectLst/>
              <a:uFillTx/>
              <a:latin typeface="Arial"/>
            </a:endParaRPr>
          </a:p>
          <a:p>
            <a:pPr marL="274320" indent="-274320">
              <a:lnSpc>
                <a:spcPct val="100000"/>
              </a:lnSpc>
              <a:spcBef>
                <a:spcPts val="400"/>
              </a:spcBef>
              <a:buClr>
                <a:srgbClr val="0bd0d9"/>
              </a:buClr>
              <a:buSzPct val="95000"/>
              <a:buFont typeface="Wingdings 2" charset="2"/>
              <a:buChar char=""/>
            </a:pPr>
            <a:r>
              <a:rPr b="0" lang="en-US" sz="2000" strike="noStrike" u="none">
                <a:solidFill>
                  <a:schemeClr val="dk1"/>
                </a:solidFill>
                <a:effectLst/>
                <a:uFillTx/>
                <a:latin typeface="Constantia"/>
              </a:rPr>
              <a:t>To set the unique demands of the compute grid on its storage infrastructure, storage for the grid must be abnormally flexible. </a:t>
            </a:r>
            <a:endParaRPr b="0" lang="en-IN" sz="20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DAS is basically not an option. </a:t>
            </a:r>
            <a:endParaRPr b="0" lang="en-IN" sz="18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Virtualization is a start, providing the single unit behavior where the global filing system requires data compute grid. Due to this, SAN architectures are used. </a:t>
            </a:r>
            <a:endParaRPr b="0" lang="en-IN" sz="1800" strike="noStrike" u="none">
              <a:solidFill>
                <a:srgbClr val="000000"/>
              </a:solidFill>
              <a:effectLst/>
              <a:uFillTx/>
              <a:latin typeface="Arial"/>
            </a:endParaRPr>
          </a:p>
          <a:p>
            <a:pPr lvl="1" marL="640080" indent="-246960">
              <a:lnSpc>
                <a:spcPct val="100000"/>
              </a:lnSpc>
              <a:spcBef>
                <a:spcPts val="360"/>
              </a:spcBef>
              <a:buClr>
                <a:srgbClr val="0f6fc6"/>
              </a:buClr>
              <a:buSzPct val="85000"/>
              <a:buFont typeface="Wingdings 2" charset="2"/>
              <a:buChar char=""/>
            </a:pPr>
            <a:r>
              <a:rPr b="0" lang="en-US" sz="1800" strike="noStrike" u="none">
                <a:solidFill>
                  <a:schemeClr val="dk1"/>
                </a:solidFill>
                <a:effectLst/>
                <a:uFillTx/>
                <a:latin typeface="Constantia"/>
              </a:rPr>
              <a:t>However, the scale of these SANs is beyond the capabilities of fibre channel.</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67" dur="indefinite" restart="never" nodeType="tmRoot">
          <p:childTnLst>
            <p:seq>
              <p:cTn id="1068" dur="indefinite" nodeType="mainSeq">
                <p:childTnLst>
                  <p:par>
                    <p:cTn id="1069" fill="hold">
                      <p:stCondLst>
                        <p:cond delay="indefinite"/>
                      </p:stCondLst>
                      <p:childTnLst>
                        <p:par>
                          <p:cTn id="1070" fill="hold">
                            <p:stCondLst>
                              <p:cond delay="0"/>
                            </p:stCondLst>
                            <p:childTnLst>
                              <p:par>
                                <p:cTn id="1071" nodeType="clickEffect" fill="hold" presetClass="entr" presetID="42">
                                  <p:stCondLst>
                                    <p:cond delay="0"/>
                                  </p:stCondLst>
                                  <p:childTnLst>
                                    <p:set>
                                      <p:cBhvr>
                                        <p:cTn id="1072" dur="1" fill="hold">
                                          <p:stCondLst>
                                            <p:cond delay="0"/>
                                          </p:stCondLst>
                                        </p:cTn>
                                        <p:tgtEl>
                                          <p:spTgt spid="362">
                                            <p:txEl>
                                              <p:pRg st="0" end="0"/>
                                            </p:txEl>
                                          </p:spTgt>
                                        </p:tgtEl>
                                        <p:attrNameLst>
                                          <p:attrName>style.visibility</p:attrName>
                                        </p:attrNameLst>
                                      </p:cBhvr>
                                      <p:to>
                                        <p:strVal val="visible"/>
                                      </p:to>
                                    </p:set>
                                    <p:animEffect filter="fade" transition="in">
                                      <p:cBhvr additive="repl">
                                        <p:cTn id="1073" dur="1000"/>
                                        <p:tgtEl>
                                          <p:spTgt spid="362">
                                            <p:txEl>
                                              <p:pRg st="0" end="0"/>
                                            </p:txEl>
                                          </p:spTgt>
                                        </p:tgtEl>
                                      </p:cBhvr>
                                    </p:animEffect>
                                    <p:anim calcmode="lin" valueType="num">
                                      <p:cBhvr additive="repl">
                                        <p:cTn id="1074" dur="1000" fill="hold"/>
                                        <p:tgtEl>
                                          <p:spTgt spid="362">
                                            <p:txEl>
                                              <p:pRg st="0" end="0"/>
                                            </p:txEl>
                                          </p:spTgt>
                                        </p:tgtEl>
                                        <p:attrNameLst>
                                          <p:attrName>ppt_x</p:attrName>
                                        </p:attrNameLst>
                                      </p:cBhvr>
                                      <p:tavLst>
                                        <p:tav tm="0">
                                          <p:val>
                                            <p:strVal val="#ppt_x"/>
                                          </p:val>
                                        </p:tav>
                                        <p:tav tm="100000">
                                          <p:val>
                                            <p:strVal val="#ppt_x"/>
                                          </p:val>
                                        </p:tav>
                                      </p:tavLst>
                                    </p:anim>
                                    <p:anim calcmode="lin" valueType="num">
                                      <p:cBhvr additive="repl">
                                        <p:cTn id="1075" dur="1000" fill="hold"/>
                                        <p:tgtEl>
                                          <p:spTgt spid="362">
                                            <p:txEl>
                                              <p:pRg st="0" end="0"/>
                                            </p:txEl>
                                          </p:spTgt>
                                        </p:tgtEl>
                                        <p:attrNameLst>
                                          <p:attrName>ppt_y</p:attrName>
                                        </p:attrNameLst>
                                      </p:cBhvr>
                                      <p:tavLst>
                                        <p:tav tm="0">
                                          <p:val>
                                            <p:strVal val="#ppt_y+.1"/>
                                          </p:val>
                                        </p:tav>
                                        <p:tav tm="100000">
                                          <p:val>
                                            <p:strVal val="#ppt_y"/>
                                          </p:val>
                                        </p:tav>
                                      </p:tavLst>
                                    </p:anim>
                                  </p:childTnLst>
                                </p:cTn>
                              </p:par>
                              <p:par>
                                <p:cTn id="1076" nodeType="withEffect" fill="hold" presetClass="entr" presetID="42">
                                  <p:stCondLst>
                                    <p:cond delay="0"/>
                                  </p:stCondLst>
                                  <p:childTnLst>
                                    <p:set>
                                      <p:cBhvr>
                                        <p:cTn id="1077" dur="1" fill="hold">
                                          <p:stCondLst>
                                            <p:cond delay="0"/>
                                          </p:stCondLst>
                                        </p:cTn>
                                        <p:tgtEl>
                                          <p:spTgt spid="362">
                                            <p:txEl>
                                              <p:pRg st="1" end="1"/>
                                            </p:txEl>
                                          </p:spTgt>
                                        </p:tgtEl>
                                        <p:attrNameLst>
                                          <p:attrName>style.visibility</p:attrName>
                                        </p:attrNameLst>
                                      </p:cBhvr>
                                      <p:to>
                                        <p:strVal val="visible"/>
                                      </p:to>
                                    </p:set>
                                    <p:animEffect filter="fade" transition="in">
                                      <p:cBhvr additive="repl">
                                        <p:cTn id="1078" dur="1000"/>
                                        <p:tgtEl>
                                          <p:spTgt spid="362">
                                            <p:txEl>
                                              <p:pRg st="1" end="1"/>
                                            </p:txEl>
                                          </p:spTgt>
                                        </p:tgtEl>
                                      </p:cBhvr>
                                    </p:animEffect>
                                    <p:anim calcmode="lin" valueType="num">
                                      <p:cBhvr additive="repl">
                                        <p:cTn id="1079" dur="1000" fill="hold"/>
                                        <p:tgtEl>
                                          <p:spTgt spid="362">
                                            <p:txEl>
                                              <p:pRg st="1" end="1"/>
                                            </p:txEl>
                                          </p:spTgt>
                                        </p:tgtEl>
                                        <p:attrNameLst>
                                          <p:attrName>ppt_x</p:attrName>
                                        </p:attrNameLst>
                                      </p:cBhvr>
                                      <p:tavLst>
                                        <p:tav tm="0">
                                          <p:val>
                                            <p:strVal val="#ppt_x"/>
                                          </p:val>
                                        </p:tav>
                                        <p:tav tm="100000">
                                          <p:val>
                                            <p:strVal val="#ppt_x"/>
                                          </p:val>
                                        </p:tav>
                                      </p:tavLst>
                                    </p:anim>
                                    <p:anim calcmode="lin" valueType="num">
                                      <p:cBhvr additive="repl">
                                        <p:cTn id="1080" dur="1000" fill="hold"/>
                                        <p:tgtEl>
                                          <p:spTgt spid="362">
                                            <p:txEl>
                                              <p:pRg st="1" end="1"/>
                                            </p:txEl>
                                          </p:spTgt>
                                        </p:tgtEl>
                                        <p:attrNameLst>
                                          <p:attrName>ppt_y</p:attrName>
                                        </p:attrNameLst>
                                      </p:cBhvr>
                                      <p:tavLst>
                                        <p:tav tm="0">
                                          <p:val>
                                            <p:strVal val="#ppt_y+.1"/>
                                          </p:val>
                                        </p:tav>
                                        <p:tav tm="100000">
                                          <p:val>
                                            <p:strVal val="#ppt_y"/>
                                          </p:val>
                                        </p:tav>
                                      </p:tavLst>
                                    </p:anim>
                                  </p:childTnLst>
                                </p:cTn>
                              </p:par>
                              <p:par>
                                <p:cTn id="1081" nodeType="withEffect" fill="hold" presetClass="entr" presetID="42">
                                  <p:stCondLst>
                                    <p:cond delay="0"/>
                                  </p:stCondLst>
                                  <p:childTnLst>
                                    <p:set>
                                      <p:cBhvr>
                                        <p:cTn id="1082" dur="1" fill="hold">
                                          <p:stCondLst>
                                            <p:cond delay="0"/>
                                          </p:stCondLst>
                                        </p:cTn>
                                        <p:tgtEl>
                                          <p:spTgt spid="362">
                                            <p:txEl>
                                              <p:pRg st="2" end="2"/>
                                            </p:txEl>
                                          </p:spTgt>
                                        </p:tgtEl>
                                        <p:attrNameLst>
                                          <p:attrName>style.visibility</p:attrName>
                                        </p:attrNameLst>
                                      </p:cBhvr>
                                      <p:to>
                                        <p:strVal val="visible"/>
                                      </p:to>
                                    </p:set>
                                    <p:animEffect filter="fade" transition="in">
                                      <p:cBhvr additive="repl">
                                        <p:cTn id="1083" dur="1000"/>
                                        <p:tgtEl>
                                          <p:spTgt spid="362">
                                            <p:txEl>
                                              <p:pRg st="2" end="2"/>
                                            </p:txEl>
                                          </p:spTgt>
                                        </p:tgtEl>
                                      </p:cBhvr>
                                    </p:animEffect>
                                    <p:anim calcmode="lin" valueType="num">
                                      <p:cBhvr additive="repl">
                                        <p:cTn id="1084" dur="1000" fill="hold"/>
                                        <p:tgtEl>
                                          <p:spTgt spid="362">
                                            <p:txEl>
                                              <p:pRg st="2" end="2"/>
                                            </p:txEl>
                                          </p:spTgt>
                                        </p:tgtEl>
                                        <p:attrNameLst>
                                          <p:attrName>ppt_x</p:attrName>
                                        </p:attrNameLst>
                                      </p:cBhvr>
                                      <p:tavLst>
                                        <p:tav tm="0">
                                          <p:val>
                                            <p:strVal val="#ppt_x"/>
                                          </p:val>
                                        </p:tav>
                                        <p:tav tm="100000">
                                          <p:val>
                                            <p:strVal val="#ppt_x"/>
                                          </p:val>
                                        </p:tav>
                                      </p:tavLst>
                                    </p:anim>
                                    <p:anim calcmode="lin" valueType="num">
                                      <p:cBhvr additive="repl">
                                        <p:cTn id="1085" dur="1000" fill="hold"/>
                                        <p:tgtEl>
                                          <p:spTgt spid="362">
                                            <p:txEl>
                                              <p:pRg st="2" end="2"/>
                                            </p:txEl>
                                          </p:spTgt>
                                        </p:tgtEl>
                                        <p:attrNameLst>
                                          <p:attrName>ppt_y</p:attrName>
                                        </p:attrNameLst>
                                      </p:cBhvr>
                                      <p:tavLst>
                                        <p:tav tm="0">
                                          <p:val>
                                            <p:strVal val="#ppt_y+.1"/>
                                          </p:val>
                                        </p:tav>
                                        <p:tav tm="100000">
                                          <p:val>
                                            <p:strVal val="#ppt_y"/>
                                          </p:val>
                                        </p:tav>
                                      </p:tavLst>
                                    </p:anim>
                                  </p:childTnLst>
                                </p:cTn>
                              </p:par>
                              <p:par>
                                <p:cTn id="1086" nodeType="withEffect" fill="hold" presetClass="entr" presetID="42">
                                  <p:stCondLst>
                                    <p:cond delay="0"/>
                                  </p:stCondLst>
                                  <p:childTnLst>
                                    <p:set>
                                      <p:cBhvr>
                                        <p:cTn id="1087" dur="1" fill="hold">
                                          <p:stCondLst>
                                            <p:cond delay="0"/>
                                          </p:stCondLst>
                                        </p:cTn>
                                        <p:tgtEl>
                                          <p:spTgt spid="362">
                                            <p:txEl>
                                              <p:pRg st="3" end="3"/>
                                            </p:txEl>
                                          </p:spTgt>
                                        </p:tgtEl>
                                        <p:attrNameLst>
                                          <p:attrName>style.visibility</p:attrName>
                                        </p:attrNameLst>
                                      </p:cBhvr>
                                      <p:to>
                                        <p:strVal val="visible"/>
                                      </p:to>
                                    </p:set>
                                    <p:animEffect filter="fade" transition="in">
                                      <p:cBhvr additive="repl">
                                        <p:cTn id="1088" dur="1000"/>
                                        <p:tgtEl>
                                          <p:spTgt spid="362">
                                            <p:txEl>
                                              <p:pRg st="3" end="3"/>
                                            </p:txEl>
                                          </p:spTgt>
                                        </p:tgtEl>
                                      </p:cBhvr>
                                    </p:animEffect>
                                    <p:anim calcmode="lin" valueType="num">
                                      <p:cBhvr additive="repl">
                                        <p:cTn id="1089" dur="1000" fill="hold"/>
                                        <p:tgtEl>
                                          <p:spTgt spid="362">
                                            <p:txEl>
                                              <p:pRg st="3" end="3"/>
                                            </p:txEl>
                                          </p:spTgt>
                                        </p:tgtEl>
                                        <p:attrNameLst>
                                          <p:attrName>ppt_x</p:attrName>
                                        </p:attrNameLst>
                                      </p:cBhvr>
                                      <p:tavLst>
                                        <p:tav tm="0">
                                          <p:val>
                                            <p:strVal val="#ppt_x"/>
                                          </p:val>
                                        </p:tav>
                                        <p:tav tm="100000">
                                          <p:val>
                                            <p:strVal val="#ppt_x"/>
                                          </p:val>
                                        </p:tav>
                                      </p:tavLst>
                                    </p:anim>
                                    <p:anim calcmode="lin" valueType="num">
                                      <p:cBhvr additive="repl">
                                        <p:cTn id="1090" dur="1000" fill="hold"/>
                                        <p:tgtEl>
                                          <p:spTgt spid="36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91" fill="hold">
                      <p:stCondLst>
                        <p:cond delay="indefinite"/>
                      </p:stCondLst>
                      <p:childTnLst>
                        <p:par>
                          <p:cTn id="1092" fill="hold">
                            <p:stCondLst>
                              <p:cond delay="0"/>
                            </p:stCondLst>
                            <p:childTnLst>
                              <p:par>
                                <p:cTn id="1093" nodeType="clickEffect" fill="hold" presetClass="entr" presetID="42">
                                  <p:stCondLst>
                                    <p:cond delay="0"/>
                                  </p:stCondLst>
                                  <p:childTnLst>
                                    <p:set>
                                      <p:cBhvr>
                                        <p:cTn id="1094" dur="1" fill="hold">
                                          <p:stCondLst>
                                            <p:cond delay="0"/>
                                          </p:stCondLst>
                                        </p:cTn>
                                        <p:tgtEl>
                                          <p:spTgt spid="362">
                                            <p:txEl>
                                              <p:pRg st="4" end="4"/>
                                            </p:txEl>
                                          </p:spTgt>
                                        </p:tgtEl>
                                        <p:attrNameLst>
                                          <p:attrName>style.visibility</p:attrName>
                                        </p:attrNameLst>
                                      </p:cBhvr>
                                      <p:to>
                                        <p:strVal val="visible"/>
                                      </p:to>
                                    </p:set>
                                    <p:animEffect filter="fade" transition="in">
                                      <p:cBhvr additive="repl">
                                        <p:cTn id="1095" dur="1000"/>
                                        <p:tgtEl>
                                          <p:spTgt spid="362">
                                            <p:txEl>
                                              <p:pRg st="4" end="4"/>
                                            </p:txEl>
                                          </p:spTgt>
                                        </p:tgtEl>
                                      </p:cBhvr>
                                    </p:animEffect>
                                    <p:anim calcmode="lin" valueType="num">
                                      <p:cBhvr additive="repl">
                                        <p:cTn id="1096" dur="1000" fill="hold"/>
                                        <p:tgtEl>
                                          <p:spTgt spid="362">
                                            <p:txEl>
                                              <p:pRg st="4" end="4"/>
                                            </p:txEl>
                                          </p:spTgt>
                                        </p:tgtEl>
                                        <p:attrNameLst>
                                          <p:attrName>ppt_x</p:attrName>
                                        </p:attrNameLst>
                                      </p:cBhvr>
                                      <p:tavLst>
                                        <p:tav tm="0">
                                          <p:val>
                                            <p:strVal val="#ppt_x"/>
                                          </p:val>
                                        </p:tav>
                                        <p:tav tm="100000">
                                          <p:val>
                                            <p:strVal val="#ppt_x"/>
                                          </p:val>
                                        </p:tav>
                                      </p:tavLst>
                                    </p:anim>
                                    <p:anim calcmode="lin" valueType="num">
                                      <p:cBhvr additive="repl">
                                        <p:cTn id="1097" dur="1000" fill="hold"/>
                                        <p:tgtEl>
                                          <p:spTgt spid="362">
                                            <p:txEl>
                                              <p:pRg st="4" end="4"/>
                                            </p:txEl>
                                          </p:spTgt>
                                        </p:tgtEl>
                                        <p:attrNameLst>
                                          <p:attrName>ppt_y</p:attrName>
                                        </p:attrNameLst>
                                      </p:cBhvr>
                                      <p:tavLst>
                                        <p:tav tm="0">
                                          <p:val>
                                            <p:strVal val="#ppt_y+.1"/>
                                          </p:val>
                                        </p:tav>
                                        <p:tav tm="100000">
                                          <p:val>
                                            <p:strVal val="#ppt_y"/>
                                          </p:val>
                                        </p:tav>
                                      </p:tavLst>
                                    </p:anim>
                                  </p:childTnLst>
                                </p:cTn>
                              </p:par>
                              <p:par>
                                <p:cTn id="1098" nodeType="withEffect" fill="hold" presetClass="entr" presetID="42">
                                  <p:stCondLst>
                                    <p:cond delay="0"/>
                                  </p:stCondLst>
                                  <p:childTnLst>
                                    <p:set>
                                      <p:cBhvr>
                                        <p:cTn id="1099" dur="1" fill="hold">
                                          <p:stCondLst>
                                            <p:cond delay="0"/>
                                          </p:stCondLst>
                                        </p:cTn>
                                        <p:tgtEl>
                                          <p:spTgt spid="362">
                                            <p:txEl>
                                              <p:pRg st="5" end="5"/>
                                            </p:txEl>
                                          </p:spTgt>
                                        </p:tgtEl>
                                        <p:attrNameLst>
                                          <p:attrName>style.visibility</p:attrName>
                                        </p:attrNameLst>
                                      </p:cBhvr>
                                      <p:to>
                                        <p:strVal val="visible"/>
                                      </p:to>
                                    </p:set>
                                    <p:animEffect filter="fade" transition="in">
                                      <p:cBhvr additive="repl">
                                        <p:cTn id="1100" dur="1000"/>
                                        <p:tgtEl>
                                          <p:spTgt spid="362">
                                            <p:txEl>
                                              <p:pRg st="5" end="5"/>
                                            </p:txEl>
                                          </p:spTgt>
                                        </p:tgtEl>
                                      </p:cBhvr>
                                    </p:animEffect>
                                    <p:anim calcmode="lin" valueType="num">
                                      <p:cBhvr additive="repl">
                                        <p:cTn id="1101" dur="1000" fill="hold"/>
                                        <p:tgtEl>
                                          <p:spTgt spid="362">
                                            <p:txEl>
                                              <p:pRg st="5" end="5"/>
                                            </p:txEl>
                                          </p:spTgt>
                                        </p:tgtEl>
                                        <p:attrNameLst>
                                          <p:attrName>ppt_x</p:attrName>
                                        </p:attrNameLst>
                                      </p:cBhvr>
                                      <p:tavLst>
                                        <p:tav tm="0">
                                          <p:val>
                                            <p:strVal val="#ppt_x"/>
                                          </p:val>
                                        </p:tav>
                                        <p:tav tm="100000">
                                          <p:val>
                                            <p:strVal val="#ppt_x"/>
                                          </p:val>
                                        </p:tav>
                                      </p:tavLst>
                                    </p:anim>
                                    <p:anim calcmode="lin" valueType="num">
                                      <p:cBhvr additive="repl">
                                        <p:cTn id="1102" dur="1000" fill="hold"/>
                                        <p:tgtEl>
                                          <p:spTgt spid="362">
                                            <p:txEl>
                                              <p:pRg st="5" end="5"/>
                                            </p:txEl>
                                          </p:spTgt>
                                        </p:tgtEl>
                                        <p:attrNameLst>
                                          <p:attrName>ppt_y</p:attrName>
                                        </p:attrNameLst>
                                      </p:cBhvr>
                                      <p:tavLst>
                                        <p:tav tm="0">
                                          <p:val>
                                            <p:strVal val="#ppt_y+.1"/>
                                          </p:val>
                                        </p:tav>
                                        <p:tav tm="100000">
                                          <p:val>
                                            <p:strVal val="#ppt_y"/>
                                          </p:val>
                                        </p:tav>
                                      </p:tavLst>
                                    </p:anim>
                                  </p:childTnLst>
                                </p:cTn>
                              </p:par>
                              <p:par>
                                <p:cTn id="1103" nodeType="withEffect" fill="hold" presetClass="entr" presetID="42">
                                  <p:stCondLst>
                                    <p:cond delay="0"/>
                                  </p:stCondLst>
                                  <p:childTnLst>
                                    <p:set>
                                      <p:cBhvr>
                                        <p:cTn id="1104" dur="1" fill="hold">
                                          <p:stCondLst>
                                            <p:cond delay="0"/>
                                          </p:stCondLst>
                                        </p:cTn>
                                        <p:tgtEl>
                                          <p:spTgt spid="362">
                                            <p:txEl>
                                              <p:pRg st="6" end="6"/>
                                            </p:txEl>
                                          </p:spTgt>
                                        </p:tgtEl>
                                        <p:attrNameLst>
                                          <p:attrName>style.visibility</p:attrName>
                                        </p:attrNameLst>
                                      </p:cBhvr>
                                      <p:to>
                                        <p:strVal val="visible"/>
                                      </p:to>
                                    </p:set>
                                    <p:animEffect filter="fade" transition="in">
                                      <p:cBhvr additive="repl">
                                        <p:cTn id="1105" dur="1000"/>
                                        <p:tgtEl>
                                          <p:spTgt spid="362">
                                            <p:txEl>
                                              <p:pRg st="6" end="6"/>
                                            </p:txEl>
                                          </p:spTgt>
                                        </p:tgtEl>
                                      </p:cBhvr>
                                    </p:animEffect>
                                    <p:anim calcmode="lin" valueType="num">
                                      <p:cBhvr additive="repl">
                                        <p:cTn id="1106" dur="1000" fill="hold"/>
                                        <p:tgtEl>
                                          <p:spTgt spid="362">
                                            <p:txEl>
                                              <p:pRg st="6" end="6"/>
                                            </p:txEl>
                                          </p:spTgt>
                                        </p:tgtEl>
                                        <p:attrNameLst>
                                          <p:attrName>ppt_x</p:attrName>
                                        </p:attrNameLst>
                                      </p:cBhvr>
                                      <p:tavLst>
                                        <p:tav tm="0">
                                          <p:val>
                                            <p:strVal val="#ppt_x"/>
                                          </p:val>
                                        </p:tav>
                                        <p:tav tm="100000">
                                          <p:val>
                                            <p:strVal val="#ppt_x"/>
                                          </p:val>
                                        </p:tav>
                                      </p:tavLst>
                                    </p:anim>
                                    <p:anim calcmode="lin" valueType="num">
                                      <p:cBhvr additive="repl">
                                        <p:cTn id="1107" dur="1000" fill="hold"/>
                                        <p:tgtEl>
                                          <p:spTgt spid="362">
                                            <p:txEl>
                                              <p:pRg st="6" end="6"/>
                                            </p:txEl>
                                          </p:spTgt>
                                        </p:tgtEl>
                                        <p:attrNameLst>
                                          <p:attrName>ppt_y</p:attrName>
                                        </p:attrNameLst>
                                      </p:cBhvr>
                                      <p:tavLst>
                                        <p:tav tm="0">
                                          <p:val>
                                            <p:strVal val="#ppt_y+.1"/>
                                          </p:val>
                                        </p:tav>
                                        <p:tav tm="100000">
                                          <p:val>
                                            <p:strVal val="#ppt_y"/>
                                          </p:val>
                                        </p:tav>
                                      </p:tavLst>
                                    </p:anim>
                                  </p:childTnLst>
                                </p:cTn>
                              </p:par>
                              <p:par>
                                <p:cTn id="1108" nodeType="withEffect" fill="hold" presetClass="entr" presetID="42">
                                  <p:stCondLst>
                                    <p:cond delay="0"/>
                                  </p:stCondLst>
                                  <p:childTnLst>
                                    <p:set>
                                      <p:cBhvr>
                                        <p:cTn id="1109" dur="1" fill="hold">
                                          <p:stCondLst>
                                            <p:cond delay="0"/>
                                          </p:stCondLst>
                                        </p:cTn>
                                        <p:tgtEl>
                                          <p:spTgt spid="362">
                                            <p:txEl>
                                              <p:pRg st="7" end="7"/>
                                            </p:txEl>
                                          </p:spTgt>
                                        </p:tgtEl>
                                        <p:attrNameLst>
                                          <p:attrName>style.visibility</p:attrName>
                                        </p:attrNameLst>
                                      </p:cBhvr>
                                      <p:to>
                                        <p:strVal val="visible"/>
                                      </p:to>
                                    </p:set>
                                    <p:animEffect filter="fade" transition="in">
                                      <p:cBhvr additive="repl">
                                        <p:cTn id="1110" dur="1000"/>
                                        <p:tgtEl>
                                          <p:spTgt spid="362">
                                            <p:txEl>
                                              <p:pRg st="7" end="7"/>
                                            </p:txEl>
                                          </p:spTgt>
                                        </p:tgtEl>
                                      </p:cBhvr>
                                    </p:animEffect>
                                    <p:anim calcmode="lin" valueType="num">
                                      <p:cBhvr additive="repl">
                                        <p:cTn id="1111" dur="1000" fill="hold"/>
                                        <p:tgtEl>
                                          <p:spTgt spid="362">
                                            <p:txEl>
                                              <p:pRg st="7" end="7"/>
                                            </p:txEl>
                                          </p:spTgt>
                                        </p:tgtEl>
                                        <p:attrNameLst>
                                          <p:attrName>ppt_x</p:attrName>
                                        </p:attrNameLst>
                                      </p:cBhvr>
                                      <p:tavLst>
                                        <p:tav tm="0">
                                          <p:val>
                                            <p:strVal val="#ppt_x"/>
                                          </p:val>
                                        </p:tav>
                                        <p:tav tm="100000">
                                          <p:val>
                                            <p:strVal val="#ppt_x"/>
                                          </p:val>
                                        </p:tav>
                                      </p:tavLst>
                                    </p:anim>
                                    <p:anim calcmode="lin" valueType="num">
                                      <p:cBhvr additive="repl">
                                        <p:cTn id="1112" dur="1000" fill="hold"/>
                                        <p:tgtEl>
                                          <p:spTgt spid="36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113" fill="hold">
                      <p:stCondLst>
                        <p:cond delay="indefinite"/>
                      </p:stCondLst>
                      <p:childTnLst>
                        <p:par>
                          <p:cTn id="1114" fill="hold">
                            <p:stCondLst>
                              <p:cond delay="0"/>
                            </p:stCondLst>
                            <p:childTnLst>
                              <p:par>
                                <p:cTn id="1115" nodeType="clickEffect" fill="hold" presetClass="entr" presetID="42">
                                  <p:stCondLst>
                                    <p:cond delay="0"/>
                                  </p:stCondLst>
                                  <p:childTnLst>
                                    <p:set>
                                      <p:cBhvr>
                                        <p:cTn id="1116" dur="1" fill="hold">
                                          <p:stCondLst>
                                            <p:cond delay="0"/>
                                          </p:stCondLst>
                                        </p:cTn>
                                        <p:tgtEl>
                                          <p:spTgt spid="362">
                                            <p:txEl>
                                              <p:pRg st="8" end="8"/>
                                            </p:txEl>
                                          </p:spTgt>
                                        </p:tgtEl>
                                        <p:attrNameLst>
                                          <p:attrName>style.visibility</p:attrName>
                                        </p:attrNameLst>
                                      </p:cBhvr>
                                      <p:to>
                                        <p:strVal val="visible"/>
                                      </p:to>
                                    </p:set>
                                    <p:animEffect filter="fade" transition="in">
                                      <p:cBhvr additive="repl">
                                        <p:cTn id="1117" dur="1000"/>
                                        <p:tgtEl>
                                          <p:spTgt spid="362">
                                            <p:txEl>
                                              <p:pRg st="8" end="8"/>
                                            </p:txEl>
                                          </p:spTgt>
                                        </p:tgtEl>
                                      </p:cBhvr>
                                    </p:animEffect>
                                    <p:anim calcmode="lin" valueType="num">
                                      <p:cBhvr additive="repl">
                                        <p:cTn id="1118" dur="1000" fill="hold"/>
                                        <p:tgtEl>
                                          <p:spTgt spid="362">
                                            <p:txEl>
                                              <p:pRg st="8" end="8"/>
                                            </p:txEl>
                                          </p:spTgt>
                                        </p:tgtEl>
                                        <p:attrNameLst>
                                          <p:attrName>ppt_x</p:attrName>
                                        </p:attrNameLst>
                                      </p:cBhvr>
                                      <p:tavLst>
                                        <p:tav tm="0">
                                          <p:val>
                                            <p:strVal val="#ppt_x"/>
                                          </p:val>
                                        </p:tav>
                                        <p:tav tm="100000">
                                          <p:val>
                                            <p:strVal val="#ppt_x"/>
                                          </p:val>
                                        </p:tav>
                                      </p:tavLst>
                                    </p:anim>
                                    <p:anim calcmode="lin" valueType="num">
                                      <p:cBhvr additive="repl">
                                        <p:cTn id="1119" dur="1000" fill="hold"/>
                                        <p:tgtEl>
                                          <p:spTgt spid="362">
                                            <p:txEl>
                                              <p:pRg st="8" end="8"/>
                                            </p:txEl>
                                          </p:spTgt>
                                        </p:tgtEl>
                                        <p:attrNameLst>
                                          <p:attrName>ppt_y</p:attrName>
                                        </p:attrNameLst>
                                      </p:cBhvr>
                                      <p:tavLst>
                                        <p:tav tm="0">
                                          <p:val>
                                            <p:strVal val="#ppt_y+.1"/>
                                          </p:val>
                                        </p:tav>
                                        <p:tav tm="100000">
                                          <p:val>
                                            <p:strVal val="#ppt_y"/>
                                          </p:val>
                                        </p:tav>
                                      </p:tavLst>
                                    </p:anim>
                                  </p:childTnLst>
                                </p:cTn>
                              </p:par>
                              <p:par>
                                <p:cTn id="1120" nodeType="withEffect" fill="hold" presetClass="entr" presetID="42">
                                  <p:stCondLst>
                                    <p:cond delay="0"/>
                                  </p:stCondLst>
                                  <p:childTnLst>
                                    <p:set>
                                      <p:cBhvr>
                                        <p:cTn id="1121" dur="1" fill="hold">
                                          <p:stCondLst>
                                            <p:cond delay="0"/>
                                          </p:stCondLst>
                                        </p:cTn>
                                        <p:tgtEl>
                                          <p:spTgt spid="362">
                                            <p:txEl>
                                              <p:pRg st="9" end="9"/>
                                            </p:txEl>
                                          </p:spTgt>
                                        </p:tgtEl>
                                        <p:attrNameLst>
                                          <p:attrName>style.visibility</p:attrName>
                                        </p:attrNameLst>
                                      </p:cBhvr>
                                      <p:to>
                                        <p:strVal val="visible"/>
                                      </p:to>
                                    </p:set>
                                    <p:animEffect filter="fade" transition="in">
                                      <p:cBhvr additive="repl">
                                        <p:cTn id="1122" dur="1000"/>
                                        <p:tgtEl>
                                          <p:spTgt spid="362">
                                            <p:txEl>
                                              <p:pRg st="9" end="9"/>
                                            </p:txEl>
                                          </p:spTgt>
                                        </p:tgtEl>
                                      </p:cBhvr>
                                    </p:animEffect>
                                    <p:anim calcmode="lin" valueType="num">
                                      <p:cBhvr additive="repl">
                                        <p:cTn id="1123" dur="1000" fill="hold"/>
                                        <p:tgtEl>
                                          <p:spTgt spid="362">
                                            <p:txEl>
                                              <p:pRg st="9" end="9"/>
                                            </p:txEl>
                                          </p:spTgt>
                                        </p:tgtEl>
                                        <p:attrNameLst>
                                          <p:attrName>ppt_x</p:attrName>
                                        </p:attrNameLst>
                                      </p:cBhvr>
                                      <p:tavLst>
                                        <p:tav tm="0">
                                          <p:val>
                                            <p:strVal val="#ppt_x"/>
                                          </p:val>
                                        </p:tav>
                                        <p:tav tm="100000">
                                          <p:val>
                                            <p:strVal val="#ppt_x"/>
                                          </p:val>
                                        </p:tav>
                                      </p:tavLst>
                                    </p:anim>
                                    <p:anim calcmode="lin" valueType="num">
                                      <p:cBhvr additive="repl">
                                        <p:cTn id="1124" dur="1000" fill="hold"/>
                                        <p:tgtEl>
                                          <p:spTgt spid="362">
                                            <p:txEl>
                                              <p:pRg st="9" end="9"/>
                                            </p:txEl>
                                          </p:spTgt>
                                        </p:tgtEl>
                                        <p:attrNameLst>
                                          <p:attrName>ppt_y</p:attrName>
                                        </p:attrNameLst>
                                      </p:cBhvr>
                                      <p:tavLst>
                                        <p:tav tm="0">
                                          <p:val>
                                            <p:strVal val="#ppt_y+.1"/>
                                          </p:val>
                                        </p:tav>
                                        <p:tav tm="100000">
                                          <p:val>
                                            <p:strVal val="#ppt_y"/>
                                          </p:val>
                                        </p:tav>
                                      </p:tavLst>
                                    </p:anim>
                                  </p:childTnLst>
                                </p:cTn>
                              </p:par>
                              <p:par>
                                <p:cTn id="1125" nodeType="withEffect" fill="hold" presetClass="entr" presetID="42">
                                  <p:stCondLst>
                                    <p:cond delay="0"/>
                                  </p:stCondLst>
                                  <p:childTnLst>
                                    <p:set>
                                      <p:cBhvr>
                                        <p:cTn id="1126" dur="1" fill="hold">
                                          <p:stCondLst>
                                            <p:cond delay="0"/>
                                          </p:stCondLst>
                                        </p:cTn>
                                        <p:tgtEl>
                                          <p:spTgt spid="362">
                                            <p:txEl>
                                              <p:pRg st="10" end="10"/>
                                            </p:txEl>
                                          </p:spTgt>
                                        </p:tgtEl>
                                        <p:attrNameLst>
                                          <p:attrName>style.visibility</p:attrName>
                                        </p:attrNameLst>
                                      </p:cBhvr>
                                      <p:to>
                                        <p:strVal val="visible"/>
                                      </p:to>
                                    </p:set>
                                    <p:animEffect filter="fade" transition="in">
                                      <p:cBhvr additive="repl">
                                        <p:cTn id="1127" dur="1000"/>
                                        <p:tgtEl>
                                          <p:spTgt spid="362">
                                            <p:txEl>
                                              <p:pRg st="10" end="10"/>
                                            </p:txEl>
                                          </p:spTgt>
                                        </p:tgtEl>
                                      </p:cBhvr>
                                    </p:animEffect>
                                    <p:anim calcmode="lin" valueType="num">
                                      <p:cBhvr additive="repl">
                                        <p:cTn id="1128" dur="1000" fill="hold"/>
                                        <p:tgtEl>
                                          <p:spTgt spid="362">
                                            <p:txEl>
                                              <p:pRg st="10" end="10"/>
                                            </p:txEl>
                                          </p:spTgt>
                                        </p:tgtEl>
                                        <p:attrNameLst>
                                          <p:attrName>ppt_x</p:attrName>
                                        </p:attrNameLst>
                                      </p:cBhvr>
                                      <p:tavLst>
                                        <p:tav tm="0">
                                          <p:val>
                                            <p:strVal val="#ppt_x"/>
                                          </p:val>
                                        </p:tav>
                                        <p:tav tm="100000">
                                          <p:val>
                                            <p:strVal val="#ppt_x"/>
                                          </p:val>
                                        </p:tav>
                                      </p:tavLst>
                                    </p:anim>
                                    <p:anim calcmode="lin" valueType="num">
                                      <p:cBhvr additive="repl">
                                        <p:cTn id="1129" dur="1000" fill="hold"/>
                                        <p:tgtEl>
                                          <p:spTgt spid="362">
                                            <p:txEl>
                                              <p:pRg st="10" end="10"/>
                                            </p:txEl>
                                          </p:spTgt>
                                        </p:tgtEl>
                                        <p:attrNameLst>
                                          <p:attrName>ppt_y</p:attrName>
                                        </p:attrNameLst>
                                      </p:cBhvr>
                                      <p:tavLst>
                                        <p:tav tm="0">
                                          <p:val>
                                            <p:strVal val="#ppt_y+.1"/>
                                          </p:val>
                                        </p:tav>
                                        <p:tav tm="100000">
                                          <p:val>
                                            <p:strVal val="#ppt_y"/>
                                          </p:val>
                                        </p:tav>
                                      </p:tavLst>
                                    </p:anim>
                                  </p:childTnLst>
                                </p:cTn>
                              </p:par>
                              <p:par>
                                <p:cTn id="1130" nodeType="withEffect" fill="hold" presetClass="entr" presetID="42">
                                  <p:stCondLst>
                                    <p:cond delay="0"/>
                                  </p:stCondLst>
                                  <p:childTnLst>
                                    <p:set>
                                      <p:cBhvr>
                                        <p:cTn id="1131" dur="1" fill="hold">
                                          <p:stCondLst>
                                            <p:cond delay="0"/>
                                          </p:stCondLst>
                                        </p:cTn>
                                        <p:tgtEl>
                                          <p:spTgt spid="362">
                                            <p:txEl>
                                              <p:pRg st="11" end="11"/>
                                            </p:txEl>
                                          </p:spTgt>
                                        </p:tgtEl>
                                        <p:attrNameLst>
                                          <p:attrName>style.visibility</p:attrName>
                                        </p:attrNameLst>
                                      </p:cBhvr>
                                      <p:to>
                                        <p:strVal val="visible"/>
                                      </p:to>
                                    </p:set>
                                    <p:animEffect filter="fade" transition="in">
                                      <p:cBhvr additive="repl">
                                        <p:cTn id="1132" dur="1000"/>
                                        <p:tgtEl>
                                          <p:spTgt spid="362">
                                            <p:txEl>
                                              <p:pRg st="11" end="11"/>
                                            </p:txEl>
                                          </p:spTgt>
                                        </p:tgtEl>
                                      </p:cBhvr>
                                    </p:animEffect>
                                    <p:anim calcmode="lin" valueType="num">
                                      <p:cBhvr additive="repl">
                                        <p:cTn id="1133" dur="1000" fill="hold"/>
                                        <p:tgtEl>
                                          <p:spTgt spid="362">
                                            <p:txEl>
                                              <p:pRg st="11" end="11"/>
                                            </p:txEl>
                                          </p:spTgt>
                                        </p:tgtEl>
                                        <p:attrNameLst>
                                          <p:attrName>ppt_x</p:attrName>
                                        </p:attrNameLst>
                                      </p:cBhvr>
                                      <p:tavLst>
                                        <p:tav tm="0">
                                          <p:val>
                                            <p:strVal val="#ppt_x"/>
                                          </p:val>
                                        </p:tav>
                                        <p:tav tm="100000">
                                          <p:val>
                                            <p:strVal val="#ppt_x"/>
                                          </p:val>
                                        </p:tav>
                                      </p:tavLst>
                                    </p:anim>
                                    <p:anim calcmode="lin" valueType="num">
                                      <p:cBhvr additive="repl">
                                        <p:cTn id="1134" dur="1000" fill="hold"/>
                                        <p:tgtEl>
                                          <p:spTgt spid="36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60948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Grid Oriented Storage (GOS)</a:t>
            </a:r>
            <a:endParaRPr b="0" lang="en-IN" sz="5000" strike="noStrike" u="none">
              <a:solidFill>
                <a:srgbClr val="000000"/>
              </a:solidFill>
              <a:effectLst/>
              <a:uFillTx/>
              <a:latin typeface="Arial"/>
            </a:endParaRPr>
          </a:p>
        </p:txBody>
      </p:sp>
      <p:sp>
        <p:nvSpPr>
          <p:cNvPr id="364" name="PlaceHolder 2"/>
          <p:cNvSpPr>
            <a:spLocks noGrp="1"/>
          </p:cNvSpPr>
          <p:nvPr>
            <p:ph/>
          </p:nvPr>
        </p:nvSpPr>
        <p:spPr>
          <a:xfrm>
            <a:off x="636120" y="1286280"/>
            <a:ext cx="10972080" cy="438840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dedicated data storage architecture connected directly to a computational grid</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Supports and acts as a data bank and reservoirs for data, which can be shared among multiple grid clients.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successor of Network-Attached Storage (NAS) products in the grid computing era</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Accelerates all kinds of applications in terms of performance and transparency.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GOS system contains multiple hard disks, arranged into logical, redundant storage containers like traditional file servers.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Deals with long-distance, heterogeneous and single-image file operations.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Acts as a file server and uses file-based GOS-FS protocol.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Similar to GridFTP, GOS-FS integrates a parallel stream engine and Grid Security Infrastructure (GSI).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GOS-FS can be used as an underlying platform to utilize the available bandwidth and accelerate performance in grid-based applications.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35" dur="indefinite" restart="never" nodeType="tmRoot">
          <p:childTnLst>
            <p:seq>
              <p:cTn id="1136" dur="indefinite" nodeType="mainSeq">
                <p:childTnLst>
                  <p:par>
                    <p:cTn id="1137" fill="hold">
                      <p:stCondLst>
                        <p:cond delay="indefinite"/>
                      </p:stCondLst>
                      <p:childTnLst>
                        <p:par>
                          <p:cTn id="1138" fill="hold">
                            <p:stCondLst>
                              <p:cond delay="0"/>
                            </p:stCondLst>
                            <p:childTnLst>
                              <p:par>
                                <p:cTn id="1139" nodeType="clickEffect" fill="hold" presetClass="entr" presetID="42">
                                  <p:stCondLst>
                                    <p:cond delay="0"/>
                                  </p:stCondLst>
                                  <p:childTnLst>
                                    <p:set>
                                      <p:cBhvr>
                                        <p:cTn id="1140" dur="1" fill="hold">
                                          <p:stCondLst>
                                            <p:cond delay="0"/>
                                          </p:stCondLst>
                                        </p:cTn>
                                        <p:tgtEl>
                                          <p:spTgt spid="364">
                                            <p:txEl>
                                              <p:pRg st="0" end="0"/>
                                            </p:txEl>
                                          </p:spTgt>
                                        </p:tgtEl>
                                        <p:attrNameLst>
                                          <p:attrName>style.visibility</p:attrName>
                                        </p:attrNameLst>
                                      </p:cBhvr>
                                      <p:to>
                                        <p:strVal val="visible"/>
                                      </p:to>
                                    </p:set>
                                    <p:animEffect filter="fade" transition="in">
                                      <p:cBhvr additive="repl">
                                        <p:cTn id="1141" dur="1000"/>
                                        <p:tgtEl>
                                          <p:spTgt spid="364">
                                            <p:txEl>
                                              <p:pRg st="0" end="0"/>
                                            </p:txEl>
                                          </p:spTgt>
                                        </p:tgtEl>
                                      </p:cBhvr>
                                    </p:animEffect>
                                    <p:anim calcmode="lin" valueType="num">
                                      <p:cBhvr additive="repl">
                                        <p:cTn id="1142" dur="1000" fill="hold"/>
                                        <p:tgtEl>
                                          <p:spTgt spid="364">
                                            <p:txEl>
                                              <p:pRg st="0" end="0"/>
                                            </p:txEl>
                                          </p:spTgt>
                                        </p:tgtEl>
                                        <p:attrNameLst>
                                          <p:attrName>ppt_x</p:attrName>
                                        </p:attrNameLst>
                                      </p:cBhvr>
                                      <p:tavLst>
                                        <p:tav tm="0">
                                          <p:val>
                                            <p:strVal val="#ppt_x"/>
                                          </p:val>
                                        </p:tav>
                                        <p:tav tm="100000">
                                          <p:val>
                                            <p:strVal val="#ppt_x"/>
                                          </p:val>
                                        </p:tav>
                                      </p:tavLst>
                                    </p:anim>
                                    <p:anim calcmode="lin" valueType="num">
                                      <p:cBhvr additive="repl">
                                        <p:cTn id="1143" dur="1000" fill="hold"/>
                                        <p:tgtEl>
                                          <p:spTgt spid="36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144" fill="hold">
                      <p:stCondLst>
                        <p:cond delay="indefinite"/>
                      </p:stCondLst>
                      <p:childTnLst>
                        <p:par>
                          <p:cTn id="1145" fill="hold">
                            <p:stCondLst>
                              <p:cond delay="0"/>
                            </p:stCondLst>
                            <p:childTnLst>
                              <p:par>
                                <p:cTn id="1146" nodeType="clickEffect" fill="hold" presetClass="entr" presetID="42">
                                  <p:stCondLst>
                                    <p:cond delay="0"/>
                                  </p:stCondLst>
                                  <p:childTnLst>
                                    <p:set>
                                      <p:cBhvr>
                                        <p:cTn id="1147" dur="1" fill="hold">
                                          <p:stCondLst>
                                            <p:cond delay="0"/>
                                          </p:stCondLst>
                                        </p:cTn>
                                        <p:tgtEl>
                                          <p:spTgt spid="364">
                                            <p:txEl>
                                              <p:pRg st="1" end="1"/>
                                            </p:txEl>
                                          </p:spTgt>
                                        </p:tgtEl>
                                        <p:attrNameLst>
                                          <p:attrName>style.visibility</p:attrName>
                                        </p:attrNameLst>
                                      </p:cBhvr>
                                      <p:to>
                                        <p:strVal val="visible"/>
                                      </p:to>
                                    </p:set>
                                    <p:animEffect filter="fade" transition="in">
                                      <p:cBhvr additive="repl">
                                        <p:cTn id="1148" dur="1000"/>
                                        <p:tgtEl>
                                          <p:spTgt spid="364">
                                            <p:txEl>
                                              <p:pRg st="1" end="1"/>
                                            </p:txEl>
                                          </p:spTgt>
                                        </p:tgtEl>
                                      </p:cBhvr>
                                    </p:animEffect>
                                    <p:anim calcmode="lin" valueType="num">
                                      <p:cBhvr additive="repl">
                                        <p:cTn id="1149" dur="1000" fill="hold"/>
                                        <p:tgtEl>
                                          <p:spTgt spid="364">
                                            <p:txEl>
                                              <p:pRg st="1" end="1"/>
                                            </p:txEl>
                                          </p:spTgt>
                                        </p:tgtEl>
                                        <p:attrNameLst>
                                          <p:attrName>ppt_x</p:attrName>
                                        </p:attrNameLst>
                                      </p:cBhvr>
                                      <p:tavLst>
                                        <p:tav tm="0">
                                          <p:val>
                                            <p:strVal val="#ppt_x"/>
                                          </p:val>
                                        </p:tav>
                                        <p:tav tm="100000">
                                          <p:val>
                                            <p:strVal val="#ppt_x"/>
                                          </p:val>
                                        </p:tav>
                                      </p:tavLst>
                                    </p:anim>
                                    <p:anim calcmode="lin" valueType="num">
                                      <p:cBhvr additive="repl">
                                        <p:cTn id="1150" dur="1000" fill="hold"/>
                                        <p:tgtEl>
                                          <p:spTgt spid="36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151" fill="hold">
                      <p:stCondLst>
                        <p:cond delay="indefinite"/>
                      </p:stCondLst>
                      <p:childTnLst>
                        <p:par>
                          <p:cTn id="1152" fill="hold">
                            <p:stCondLst>
                              <p:cond delay="0"/>
                            </p:stCondLst>
                            <p:childTnLst>
                              <p:par>
                                <p:cTn id="1153" nodeType="clickEffect" fill="hold" presetClass="entr" presetID="42">
                                  <p:stCondLst>
                                    <p:cond delay="0"/>
                                  </p:stCondLst>
                                  <p:childTnLst>
                                    <p:set>
                                      <p:cBhvr>
                                        <p:cTn id="1154" dur="1" fill="hold">
                                          <p:stCondLst>
                                            <p:cond delay="0"/>
                                          </p:stCondLst>
                                        </p:cTn>
                                        <p:tgtEl>
                                          <p:spTgt spid="364">
                                            <p:txEl>
                                              <p:pRg st="2" end="2"/>
                                            </p:txEl>
                                          </p:spTgt>
                                        </p:tgtEl>
                                        <p:attrNameLst>
                                          <p:attrName>style.visibility</p:attrName>
                                        </p:attrNameLst>
                                      </p:cBhvr>
                                      <p:to>
                                        <p:strVal val="visible"/>
                                      </p:to>
                                    </p:set>
                                    <p:animEffect filter="fade" transition="in">
                                      <p:cBhvr additive="repl">
                                        <p:cTn id="1155" dur="1000"/>
                                        <p:tgtEl>
                                          <p:spTgt spid="364">
                                            <p:txEl>
                                              <p:pRg st="2" end="2"/>
                                            </p:txEl>
                                          </p:spTgt>
                                        </p:tgtEl>
                                      </p:cBhvr>
                                    </p:animEffect>
                                    <p:anim calcmode="lin" valueType="num">
                                      <p:cBhvr additive="repl">
                                        <p:cTn id="1156" dur="1000" fill="hold"/>
                                        <p:tgtEl>
                                          <p:spTgt spid="364">
                                            <p:txEl>
                                              <p:pRg st="2" end="2"/>
                                            </p:txEl>
                                          </p:spTgt>
                                        </p:tgtEl>
                                        <p:attrNameLst>
                                          <p:attrName>ppt_x</p:attrName>
                                        </p:attrNameLst>
                                      </p:cBhvr>
                                      <p:tavLst>
                                        <p:tav tm="0">
                                          <p:val>
                                            <p:strVal val="#ppt_x"/>
                                          </p:val>
                                        </p:tav>
                                        <p:tav tm="100000">
                                          <p:val>
                                            <p:strVal val="#ppt_x"/>
                                          </p:val>
                                        </p:tav>
                                      </p:tavLst>
                                    </p:anim>
                                    <p:anim calcmode="lin" valueType="num">
                                      <p:cBhvr additive="repl">
                                        <p:cTn id="1157" dur="1000" fill="hold"/>
                                        <p:tgtEl>
                                          <p:spTgt spid="36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158" fill="hold">
                      <p:stCondLst>
                        <p:cond delay="indefinite"/>
                      </p:stCondLst>
                      <p:childTnLst>
                        <p:par>
                          <p:cTn id="1159" fill="hold">
                            <p:stCondLst>
                              <p:cond delay="0"/>
                            </p:stCondLst>
                            <p:childTnLst>
                              <p:par>
                                <p:cTn id="1160" nodeType="clickEffect" fill="hold" presetClass="entr" presetID="42">
                                  <p:stCondLst>
                                    <p:cond delay="0"/>
                                  </p:stCondLst>
                                  <p:childTnLst>
                                    <p:set>
                                      <p:cBhvr>
                                        <p:cTn id="1161" dur="1" fill="hold">
                                          <p:stCondLst>
                                            <p:cond delay="0"/>
                                          </p:stCondLst>
                                        </p:cTn>
                                        <p:tgtEl>
                                          <p:spTgt spid="364">
                                            <p:txEl>
                                              <p:pRg st="3" end="3"/>
                                            </p:txEl>
                                          </p:spTgt>
                                        </p:tgtEl>
                                        <p:attrNameLst>
                                          <p:attrName>style.visibility</p:attrName>
                                        </p:attrNameLst>
                                      </p:cBhvr>
                                      <p:to>
                                        <p:strVal val="visible"/>
                                      </p:to>
                                    </p:set>
                                    <p:animEffect filter="fade" transition="in">
                                      <p:cBhvr additive="repl">
                                        <p:cTn id="1162" dur="1000"/>
                                        <p:tgtEl>
                                          <p:spTgt spid="364">
                                            <p:txEl>
                                              <p:pRg st="3" end="3"/>
                                            </p:txEl>
                                          </p:spTgt>
                                        </p:tgtEl>
                                      </p:cBhvr>
                                    </p:animEffect>
                                    <p:anim calcmode="lin" valueType="num">
                                      <p:cBhvr additive="repl">
                                        <p:cTn id="1163" dur="1000" fill="hold"/>
                                        <p:tgtEl>
                                          <p:spTgt spid="364">
                                            <p:txEl>
                                              <p:pRg st="3" end="3"/>
                                            </p:txEl>
                                          </p:spTgt>
                                        </p:tgtEl>
                                        <p:attrNameLst>
                                          <p:attrName>ppt_x</p:attrName>
                                        </p:attrNameLst>
                                      </p:cBhvr>
                                      <p:tavLst>
                                        <p:tav tm="0">
                                          <p:val>
                                            <p:strVal val="#ppt_x"/>
                                          </p:val>
                                        </p:tav>
                                        <p:tav tm="100000">
                                          <p:val>
                                            <p:strVal val="#ppt_x"/>
                                          </p:val>
                                        </p:tav>
                                      </p:tavLst>
                                    </p:anim>
                                    <p:anim calcmode="lin" valueType="num">
                                      <p:cBhvr additive="repl">
                                        <p:cTn id="1164" dur="1000" fill="hold"/>
                                        <p:tgtEl>
                                          <p:spTgt spid="36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165" fill="hold">
                      <p:stCondLst>
                        <p:cond delay="indefinite"/>
                      </p:stCondLst>
                      <p:childTnLst>
                        <p:par>
                          <p:cTn id="1166" fill="hold">
                            <p:stCondLst>
                              <p:cond delay="0"/>
                            </p:stCondLst>
                            <p:childTnLst>
                              <p:par>
                                <p:cTn id="1167" nodeType="clickEffect" fill="hold" presetClass="entr" presetID="42">
                                  <p:stCondLst>
                                    <p:cond delay="0"/>
                                  </p:stCondLst>
                                  <p:childTnLst>
                                    <p:set>
                                      <p:cBhvr>
                                        <p:cTn id="1168" dur="1" fill="hold">
                                          <p:stCondLst>
                                            <p:cond delay="0"/>
                                          </p:stCondLst>
                                        </p:cTn>
                                        <p:tgtEl>
                                          <p:spTgt spid="364">
                                            <p:txEl>
                                              <p:pRg st="4" end="4"/>
                                            </p:txEl>
                                          </p:spTgt>
                                        </p:tgtEl>
                                        <p:attrNameLst>
                                          <p:attrName>style.visibility</p:attrName>
                                        </p:attrNameLst>
                                      </p:cBhvr>
                                      <p:to>
                                        <p:strVal val="visible"/>
                                      </p:to>
                                    </p:set>
                                    <p:animEffect filter="fade" transition="in">
                                      <p:cBhvr additive="repl">
                                        <p:cTn id="1169" dur="1000"/>
                                        <p:tgtEl>
                                          <p:spTgt spid="364">
                                            <p:txEl>
                                              <p:pRg st="4" end="4"/>
                                            </p:txEl>
                                          </p:spTgt>
                                        </p:tgtEl>
                                      </p:cBhvr>
                                    </p:animEffect>
                                    <p:anim calcmode="lin" valueType="num">
                                      <p:cBhvr additive="repl">
                                        <p:cTn id="1170" dur="1000" fill="hold"/>
                                        <p:tgtEl>
                                          <p:spTgt spid="364">
                                            <p:txEl>
                                              <p:pRg st="4" end="4"/>
                                            </p:txEl>
                                          </p:spTgt>
                                        </p:tgtEl>
                                        <p:attrNameLst>
                                          <p:attrName>ppt_x</p:attrName>
                                        </p:attrNameLst>
                                      </p:cBhvr>
                                      <p:tavLst>
                                        <p:tav tm="0">
                                          <p:val>
                                            <p:strVal val="#ppt_x"/>
                                          </p:val>
                                        </p:tav>
                                        <p:tav tm="100000">
                                          <p:val>
                                            <p:strVal val="#ppt_x"/>
                                          </p:val>
                                        </p:tav>
                                      </p:tavLst>
                                    </p:anim>
                                    <p:anim calcmode="lin" valueType="num">
                                      <p:cBhvr additive="repl">
                                        <p:cTn id="1171" dur="1000" fill="hold"/>
                                        <p:tgtEl>
                                          <p:spTgt spid="36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172" fill="hold">
                      <p:stCondLst>
                        <p:cond delay="indefinite"/>
                      </p:stCondLst>
                      <p:childTnLst>
                        <p:par>
                          <p:cTn id="1173" fill="hold">
                            <p:stCondLst>
                              <p:cond delay="0"/>
                            </p:stCondLst>
                            <p:childTnLst>
                              <p:par>
                                <p:cTn id="1174" nodeType="clickEffect" fill="hold" presetClass="entr" presetID="42">
                                  <p:stCondLst>
                                    <p:cond delay="0"/>
                                  </p:stCondLst>
                                  <p:childTnLst>
                                    <p:set>
                                      <p:cBhvr>
                                        <p:cTn id="1175" dur="1" fill="hold">
                                          <p:stCondLst>
                                            <p:cond delay="0"/>
                                          </p:stCondLst>
                                        </p:cTn>
                                        <p:tgtEl>
                                          <p:spTgt spid="364">
                                            <p:txEl>
                                              <p:pRg st="5" end="5"/>
                                            </p:txEl>
                                          </p:spTgt>
                                        </p:tgtEl>
                                        <p:attrNameLst>
                                          <p:attrName>style.visibility</p:attrName>
                                        </p:attrNameLst>
                                      </p:cBhvr>
                                      <p:to>
                                        <p:strVal val="visible"/>
                                      </p:to>
                                    </p:set>
                                    <p:animEffect filter="fade" transition="in">
                                      <p:cBhvr additive="repl">
                                        <p:cTn id="1176" dur="1000"/>
                                        <p:tgtEl>
                                          <p:spTgt spid="364">
                                            <p:txEl>
                                              <p:pRg st="5" end="5"/>
                                            </p:txEl>
                                          </p:spTgt>
                                        </p:tgtEl>
                                      </p:cBhvr>
                                    </p:animEffect>
                                    <p:anim calcmode="lin" valueType="num">
                                      <p:cBhvr additive="repl">
                                        <p:cTn id="1177" dur="1000" fill="hold"/>
                                        <p:tgtEl>
                                          <p:spTgt spid="364">
                                            <p:txEl>
                                              <p:pRg st="5" end="5"/>
                                            </p:txEl>
                                          </p:spTgt>
                                        </p:tgtEl>
                                        <p:attrNameLst>
                                          <p:attrName>ppt_x</p:attrName>
                                        </p:attrNameLst>
                                      </p:cBhvr>
                                      <p:tavLst>
                                        <p:tav tm="0">
                                          <p:val>
                                            <p:strVal val="#ppt_x"/>
                                          </p:val>
                                        </p:tav>
                                        <p:tav tm="100000">
                                          <p:val>
                                            <p:strVal val="#ppt_x"/>
                                          </p:val>
                                        </p:tav>
                                      </p:tavLst>
                                    </p:anim>
                                    <p:anim calcmode="lin" valueType="num">
                                      <p:cBhvr additive="repl">
                                        <p:cTn id="1178" dur="1000" fill="hold"/>
                                        <p:tgtEl>
                                          <p:spTgt spid="36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179" fill="hold">
                      <p:stCondLst>
                        <p:cond delay="indefinite"/>
                      </p:stCondLst>
                      <p:childTnLst>
                        <p:par>
                          <p:cTn id="1180" fill="hold">
                            <p:stCondLst>
                              <p:cond delay="0"/>
                            </p:stCondLst>
                            <p:childTnLst>
                              <p:par>
                                <p:cTn id="1181" nodeType="clickEffect" fill="hold" presetClass="entr" presetID="42">
                                  <p:stCondLst>
                                    <p:cond delay="0"/>
                                  </p:stCondLst>
                                  <p:childTnLst>
                                    <p:set>
                                      <p:cBhvr>
                                        <p:cTn id="1182" dur="1" fill="hold">
                                          <p:stCondLst>
                                            <p:cond delay="0"/>
                                          </p:stCondLst>
                                        </p:cTn>
                                        <p:tgtEl>
                                          <p:spTgt spid="364">
                                            <p:txEl>
                                              <p:pRg st="6" end="6"/>
                                            </p:txEl>
                                          </p:spTgt>
                                        </p:tgtEl>
                                        <p:attrNameLst>
                                          <p:attrName>style.visibility</p:attrName>
                                        </p:attrNameLst>
                                      </p:cBhvr>
                                      <p:to>
                                        <p:strVal val="visible"/>
                                      </p:to>
                                    </p:set>
                                    <p:animEffect filter="fade" transition="in">
                                      <p:cBhvr additive="repl">
                                        <p:cTn id="1183" dur="1000"/>
                                        <p:tgtEl>
                                          <p:spTgt spid="364">
                                            <p:txEl>
                                              <p:pRg st="6" end="6"/>
                                            </p:txEl>
                                          </p:spTgt>
                                        </p:tgtEl>
                                      </p:cBhvr>
                                    </p:animEffect>
                                    <p:anim calcmode="lin" valueType="num">
                                      <p:cBhvr additive="repl">
                                        <p:cTn id="1184" dur="1000" fill="hold"/>
                                        <p:tgtEl>
                                          <p:spTgt spid="364">
                                            <p:txEl>
                                              <p:pRg st="6" end="6"/>
                                            </p:txEl>
                                          </p:spTgt>
                                        </p:tgtEl>
                                        <p:attrNameLst>
                                          <p:attrName>ppt_x</p:attrName>
                                        </p:attrNameLst>
                                      </p:cBhvr>
                                      <p:tavLst>
                                        <p:tav tm="0">
                                          <p:val>
                                            <p:strVal val="#ppt_x"/>
                                          </p:val>
                                        </p:tav>
                                        <p:tav tm="100000">
                                          <p:val>
                                            <p:strVal val="#ppt_x"/>
                                          </p:val>
                                        </p:tav>
                                      </p:tavLst>
                                    </p:anim>
                                    <p:anim calcmode="lin" valueType="num">
                                      <p:cBhvr additive="repl">
                                        <p:cTn id="1185" dur="1000" fill="hold"/>
                                        <p:tgtEl>
                                          <p:spTgt spid="36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186" fill="hold">
                      <p:stCondLst>
                        <p:cond delay="indefinite"/>
                      </p:stCondLst>
                      <p:childTnLst>
                        <p:par>
                          <p:cTn id="1187" fill="hold">
                            <p:stCondLst>
                              <p:cond delay="0"/>
                            </p:stCondLst>
                            <p:childTnLst>
                              <p:par>
                                <p:cTn id="1188" nodeType="clickEffect" fill="hold" presetClass="entr" presetID="42">
                                  <p:stCondLst>
                                    <p:cond delay="0"/>
                                  </p:stCondLst>
                                  <p:childTnLst>
                                    <p:set>
                                      <p:cBhvr>
                                        <p:cTn id="1189" dur="1" fill="hold">
                                          <p:stCondLst>
                                            <p:cond delay="0"/>
                                          </p:stCondLst>
                                        </p:cTn>
                                        <p:tgtEl>
                                          <p:spTgt spid="364">
                                            <p:txEl>
                                              <p:pRg st="7" end="7"/>
                                            </p:txEl>
                                          </p:spTgt>
                                        </p:tgtEl>
                                        <p:attrNameLst>
                                          <p:attrName>style.visibility</p:attrName>
                                        </p:attrNameLst>
                                      </p:cBhvr>
                                      <p:to>
                                        <p:strVal val="visible"/>
                                      </p:to>
                                    </p:set>
                                    <p:animEffect filter="fade" transition="in">
                                      <p:cBhvr additive="repl">
                                        <p:cTn id="1190" dur="1000"/>
                                        <p:tgtEl>
                                          <p:spTgt spid="364">
                                            <p:txEl>
                                              <p:pRg st="7" end="7"/>
                                            </p:txEl>
                                          </p:spTgt>
                                        </p:tgtEl>
                                      </p:cBhvr>
                                    </p:animEffect>
                                    <p:anim calcmode="lin" valueType="num">
                                      <p:cBhvr additive="repl">
                                        <p:cTn id="1191" dur="1000" fill="hold"/>
                                        <p:tgtEl>
                                          <p:spTgt spid="364">
                                            <p:txEl>
                                              <p:pRg st="7" end="7"/>
                                            </p:txEl>
                                          </p:spTgt>
                                        </p:tgtEl>
                                        <p:attrNameLst>
                                          <p:attrName>ppt_x</p:attrName>
                                        </p:attrNameLst>
                                      </p:cBhvr>
                                      <p:tavLst>
                                        <p:tav tm="0">
                                          <p:val>
                                            <p:strVal val="#ppt_x"/>
                                          </p:val>
                                        </p:tav>
                                        <p:tav tm="100000">
                                          <p:val>
                                            <p:strVal val="#ppt_x"/>
                                          </p:val>
                                        </p:tav>
                                      </p:tavLst>
                                    </p:anim>
                                    <p:anim calcmode="lin" valueType="num">
                                      <p:cBhvr additive="repl">
                                        <p:cTn id="1192" dur="1000" fill="hold"/>
                                        <p:tgtEl>
                                          <p:spTgt spid="36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193" fill="hold">
                      <p:stCondLst>
                        <p:cond delay="indefinite"/>
                      </p:stCondLst>
                      <p:childTnLst>
                        <p:par>
                          <p:cTn id="1194" fill="hold">
                            <p:stCondLst>
                              <p:cond delay="0"/>
                            </p:stCondLst>
                            <p:childTnLst>
                              <p:par>
                                <p:cTn id="1195" nodeType="clickEffect" fill="hold" presetClass="entr" presetID="42">
                                  <p:stCondLst>
                                    <p:cond delay="0"/>
                                  </p:stCondLst>
                                  <p:childTnLst>
                                    <p:set>
                                      <p:cBhvr>
                                        <p:cTn id="1196" dur="1" fill="hold">
                                          <p:stCondLst>
                                            <p:cond delay="0"/>
                                          </p:stCondLst>
                                        </p:cTn>
                                        <p:tgtEl>
                                          <p:spTgt spid="364">
                                            <p:txEl>
                                              <p:pRg st="8" end="8"/>
                                            </p:txEl>
                                          </p:spTgt>
                                        </p:tgtEl>
                                        <p:attrNameLst>
                                          <p:attrName>style.visibility</p:attrName>
                                        </p:attrNameLst>
                                      </p:cBhvr>
                                      <p:to>
                                        <p:strVal val="visible"/>
                                      </p:to>
                                    </p:set>
                                    <p:animEffect filter="fade" transition="in">
                                      <p:cBhvr additive="repl">
                                        <p:cTn id="1197" dur="1000"/>
                                        <p:tgtEl>
                                          <p:spTgt spid="364">
                                            <p:txEl>
                                              <p:pRg st="8" end="8"/>
                                            </p:txEl>
                                          </p:spTgt>
                                        </p:tgtEl>
                                      </p:cBhvr>
                                    </p:animEffect>
                                    <p:anim calcmode="lin" valueType="num">
                                      <p:cBhvr additive="repl">
                                        <p:cTn id="1198" dur="1000" fill="hold"/>
                                        <p:tgtEl>
                                          <p:spTgt spid="364">
                                            <p:txEl>
                                              <p:pRg st="8" end="8"/>
                                            </p:txEl>
                                          </p:spTgt>
                                        </p:tgtEl>
                                        <p:attrNameLst>
                                          <p:attrName>ppt_x</p:attrName>
                                        </p:attrNameLst>
                                      </p:cBhvr>
                                      <p:tavLst>
                                        <p:tav tm="0">
                                          <p:val>
                                            <p:strVal val="#ppt_x"/>
                                          </p:val>
                                        </p:tav>
                                        <p:tav tm="100000">
                                          <p:val>
                                            <p:strVal val="#ppt_x"/>
                                          </p:val>
                                        </p:tav>
                                      </p:tavLst>
                                    </p:anim>
                                    <p:anim calcmode="lin" valueType="num">
                                      <p:cBhvr additive="repl">
                                        <p:cTn id="1199" dur="1000" fill="hold"/>
                                        <p:tgtEl>
                                          <p:spTgt spid="36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PlaceHolder 1"/>
          <p:cNvSpPr>
            <a:spLocks noGrp="1"/>
          </p:cNvSpPr>
          <p:nvPr>
            <p:ph type="title"/>
          </p:nvPr>
        </p:nvSpPr>
        <p:spPr>
          <a:xfrm>
            <a:off x="622800" y="942480"/>
            <a:ext cx="10972080" cy="1142280"/>
          </a:xfrm>
          <a:prstGeom prst="rect">
            <a:avLst/>
          </a:prstGeom>
          <a:noFill/>
          <a:ln w="0">
            <a:noFill/>
          </a:ln>
        </p:spPr>
        <p:txBody>
          <a:bodyPr lIns="0" rIns="0" tIns="45000" bIns="0" anchor="b">
            <a:normAutofit fontScale="47500" lnSpcReduction="19999"/>
          </a:bodyPr>
          <a:p>
            <a:pPr indent="0">
              <a:lnSpc>
                <a:spcPct val="100000"/>
              </a:lnSpc>
              <a:buNone/>
              <a:tabLst>
                <a:tab algn="l" pos="0"/>
              </a:tabLst>
            </a:pPr>
            <a:r>
              <a:rPr b="0" lang="en-US" sz="5000" strike="noStrike" u="none">
                <a:solidFill>
                  <a:schemeClr val="dk1"/>
                </a:solidFill>
                <a:effectLst/>
                <a:uFillTx/>
                <a:latin typeface="Calibri"/>
              </a:rPr>
              <a:t>POINTS COVERED </a:t>
            </a:r>
            <a:br>
              <a:rPr sz="5000"/>
            </a:br>
            <a:r>
              <a:rPr b="0" lang="en-US" sz="5000" strike="noStrike" u="none">
                <a:solidFill>
                  <a:schemeClr val="dk1"/>
                </a:solidFill>
                <a:effectLst/>
                <a:uFillTx/>
                <a:latin typeface="Calibri"/>
              </a:rPr>
              <a:t>PART I : </a:t>
            </a:r>
            <a:r>
              <a:rPr b="0" lang="en-IN" sz="5000" strike="noStrike" u="none">
                <a:solidFill>
                  <a:schemeClr val="dk2"/>
                </a:solidFill>
                <a:effectLst/>
                <a:uFillTx/>
                <a:latin typeface="Calibri"/>
              </a:rPr>
              <a:t>DATA STORAGE</a:t>
            </a:r>
            <a:br>
              <a:rPr sz="5000"/>
            </a:br>
            <a:endParaRPr b="0" lang="en-IN" sz="5000" strike="noStrike" u="none">
              <a:solidFill>
                <a:srgbClr val="000000"/>
              </a:solidFill>
              <a:effectLst/>
              <a:uFillTx/>
              <a:latin typeface="Arial"/>
            </a:endParaRPr>
          </a:p>
        </p:txBody>
      </p:sp>
      <p:sp>
        <p:nvSpPr>
          <p:cNvPr id="366" name="PlaceHolder 2"/>
          <p:cNvSpPr>
            <a:spLocks noGrp="1"/>
          </p:cNvSpPr>
          <p:nvPr>
            <p:ph/>
          </p:nvPr>
        </p:nvSpPr>
        <p:spPr>
          <a:xfrm>
            <a:off x="851400" y="1762200"/>
            <a:ext cx="10514880" cy="4350600"/>
          </a:xfrm>
          <a:prstGeom prst="rect">
            <a:avLst/>
          </a:prstGeom>
          <a:noFill/>
          <a:ln w="0">
            <a:noFill/>
          </a:ln>
        </p:spPr>
        <p:txBody>
          <a:bodyPr lIns="90000" rIns="90000" tIns="45000" bIns="45000" anchor="t">
            <a:normAutofit/>
          </a:bodyPr>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Introduction to Enterprise Data Storage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 </a:t>
            </a:r>
            <a:r>
              <a:rPr b="0" lang="en-IN" sz="2200" strike="noStrike" u="none">
                <a:solidFill>
                  <a:schemeClr val="dk1"/>
                </a:solidFill>
                <a:effectLst/>
                <a:uFillTx/>
                <a:latin typeface="Constantia"/>
              </a:rPr>
              <a:t>Direct Attached Storage</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Storage Area Network</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 Network Attached Storage</a:t>
            </a:r>
            <a:endParaRPr b="0" lang="en-IN" sz="22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Data Storage Management</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 File System</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Cloud Data Stores</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charset="2"/>
              <a:buChar char=""/>
            </a:pPr>
            <a:r>
              <a:rPr b="0" lang="en-IN" sz="2400" strike="noStrike" u="none">
                <a:solidFill>
                  <a:schemeClr val="dk1"/>
                </a:solidFill>
                <a:effectLst/>
                <a:uFillTx/>
                <a:latin typeface="Constantia"/>
              </a:rPr>
              <a:t>Using Grids for Data Storage. </a:t>
            </a:r>
            <a:r>
              <a:rPr b="0" lang="en-IN" sz="2400" strike="noStrike" u="none">
                <a:solidFill>
                  <a:schemeClr val="dk1"/>
                </a:solidFill>
                <a:effectLst/>
                <a:uFillTx/>
                <a:latin typeface="Constantia"/>
              </a:rPr>
              <a:t>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85000" lnSpcReduction="19999"/>
          </a:bodyPr>
          <a:p>
            <a:pPr indent="0">
              <a:lnSpc>
                <a:spcPct val="100000"/>
              </a:lnSpc>
              <a:buNone/>
              <a:tabLst>
                <a:tab algn="l" pos="0"/>
              </a:tabLst>
            </a:pPr>
            <a:r>
              <a:rPr b="0" lang="en-US" sz="5000" strike="noStrike" u="none">
                <a:solidFill>
                  <a:schemeClr val="dk1"/>
                </a:solidFill>
                <a:effectLst/>
                <a:uFillTx/>
                <a:latin typeface="Calibri"/>
              </a:rPr>
              <a:t>POINTS TO COVER </a:t>
            </a:r>
            <a:br>
              <a:rPr sz="5000"/>
            </a:br>
            <a:r>
              <a:rPr b="0" lang="en-US" sz="5000" strike="noStrike" u="none">
                <a:solidFill>
                  <a:schemeClr val="dk1"/>
                </a:solidFill>
                <a:effectLst/>
                <a:uFillTx/>
                <a:latin typeface="Calibri"/>
              </a:rPr>
              <a:t>PART II CLOUD </a:t>
            </a:r>
            <a:r>
              <a:rPr b="0" lang="en-IN" sz="5000" strike="noStrike" u="none">
                <a:solidFill>
                  <a:schemeClr val="dk1"/>
                </a:solidFill>
                <a:effectLst/>
                <a:uFillTx/>
                <a:latin typeface="Calibri"/>
              </a:rPr>
              <a:t>STORAGE</a:t>
            </a:r>
            <a:endParaRPr b="0" lang="en-IN" sz="5000" strike="noStrike" u="none">
              <a:solidFill>
                <a:srgbClr val="000000"/>
              </a:solidFill>
              <a:effectLst/>
              <a:uFillTx/>
              <a:latin typeface="Arial"/>
            </a:endParaRPr>
          </a:p>
        </p:txBody>
      </p:sp>
      <p:sp>
        <p:nvSpPr>
          <p:cNvPr id="368" name="PlaceHolder 2"/>
          <p:cNvSpPr>
            <a:spLocks noGrp="1"/>
          </p:cNvSpPr>
          <p:nvPr>
            <p:ph/>
          </p:nvPr>
        </p:nvSpPr>
        <p:spPr>
          <a:xfrm>
            <a:off x="838080" y="1825560"/>
            <a:ext cx="10514880" cy="251352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Management</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Provisioning Cloud storage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Data Intensive Technologies for Cloud Computing. </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
        <p:nvSpPr>
          <p:cNvPr id="369" name="TextBox 3"/>
          <p:cNvSpPr/>
          <p:nvPr/>
        </p:nvSpPr>
        <p:spPr>
          <a:xfrm>
            <a:off x="177480" y="4517280"/>
            <a:ext cx="12013920" cy="1631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i="1" lang="en-US" sz="2000" strike="noStrike" u="none">
                <a:solidFill>
                  <a:schemeClr val="dk1"/>
                </a:solidFill>
                <a:effectLst/>
                <a:uFillTx/>
                <a:latin typeface="Dancing Script"/>
              </a:rPr>
              <a:t>Reading Material :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Srinivasan, J. Suresh, “Cloud Computing: A Practical Approach for Learning and Implementation”, </a:t>
            </a:r>
            <a:endParaRPr b="0" lang="en-IN" sz="2000" strike="noStrike" u="none">
              <a:solidFill>
                <a:srgbClr val="000000"/>
              </a:solidFill>
              <a:effectLst/>
              <a:uFillTx/>
              <a:latin typeface="Arial"/>
            </a:endParaRPr>
          </a:p>
          <a:p>
            <a:pPr defTabSz="914400">
              <a:lnSpc>
                <a:spcPct val="100000"/>
              </a:lnSpc>
            </a:pPr>
            <a:r>
              <a:rPr b="0" i="1" lang="en-US" sz="2000" strike="noStrike" u="none">
                <a:solidFill>
                  <a:schemeClr val="dk1"/>
                </a:solidFill>
                <a:effectLst/>
                <a:uFillTx/>
                <a:latin typeface="Dancing Script"/>
              </a:rPr>
              <a:t>Chap 12, pg  150- 156</a:t>
            </a:r>
            <a:endParaRPr b="0" lang="en-IN" sz="2000" strike="noStrike" u="none">
              <a:solidFill>
                <a:srgbClr val="000000"/>
              </a:solidFill>
              <a:effectLst/>
              <a:uFillTx/>
              <a:latin typeface="Arial"/>
            </a:endParaRPr>
          </a:p>
          <a:p>
            <a:pPr defTabSz="914400">
              <a:lnSpc>
                <a:spcPct val="100000"/>
              </a:lnSpc>
            </a:pPr>
            <a:r>
              <a:rPr b="0" i="1" lang="en-IN" sz="2000" strike="noStrike" u="none">
                <a:solidFill>
                  <a:schemeClr val="dk1"/>
                </a:solidFill>
                <a:effectLst/>
                <a:uFillTx/>
                <a:latin typeface="Dancing Script"/>
              </a:rPr>
              <a:t>	</a:t>
            </a:r>
            <a:endParaRPr b="0" lang="en-IN" sz="2000" strike="noStrike" u="none">
              <a:solidFill>
                <a:srgbClr val="000000"/>
              </a:solidFill>
              <a:effectLst/>
              <a:uFillTx/>
              <a:latin typeface="Arial"/>
            </a:endParaRPr>
          </a:p>
          <a:p>
            <a:pPr defTabSz="914400">
              <a:lnSpc>
                <a:spcPct val="100000"/>
              </a:lnSpc>
            </a:pPr>
            <a:endParaRPr b="0" lang="en-IN"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609480" y="28008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WHAT IS CLOUD STORAGE?</a:t>
            </a:r>
            <a:endParaRPr b="0" lang="en-IN" sz="5000" strike="noStrike" u="none">
              <a:solidFill>
                <a:srgbClr val="000000"/>
              </a:solidFill>
              <a:effectLst/>
              <a:uFillTx/>
              <a:latin typeface="Arial"/>
            </a:endParaRPr>
          </a:p>
        </p:txBody>
      </p:sp>
      <p:sp>
        <p:nvSpPr>
          <p:cNvPr id="371" name="PlaceHolder 2"/>
          <p:cNvSpPr>
            <a:spLocks noGrp="1"/>
          </p:cNvSpPr>
          <p:nvPr>
            <p:ph/>
          </p:nvPr>
        </p:nvSpPr>
        <p:spPr>
          <a:xfrm>
            <a:off x="609480" y="15645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Most of the organizations in an effort to cut cost are switching to taking </a:t>
            </a:r>
            <a:r>
              <a:rPr b="1" lang="en-US" sz="2600" strike="noStrike" u="none">
                <a:solidFill>
                  <a:schemeClr val="dk1"/>
                </a:solidFill>
                <a:effectLst/>
                <a:uFillTx/>
                <a:latin typeface="Constantia"/>
              </a:rPr>
              <a:t>cloud computing </a:t>
            </a:r>
            <a:r>
              <a:rPr b="0" lang="en-US" sz="2600" strike="noStrike" u="none">
                <a:solidFill>
                  <a:schemeClr val="dk1"/>
                </a:solidFill>
                <a:effectLst/>
                <a:uFillTx/>
                <a:latin typeface="Constantia"/>
              </a:rPr>
              <a:t>and</a:t>
            </a:r>
            <a:r>
              <a:rPr b="1" lang="en-US" sz="2600" strike="noStrike" u="none">
                <a:solidFill>
                  <a:schemeClr val="dk1"/>
                </a:solidFill>
                <a:effectLst/>
                <a:uFillTx/>
                <a:latin typeface="Constantia"/>
              </a:rPr>
              <a:t> cloud storage solutions</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computing is a model which wraps around current technologies, for example, server virtualization to make use of resources more efficiently.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benefits of cloud storage are: a high point of </a:t>
            </a:r>
            <a:r>
              <a:rPr b="1" lang="en-US" sz="2600" strike="noStrike" u="none">
                <a:solidFill>
                  <a:schemeClr val="dk1"/>
                </a:solidFill>
                <a:effectLst/>
                <a:uFillTx/>
                <a:latin typeface="Constantia"/>
              </a:rPr>
              <a:t>scalability</a:t>
            </a:r>
            <a:r>
              <a:rPr b="0" lang="en-US" sz="2600" strike="noStrike" u="none">
                <a:solidFill>
                  <a:schemeClr val="dk1"/>
                </a:solidFill>
                <a:effectLst/>
                <a:uFillTx/>
                <a:latin typeface="Constantia"/>
              </a:rPr>
              <a:t> and </a:t>
            </a:r>
            <a:r>
              <a:rPr b="1" lang="en-US" sz="2600" strike="noStrike" u="none">
                <a:solidFill>
                  <a:schemeClr val="dk1"/>
                </a:solidFill>
                <a:effectLst/>
                <a:uFillTx/>
                <a:latin typeface="Constantia"/>
              </a:rPr>
              <a:t>elasticity</a:t>
            </a:r>
            <a:r>
              <a:rPr b="0" lang="en-US" sz="2600" strike="noStrike" u="none">
                <a:solidFill>
                  <a:schemeClr val="dk1"/>
                </a:solidFill>
                <a:effectLst/>
                <a:uFillTx/>
                <a:latin typeface="Constantia"/>
              </a:rPr>
              <a:t> alongside management.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When virtualized storage is offered on demand in a network, an organization can be free from the need to buy its storage capacity before opting for data storage.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200" dur="indefinite" restart="never" nodeType="tmRoot">
          <p:childTnLst>
            <p:seq>
              <p:cTn id="1201" dur="indefinite" nodeType="mainSeq">
                <p:childTnLst>
                  <p:par>
                    <p:cTn id="1202" fill="hold">
                      <p:stCondLst>
                        <p:cond delay="indefinite"/>
                      </p:stCondLst>
                      <p:childTnLst>
                        <p:par>
                          <p:cTn id="1203" fill="hold">
                            <p:stCondLst>
                              <p:cond delay="0"/>
                            </p:stCondLst>
                            <p:childTnLst>
                              <p:par>
                                <p:cTn id="1204" nodeType="clickEffect" fill="hold" presetClass="entr" presetID="42">
                                  <p:stCondLst>
                                    <p:cond delay="0"/>
                                  </p:stCondLst>
                                  <p:childTnLst>
                                    <p:set>
                                      <p:cBhvr>
                                        <p:cTn id="1205" dur="1" fill="hold">
                                          <p:stCondLst>
                                            <p:cond delay="0"/>
                                          </p:stCondLst>
                                        </p:cTn>
                                        <p:tgtEl>
                                          <p:spTgt spid="371">
                                            <p:txEl>
                                              <p:pRg st="0" end="0"/>
                                            </p:txEl>
                                          </p:spTgt>
                                        </p:tgtEl>
                                        <p:attrNameLst>
                                          <p:attrName>style.visibility</p:attrName>
                                        </p:attrNameLst>
                                      </p:cBhvr>
                                      <p:to>
                                        <p:strVal val="visible"/>
                                      </p:to>
                                    </p:set>
                                    <p:animEffect filter="fade" transition="in">
                                      <p:cBhvr additive="repl">
                                        <p:cTn id="1206" dur="1000"/>
                                        <p:tgtEl>
                                          <p:spTgt spid="371">
                                            <p:txEl>
                                              <p:pRg st="0" end="0"/>
                                            </p:txEl>
                                          </p:spTgt>
                                        </p:tgtEl>
                                      </p:cBhvr>
                                    </p:animEffect>
                                    <p:anim calcmode="lin" valueType="num">
                                      <p:cBhvr additive="repl">
                                        <p:cTn id="1207" dur="1000" fill="hold"/>
                                        <p:tgtEl>
                                          <p:spTgt spid="371">
                                            <p:txEl>
                                              <p:pRg st="0" end="0"/>
                                            </p:txEl>
                                          </p:spTgt>
                                        </p:tgtEl>
                                        <p:attrNameLst>
                                          <p:attrName>ppt_x</p:attrName>
                                        </p:attrNameLst>
                                      </p:cBhvr>
                                      <p:tavLst>
                                        <p:tav tm="0">
                                          <p:val>
                                            <p:strVal val="#ppt_x"/>
                                          </p:val>
                                        </p:tav>
                                        <p:tav tm="100000">
                                          <p:val>
                                            <p:strVal val="#ppt_x"/>
                                          </p:val>
                                        </p:tav>
                                      </p:tavLst>
                                    </p:anim>
                                    <p:anim calcmode="lin" valueType="num">
                                      <p:cBhvr additive="repl">
                                        <p:cTn id="1208" dur="1000" fill="hold"/>
                                        <p:tgtEl>
                                          <p:spTgt spid="3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09" fill="hold">
                      <p:stCondLst>
                        <p:cond delay="indefinite"/>
                      </p:stCondLst>
                      <p:childTnLst>
                        <p:par>
                          <p:cTn id="1210" fill="hold">
                            <p:stCondLst>
                              <p:cond delay="0"/>
                            </p:stCondLst>
                            <p:childTnLst>
                              <p:par>
                                <p:cTn id="1211" nodeType="clickEffect" fill="hold" presetClass="entr" presetID="42">
                                  <p:stCondLst>
                                    <p:cond delay="0"/>
                                  </p:stCondLst>
                                  <p:childTnLst>
                                    <p:set>
                                      <p:cBhvr>
                                        <p:cTn id="1212" dur="1" fill="hold">
                                          <p:stCondLst>
                                            <p:cond delay="0"/>
                                          </p:stCondLst>
                                        </p:cTn>
                                        <p:tgtEl>
                                          <p:spTgt spid="371">
                                            <p:txEl>
                                              <p:pRg st="1" end="1"/>
                                            </p:txEl>
                                          </p:spTgt>
                                        </p:tgtEl>
                                        <p:attrNameLst>
                                          <p:attrName>style.visibility</p:attrName>
                                        </p:attrNameLst>
                                      </p:cBhvr>
                                      <p:to>
                                        <p:strVal val="visible"/>
                                      </p:to>
                                    </p:set>
                                    <p:animEffect filter="fade" transition="in">
                                      <p:cBhvr additive="repl">
                                        <p:cTn id="1213" dur="1000"/>
                                        <p:tgtEl>
                                          <p:spTgt spid="371">
                                            <p:txEl>
                                              <p:pRg st="1" end="1"/>
                                            </p:txEl>
                                          </p:spTgt>
                                        </p:tgtEl>
                                      </p:cBhvr>
                                    </p:animEffect>
                                    <p:anim calcmode="lin" valueType="num">
                                      <p:cBhvr additive="repl">
                                        <p:cTn id="1214" dur="1000" fill="hold"/>
                                        <p:tgtEl>
                                          <p:spTgt spid="371">
                                            <p:txEl>
                                              <p:pRg st="1" end="1"/>
                                            </p:txEl>
                                          </p:spTgt>
                                        </p:tgtEl>
                                        <p:attrNameLst>
                                          <p:attrName>ppt_x</p:attrName>
                                        </p:attrNameLst>
                                      </p:cBhvr>
                                      <p:tavLst>
                                        <p:tav tm="0">
                                          <p:val>
                                            <p:strVal val="#ppt_x"/>
                                          </p:val>
                                        </p:tav>
                                        <p:tav tm="100000">
                                          <p:val>
                                            <p:strVal val="#ppt_x"/>
                                          </p:val>
                                        </p:tav>
                                      </p:tavLst>
                                    </p:anim>
                                    <p:anim calcmode="lin" valueType="num">
                                      <p:cBhvr additive="repl">
                                        <p:cTn id="1215" dur="1000" fill="hold"/>
                                        <p:tgtEl>
                                          <p:spTgt spid="3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16" fill="hold">
                      <p:stCondLst>
                        <p:cond delay="indefinite"/>
                      </p:stCondLst>
                      <p:childTnLst>
                        <p:par>
                          <p:cTn id="1217" fill="hold">
                            <p:stCondLst>
                              <p:cond delay="0"/>
                            </p:stCondLst>
                            <p:childTnLst>
                              <p:par>
                                <p:cTn id="1218" nodeType="clickEffect" fill="hold" presetClass="entr" presetID="42">
                                  <p:stCondLst>
                                    <p:cond delay="0"/>
                                  </p:stCondLst>
                                  <p:childTnLst>
                                    <p:set>
                                      <p:cBhvr>
                                        <p:cTn id="1219" dur="1" fill="hold">
                                          <p:stCondLst>
                                            <p:cond delay="0"/>
                                          </p:stCondLst>
                                        </p:cTn>
                                        <p:tgtEl>
                                          <p:spTgt spid="371">
                                            <p:txEl>
                                              <p:pRg st="2" end="2"/>
                                            </p:txEl>
                                          </p:spTgt>
                                        </p:tgtEl>
                                        <p:attrNameLst>
                                          <p:attrName>style.visibility</p:attrName>
                                        </p:attrNameLst>
                                      </p:cBhvr>
                                      <p:to>
                                        <p:strVal val="visible"/>
                                      </p:to>
                                    </p:set>
                                    <p:animEffect filter="fade" transition="in">
                                      <p:cBhvr additive="repl">
                                        <p:cTn id="1220" dur="1000"/>
                                        <p:tgtEl>
                                          <p:spTgt spid="371">
                                            <p:txEl>
                                              <p:pRg st="2" end="2"/>
                                            </p:txEl>
                                          </p:spTgt>
                                        </p:tgtEl>
                                      </p:cBhvr>
                                    </p:animEffect>
                                    <p:anim calcmode="lin" valueType="num">
                                      <p:cBhvr additive="repl">
                                        <p:cTn id="1221" dur="1000" fill="hold"/>
                                        <p:tgtEl>
                                          <p:spTgt spid="371">
                                            <p:txEl>
                                              <p:pRg st="2" end="2"/>
                                            </p:txEl>
                                          </p:spTgt>
                                        </p:tgtEl>
                                        <p:attrNameLst>
                                          <p:attrName>ppt_x</p:attrName>
                                        </p:attrNameLst>
                                      </p:cBhvr>
                                      <p:tavLst>
                                        <p:tav tm="0">
                                          <p:val>
                                            <p:strVal val="#ppt_x"/>
                                          </p:val>
                                        </p:tav>
                                        <p:tav tm="100000">
                                          <p:val>
                                            <p:strVal val="#ppt_x"/>
                                          </p:val>
                                        </p:tav>
                                      </p:tavLst>
                                    </p:anim>
                                    <p:anim calcmode="lin" valueType="num">
                                      <p:cBhvr additive="repl">
                                        <p:cTn id="1222" dur="1000" fill="hold"/>
                                        <p:tgtEl>
                                          <p:spTgt spid="3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23" fill="hold">
                      <p:stCondLst>
                        <p:cond delay="indefinite"/>
                      </p:stCondLst>
                      <p:childTnLst>
                        <p:par>
                          <p:cTn id="1224" fill="hold">
                            <p:stCondLst>
                              <p:cond delay="0"/>
                            </p:stCondLst>
                            <p:childTnLst>
                              <p:par>
                                <p:cTn id="1225" nodeType="clickEffect" fill="hold" presetClass="entr" presetID="42">
                                  <p:stCondLst>
                                    <p:cond delay="0"/>
                                  </p:stCondLst>
                                  <p:childTnLst>
                                    <p:set>
                                      <p:cBhvr>
                                        <p:cTn id="1226" dur="1" fill="hold">
                                          <p:stCondLst>
                                            <p:cond delay="0"/>
                                          </p:stCondLst>
                                        </p:cTn>
                                        <p:tgtEl>
                                          <p:spTgt spid="371">
                                            <p:txEl>
                                              <p:pRg st="3" end="3"/>
                                            </p:txEl>
                                          </p:spTgt>
                                        </p:tgtEl>
                                        <p:attrNameLst>
                                          <p:attrName>style.visibility</p:attrName>
                                        </p:attrNameLst>
                                      </p:cBhvr>
                                      <p:to>
                                        <p:strVal val="visible"/>
                                      </p:to>
                                    </p:set>
                                    <p:animEffect filter="fade" transition="in">
                                      <p:cBhvr additive="repl">
                                        <p:cTn id="1227" dur="1000"/>
                                        <p:tgtEl>
                                          <p:spTgt spid="371">
                                            <p:txEl>
                                              <p:pRg st="3" end="3"/>
                                            </p:txEl>
                                          </p:spTgt>
                                        </p:tgtEl>
                                      </p:cBhvr>
                                    </p:animEffect>
                                    <p:anim calcmode="lin" valueType="num">
                                      <p:cBhvr additive="repl">
                                        <p:cTn id="1228" dur="1000" fill="hold"/>
                                        <p:tgtEl>
                                          <p:spTgt spid="371">
                                            <p:txEl>
                                              <p:pRg st="3" end="3"/>
                                            </p:txEl>
                                          </p:spTgt>
                                        </p:tgtEl>
                                        <p:attrNameLst>
                                          <p:attrName>ppt_x</p:attrName>
                                        </p:attrNameLst>
                                      </p:cBhvr>
                                      <p:tavLst>
                                        <p:tav tm="0">
                                          <p:val>
                                            <p:strVal val="#ppt_x"/>
                                          </p:val>
                                        </p:tav>
                                        <p:tav tm="100000">
                                          <p:val>
                                            <p:strVal val="#ppt_x"/>
                                          </p:val>
                                        </p:tav>
                                      </p:tavLst>
                                    </p:anim>
                                    <p:anim calcmode="lin" valueType="num">
                                      <p:cBhvr additive="repl">
                                        <p:cTn id="1229" dur="1000" fill="hold"/>
                                        <p:tgtEl>
                                          <p:spTgt spid="37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636120" y="240120"/>
            <a:ext cx="10972080" cy="2462400"/>
          </a:xfrm>
          <a:prstGeom prst="rect">
            <a:avLst/>
          </a:prstGeom>
          <a:noFill/>
          <a:ln w="0">
            <a:noFill/>
          </a:ln>
        </p:spPr>
        <p:txBody>
          <a:bodyPr lIns="0" rIns="0" tIns="45000" bIns="0" anchor="b">
            <a:normAutofit/>
          </a:bodyPr>
          <a:p>
            <a:pPr indent="0">
              <a:lnSpc>
                <a:spcPct val="100000"/>
              </a:lnSpc>
              <a:buNone/>
              <a:tabLst>
                <a:tab algn="l" pos="0"/>
              </a:tabLst>
            </a:pPr>
            <a:r>
              <a:rPr b="0" lang="en-US" sz="5000" strike="noStrike" u="none">
                <a:solidFill>
                  <a:schemeClr val="dk1"/>
                </a:solidFill>
                <a:effectLst/>
                <a:uFillTx/>
                <a:latin typeface="Calibri"/>
              </a:rPr>
              <a:t>POINTS TO COVER </a:t>
            </a:r>
            <a:br>
              <a:rPr sz="5000"/>
            </a:br>
            <a:r>
              <a:rPr b="0" lang="en-US" sz="5000" strike="noStrike" u="none">
                <a:solidFill>
                  <a:schemeClr val="dk1"/>
                </a:solidFill>
                <a:effectLst/>
                <a:uFillTx/>
                <a:latin typeface="Calibri"/>
              </a:rPr>
              <a:t>PART I : </a:t>
            </a:r>
            <a:r>
              <a:rPr b="0" lang="en-IN" sz="5000" strike="noStrike" u="none">
                <a:solidFill>
                  <a:schemeClr val="dk2"/>
                </a:solidFill>
                <a:effectLst/>
                <a:uFillTx/>
                <a:latin typeface="Calibri"/>
              </a:rPr>
              <a:t>DATA STORAGE</a:t>
            </a:r>
            <a:br>
              <a:rPr sz="5000"/>
            </a:br>
            <a:endParaRPr b="0" lang="en-IN" sz="5000" strike="noStrike" u="none">
              <a:solidFill>
                <a:srgbClr val="000000"/>
              </a:solidFill>
              <a:effectLst/>
              <a:uFillTx/>
              <a:latin typeface="Arial"/>
            </a:endParaRPr>
          </a:p>
        </p:txBody>
      </p:sp>
      <p:sp>
        <p:nvSpPr>
          <p:cNvPr id="232" name="PlaceHolder 2"/>
          <p:cNvSpPr>
            <a:spLocks noGrp="1"/>
          </p:cNvSpPr>
          <p:nvPr>
            <p:ph/>
          </p:nvPr>
        </p:nvSpPr>
        <p:spPr>
          <a:xfrm>
            <a:off x="838080" y="1868400"/>
            <a:ext cx="10514880" cy="4350600"/>
          </a:xfrm>
          <a:prstGeom prst="rect">
            <a:avLst/>
          </a:prstGeom>
          <a:noFill/>
          <a:ln w="0">
            <a:noFill/>
          </a:ln>
        </p:spPr>
        <p:txBody>
          <a:bodyPr lIns="90000" rIns="90000" tIns="45000" bIns="45000" anchor="t">
            <a:normAutofit/>
          </a:bodyPr>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Introduction to Enterprise Data Storage</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IN" sz="2400" strike="noStrike" u="none">
                <a:solidFill>
                  <a:schemeClr val="dk1"/>
                </a:solidFill>
                <a:effectLst/>
                <a:uFillTx/>
                <a:latin typeface="Constantia"/>
              </a:rPr>
              <a:t> </a:t>
            </a:r>
            <a:r>
              <a:rPr b="0" lang="en-IN" sz="2200" strike="noStrike" u="none">
                <a:solidFill>
                  <a:schemeClr val="dk1"/>
                </a:solidFill>
                <a:effectLst/>
                <a:uFillTx/>
                <a:latin typeface="Constantia"/>
              </a:rPr>
              <a:t>Direct Attached Storage</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 Storage Area Network</a:t>
            </a:r>
            <a:endParaRPr b="0" lang="en-IN" sz="2200" strike="noStrike" u="none">
              <a:solidFill>
                <a:srgbClr val="000000"/>
              </a:solidFill>
              <a:effectLst/>
              <a:uFillTx/>
              <a:latin typeface="Arial"/>
            </a:endParaRPr>
          </a:p>
          <a:p>
            <a:pPr lvl="1" marL="640080" indent="-246960">
              <a:lnSpc>
                <a:spcPct val="100000"/>
              </a:lnSpc>
              <a:spcBef>
                <a:spcPts val="439"/>
              </a:spcBef>
              <a:buClr>
                <a:srgbClr val="0f6fc6"/>
              </a:buClr>
              <a:buSzPct val="85000"/>
              <a:buFont typeface="Wingdings" charset="2"/>
              <a:buChar char=""/>
            </a:pPr>
            <a:r>
              <a:rPr b="0" lang="en-IN" sz="2200" strike="noStrike" u="none">
                <a:solidFill>
                  <a:schemeClr val="dk1"/>
                </a:solidFill>
                <a:effectLst/>
                <a:uFillTx/>
                <a:latin typeface="Constantia"/>
              </a:rPr>
              <a:t> Network Attached Storage</a:t>
            </a:r>
            <a:endParaRPr b="0" lang="en-IN" sz="22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Data Storage Management</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 File System</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Cloud Data Stores</a:t>
            </a:r>
            <a:endParaRPr b="0" lang="en-IN" sz="2400" strike="noStrike" u="none">
              <a:solidFill>
                <a:srgbClr val="000000"/>
              </a:solidFill>
              <a:effectLst/>
              <a:uFillTx/>
              <a:latin typeface="Arial"/>
            </a:endParaRPr>
          </a:p>
          <a:p>
            <a:pPr marL="274320" indent="-274320">
              <a:lnSpc>
                <a:spcPct val="100000"/>
              </a:lnSpc>
              <a:spcBef>
                <a:spcPts val="479"/>
              </a:spcBef>
              <a:buClr>
                <a:srgbClr val="0bd0d9"/>
              </a:buClr>
              <a:buSzPct val="95000"/>
              <a:buFont typeface="Wingdings 2" charset="2"/>
              <a:buChar char=""/>
            </a:pPr>
            <a:r>
              <a:rPr b="0" lang="en-IN" sz="2400" strike="noStrike" u="none">
                <a:solidFill>
                  <a:schemeClr val="dk1"/>
                </a:solidFill>
                <a:effectLst/>
                <a:uFillTx/>
                <a:latin typeface="Constantia"/>
              </a:rPr>
              <a:t>Using Grids for Data Storage. </a:t>
            </a:r>
            <a:r>
              <a:rPr b="0" lang="en-IN" sz="2400" strike="noStrike" u="none">
                <a:solidFill>
                  <a:schemeClr val="dk1"/>
                </a:solidFill>
                <a:effectLst/>
                <a:uFillTx/>
                <a:latin typeface="Constantia"/>
              </a:rPr>
              <a:t>	</a:t>
            </a:r>
            <a:endParaRPr b="0" lang="en-IN" sz="2400" strike="noStrike" u="none">
              <a:solidFill>
                <a:srgbClr val="000000"/>
              </a:solidFill>
              <a:effectLst/>
              <a:uFillTx/>
              <a:latin typeface="Arial"/>
            </a:endParaRPr>
          </a:p>
          <a:p>
            <a:pPr indent="0">
              <a:lnSpc>
                <a:spcPct val="100000"/>
              </a:lnSpc>
              <a:spcBef>
                <a:spcPts val="479"/>
              </a:spcBef>
              <a:buNone/>
              <a:tabLst>
                <a:tab algn="l" pos="0"/>
              </a:tabLst>
            </a:pP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373"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Predicting growth of storage is </a:t>
            </a:r>
            <a:r>
              <a:rPr b="1" lang="en-US" sz="2600" strike="noStrike" u="none">
                <a:solidFill>
                  <a:schemeClr val="dk1"/>
                </a:solidFill>
                <a:effectLst/>
                <a:uFillTx/>
                <a:latin typeface="Constantia"/>
              </a:rPr>
              <a:t>not</a:t>
            </a:r>
            <a:r>
              <a:rPr b="0" lang="en-US" sz="2600" strike="noStrike" u="none">
                <a:solidFill>
                  <a:schemeClr val="dk1"/>
                </a:solidFill>
                <a:effectLst/>
                <a:uFillTx/>
                <a:latin typeface="Constantia"/>
              </a:rPr>
              <a:t> </a:t>
            </a:r>
            <a:r>
              <a:rPr b="1" lang="en-US" sz="2600" strike="noStrike" u="none">
                <a:solidFill>
                  <a:schemeClr val="dk1"/>
                </a:solidFill>
                <a:effectLst/>
                <a:uFillTx/>
                <a:latin typeface="Constantia"/>
              </a:rPr>
              <a:t>possible</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organization has to provide enough capacity for storing data that are generated.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With traditional storage hardware, expanding the capacity immediately is </a:t>
            </a:r>
            <a:r>
              <a:rPr b="1" lang="en-US" sz="2600" strike="noStrike" u="none">
                <a:solidFill>
                  <a:schemeClr val="dk1"/>
                </a:solidFill>
                <a:effectLst/>
                <a:uFillTx/>
                <a:latin typeface="Constantia"/>
              </a:rPr>
              <a:t>difficult</a:t>
            </a:r>
            <a:r>
              <a:rPr b="0" lang="en-US" sz="2600" strike="noStrike" u="none">
                <a:solidFill>
                  <a:schemeClr val="dk1"/>
                </a:solidFill>
                <a:effectLst/>
                <a:uFillTx/>
                <a:latin typeface="Constantia"/>
              </a:rPr>
              <a:t> and also </a:t>
            </a:r>
            <a:r>
              <a:rPr b="1" lang="en-US" sz="2600" strike="noStrike" u="none">
                <a:solidFill>
                  <a:schemeClr val="dk1"/>
                </a:solidFill>
                <a:effectLst/>
                <a:uFillTx/>
                <a:latin typeface="Constantia"/>
              </a:rPr>
              <a:t>expensive</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Apart from this, maintaining these storage devices is </a:t>
            </a:r>
            <a:r>
              <a:rPr b="1" lang="en-US" sz="2600" strike="noStrike" u="none">
                <a:solidFill>
                  <a:schemeClr val="dk1"/>
                </a:solidFill>
                <a:effectLst/>
                <a:uFillTx/>
                <a:latin typeface="Constantia"/>
              </a:rPr>
              <a:t>tedious</a:t>
            </a:r>
            <a:r>
              <a:rPr b="0" lang="en-US" sz="2600" strike="noStrike" u="none">
                <a:solidFill>
                  <a:schemeClr val="dk1"/>
                </a:solidFill>
                <a:effectLst/>
                <a:uFillTx/>
                <a:latin typeface="Constantia"/>
              </a:rPr>
              <a:t> and </a:t>
            </a:r>
            <a:r>
              <a:rPr b="1" lang="en-US" sz="2600" strike="noStrike" u="none">
                <a:solidFill>
                  <a:schemeClr val="dk1"/>
                </a:solidFill>
                <a:effectLst/>
                <a:uFillTx/>
                <a:latin typeface="Constantia"/>
              </a:rPr>
              <a:t>time consuming</a:t>
            </a:r>
            <a:r>
              <a:rPr b="0" lang="en-US" sz="2600" strike="noStrike" u="none">
                <a:solidFill>
                  <a:schemeClr val="dk1"/>
                </a:solidFill>
                <a:effectLst/>
                <a:uFillTx/>
                <a:latin typeface="Constantia"/>
              </a:rPr>
              <a:t>.</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230" dur="indefinite" restart="never" nodeType="tmRoot">
          <p:childTnLst>
            <p:seq>
              <p:cTn id="1231" dur="indefinite" nodeType="mainSeq">
                <p:childTnLst>
                  <p:par>
                    <p:cTn id="1232" fill="hold">
                      <p:stCondLst>
                        <p:cond delay="indefinite"/>
                      </p:stCondLst>
                      <p:childTnLst>
                        <p:par>
                          <p:cTn id="1233" fill="hold">
                            <p:stCondLst>
                              <p:cond delay="0"/>
                            </p:stCondLst>
                            <p:childTnLst>
                              <p:par>
                                <p:cTn id="1234" nodeType="clickEffect" fill="hold" presetClass="entr" presetID="42">
                                  <p:stCondLst>
                                    <p:cond delay="0"/>
                                  </p:stCondLst>
                                  <p:childTnLst>
                                    <p:set>
                                      <p:cBhvr>
                                        <p:cTn id="1235" dur="1" fill="hold">
                                          <p:stCondLst>
                                            <p:cond delay="0"/>
                                          </p:stCondLst>
                                        </p:cTn>
                                        <p:tgtEl>
                                          <p:spTgt spid="373">
                                            <p:txEl>
                                              <p:pRg st="0" end="0"/>
                                            </p:txEl>
                                          </p:spTgt>
                                        </p:tgtEl>
                                        <p:attrNameLst>
                                          <p:attrName>style.visibility</p:attrName>
                                        </p:attrNameLst>
                                      </p:cBhvr>
                                      <p:to>
                                        <p:strVal val="visible"/>
                                      </p:to>
                                    </p:set>
                                    <p:animEffect filter="fade" transition="in">
                                      <p:cBhvr additive="repl">
                                        <p:cTn id="1236" dur="1000"/>
                                        <p:tgtEl>
                                          <p:spTgt spid="373">
                                            <p:txEl>
                                              <p:pRg st="0" end="0"/>
                                            </p:txEl>
                                          </p:spTgt>
                                        </p:tgtEl>
                                      </p:cBhvr>
                                    </p:animEffect>
                                    <p:anim calcmode="lin" valueType="num">
                                      <p:cBhvr additive="repl">
                                        <p:cTn id="1237" dur="1000" fill="hold"/>
                                        <p:tgtEl>
                                          <p:spTgt spid="373">
                                            <p:txEl>
                                              <p:pRg st="0" end="0"/>
                                            </p:txEl>
                                          </p:spTgt>
                                        </p:tgtEl>
                                        <p:attrNameLst>
                                          <p:attrName>ppt_x</p:attrName>
                                        </p:attrNameLst>
                                      </p:cBhvr>
                                      <p:tavLst>
                                        <p:tav tm="0">
                                          <p:val>
                                            <p:strVal val="#ppt_x"/>
                                          </p:val>
                                        </p:tav>
                                        <p:tav tm="100000">
                                          <p:val>
                                            <p:strVal val="#ppt_x"/>
                                          </p:val>
                                        </p:tav>
                                      </p:tavLst>
                                    </p:anim>
                                    <p:anim calcmode="lin" valueType="num">
                                      <p:cBhvr additive="repl">
                                        <p:cTn id="1238" dur="1000" fill="hold"/>
                                        <p:tgtEl>
                                          <p:spTgt spid="37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39" fill="hold">
                      <p:stCondLst>
                        <p:cond delay="indefinite"/>
                      </p:stCondLst>
                      <p:childTnLst>
                        <p:par>
                          <p:cTn id="1240" fill="hold">
                            <p:stCondLst>
                              <p:cond delay="0"/>
                            </p:stCondLst>
                            <p:childTnLst>
                              <p:par>
                                <p:cTn id="1241" nodeType="clickEffect" fill="hold" presetClass="entr" presetID="42">
                                  <p:stCondLst>
                                    <p:cond delay="0"/>
                                  </p:stCondLst>
                                  <p:childTnLst>
                                    <p:set>
                                      <p:cBhvr>
                                        <p:cTn id="1242" dur="1" fill="hold">
                                          <p:stCondLst>
                                            <p:cond delay="0"/>
                                          </p:stCondLst>
                                        </p:cTn>
                                        <p:tgtEl>
                                          <p:spTgt spid="373">
                                            <p:txEl>
                                              <p:pRg st="1" end="1"/>
                                            </p:txEl>
                                          </p:spTgt>
                                        </p:tgtEl>
                                        <p:attrNameLst>
                                          <p:attrName>style.visibility</p:attrName>
                                        </p:attrNameLst>
                                      </p:cBhvr>
                                      <p:to>
                                        <p:strVal val="visible"/>
                                      </p:to>
                                    </p:set>
                                    <p:animEffect filter="fade" transition="in">
                                      <p:cBhvr additive="repl">
                                        <p:cTn id="1243" dur="1000"/>
                                        <p:tgtEl>
                                          <p:spTgt spid="373">
                                            <p:txEl>
                                              <p:pRg st="1" end="1"/>
                                            </p:txEl>
                                          </p:spTgt>
                                        </p:tgtEl>
                                      </p:cBhvr>
                                    </p:animEffect>
                                    <p:anim calcmode="lin" valueType="num">
                                      <p:cBhvr additive="repl">
                                        <p:cTn id="1244" dur="1000" fill="hold"/>
                                        <p:tgtEl>
                                          <p:spTgt spid="373">
                                            <p:txEl>
                                              <p:pRg st="1" end="1"/>
                                            </p:txEl>
                                          </p:spTgt>
                                        </p:tgtEl>
                                        <p:attrNameLst>
                                          <p:attrName>ppt_x</p:attrName>
                                        </p:attrNameLst>
                                      </p:cBhvr>
                                      <p:tavLst>
                                        <p:tav tm="0">
                                          <p:val>
                                            <p:strVal val="#ppt_x"/>
                                          </p:val>
                                        </p:tav>
                                        <p:tav tm="100000">
                                          <p:val>
                                            <p:strVal val="#ppt_x"/>
                                          </p:val>
                                        </p:tav>
                                      </p:tavLst>
                                    </p:anim>
                                    <p:anim calcmode="lin" valueType="num">
                                      <p:cBhvr additive="repl">
                                        <p:cTn id="1245" dur="1000" fill="hold"/>
                                        <p:tgtEl>
                                          <p:spTgt spid="37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46" fill="hold">
                      <p:stCondLst>
                        <p:cond delay="indefinite"/>
                      </p:stCondLst>
                      <p:childTnLst>
                        <p:par>
                          <p:cTn id="1247" fill="hold">
                            <p:stCondLst>
                              <p:cond delay="0"/>
                            </p:stCondLst>
                            <p:childTnLst>
                              <p:par>
                                <p:cTn id="1248" nodeType="clickEffect" fill="hold" presetClass="entr" presetID="42">
                                  <p:stCondLst>
                                    <p:cond delay="0"/>
                                  </p:stCondLst>
                                  <p:childTnLst>
                                    <p:set>
                                      <p:cBhvr>
                                        <p:cTn id="1249" dur="1" fill="hold">
                                          <p:stCondLst>
                                            <p:cond delay="0"/>
                                          </p:stCondLst>
                                        </p:cTn>
                                        <p:tgtEl>
                                          <p:spTgt spid="373">
                                            <p:txEl>
                                              <p:pRg st="2" end="2"/>
                                            </p:txEl>
                                          </p:spTgt>
                                        </p:tgtEl>
                                        <p:attrNameLst>
                                          <p:attrName>style.visibility</p:attrName>
                                        </p:attrNameLst>
                                      </p:cBhvr>
                                      <p:to>
                                        <p:strVal val="visible"/>
                                      </p:to>
                                    </p:set>
                                    <p:animEffect filter="fade" transition="in">
                                      <p:cBhvr additive="repl">
                                        <p:cTn id="1250" dur="1000"/>
                                        <p:tgtEl>
                                          <p:spTgt spid="373">
                                            <p:txEl>
                                              <p:pRg st="2" end="2"/>
                                            </p:txEl>
                                          </p:spTgt>
                                        </p:tgtEl>
                                      </p:cBhvr>
                                    </p:animEffect>
                                    <p:anim calcmode="lin" valueType="num">
                                      <p:cBhvr additive="repl">
                                        <p:cTn id="1251" dur="1000" fill="hold"/>
                                        <p:tgtEl>
                                          <p:spTgt spid="373">
                                            <p:txEl>
                                              <p:pRg st="2" end="2"/>
                                            </p:txEl>
                                          </p:spTgt>
                                        </p:tgtEl>
                                        <p:attrNameLst>
                                          <p:attrName>ppt_x</p:attrName>
                                        </p:attrNameLst>
                                      </p:cBhvr>
                                      <p:tavLst>
                                        <p:tav tm="0">
                                          <p:val>
                                            <p:strVal val="#ppt_x"/>
                                          </p:val>
                                        </p:tav>
                                        <p:tav tm="100000">
                                          <p:val>
                                            <p:strVal val="#ppt_x"/>
                                          </p:val>
                                        </p:tav>
                                      </p:tavLst>
                                    </p:anim>
                                    <p:anim calcmode="lin" valueType="num">
                                      <p:cBhvr additive="repl">
                                        <p:cTn id="1252" dur="1000" fill="hold"/>
                                        <p:tgtEl>
                                          <p:spTgt spid="3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53" fill="hold">
                      <p:stCondLst>
                        <p:cond delay="indefinite"/>
                      </p:stCondLst>
                      <p:childTnLst>
                        <p:par>
                          <p:cTn id="1254" fill="hold">
                            <p:stCondLst>
                              <p:cond delay="0"/>
                            </p:stCondLst>
                            <p:childTnLst>
                              <p:par>
                                <p:cTn id="1255" nodeType="clickEffect" fill="hold" presetClass="entr" presetID="42">
                                  <p:stCondLst>
                                    <p:cond delay="0"/>
                                  </p:stCondLst>
                                  <p:childTnLst>
                                    <p:set>
                                      <p:cBhvr>
                                        <p:cTn id="1256" dur="1" fill="hold">
                                          <p:stCondLst>
                                            <p:cond delay="0"/>
                                          </p:stCondLst>
                                        </p:cTn>
                                        <p:tgtEl>
                                          <p:spTgt spid="373">
                                            <p:txEl>
                                              <p:pRg st="3" end="3"/>
                                            </p:txEl>
                                          </p:spTgt>
                                        </p:tgtEl>
                                        <p:attrNameLst>
                                          <p:attrName>style.visibility</p:attrName>
                                        </p:attrNameLst>
                                      </p:cBhvr>
                                      <p:to>
                                        <p:strVal val="visible"/>
                                      </p:to>
                                    </p:set>
                                    <p:animEffect filter="fade" transition="in">
                                      <p:cBhvr additive="repl">
                                        <p:cTn id="1257" dur="1000"/>
                                        <p:tgtEl>
                                          <p:spTgt spid="373">
                                            <p:txEl>
                                              <p:pRg st="3" end="3"/>
                                            </p:txEl>
                                          </p:spTgt>
                                        </p:tgtEl>
                                      </p:cBhvr>
                                    </p:animEffect>
                                    <p:anim calcmode="lin" valueType="num">
                                      <p:cBhvr additive="repl">
                                        <p:cTn id="1258" dur="1000" fill="hold"/>
                                        <p:tgtEl>
                                          <p:spTgt spid="373">
                                            <p:txEl>
                                              <p:pRg st="3" end="3"/>
                                            </p:txEl>
                                          </p:spTgt>
                                        </p:tgtEl>
                                        <p:attrNameLst>
                                          <p:attrName>ppt_x</p:attrName>
                                        </p:attrNameLst>
                                      </p:cBhvr>
                                      <p:tavLst>
                                        <p:tav tm="0">
                                          <p:val>
                                            <p:strVal val="#ppt_x"/>
                                          </p:val>
                                        </p:tav>
                                        <p:tav tm="100000">
                                          <p:val>
                                            <p:strVal val="#ppt_x"/>
                                          </p:val>
                                        </p:tav>
                                      </p:tavLst>
                                    </p:anim>
                                    <p:anim calcmode="lin" valueType="num">
                                      <p:cBhvr additive="repl">
                                        <p:cTn id="1259" dur="1000" fill="hold"/>
                                        <p:tgtEl>
                                          <p:spTgt spid="37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Solution……</a:t>
            </a:r>
            <a:endParaRPr b="0" lang="en-IN" sz="5000" strike="noStrike" u="none">
              <a:solidFill>
                <a:srgbClr val="000000"/>
              </a:solidFill>
              <a:effectLst/>
              <a:uFillTx/>
              <a:latin typeface="Arial"/>
            </a:endParaRPr>
          </a:p>
        </p:txBody>
      </p:sp>
      <p:sp>
        <p:nvSpPr>
          <p:cNvPr id="375" name="PlaceHolder 2"/>
          <p:cNvSpPr>
            <a:spLocks noGrp="1"/>
          </p:cNvSpPr>
          <p:nvPr>
            <p:ph/>
          </p:nvPr>
        </p:nvSpPr>
        <p:spPr>
          <a:xfrm>
            <a:off x="609480" y="1179360"/>
            <a:ext cx="10972080" cy="4879440"/>
          </a:xfrm>
          <a:prstGeom prst="rect">
            <a:avLst/>
          </a:prstGeom>
          <a:noFill/>
          <a:ln w="0">
            <a:noFill/>
          </a:ln>
        </p:spPr>
        <p:txBody>
          <a:bodyPr lIns="90000" rIns="90000" tIns="45000" bIns="45000" anchor="t">
            <a:normAutofit/>
          </a:bodyPr>
          <a:p>
            <a:pPr indent="0">
              <a:lnSpc>
                <a:spcPct val="100000"/>
              </a:lnSpc>
              <a:spcBef>
                <a:spcPts val="519"/>
              </a:spcBef>
              <a:buNone/>
              <a:tabLst>
                <a:tab algn="l" pos="0"/>
              </a:tabLst>
            </a:pPr>
            <a:r>
              <a:rPr b="0" lang="en-US" sz="2600" strike="noStrike" u="none">
                <a:solidFill>
                  <a:schemeClr val="dk1"/>
                </a:solidFill>
                <a:effectLst/>
                <a:uFillTx/>
                <a:latin typeface="Constantia"/>
              </a:rPr>
              <a:t>For solving these problems, the best practices adopted are :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Unpredictable storage growth</a:t>
            </a:r>
            <a:r>
              <a:rPr b="0" lang="en-US" sz="2600" strike="noStrike" u="none">
                <a:solidFill>
                  <a:schemeClr val="dk1"/>
                </a:solidFill>
                <a:effectLst/>
                <a:uFillTx/>
                <a:latin typeface="Constantia"/>
              </a:rPr>
              <a:t>: IT organizations should constantly monitor storage consumption to track whether the actual growth rates are in line with initial projections.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Cost and complexity of conventional storage</a:t>
            </a:r>
            <a:r>
              <a:rPr b="0" lang="en-US" sz="2600" strike="noStrike" u="none">
                <a:solidFill>
                  <a:schemeClr val="dk1"/>
                </a:solidFill>
                <a:effectLst/>
                <a:uFillTx/>
                <a:latin typeface="Constantia"/>
              </a:rPr>
              <a:t>: Enterprises must think Storage-as-a- Service solutions for remote and branch offices when it is possible.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1" lang="en-US" sz="2600" strike="noStrike" u="none">
                <a:solidFill>
                  <a:schemeClr val="dk1"/>
                </a:solidFill>
                <a:effectLst/>
                <a:uFillTx/>
                <a:latin typeface="Constantia"/>
              </a:rPr>
              <a:t>Security</a:t>
            </a:r>
            <a:r>
              <a:rPr b="0" lang="en-US" sz="2600" strike="noStrike" u="none">
                <a:solidFill>
                  <a:schemeClr val="dk1"/>
                </a:solidFill>
                <a:effectLst/>
                <a:uFillTx/>
                <a:latin typeface="Constantia"/>
              </a:rPr>
              <a:t>: As employees move between offices all over the world and take their data with them, enterprise should ensure that in-house and customer data is always protected and safe.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260" dur="indefinite" restart="never" nodeType="tmRoot">
          <p:childTnLst>
            <p:seq>
              <p:cTn id="1261" dur="indefinite" nodeType="mainSeq">
                <p:childTnLst>
                  <p:par>
                    <p:cTn id="1262" fill="hold">
                      <p:stCondLst>
                        <p:cond delay="indefinite"/>
                      </p:stCondLst>
                      <p:childTnLst>
                        <p:par>
                          <p:cTn id="1263" fill="hold">
                            <p:stCondLst>
                              <p:cond delay="0"/>
                            </p:stCondLst>
                            <p:childTnLst>
                              <p:par>
                                <p:cTn id="1264" nodeType="clickEffect" fill="hold" presetClass="entr" presetID="42">
                                  <p:stCondLst>
                                    <p:cond delay="0"/>
                                  </p:stCondLst>
                                  <p:childTnLst>
                                    <p:set>
                                      <p:cBhvr>
                                        <p:cTn id="1265" dur="1" fill="hold">
                                          <p:stCondLst>
                                            <p:cond delay="0"/>
                                          </p:stCondLst>
                                        </p:cTn>
                                        <p:tgtEl>
                                          <p:spTgt spid="375">
                                            <p:txEl>
                                              <p:pRg st="0" end="0"/>
                                            </p:txEl>
                                          </p:spTgt>
                                        </p:tgtEl>
                                        <p:attrNameLst>
                                          <p:attrName>style.visibility</p:attrName>
                                        </p:attrNameLst>
                                      </p:cBhvr>
                                      <p:to>
                                        <p:strVal val="visible"/>
                                      </p:to>
                                    </p:set>
                                    <p:animEffect filter="fade" transition="in">
                                      <p:cBhvr additive="repl">
                                        <p:cTn id="1266" dur="1000"/>
                                        <p:tgtEl>
                                          <p:spTgt spid="375">
                                            <p:txEl>
                                              <p:pRg st="0" end="0"/>
                                            </p:txEl>
                                          </p:spTgt>
                                        </p:tgtEl>
                                      </p:cBhvr>
                                    </p:animEffect>
                                    <p:anim calcmode="lin" valueType="num">
                                      <p:cBhvr additive="repl">
                                        <p:cTn id="1267" dur="1000" fill="hold"/>
                                        <p:tgtEl>
                                          <p:spTgt spid="375">
                                            <p:txEl>
                                              <p:pRg st="0" end="0"/>
                                            </p:txEl>
                                          </p:spTgt>
                                        </p:tgtEl>
                                        <p:attrNameLst>
                                          <p:attrName>ppt_x</p:attrName>
                                        </p:attrNameLst>
                                      </p:cBhvr>
                                      <p:tavLst>
                                        <p:tav tm="0">
                                          <p:val>
                                            <p:strVal val="#ppt_x"/>
                                          </p:val>
                                        </p:tav>
                                        <p:tav tm="100000">
                                          <p:val>
                                            <p:strVal val="#ppt_x"/>
                                          </p:val>
                                        </p:tav>
                                      </p:tavLst>
                                    </p:anim>
                                    <p:anim calcmode="lin" valueType="num">
                                      <p:cBhvr additive="repl">
                                        <p:cTn id="1268" dur="1000" fill="hold"/>
                                        <p:tgtEl>
                                          <p:spTgt spid="3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69" fill="hold">
                      <p:stCondLst>
                        <p:cond delay="indefinite"/>
                      </p:stCondLst>
                      <p:childTnLst>
                        <p:par>
                          <p:cTn id="1270" fill="hold">
                            <p:stCondLst>
                              <p:cond delay="0"/>
                            </p:stCondLst>
                            <p:childTnLst>
                              <p:par>
                                <p:cTn id="1271" nodeType="clickEffect" fill="hold" presetClass="entr" presetID="42">
                                  <p:stCondLst>
                                    <p:cond delay="0"/>
                                  </p:stCondLst>
                                  <p:childTnLst>
                                    <p:set>
                                      <p:cBhvr>
                                        <p:cTn id="1272" dur="1" fill="hold">
                                          <p:stCondLst>
                                            <p:cond delay="0"/>
                                          </p:stCondLst>
                                        </p:cTn>
                                        <p:tgtEl>
                                          <p:spTgt spid="375">
                                            <p:txEl>
                                              <p:pRg st="1" end="1"/>
                                            </p:txEl>
                                          </p:spTgt>
                                        </p:tgtEl>
                                        <p:attrNameLst>
                                          <p:attrName>style.visibility</p:attrName>
                                        </p:attrNameLst>
                                      </p:cBhvr>
                                      <p:to>
                                        <p:strVal val="visible"/>
                                      </p:to>
                                    </p:set>
                                    <p:animEffect filter="fade" transition="in">
                                      <p:cBhvr additive="repl">
                                        <p:cTn id="1273" dur="1000"/>
                                        <p:tgtEl>
                                          <p:spTgt spid="375">
                                            <p:txEl>
                                              <p:pRg st="1" end="1"/>
                                            </p:txEl>
                                          </p:spTgt>
                                        </p:tgtEl>
                                      </p:cBhvr>
                                    </p:animEffect>
                                    <p:anim calcmode="lin" valueType="num">
                                      <p:cBhvr additive="repl">
                                        <p:cTn id="1274" dur="1000" fill="hold"/>
                                        <p:tgtEl>
                                          <p:spTgt spid="375">
                                            <p:txEl>
                                              <p:pRg st="1" end="1"/>
                                            </p:txEl>
                                          </p:spTgt>
                                        </p:tgtEl>
                                        <p:attrNameLst>
                                          <p:attrName>ppt_x</p:attrName>
                                        </p:attrNameLst>
                                      </p:cBhvr>
                                      <p:tavLst>
                                        <p:tav tm="0">
                                          <p:val>
                                            <p:strVal val="#ppt_x"/>
                                          </p:val>
                                        </p:tav>
                                        <p:tav tm="100000">
                                          <p:val>
                                            <p:strVal val="#ppt_x"/>
                                          </p:val>
                                        </p:tav>
                                      </p:tavLst>
                                    </p:anim>
                                    <p:anim calcmode="lin" valueType="num">
                                      <p:cBhvr additive="repl">
                                        <p:cTn id="1275" dur="1000" fill="hold"/>
                                        <p:tgtEl>
                                          <p:spTgt spid="3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276" fill="hold">
                      <p:stCondLst>
                        <p:cond delay="indefinite"/>
                      </p:stCondLst>
                      <p:childTnLst>
                        <p:par>
                          <p:cTn id="1277" fill="hold">
                            <p:stCondLst>
                              <p:cond delay="0"/>
                            </p:stCondLst>
                            <p:childTnLst>
                              <p:par>
                                <p:cTn id="1278" nodeType="clickEffect" fill="hold" presetClass="entr" presetID="42">
                                  <p:stCondLst>
                                    <p:cond delay="0"/>
                                  </p:stCondLst>
                                  <p:childTnLst>
                                    <p:set>
                                      <p:cBhvr>
                                        <p:cTn id="1279" dur="1" fill="hold">
                                          <p:stCondLst>
                                            <p:cond delay="0"/>
                                          </p:stCondLst>
                                        </p:cTn>
                                        <p:tgtEl>
                                          <p:spTgt spid="375">
                                            <p:txEl>
                                              <p:pRg st="2" end="2"/>
                                            </p:txEl>
                                          </p:spTgt>
                                        </p:tgtEl>
                                        <p:attrNameLst>
                                          <p:attrName>style.visibility</p:attrName>
                                        </p:attrNameLst>
                                      </p:cBhvr>
                                      <p:to>
                                        <p:strVal val="visible"/>
                                      </p:to>
                                    </p:set>
                                    <p:animEffect filter="fade" transition="in">
                                      <p:cBhvr additive="repl">
                                        <p:cTn id="1280" dur="1000"/>
                                        <p:tgtEl>
                                          <p:spTgt spid="375">
                                            <p:txEl>
                                              <p:pRg st="2" end="2"/>
                                            </p:txEl>
                                          </p:spTgt>
                                        </p:tgtEl>
                                      </p:cBhvr>
                                    </p:animEffect>
                                    <p:anim calcmode="lin" valueType="num">
                                      <p:cBhvr additive="repl">
                                        <p:cTn id="1281" dur="1000" fill="hold"/>
                                        <p:tgtEl>
                                          <p:spTgt spid="375">
                                            <p:txEl>
                                              <p:pRg st="2" end="2"/>
                                            </p:txEl>
                                          </p:spTgt>
                                        </p:tgtEl>
                                        <p:attrNameLst>
                                          <p:attrName>ppt_x</p:attrName>
                                        </p:attrNameLst>
                                      </p:cBhvr>
                                      <p:tavLst>
                                        <p:tav tm="0">
                                          <p:val>
                                            <p:strVal val="#ppt_x"/>
                                          </p:val>
                                        </p:tav>
                                        <p:tav tm="100000">
                                          <p:val>
                                            <p:strVal val="#ppt_x"/>
                                          </p:val>
                                        </p:tav>
                                      </p:tavLst>
                                    </p:anim>
                                    <p:anim calcmode="lin" valueType="num">
                                      <p:cBhvr additive="repl">
                                        <p:cTn id="1282" dur="1000" fill="hold"/>
                                        <p:tgtEl>
                                          <p:spTgt spid="3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283" fill="hold">
                      <p:stCondLst>
                        <p:cond delay="indefinite"/>
                      </p:stCondLst>
                      <p:childTnLst>
                        <p:par>
                          <p:cTn id="1284" fill="hold">
                            <p:stCondLst>
                              <p:cond delay="0"/>
                            </p:stCondLst>
                            <p:childTnLst>
                              <p:par>
                                <p:cTn id="1285" nodeType="clickEffect" fill="hold" presetClass="entr" presetID="42">
                                  <p:stCondLst>
                                    <p:cond delay="0"/>
                                  </p:stCondLst>
                                  <p:childTnLst>
                                    <p:set>
                                      <p:cBhvr>
                                        <p:cTn id="1286" dur="1" fill="hold">
                                          <p:stCondLst>
                                            <p:cond delay="0"/>
                                          </p:stCondLst>
                                        </p:cTn>
                                        <p:tgtEl>
                                          <p:spTgt spid="375">
                                            <p:txEl>
                                              <p:pRg st="3" end="3"/>
                                            </p:txEl>
                                          </p:spTgt>
                                        </p:tgtEl>
                                        <p:attrNameLst>
                                          <p:attrName>style.visibility</p:attrName>
                                        </p:attrNameLst>
                                      </p:cBhvr>
                                      <p:to>
                                        <p:strVal val="visible"/>
                                      </p:to>
                                    </p:set>
                                    <p:animEffect filter="fade" transition="in">
                                      <p:cBhvr additive="repl">
                                        <p:cTn id="1287" dur="1000"/>
                                        <p:tgtEl>
                                          <p:spTgt spid="375">
                                            <p:txEl>
                                              <p:pRg st="3" end="3"/>
                                            </p:txEl>
                                          </p:spTgt>
                                        </p:tgtEl>
                                      </p:cBhvr>
                                    </p:animEffect>
                                    <p:anim calcmode="lin" valueType="num">
                                      <p:cBhvr additive="repl">
                                        <p:cTn id="1288" dur="1000" fill="hold"/>
                                        <p:tgtEl>
                                          <p:spTgt spid="375">
                                            <p:txEl>
                                              <p:pRg st="3" end="3"/>
                                            </p:txEl>
                                          </p:spTgt>
                                        </p:tgtEl>
                                        <p:attrNameLst>
                                          <p:attrName>ppt_x</p:attrName>
                                        </p:attrNameLst>
                                      </p:cBhvr>
                                      <p:tavLst>
                                        <p:tav tm="0">
                                          <p:val>
                                            <p:strVal val="#ppt_x"/>
                                          </p:val>
                                        </p:tav>
                                        <p:tav tm="100000">
                                          <p:val>
                                            <p:strVal val="#ppt_x"/>
                                          </p:val>
                                        </p:tav>
                                      </p:tavLst>
                                    </p:anim>
                                    <p:anim calcmode="lin" valueType="num">
                                      <p:cBhvr additive="repl">
                                        <p:cTn id="1289" dur="1000" fill="hold"/>
                                        <p:tgtEl>
                                          <p:spTgt spid="37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p:nvPr>
        </p:nvSpPr>
        <p:spPr>
          <a:xfrm>
            <a:off x="556560" y="106092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organizations with less staff members cannot depute staff for their remote offices.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Such IT organizations can end up with a series of problems in terms of structures that operate differently and inefficiently.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To avoid these problems, the following solutions can be applied: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organizations should aim to centralize data storage and protection.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IT organizations should eliminate the need for personnel on-site and establish a single point-of-control.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Need a clear service level agreement between remote organization and the central organization.</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290" dur="indefinite" restart="never" nodeType="tmRoot">
          <p:childTnLst>
            <p:seq>
              <p:cTn id="1291" dur="indefinite" nodeType="mainSeq">
                <p:childTnLst>
                  <p:par>
                    <p:cTn id="1292" fill="hold">
                      <p:stCondLst>
                        <p:cond delay="indefinite"/>
                      </p:stCondLst>
                      <p:childTnLst>
                        <p:par>
                          <p:cTn id="1293" fill="hold">
                            <p:stCondLst>
                              <p:cond delay="0"/>
                            </p:stCondLst>
                            <p:childTnLst>
                              <p:par>
                                <p:cTn id="1294" nodeType="clickEffect" fill="hold" presetClass="entr" presetID="42">
                                  <p:stCondLst>
                                    <p:cond delay="0"/>
                                  </p:stCondLst>
                                  <p:childTnLst>
                                    <p:set>
                                      <p:cBhvr>
                                        <p:cTn id="1295" dur="1" fill="hold">
                                          <p:stCondLst>
                                            <p:cond delay="0"/>
                                          </p:stCondLst>
                                        </p:cTn>
                                        <p:tgtEl>
                                          <p:spTgt spid="376">
                                            <p:txEl>
                                              <p:pRg st="0" end="0"/>
                                            </p:txEl>
                                          </p:spTgt>
                                        </p:tgtEl>
                                        <p:attrNameLst>
                                          <p:attrName>style.visibility</p:attrName>
                                        </p:attrNameLst>
                                      </p:cBhvr>
                                      <p:to>
                                        <p:strVal val="visible"/>
                                      </p:to>
                                    </p:set>
                                    <p:animEffect filter="fade" transition="in">
                                      <p:cBhvr additive="repl">
                                        <p:cTn id="1296" dur="1000"/>
                                        <p:tgtEl>
                                          <p:spTgt spid="376">
                                            <p:txEl>
                                              <p:pRg st="0" end="0"/>
                                            </p:txEl>
                                          </p:spTgt>
                                        </p:tgtEl>
                                      </p:cBhvr>
                                    </p:animEffect>
                                    <p:anim calcmode="lin" valueType="num">
                                      <p:cBhvr additive="repl">
                                        <p:cTn id="1297" dur="1000" fill="hold"/>
                                        <p:tgtEl>
                                          <p:spTgt spid="376">
                                            <p:txEl>
                                              <p:pRg st="0" end="0"/>
                                            </p:txEl>
                                          </p:spTgt>
                                        </p:tgtEl>
                                        <p:attrNameLst>
                                          <p:attrName>ppt_x</p:attrName>
                                        </p:attrNameLst>
                                      </p:cBhvr>
                                      <p:tavLst>
                                        <p:tav tm="0">
                                          <p:val>
                                            <p:strVal val="#ppt_x"/>
                                          </p:val>
                                        </p:tav>
                                        <p:tav tm="100000">
                                          <p:val>
                                            <p:strVal val="#ppt_x"/>
                                          </p:val>
                                        </p:tav>
                                      </p:tavLst>
                                    </p:anim>
                                    <p:anim calcmode="lin" valueType="num">
                                      <p:cBhvr additive="repl">
                                        <p:cTn id="1298" dur="1000" fill="hold"/>
                                        <p:tgtEl>
                                          <p:spTgt spid="3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99" fill="hold">
                      <p:stCondLst>
                        <p:cond delay="indefinite"/>
                      </p:stCondLst>
                      <p:childTnLst>
                        <p:par>
                          <p:cTn id="1300" fill="hold">
                            <p:stCondLst>
                              <p:cond delay="0"/>
                            </p:stCondLst>
                            <p:childTnLst>
                              <p:par>
                                <p:cTn id="1301" nodeType="clickEffect" fill="hold" presetClass="entr" presetID="42">
                                  <p:stCondLst>
                                    <p:cond delay="0"/>
                                  </p:stCondLst>
                                  <p:childTnLst>
                                    <p:set>
                                      <p:cBhvr>
                                        <p:cTn id="1302" dur="1" fill="hold">
                                          <p:stCondLst>
                                            <p:cond delay="0"/>
                                          </p:stCondLst>
                                        </p:cTn>
                                        <p:tgtEl>
                                          <p:spTgt spid="376">
                                            <p:txEl>
                                              <p:pRg st="1" end="1"/>
                                            </p:txEl>
                                          </p:spTgt>
                                        </p:tgtEl>
                                        <p:attrNameLst>
                                          <p:attrName>style.visibility</p:attrName>
                                        </p:attrNameLst>
                                      </p:cBhvr>
                                      <p:to>
                                        <p:strVal val="visible"/>
                                      </p:to>
                                    </p:set>
                                    <p:animEffect filter="fade" transition="in">
                                      <p:cBhvr additive="repl">
                                        <p:cTn id="1303" dur="1000"/>
                                        <p:tgtEl>
                                          <p:spTgt spid="376">
                                            <p:txEl>
                                              <p:pRg st="1" end="1"/>
                                            </p:txEl>
                                          </p:spTgt>
                                        </p:tgtEl>
                                      </p:cBhvr>
                                    </p:animEffect>
                                    <p:anim calcmode="lin" valueType="num">
                                      <p:cBhvr additive="repl">
                                        <p:cTn id="1304" dur="1000" fill="hold"/>
                                        <p:tgtEl>
                                          <p:spTgt spid="376">
                                            <p:txEl>
                                              <p:pRg st="1" end="1"/>
                                            </p:txEl>
                                          </p:spTgt>
                                        </p:tgtEl>
                                        <p:attrNameLst>
                                          <p:attrName>ppt_x</p:attrName>
                                        </p:attrNameLst>
                                      </p:cBhvr>
                                      <p:tavLst>
                                        <p:tav tm="0">
                                          <p:val>
                                            <p:strVal val="#ppt_x"/>
                                          </p:val>
                                        </p:tav>
                                        <p:tav tm="100000">
                                          <p:val>
                                            <p:strVal val="#ppt_x"/>
                                          </p:val>
                                        </p:tav>
                                      </p:tavLst>
                                    </p:anim>
                                    <p:anim calcmode="lin" valueType="num">
                                      <p:cBhvr additive="repl">
                                        <p:cTn id="1305" dur="1000" fill="hold"/>
                                        <p:tgtEl>
                                          <p:spTgt spid="3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06" fill="hold">
                      <p:stCondLst>
                        <p:cond delay="indefinite"/>
                      </p:stCondLst>
                      <p:childTnLst>
                        <p:par>
                          <p:cTn id="1307" fill="hold">
                            <p:stCondLst>
                              <p:cond delay="0"/>
                            </p:stCondLst>
                            <p:childTnLst>
                              <p:par>
                                <p:cTn id="1308" nodeType="clickEffect" fill="hold" presetClass="entr" presetID="42">
                                  <p:stCondLst>
                                    <p:cond delay="0"/>
                                  </p:stCondLst>
                                  <p:childTnLst>
                                    <p:set>
                                      <p:cBhvr>
                                        <p:cTn id="1309" dur="1" fill="hold">
                                          <p:stCondLst>
                                            <p:cond delay="0"/>
                                          </p:stCondLst>
                                        </p:cTn>
                                        <p:tgtEl>
                                          <p:spTgt spid="376">
                                            <p:txEl>
                                              <p:pRg st="2" end="2"/>
                                            </p:txEl>
                                          </p:spTgt>
                                        </p:tgtEl>
                                        <p:attrNameLst>
                                          <p:attrName>style.visibility</p:attrName>
                                        </p:attrNameLst>
                                      </p:cBhvr>
                                      <p:to>
                                        <p:strVal val="visible"/>
                                      </p:to>
                                    </p:set>
                                    <p:animEffect filter="fade" transition="in">
                                      <p:cBhvr additive="repl">
                                        <p:cTn id="1310" dur="1000"/>
                                        <p:tgtEl>
                                          <p:spTgt spid="376">
                                            <p:txEl>
                                              <p:pRg st="2" end="2"/>
                                            </p:txEl>
                                          </p:spTgt>
                                        </p:tgtEl>
                                      </p:cBhvr>
                                    </p:animEffect>
                                    <p:anim calcmode="lin" valueType="num">
                                      <p:cBhvr additive="repl">
                                        <p:cTn id="1311" dur="1000" fill="hold"/>
                                        <p:tgtEl>
                                          <p:spTgt spid="376">
                                            <p:txEl>
                                              <p:pRg st="2" end="2"/>
                                            </p:txEl>
                                          </p:spTgt>
                                        </p:tgtEl>
                                        <p:attrNameLst>
                                          <p:attrName>ppt_x</p:attrName>
                                        </p:attrNameLst>
                                      </p:cBhvr>
                                      <p:tavLst>
                                        <p:tav tm="0">
                                          <p:val>
                                            <p:strVal val="#ppt_x"/>
                                          </p:val>
                                        </p:tav>
                                        <p:tav tm="100000">
                                          <p:val>
                                            <p:strVal val="#ppt_x"/>
                                          </p:val>
                                        </p:tav>
                                      </p:tavLst>
                                    </p:anim>
                                    <p:anim calcmode="lin" valueType="num">
                                      <p:cBhvr additive="repl">
                                        <p:cTn id="1312" dur="1000" fill="hold"/>
                                        <p:tgtEl>
                                          <p:spTgt spid="376">
                                            <p:txEl>
                                              <p:pRg st="2" end="2"/>
                                            </p:txEl>
                                          </p:spTgt>
                                        </p:tgtEl>
                                        <p:attrNameLst>
                                          <p:attrName>ppt_y</p:attrName>
                                        </p:attrNameLst>
                                      </p:cBhvr>
                                      <p:tavLst>
                                        <p:tav tm="0">
                                          <p:val>
                                            <p:strVal val="#ppt_y+.1"/>
                                          </p:val>
                                        </p:tav>
                                        <p:tav tm="100000">
                                          <p:val>
                                            <p:strVal val="#ppt_y"/>
                                          </p:val>
                                        </p:tav>
                                      </p:tavLst>
                                    </p:anim>
                                  </p:childTnLst>
                                </p:cTn>
                              </p:par>
                              <p:par>
                                <p:cTn id="1313" nodeType="withEffect" fill="hold" presetClass="entr" presetID="42">
                                  <p:stCondLst>
                                    <p:cond delay="0"/>
                                  </p:stCondLst>
                                  <p:childTnLst>
                                    <p:set>
                                      <p:cBhvr>
                                        <p:cTn id="1314" dur="1" fill="hold">
                                          <p:stCondLst>
                                            <p:cond delay="0"/>
                                          </p:stCondLst>
                                        </p:cTn>
                                        <p:tgtEl>
                                          <p:spTgt spid="376">
                                            <p:txEl>
                                              <p:pRg st="3" end="3"/>
                                            </p:txEl>
                                          </p:spTgt>
                                        </p:tgtEl>
                                        <p:attrNameLst>
                                          <p:attrName>style.visibility</p:attrName>
                                        </p:attrNameLst>
                                      </p:cBhvr>
                                      <p:to>
                                        <p:strVal val="visible"/>
                                      </p:to>
                                    </p:set>
                                    <p:animEffect filter="fade" transition="in">
                                      <p:cBhvr additive="repl">
                                        <p:cTn id="1315" dur="1000"/>
                                        <p:tgtEl>
                                          <p:spTgt spid="376">
                                            <p:txEl>
                                              <p:pRg st="3" end="3"/>
                                            </p:txEl>
                                          </p:spTgt>
                                        </p:tgtEl>
                                      </p:cBhvr>
                                    </p:animEffect>
                                    <p:anim calcmode="lin" valueType="num">
                                      <p:cBhvr additive="repl">
                                        <p:cTn id="1316" dur="1000" fill="hold"/>
                                        <p:tgtEl>
                                          <p:spTgt spid="376">
                                            <p:txEl>
                                              <p:pRg st="3" end="3"/>
                                            </p:txEl>
                                          </p:spTgt>
                                        </p:tgtEl>
                                        <p:attrNameLst>
                                          <p:attrName>ppt_x</p:attrName>
                                        </p:attrNameLst>
                                      </p:cBhvr>
                                      <p:tavLst>
                                        <p:tav tm="0">
                                          <p:val>
                                            <p:strVal val="#ppt_x"/>
                                          </p:val>
                                        </p:tav>
                                        <p:tav tm="100000">
                                          <p:val>
                                            <p:strVal val="#ppt_x"/>
                                          </p:val>
                                        </p:tav>
                                      </p:tavLst>
                                    </p:anim>
                                    <p:anim calcmode="lin" valueType="num">
                                      <p:cBhvr additive="repl">
                                        <p:cTn id="1317" dur="1000" fill="hold"/>
                                        <p:tgtEl>
                                          <p:spTgt spid="376">
                                            <p:txEl>
                                              <p:pRg st="3" end="3"/>
                                            </p:txEl>
                                          </p:spTgt>
                                        </p:tgtEl>
                                        <p:attrNameLst>
                                          <p:attrName>ppt_y</p:attrName>
                                        </p:attrNameLst>
                                      </p:cBhvr>
                                      <p:tavLst>
                                        <p:tav tm="0">
                                          <p:val>
                                            <p:strVal val="#ppt_y+.1"/>
                                          </p:val>
                                        </p:tav>
                                        <p:tav tm="100000">
                                          <p:val>
                                            <p:strVal val="#ppt_y"/>
                                          </p:val>
                                        </p:tav>
                                      </p:tavLst>
                                    </p:anim>
                                  </p:childTnLst>
                                </p:cTn>
                              </p:par>
                              <p:par>
                                <p:cTn id="1318" nodeType="withEffect" fill="hold" presetClass="entr" presetID="42">
                                  <p:stCondLst>
                                    <p:cond delay="0"/>
                                  </p:stCondLst>
                                  <p:childTnLst>
                                    <p:set>
                                      <p:cBhvr>
                                        <p:cTn id="1319" dur="1" fill="hold">
                                          <p:stCondLst>
                                            <p:cond delay="0"/>
                                          </p:stCondLst>
                                        </p:cTn>
                                        <p:tgtEl>
                                          <p:spTgt spid="376">
                                            <p:txEl>
                                              <p:pRg st="4" end="4"/>
                                            </p:txEl>
                                          </p:spTgt>
                                        </p:tgtEl>
                                        <p:attrNameLst>
                                          <p:attrName>style.visibility</p:attrName>
                                        </p:attrNameLst>
                                      </p:cBhvr>
                                      <p:to>
                                        <p:strVal val="visible"/>
                                      </p:to>
                                    </p:set>
                                    <p:animEffect filter="fade" transition="in">
                                      <p:cBhvr additive="repl">
                                        <p:cTn id="1320" dur="1000"/>
                                        <p:tgtEl>
                                          <p:spTgt spid="376">
                                            <p:txEl>
                                              <p:pRg st="4" end="4"/>
                                            </p:txEl>
                                          </p:spTgt>
                                        </p:tgtEl>
                                      </p:cBhvr>
                                    </p:animEffect>
                                    <p:anim calcmode="lin" valueType="num">
                                      <p:cBhvr additive="repl">
                                        <p:cTn id="1321" dur="1000" fill="hold"/>
                                        <p:tgtEl>
                                          <p:spTgt spid="376">
                                            <p:txEl>
                                              <p:pRg st="4" end="4"/>
                                            </p:txEl>
                                          </p:spTgt>
                                        </p:tgtEl>
                                        <p:attrNameLst>
                                          <p:attrName>ppt_x</p:attrName>
                                        </p:attrNameLst>
                                      </p:cBhvr>
                                      <p:tavLst>
                                        <p:tav tm="0">
                                          <p:val>
                                            <p:strVal val="#ppt_x"/>
                                          </p:val>
                                        </p:tav>
                                        <p:tav tm="100000">
                                          <p:val>
                                            <p:strVal val="#ppt_x"/>
                                          </p:val>
                                        </p:tav>
                                      </p:tavLst>
                                    </p:anim>
                                    <p:anim calcmode="lin" valueType="num">
                                      <p:cBhvr additive="repl">
                                        <p:cTn id="1322" dur="1000" fill="hold"/>
                                        <p:tgtEl>
                                          <p:spTgt spid="376">
                                            <p:txEl>
                                              <p:pRg st="4" end="4"/>
                                            </p:txEl>
                                          </p:spTgt>
                                        </p:tgtEl>
                                        <p:attrNameLst>
                                          <p:attrName>ppt_y</p:attrName>
                                        </p:attrNameLst>
                                      </p:cBhvr>
                                      <p:tavLst>
                                        <p:tav tm="0">
                                          <p:val>
                                            <p:strVal val="#ppt_y+.1"/>
                                          </p:val>
                                        </p:tav>
                                        <p:tav tm="100000">
                                          <p:val>
                                            <p:strVal val="#ppt_y"/>
                                          </p:val>
                                        </p:tav>
                                      </p:tavLst>
                                    </p:anim>
                                  </p:childTnLst>
                                </p:cTn>
                              </p:par>
                              <p:par>
                                <p:cTn id="1323" nodeType="withEffect" fill="hold" presetClass="entr" presetID="42">
                                  <p:stCondLst>
                                    <p:cond delay="0"/>
                                  </p:stCondLst>
                                  <p:childTnLst>
                                    <p:set>
                                      <p:cBhvr>
                                        <p:cTn id="1324" dur="1" fill="hold">
                                          <p:stCondLst>
                                            <p:cond delay="0"/>
                                          </p:stCondLst>
                                        </p:cTn>
                                        <p:tgtEl>
                                          <p:spTgt spid="376">
                                            <p:txEl>
                                              <p:pRg st="5" end="5"/>
                                            </p:txEl>
                                          </p:spTgt>
                                        </p:tgtEl>
                                        <p:attrNameLst>
                                          <p:attrName>style.visibility</p:attrName>
                                        </p:attrNameLst>
                                      </p:cBhvr>
                                      <p:to>
                                        <p:strVal val="visible"/>
                                      </p:to>
                                    </p:set>
                                    <p:animEffect filter="fade" transition="in">
                                      <p:cBhvr additive="repl">
                                        <p:cTn id="1325" dur="1000"/>
                                        <p:tgtEl>
                                          <p:spTgt spid="376">
                                            <p:txEl>
                                              <p:pRg st="5" end="5"/>
                                            </p:txEl>
                                          </p:spTgt>
                                        </p:tgtEl>
                                      </p:cBhvr>
                                    </p:animEffect>
                                    <p:anim calcmode="lin" valueType="num">
                                      <p:cBhvr additive="repl">
                                        <p:cTn id="1326" dur="1000" fill="hold"/>
                                        <p:tgtEl>
                                          <p:spTgt spid="376">
                                            <p:txEl>
                                              <p:pRg st="5" end="5"/>
                                            </p:txEl>
                                          </p:spTgt>
                                        </p:tgtEl>
                                        <p:attrNameLst>
                                          <p:attrName>ppt_x</p:attrName>
                                        </p:attrNameLst>
                                      </p:cBhvr>
                                      <p:tavLst>
                                        <p:tav tm="0">
                                          <p:val>
                                            <p:strVal val="#ppt_x"/>
                                          </p:val>
                                        </p:tav>
                                        <p:tav tm="100000">
                                          <p:val>
                                            <p:strVal val="#ppt_x"/>
                                          </p:val>
                                        </p:tav>
                                      </p:tavLst>
                                    </p:anim>
                                    <p:anim calcmode="lin" valueType="num">
                                      <p:cBhvr additive="repl">
                                        <p:cTn id="1327" dur="1000" fill="hold"/>
                                        <p:tgtEl>
                                          <p:spTgt spid="37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596520" y="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378" name="PlaceHolder 2"/>
          <p:cNvSpPr>
            <a:spLocks noGrp="1"/>
          </p:cNvSpPr>
          <p:nvPr>
            <p:ph/>
          </p:nvPr>
        </p:nvSpPr>
        <p:spPr>
          <a:xfrm>
            <a:off x="609480" y="133920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abstract meaning for cloud is </a:t>
            </a:r>
            <a:r>
              <a:rPr b="1" lang="en-US" sz="2600" strike="noStrike" u="none">
                <a:solidFill>
                  <a:schemeClr val="dk1"/>
                </a:solidFill>
                <a:effectLst/>
                <a:uFillTx/>
                <a:latin typeface="Constantia"/>
              </a:rPr>
              <a:t>any-to-any connectivity using network</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cloud abstraction acts as a base upon which other features are built.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general, cloud model expands this base by adding </a:t>
            </a:r>
            <a:r>
              <a:rPr b="1" lang="en-US" sz="2600" strike="noStrike" u="none">
                <a:solidFill>
                  <a:schemeClr val="dk1"/>
                </a:solidFill>
                <a:effectLst/>
                <a:uFillTx/>
                <a:latin typeface="Constantia"/>
              </a:rPr>
              <a:t>a pool of resources</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An important part of the cloud model is the recent innovation called </a:t>
            </a:r>
            <a:r>
              <a:rPr b="1" lang="en-US" sz="2600" strike="noStrike" u="none">
                <a:solidFill>
                  <a:schemeClr val="dk1"/>
                </a:solidFill>
                <a:effectLst/>
                <a:uFillTx/>
                <a:latin typeface="Constantia"/>
              </a:rPr>
              <a:t>virtualization</a:t>
            </a:r>
            <a:r>
              <a:rPr b="0" lang="en-US" sz="2600" strike="noStrike" u="none">
                <a:solidFill>
                  <a:schemeClr val="dk1"/>
                </a:solidFill>
                <a:effectLst/>
                <a:uFillTx/>
                <a:latin typeface="Constantia"/>
              </a:rPr>
              <a:t> that made the sharing of pool of resources </a:t>
            </a:r>
            <a:r>
              <a:rPr b="1" lang="en-US" sz="2600" strike="noStrike" u="none">
                <a:solidFill>
                  <a:schemeClr val="dk1"/>
                </a:solidFill>
                <a:effectLst/>
                <a:uFillTx/>
                <a:latin typeface="Constantia"/>
              </a:rPr>
              <a:t>effective</a:t>
            </a:r>
            <a:r>
              <a:rPr b="0" lang="en-US" sz="2600" strike="noStrike" u="none">
                <a:solidFill>
                  <a:schemeClr val="dk1"/>
                </a:solidFill>
                <a:effectLst/>
                <a:uFillTx/>
                <a:latin typeface="Constantia"/>
              </a:rPr>
              <a:t> and with </a:t>
            </a:r>
            <a:r>
              <a:rPr b="1" lang="en-US" sz="2600" strike="noStrike" u="none">
                <a:solidFill>
                  <a:schemeClr val="dk1"/>
                </a:solidFill>
                <a:effectLst/>
                <a:uFillTx/>
                <a:latin typeface="Constantia"/>
              </a:rPr>
              <a:t>reduced complexity</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storage is nothing but virtualized storage on demand called as </a:t>
            </a:r>
            <a:r>
              <a:rPr b="1" lang="en-US" sz="2600" strike="noStrike" u="none">
                <a:solidFill>
                  <a:schemeClr val="dk1"/>
                </a:solidFill>
                <a:effectLst/>
                <a:uFillTx/>
                <a:latin typeface="Constantia"/>
              </a:rPr>
              <a:t>Data storage as a Service (DaaS)</a:t>
            </a:r>
            <a:r>
              <a:rPr b="0" lang="en-US" sz="2600" strike="noStrike" u="none">
                <a:solidFill>
                  <a:schemeClr val="dk1"/>
                </a:solidFill>
                <a:effectLst/>
                <a:uFillTx/>
                <a:latin typeface="Constantia"/>
              </a:rPr>
              <a:t>.</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28" dur="indefinite" restart="never" nodeType="tmRoot">
          <p:childTnLst>
            <p:seq>
              <p:cTn id="1329" dur="indefinite" nodeType="mainSeq">
                <p:childTnLst>
                  <p:par>
                    <p:cTn id="1330" fill="hold">
                      <p:stCondLst>
                        <p:cond delay="indefinite"/>
                      </p:stCondLst>
                      <p:childTnLst>
                        <p:par>
                          <p:cTn id="1331" fill="hold">
                            <p:stCondLst>
                              <p:cond delay="0"/>
                            </p:stCondLst>
                            <p:childTnLst>
                              <p:par>
                                <p:cTn id="1332" nodeType="clickEffect" fill="hold" presetClass="entr" presetID="42">
                                  <p:stCondLst>
                                    <p:cond delay="0"/>
                                  </p:stCondLst>
                                  <p:childTnLst>
                                    <p:set>
                                      <p:cBhvr>
                                        <p:cTn id="1333" dur="1" fill="hold">
                                          <p:stCondLst>
                                            <p:cond delay="0"/>
                                          </p:stCondLst>
                                        </p:cTn>
                                        <p:tgtEl>
                                          <p:spTgt spid="378">
                                            <p:txEl>
                                              <p:pRg st="0" end="0"/>
                                            </p:txEl>
                                          </p:spTgt>
                                        </p:tgtEl>
                                        <p:attrNameLst>
                                          <p:attrName>style.visibility</p:attrName>
                                        </p:attrNameLst>
                                      </p:cBhvr>
                                      <p:to>
                                        <p:strVal val="visible"/>
                                      </p:to>
                                    </p:set>
                                    <p:animEffect filter="fade" transition="in">
                                      <p:cBhvr additive="repl">
                                        <p:cTn id="1334" dur="1000"/>
                                        <p:tgtEl>
                                          <p:spTgt spid="378">
                                            <p:txEl>
                                              <p:pRg st="0" end="0"/>
                                            </p:txEl>
                                          </p:spTgt>
                                        </p:tgtEl>
                                      </p:cBhvr>
                                    </p:animEffect>
                                    <p:anim calcmode="lin" valueType="num">
                                      <p:cBhvr additive="repl">
                                        <p:cTn id="1335" dur="1000" fill="hold"/>
                                        <p:tgtEl>
                                          <p:spTgt spid="378">
                                            <p:txEl>
                                              <p:pRg st="0" end="0"/>
                                            </p:txEl>
                                          </p:spTgt>
                                        </p:tgtEl>
                                        <p:attrNameLst>
                                          <p:attrName>ppt_x</p:attrName>
                                        </p:attrNameLst>
                                      </p:cBhvr>
                                      <p:tavLst>
                                        <p:tav tm="0">
                                          <p:val>
                                            <p:strVal val="#ppt_x"/>
                                          </p:val>
                                        </p:tav>
                                        <p:tav tm="100000">
                                          <p:val>
                                            <p:strVal val="#ppt_x"/>
                                          </p:val>
                                        </p:tav>
                                      </p:tavLst>
                                    </p:anim>
                                    <p:anim calcmode="lin" valueType="num">
                                      <p:cBhvr additive="repl">
                                        <p:cTn id="1336" dur="1000" fill="hold"/>
                                        <p:tgtEl>
                                          <p:spTgt spid="37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37" fill="hold">
                      <p:stCondLst>
                        <p:cond delay="indefinite"/>
                      </p:stCondLst>
                      <p:childTnLst>
                        <p:par>
                          <p:cTn id="1338" fill="hold">
                            <p:stCondLst>
                              <p:cond delay="0"/>
                            </p:stCondLst>
                            <p:childTnLst>
                              <p:par>
                                <p:cTn id="1339" nodeType="clickEffect" fill="hold" presetClass="entr" presetID="42">
                                  <p:stCondLst>
                                    <p:cond delay="0"/>
                                  </p:stCondLst>
                                  <p:childTnLst>
                                    <p:set>
                                      <p:cBhvr>
                                        <p:cTn id="1340" dur="1" fill="hold">
                                          <p:stCondLst>
                                            <p:cond delay="0"/>
                                          </p:stCondLst>
                                        </p:cTn>
                                        <p:tgtEl>
                                          <p:spTgt spid="378">
                                            <p:txEl>
                                              <p:pRg st="1" end="1"/>
                                            </p:txEl>
                                          </p:spTgt>
                                        </p:tgtEl>
                                        <p:attrNameLst>
                                          <p:attrName>style.visibility</p:attrName>
                                        </p:attrNameLst>
                                      </p:cBhvr>
                                      <p:to>
                                        <p:strVal val="visible"/>
                                      </p:to>
                                    </p:set>
                                    <p:animEffect filter="fade" transition="in">
                                      <p:cBhvr additive="repl">
                                        <p:cTn id="1341" dur="1000"/>
                                        <p:tgtEl>
                                          <p:spTgt spid="378">
                                            <p:txEl>
                                              <p:pRg st="1" end="1"/>
                                            </p:txEl>
                                          </p:spTgt>
                                        </p:tgtEl>
                                      </p:cBhvr>
                                    </p:animEffect>
                                    <p:anim calcmode="lin" valueType="num">
                                      <p:cBhvr additive="repl">
                                        <p:cTn id="1342" dur="1000" fill="hold"/>
                                        <p:tgtEl>
                                          <p:spTgt spid="378">
                                            <p:txEl>
                                              <p:pRg st="1" end="1"/>
                                            </p:txEl>
                                          </p:spTgt>
                                        </p:tgtEl>
                                        <p:attrNameLst>
                                          <p:attrName>ppt_x</p:attrName>
                                        </p:attrNameLst>
                                      </p:cBhvr>
                                      <p:tavLst>
                                        <p:tav tm="0">
                                          <p:val>
                                            <p:strVal val="#ppt_x"/>
                                          </p:val>
                                        </p:tav>
                                        <p:tav tm="100000">
                                          <p:val>
                                            <p:strVal val="#ppt_x"/>
                                          </p:val>
                                        </p:tav>
                                      </p:tavLst>
                                    </p:anim>
                                    <p:anim calcmode="lin" valueType="num">
                                      <p:cBhvr additive="repl">
                                        <p:cTn id="1343" dur="1000" fill="hold"/>
                                        <p:tgtEl>
                                          <p:spTgt spid="37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44" fill="hold">
                      <p:stCondLst>
                        <p:cond delay="indefinite"/>
                      </p:stCondLst>
                      <p:childTnLst>
                        <p:par>
                          <p:cTn id="1345" fill="hold">
                            <p:stCondLst>
                              <p:cond delay="0"/>
                            </p:stCondLst>
                            <p:childTnLst>
                              <p:par>
                                <p:cTn id="1346" nodeType="clickEffect" fill="hold" presetClass="entr" presetID="42">
                                  <p:stCondLst>
                                    <p:cond delay="0"/>
                                  </p:stCondLst>
                                  <p:childTnLst>
                                    <p:set>
                                      <p:cBhvr>
                                        <p:cTn id="1347" dur="1" fill="hold">
                                          <p:stCondLst>
                                            <p:cond delay="0"/>
                                          </p:stCondLst>
                                        </p:cTn>
                                        <p:tgtEl>
                                          <p:spTgt spid="378">
                                            <p:txEl>
                                              <p:pRg st="2" end="2"/>
                                            </p:txEl>
                                          </p:spTgt>
                                        </p:tgtEl>
                                        <p:attrNameLst>
                                          <p:attrName>style.visibility</p:attrName>
                                        </p:attrNameLst>
                                      </p:cBhvr>
                                      <p:to>
                                        <p:strVal val="visible"/>
                                      </p:to>
                                    </p:set>
                                    <p:animEffect filter="fade" transition="in">
                                      <p:cBhvr additive="repl">
                                        <p:cTn id="1348" dur="1000"/>
                                        <p:tgtEl>
                                          <p:spTgt spid="378">
                                            <p:txEl>
                                              <p:pRg st="2" end="2"/>
                                            </p:txEl>
                                          </p:spTgt>
                                        </p:tgtEl>
                                      </p:cBhvr>
                                    </p:animEffect>
                                    <p:anim calcmode="lin" valueType="num">
                                      <p:cBhvr additive="repl">
                                        <p:cTn id="1349" dur="1000" fill="hold"/>
                                        <p:tgtEl>
                                          <p:spTgt spid="378">
                                            <p:txEl>
                                              <p:pRg st="2" end="2"/>
                                            </p:txEl>
                                          </p:spTgt>
                                        </p:tgtEl>
                                        <p:attrNameLst>
                                          <p:attrName>ppt_x</p:attrName>
                                        </p:attrNameLst>
                                      </p:cBhvr>
                                      <p:tavLst>
                                        <p:tav tm="0">
                                          <p:val>
                                            <p:strVal val="#ppt_x"/>
                                          </p:val>
                                        </p:tav>
                                        <p:tav tm="100000">
                                          <p:val>
                                            <p:strVal val="#ppt_x"/>
                                          </p:val>
                                        </p:tav>
                                      </p:tavLst>
                                    </p:anim>
                                    <p:anim calcmode="lin" valueType="num">
                                      <p:cBhvr additive="repl">
                                        <p:cTn id="1350" dur="1000" fill="hold"/>
                                        <p:tgtEl>
                                          <p:spTgt spid="37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51" fill="hold">
                      <p:stCondLst>
                        <p:cond delay="indefinite"/>
                      </p:stCondLst>
                      <p:childTnLst>
                        <p:par>
                          <p:cTn id="1352" fill="hold">
                            <p:stCondLst>
                              <p:cond delay="0"/>
                            </p:stCondLst>
                            <p:childTnLst>
                              <p:par>
                                <p:cTn id="1353" nodeType="clickEffect" fill="hold" presetClass="entr" presetID="42">
                                  <p:stCondLst>
                                    <p:cond delay="0"/>
                                  </p:stCondLst>
                                  <p:childTnLst>
                                    <p:set>
                                      <p:cBhvr>
                                        <p:cTn id="1354" dur="1" fill="hold">
                                          <p:stCondLst>
                                            <p:cond delay="0"/>
                                          </p:stCondLst>
                                        </p:cTn>
                                        <p:tgtEl>
                                          <p:spTgt spid="378">
                                            <p:txEl>
                                              <p:pRg st="3" end="3"/>
                                            </p:txEl>
                                          </p:spTgt>
                                        </p:tgtEl>
                                        <p:attrNameLst>
                                          <p:attrName>style.visibility</p:attrName>
                                        </p:attrNameLst>
                                      </p:cBhvr>
                                      <p:to>
                                        <p:strVal val="visible"/>
                                      </p:to>
                                    </p:set>
                                    <p:animEffect filter="fade" transition="in">
                                      <p:cBhvr additive="repl">
                                        <p:cTn id="1355" dur="1000"/>
                                        <p:tgtEl>
                                          <p:spTgt spid="378">
                                            <p:txEl>
                                              <p:pRg st="3" end="3"/>
                                            </p:txEl>
                                          </p:spTgt>
                                        </p:tgtEl>
                                      </p:cBhvr>
                                    </p:animEffect>
                                    <p:anim calcmode="lin" valueType="num">
                                      <p:cBhvr additive="repl">
                                        <p:cTn id="1356" dur="1000" fill="hold"/>
                                        <p:tgtEl>
                                          <p:spTgt spid="378">
                                            <p:txEl>
                                              <p:pRg st="3" end="3"/>
                                            </p:txEl>
                                          </p:spTgt>
                                        </p:tgtEl>
                                        <p:attrNameLst>
                                          <p:attrName>ppt_x</p:attrName>
                                        </p:attrNameLst>
                                      </p:cBhvr>
                                      <p:tavLst>
                                        <p:tav tm="0">
                                          <p:val>
                                            <p:strVal val="#ppt_x"/>
                                          </p:val>
                                        </p:tav>
                                        <p:tav tm="100000">
                                          <p:val>
                                            <p:strVal val="#ppt_x"/>
                                          </p:val>
                                        </p:tav>
                                      </p:tavLst>
                                    </p:anim>
                                    <p:anim calcmode="lin" valueType="num">
                                      <p:cBhvr additive="repl">
                                        <p:cTn id="1357" dur="1000" fill="hold"/>
                                        <p:tgtEl>
                                          <p:spTgt spid="37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358" fill="hold">
                      <p:stCondLst>
                        <p:cond delay="indefinite"/>
                      </p:stCondLst>
                      <p:childTnLst>
                        <p:par>
                          <p:cTn id="1359" fill="hold">
                            <p:stCondLst>
                              <p:cond delay="0"/>
                            </p:stCondLst>
                            <p:childTnLst>
                              <p:par>
                                <p:cTn id="1360" nodeType="clickEffect" fill="hold" presetClass="entr" presetID="42">
                                  <p:stCondLst>
                                    <p:cond delay="0"/>
                                  </p:stCondLst>
                                  <p:childTnLst>
                                    <p:set>
                                      <p:cBhvr>
                                        <p:cTn id="1361" dur="1" fill="hold">
                                          <p:stCondLst>
                                            <p:cond delay="0"/>
                                          </p:stCondLst>
                                        </p:cTn>
                                        <p:tgtEl>
                                          <p:spTgt spid="378">
                                            <p:txEl>
                                              <p:pRg st="4" end="4"/>
                                            </p:txEl>
                                          </p:spTgt>
                                        </p:tgtEl>
                                        <p:attrNameLst>
                                          <p:attrName>style.visibility</p:attrName>
                                        </p:attrNameLst>
                                      </p:cBhvr>
                                      <p:to>
                                        <p:strVal val="visible"/>
                                      </p:to>
                                    </p:set>
                                    <p:animEffect filter="fade" transition="in">
                                      <p:cBhvr additive="repl">
                                        <p:cTn id="1362" dur="1000"/>
                                        <p:tgtEl>
                                          <p:spTgt spid="378">
                                            <p:txEl>
                                              <p:pRg st="4" end="4"/>
                                            </p:txEl>
                                          </p:spTgt>
                                        </p:tgtEl>
                                      </p:cBhvr>
                                    </p:animEffect>
                                    <p:anim calcmode="lin" valueType="num">
                                      <p:cBhvr additive="repl">
                                        <p:cTn id="1363" dur="1000" fill="hold"/>
                                        <p:tgtEl>
                                          <p:spTgt spid="378">
                                            <p:txEl>
                                              <p:pRg st="4" end="4"/>
                                            </p:txEl>
                                          </p:spTgt>
                                        </p:tgtEl>
                                        <p:attrNameLst>
                                          <p:attrName>ppt_x</p:attrName>
                                        </p:attrNameLst>
                                      </p:cBhvr>
                                      <p:tavLst>
                                        <p:tav tm="0">
                                          <p:val>
                                            <p:strVal val="#ppt_x"/>
                                          </p:val>
                                        </p:tav>
                                        <p:tav tm="100000">
                                          <p:val>
                                            <p:strVal val="#ppt_x"/>
                                          </p:val>
                                        </p:tav>
                                      </p:tavLst>
                                    </p:anim>
                                    <p:anim calcmode="lin" valueType="num">
                                      <p:cBhvr additive="repl">
                                        <p:cTn id="1364" dur="1000" fill="hold"/>
                                        <p:tgtEl>
                                          <p:spTgt spid="37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609480" y="13428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Cloud storage </a:t>
            </a:r>
            <a:endParaRPr b="0" lang="en-IN" sz="5000" strike="noStrike" u="none">
              <a:solidFill>
                <a:srgbClr val="000000"/>
              </a:solidFill>
              <a:effectLst/>
              <a:uFillTx/>
              <a:latin typeface="Arial"/>
            </a:endParaRPr>
          </a:p>
        </p:txBody>
      </p:sp>
      <p:sp>
        <p:nvSpPr>
          <p:cNvPr id="380" name="PlaceHolder 2"/>
          <p:cNvSpPr>
            <a:spLocks noGrp="1"/>
          </p:cNvSpPr>
          <p:nvPr>
            <p:ph/>
          </p:nvPr>
        </p:nvSpPr>
        <p:spPr>
          <a:xfrm>
            <a:off x="609480" y="129924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data storage hosted remotely using data storage devices in WWW</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Maintained by the third party (service provider)</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part of cloud computing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Deployed using WAN infrastructure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includes hardware components such as switches and routers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65" dur="indefinite" restart="never" nodeType="tmRoot">
          <p:childTnLst>
            <p:seq>
              <p:cTn id="1366" dur="indefinite" nodeType="mainSeq">
                <p:childTnLst>
                  <p:par>
                    <p:cTn id="1367" fill="hold">
                      <p:stCondLst>
                        <p:cond delay="indefinite"/>
                      </p:stCondLst>
                      <p:childTnLst>
                        <p:par>
                          <p:cTn id="1368" fill="hold">
                            <p:stCondLst>
                              <p:cond delay="0"/>
                            </p:stCondLst>
                            <p:childTnLst>
                              <p:par>
                                <p:cTn id="1369" nodeType="clickEffect" fill="hold" presetClass="entr" presetID="42">
                                  <p:stCondLst>
                                    <p:cond delay="0"/>
                                  </p:stCondLst>
                                  <p:childTnLst>
                                    <p:set>
                                      <p:cBhvr>
                                        <p:cTn id="1370" dur="1" fill="hold">
                                          <p:stCondLst>
                                            <p:cond delay="0"/>
                                          </p:stCondLst>
                                        </p:cTn>
                                        <p:tgtEl>
                                          <p:spTgt spid="380">
                                            <p:txEl>
                                              <p:pRg st="0" end="0"/>
                                            </p:txEl>
                                          </p:spTgt>
                                        </p:tgtEl>
                                        <p:attrNameLst>
                                          <p:attrName>style.visibility</p:attrName>
                                        </p:attrNameLst>
                                      </p:cBhvr>
                                      <p:to>
                                        <p:strVal val="visible"/>
                                      </p:to>
                                    </p:set>
                                    <p:animEffect filter="fade" transition="in">
                                      <p:cBhvr additive="repl">
                                        <p:cTn id="1371" dur="1000"/>
                                        <p:tgtEl>
                                          <p:spTgt spid="380">
                                            <p:txEl>
                                              <p:pRg st="0" end="0"/>
                                            </p:txEl>
                                          </p:spTgt>
                                        </p:tgtEl>
                                      </p:cBhvr>
                                    </p:animEffect>
                                    <p:anim calcmode="lin" valueType="num">
                                      <p:cBhvr additive="repl">
                                        <p:cTn id="1372" dur="1000" fill="hold"/>
                                        <p:tgtEl>
                                          <p:spTgt spid="380">
                                            <p:txEl>
                                              <p:pRg st="0" end="0"/>
                                            </p:txEl>
                                          </p:spTgt>
                                        </p:tgtEl>
                                        <p:attrNameLst>
                                          <p:attrName>ppt_x</p:attrName>
                                        </p:attrNameLst>
                                      </p:cBhvr>
                                      <p:tavLst>
                                        <p:tav tm="0">
                                          <p:val>
                                            <p:strVal val="#ppt_x"/>
                                          </p:val>
                                        </p:tav>
                                        <p:tav tm="100000">
                                          <p:val>
                                            <p:strVal val="#ppt_x"/>
                                          </p:val>
                                        </p:tav>
                                      </p:tavLst>
                                    </p:anim>
                                    <p:anim calcmode="lin" valueType="num">
                                      <p:cBhvr additive="repl">
                                        <p:cTn id="1373" dur="1000" fill="hold"/>
                                        <p:tgtEl>
                                          <p:spTgt spid="38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74" fill="hold">
                      <p:stCondLst>
                        <p:cond delay="indefinite"/>
                      </p:stCondLst>
                      <p:childTnLst>
                        <p:par>
                          <p:cTn id="1375" fill="hold">
                            <p:stCondLst>
                              <p:cond delay="0"/>
                            </p:stCondLst>
                            <p:childTnLst>
                              <p:par>
                                <p:cTn id="1376" nodeType="clickEffect" fill="hold" presetClass="entr" presetID="42">
                                  <p:stCondLst>
                                    <p:cond delay="0"/>
                                  </p:stCondLst>
                                  <p:childTnLst>
                                    <p:set>
                                      <p:cBhvr>
                                        <p:cTn id="1377" dur="1" fill="hold">
                                          <p:stCondLst>
                                            <p:cond delay="0"/>
                                          </p:stCondLst>
                                        </p:cTn>
                                        <p:tgtEl>
                                          <p:spTgt spid="380">
                                            <p:txEl>
                                              <p:pRg st="1" end="1"/>
                                            </p:txEl>
                                          </p:spTgt>
                                        </p:tgtEl>
                                        <p:attrNameLst>
                                          <p:attrName>style.visibility</p:attrName>
                                        </p:attrNameLst>
                                      </p:cBhvr>
                                      <p:to>
                                        <p:strVal val="visible"/>
                                      </p:to>
                                    </p:set>
                                    <p:animEffect filter="fade" transition="in">
                                      <p:cBhvr additive="repl">
                                        <p:cTn id="1378" dur="1000"/>
                                        <p:tgtEl>
                                          <p:spTgt spid="380">
                                            <p:txEl>
                                              <p:pRg st="1" end="1"/>
                                            </p:txEl>
                                          </p:spTgt>
                                        </p:tgtEl>
                                      </p:cBhvr>
                                    </p:animEffect>
                                    <p:anim calcmode="lin" valueType="num">
                                      <p:cBhvr additive="repl">
                                        <p:cTn id="1379" dur="1000" fill="hold"/>
                                        <p:tgtEl>
                                          <p:spTgt spid="380">
                                            <p:txEl>
                                              <p:pRg st="1" end="1"/>
                                            </p:txEl>
                                          </p:spTgt>
                                        </p:tgtEl>
                                        <p:attrNameLst>
                                          <p:attrName>ppt_x</p:attrName>
                                        </p:attrNameLst>
                                      </p:cBhvr>
                                      <p:tavLst>
                                        <p:tav tm="0">
                                          <p:val>
                                            <p:strVal val="#ppt_x"/>
                                          </p:val>
                                        </p:tav>
                                        <p:tav tm="100000">
                                          <p:val>
                                            <p:strVal val="#ppt_x"/>
                                          </p:val>
                                        </p:tav>
                                      </p:tavLst>
                                    </p:anim>
                                    <p:anim calcmode="lin" valueType="num">
                                      <p:cBhvr additive="repl">
                                        <p:cTn id="1380" dur="1000" fill="hold"/>
                                        <p:tgtEl>
                                          <p:spTgt spid="38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81" fill="hold">
                      <p:stCondLst>
                        <p:cond delay="indefinite"/>
                      </p:stCondLst>
                      <p:childTnLst>
                        <p:par>
                          <p:cTn id="1382" fill="hold">
                            <p:stCondLst>
                              <p:cond delay="0"/>
                            </p:stCondLst>
                            <p:childTnLst>
                              <p:par>
                                <p:cTn id="1383" nodeType="clickEffect" fill="hold" presetClass="entr" presetID="42">
                                  <p:stCondLst>
                                    <p:cond delay="0"/>
                                  </p:stCondLst>
                                  <p:childTnLst>
                                    <p:set>
                                      <p:cBhvr>
                                        <p:cTn id="1384" dur="1" fill="hold">
                                          <p:stCondLst>
                                            <p:cond delay="0"/>
                                          </p:stCondLst>
                                        </p:cTn>
                                        <p:tgtEl>
                                          <p:spTgt spid="380">
                                            <p:txEl>
                                              <p:pRg st="2" end="2"/>
                                            </p:txEl>
                                          </p:spTgt>
                                        </p:tgtEl>
                                        <p:attrNameLst>
                                          <p:attrName>style.visibility</p:attrName>
                                        </p:attrNameLst>
                                      </p:cBhvr>
                                      <p:to>
                                        <p:strVal val="visible"/>
                                      </p:to>
                                    </p:set>
                                    <p:animEffect filter="fade" transition="in">
                                      <p:cBhvr additive="repl">
                                        <p:cTn id="1385" dur="1000"/>
                                        <p:tgtEl>
                                          <p:spTgt spid="380">
                                            <p:txEl>
                                              <p:pRg st="2" end="2"/>
                                            </p:txEl>
                                          </p:spTgt>
                                        </p:tgtEl>
                                      </p:cBhvr>
                                    </p:animEffect>
                                    <p:anim calcmode="lin" valueType="num">
                                      <p:cBhvr additive="repl">
                                        <p:cTn id="1386" dur="1000" fill="hold"/>
                                        <p:tgtEl>
                                          <p:spTgt spid="380">
                                            <p:txEl>
                                              <p:pRg st="2" end="2"/>
                                            </p:txEl>
                                          </p:spTgt>
                                        </p:tgtEl>
                                        <p:attrNameLst>
                                          <p:attrName>ppt_x</p:attrName>
                                        </p:attrNameLst>
                                      </p:cBhvr>
                                      <p:tavLst>
                                        <p:tav tm="0">
                                          <p:val>
                                            <p:strVal val="#ppt_x"/>
                                          </p:val>
                                        </p:tav>
                                        <p:tav tm="100000">
                                          <p:val>
                                            <p:strVal val="#ppt_x"/>
                                          </p:val>
                                        </p:tav>
                                      </p:tavLst>
                                    </p:anim>
                                    <p:anim calcmode="lin" valueType="num">
                                      <p:cBhvr additive="repl">
                                        <p:cTn id="1387" dur="1000" fill="hold"/>
                                        <p:tgtEl>
                                          <p:spTgt spid="38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388" fill="hold">
                      <p:stCondLst>
                        <p:cond delay="indefinite"/>
                      </p:stCondLst>
                      <p:childTnLst>
                        <p:par>
                          <p:cTn id="1389" fill="hold">
                            <p:stCondLst>
                              <p:cond delay="0"/>
                            </p:stCondLst>
                            <p:childTnLst>
                              <p:par>
                                <p:cTn id="1390" nodeType="clickEffect" fill="hold" presetClass="entr" presetID="42">
                                  <p:stCondLst>
                                    <p:cond delay="0"/>
                                  </p:stCondLst>
                                  <p:childTnLst>
                                    <p:set>
                                      <p:cBhvr>
                                        <p:cTn id="1391" dur="1" fill="hold">
                                          <p:stCondLst>
                                            <p:cond delay="0"/>
                                          </p:stCondLst>
                                        </p:cTn>
                                        <p:tgtEl>
                                          <p:spTgt spid="380">
                                            <p:txEl>
                                              <p:pRg st="3" end="3"/>
                                            </p:txEl>
                                          </p:spTgt>
                                        </p:tgtEl>
                                        <p:attrNameLst>
                                          <p:attrName>style.visibility</p:attrName>
                                        </p:attrNameLst>
                                      </p:cBhvr>
                                      <p:to>
                                        <p:strVal val="visible"/>
                                      </p:to>
                                    </p:set>
                                    <p:animEffect filter="fade" transition="in">
                                      <p:cBhvr additive="repl">
                                        <p:cTn id="1392" dur="1000"/>
                                        <p:tgtEl>
                                          <p:spTgt spid="380">
                                            <p:txEl>
                                              <p:pRg st="3" end="3"/>
                                            </p:txEl>
                                          </p:spTgt>
                                        </p:tgtEl>
                                      </p:cBhvr>
                                    </p:animEffect>
                                    <p:anim calcmode="lin" valueType="num">
                                      <p:cBhvr additive="repl">
                                        <p:cTn id="1393" dur="1000" fill="hold"/>
                                        <p:tgtEl>
                                          <p:spTgt spid="380">
                                            <p:txEl>
                                              <p:pRg st="3" end="3"/>
                                            </p:txEl>
                                          </p:spTgt>
                                        </p:tgtEl>
                                        <p:attrNameLst>
                                          <p:attrName>ppt_x</p:attrName>
                                        </p:attrNameLst>
                                      </p:cBhvr>
                                      <p:tavLst>
                                        <p:tav tm="0">
                                          <p:val>
                                            <p:strVal val="#ppt_x"/>
                                          </p:val>
                                        </p:tav>
                                        <p:tav tm="100000">
                                          <p:val>
                                            <p:strVal val="#ppt_x"/>
                                          </p:val>
                                        </p:tav>
                                      </p:tavLst>
                                    </p:anim>
                                    <p:anim calcmode="lin" valueType="num">
                                      <p:cBhvr additive="repl">
                                        <p:cTn id="1394" dur="1000" fill="hold"/>
                                        <p:tgtEl>
                                          <p:spTgt spid="380">
                                            <p:txEl>
                                              <p:pRg st="3" end="3"/>
                                            </p:txEl>
                                          </p:spTgt>
                                        </p:tgtEl>
                                        <p:attrNameLst>
                                          <p:attrName>ppt_y</p:attrName>
                                        </p:attrNameLst>
                                      </p:cBhvr>
                                      <p:tavLst>
                                        <p:tav tm="0">
                                          <p:val>
                                            <p:strVal val="#ppt_y+.1"/>
                                          </p:val>
                                        </p:tav>
                                        <p:tav tm="100000">
                                          <p:val>
                                            <p:strVal val="#ppt_y"/>
                                          </p:val>
                                        </p:tav>
                                      </p:tavLst>
                                    </p:anim>
                                  </p:childTnLst>
                                </p:cTn>
                              </p:par>
                              <p:par>
                                <p:cTn id="1395" nodeType="withEffect" fill="hold" presetClass="entr" presetID="42">
                                  <p:stCondLst>
                                    <p:cond delay="0"/>
                                  </p:stCondLst>
                                  <p:childTnLst>
                                    <p:set>
                                      <p:cBhvr>
                                        <p:cTn id="1396" dur="1" fill="hold">
                                          <p:stCondLst>
                                            <p:cond delay="0"/>
                                          </p:stCondLst>
                                        </p:cTn>
                                        <p:tgtEl>
                                          <p:spTgt spid="380">
                                            <p:txEl>
                                              <p:pRg st="4" end="4"/>
                                            </p:txEl>
                                          </p:spTgt>
                                        </p:tgtEl>
                                        <p:attrNameLst>
                                          <p:attrName>style.visibility</p:attrName>
                                        </p:attrNameLst>
                                      </p:cBhvr>
                                      <p:to>
                                        <p:strVal val="visible"/>
                                      </p:to>
                                    </p:set>
                                    <p:animEffect filter="fade" transition="in">
                                      <p:cBhvr additive="repl">
                                        <p:cTn id="1397" dur="1000"/>
                                        <p:tgtEl>
                                          <p:spTgt spid="380">
                                            <p:txEl>
                                              <p:pRg st="4" end="4"/>
                                            </p:txEl>
                                          </p:spTgt>
                                        </p:tgtEl>
                                      </p:cBhvr>
                                    </p:animEffect>
                                    <p:anim calcmode="lin" valueType="num">
                                      <p:cBhvr additive="repl">
                                        <p:cTn id="1398" dur="1000" fill="hold"/>
                                        <p:tgtEl>
                                          <p:spTgt spid="380">
                                            <p:txEl>
                                              <p:pRg st="4" end="4"/>
                                            </p:txEl>
                                          </p:spTgt>
                                        </p:tgtEl>
                                        <p:attrNameLst>
                                          <p:attrName>ppt_x</p:attrName>
                                        </p:attrNameLst>
                                      </p:cBhvr>
                                      <p:tavLst>
                                        <p:tav tm="0">
                                          <p:val>
                                            <p:strVal val="#ppt_x"/>
                                          </p:val>
                                        </p:tav>
                                        <p:tav tm="100000">
                                          <p:val>
                                            <p:strVal val="#ppt_x"/>
                                          </p:val>
                                        </p:tav>
                                      </p:tavLst>
                                    </p:anim>
                                    <p:anim calcmode="lin" valueType="num">
                                      <p:cBhvr additive="repl">
                                        <p:cTn id="1399" dur="1000" fill="hold"/>
                                        <p:tgtEl>
                                          <p:spTgt spid="38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Cloud Storage Deployment</a:t>
            </a:r>
            <a:endParaRPr b="0" lang="en-IN" sz="5000" strike="noStrike" u="none">
              <a:solidFill>
                <a:srgbClr val="000000"/>
              </a:solidFill>
              <a:effectLst/>
              <a:uFillTx/>
              <a:latin typeface="Arial"/>
            </a:endParaRPr>
          </a:p>
        </p:txBody>
      </p:sp>
      <p:sp>
        <p:nvSpPr>
          <p:cNvPr id="38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storage can be deployed in many ways.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example: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Local data (desktop/laptop) can be backed up to cloud storage.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A virtual disk can be ‘sync’ to the cloud and distributed.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The cloud can be used as a reservoir for storing data.</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400" dur="indefinite" restart="never" nodeType="tmRoot">
          <p:childTnLst>
            <p:seq>
              <p:cTn id="1401" dur="indefinite" nodeType="mainSeq">
                <p:childTnLst>
                  <p:par>
                    <p:cTn id="1402" fill="hold">
                      <p:stCondLst>
                        <p:cond delay="indefinite"/>
                      </p:stCondLst>
                      <p:childTnLst>
                        <p:par>
                          <p:cTn id="1403" fill="hold">
                            <p:stCondLst>
                              <p:cond delay="0"/>
                            </p:stCondLst>
                            <p:childTnLst>
                              <p:par>
                                <p:cTn id="1404" nodeType="clickEffect" fill="hold" presetClass="entr" presetID="42">
                                  <p:stCondLst>
                                    <p:cond delay="0"/>
                                  </p:stCondLst>
                                  <p:childTnLst>
                                    <p:set>
                                      <p:cBhvr>
                                        <p:cTn id="1405" dur="1" fill="hold">
                                          <p:stCondLst>
                                            <p:cond delay="0"/>
                                          </p:stCondLst>
                                        </p:cTn>
                                        <p:tgtEl>
                                          <p:spTgt spid="382">
                                            <p:txEl>
                                              <p:pRg st="0" end="0"/>
                                            </p:txEl>
                                          </p:spTgt>
                                        </p:tgtEl>
                                        <p:attrNameLst>
                                          <p:attrName>style.visibility</p:attrName>
                                        </p:attrNameLst>
                                      </p:cBhvr>
                                      <p:to>
                                        <p:strVal val="visible"/>
                                      </p:to>
                                    </p:set>
                                    <p:animEffect filter="fade" transition="in">
                                      <p:cBhvr additive="repl">
                                        <p:cTn id="1406" dur="1000"/>
                                        <p:tgtEl>
                                          <p:spTgt spid="382">
                                            <p:txEl>
                                              <p:pRg st="0" end="0"/>
                                            </p:txEl>
                                          </p:spTgt>
                                        </p:tgtEl>
                                      </p:cBhvr>
                                    </p:animEffect>
                                    <p:anim calcmode="lin" valueType="num">
                                      <p:cBhvr additive="repl">
                                        <p:cTn id="1407" dur="1000" fill="hold"/>
                                        <p:tgtEl>
                                          <p:spTgt spid="382">
                                            <p:txEl>
                                              <p:pRg st="0" end="0"/>
                                            </p:txEl>
                                          </p:spTgt>
                                        </p:tgtEl>
                                        <p:attrNameLst>
                                          <p:attrName>ppt_x</p:attrName>
                                        </p:attrNameLst>
                                      </p:cBhvr>
                                      <p:tavLst>
                                        <p:tav tm="0">
                                          <p:val>
                                            <p:strVal val="#ppt_x"/>
                                          </p:val>
                                        </p:tav>
                                        <p:tav tm="100000">
                                          <p:val>
                                            <p:strVal val="#ppt_x"/>
                                          </p:val>
                                        </p:tav>
                                      </p:tavLst>
                                    </p:anim>
                                    <p:anim calcmode="lin" valueType="num">
                                      <p:cBhvr additive="repl">
                                        <p:cTn id="1408" dur="1000" fill="hold"/>
                                        <p:tgtEl>
                                          <p:spTgt spid="3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09" fill="hold">
                      <p:stCondLst>
                        <p:cond delay="indefinite"/>
                      </p:stCondLst>
                      <p:childTnLst>
                        <p:par>
                          <p:cTn id="1410" fill="hold">
                            <p:stCondLst>
                              <p:cond delay="0"/>
                            </p:stCondLst>
                            <p:childTnLst>
                              <p:par>
                                <p:cTn id="1411" nodeType="clickEffect" fill="hold" presetClass="entr" presetID="42">
                                  <p:stCondLst>
                                    <p:cond delay="0"/>
                                  </p:stCondLst>
                                  <p:childTnLst>
                                    <p:set>
                                      <p:cBhvr>
                                        <p:cTn id="1412" dur="1" fill="hold">
                                          <p:stCondLst>
                                            <p:cond delay="0"/>
                                          </p:stCondLst>
                                        </p:cTn>
                                        <p:tgtEl>
                                          <p:spTgt spid="382">
                                            <p:txEl>
                                              <p:pRg st="1" end="1"/>
                                            </p:txEl>
                                          </p:spTgt>
                                        </p:tgtEl>
                                        <p:attrNameLst>
                                          <p:attrName>style.visibility</p:attrName>
                                        </p:attrNameLst>
                                      </p:cBhvr>
                                      <p:to>
                                        <p:strVal val="visible"/>
                                      </p:to>
                                    </p:set>
                                    <p:animEffect filter="fade" transition="in">
                                      <p:cBhvr additive="repl">
                                        <p:cTn id="1413" dur="1000"/>
                                        <p:tgtEl>
                                          <p:spTgt spid="382">
                                            <p:txEl>
                                              <p:pRg st="1" end="1"/>
                                            </p:txEl>
                                          </p:spTgt>
                                        </p:tgtEl>
                                      </p:cBhvr>
                                    </p:animEffect>
                                    <p:anim calcmode="lin" valueType="num">
                                      <p:cBhvr additive="repl">
                                        <p:cTn id="1414" dur="1000" fill="hold"/>
                                        <p:tgtEl>
                                          <p:spTgt spid="382">
                                            <p:txEl>
                                              <p:pRg st="1" end="1"/>
                                            </p:txEl>
                                          </p:spTgt>
                                        </p:tgtEl>
                                        <p:attrNameLst>
                                          <p:attrName>ppt_x</p:attrName>
                                        </p:attrNameLst>
                                      </p:cBhvr>
                                      <p:tavLst>
                                        <p:tav tm="0">
                                          <p:val>
                                            <p:strVal val="#ppt_x"/>
                                          </p:val>
                                        </p:tav>
                                        <p:tav tm="100000">
                                          <p:val>
                                            <p:strVal val="#ppt_x"/>
                                          </p:val>
                                        </p:tav>
                                      </p:tavLst>
                                    </p:anim>
                                    <p:anim calcmode="lin" valueType="num">
                                      <p:cBhvr additive="repl">
                                        <p:cTn id="1415" dur="1000" fill="hold"/>
                                        <p:tgtEl>
                                          <p:spTgt spid="382">
                                            <p:txEl>
                                              <p:pRg st="1" end="1"/>
                                            </p:txEl>
                                          </p:spTgt>
                                        </p:tgtEl>
                                        <p:attrNameLst>
                                          <p:attrName>ppt_y</p:attrName>
                                        </p:attrNameLst>
                                      </p:cBhvr>
                                      <p:tavLst>
                                        <p:tav tm="0">
                                          <p:val>
                                            <p:strVal val="#ppt_y+.1"/>
                                          </p:val>
                                        </p:tav>
                                        <p:tav tm="100000">
                                          <p:val>
                                            <p:strVal val="#ppt_y"/>
                                          </p:val>
                                        </p:tav>
                                      </p:tavLst>
                                    </p:anim>
                                  </p:childTnLst>
                                </p:cTn>
                              </p:par>
                              <p:par>
                                <p:cTn id="1416" nodeType="withEffect" fill="hold" presetClass="entr" presetID="42">
                                  <p:stCondLst>
                                    <p:cond delay="0"/>
                                  </p:stCondLst>
                                  <p:childTnLst>
                                    <p:set>
                                      <p:cBhvr>
                                        <p:cTn id="1417" dur="1" fill="hold">
                                          <p:stCondLst>
                                            <p:cond delay="0"/>
                                          </p:stCondLst>
                                        </p:cTn>
                                        <p:tgtEl>
                                          <p:spTgt spid="382">
                                            <p:txEl>
                                              <p:pRg st="2" end="2"/>
                                            </p:txEl>
                                          </p:spTgt>
                                        </p:tgtEl>
                                        <p:attrNameLst>
                                          <p:attrName>style.visibility</p:attrName>
                                        </p:attrNameLst>
                                      </p:cBhvr>
                                      <p:to>
                                        <p:strVal val="visible"/>
                                      </p:to>
                                    </p:set>
                                    <p:animEffect filter="fade" transition="in">
                                      <p:cBhvr additive="repl">
                                        <p:cTn id="1418" dur="1000"/>
                                        <p:tgtEl>
                                          <p:spTgt spid="382">
                                            <p:txEl>
                                              <p:pRg st="2" end="2"/>
                                            </p:txEl>
                                          </p:spTgt>
                                        </p:tgtEl>
                                      </p:cBhvr>
                                    </p:animEffect>
                                    <p:anim calcmode="lin" valueType="num">
                                      <p:cBhvr additive="repl">
                                        <p:cTn id="1419" dur="1000" fill="hold"/>
                                        <p:tgtEl>
                                          <p:spTgt spid="382">
                                            <p:txEl>
                                              <p:pRg st="2" end="2"/>
                                            </p:txEl>
                                          </p:spTgt>
                                        </p:tgtEl>
                                        <p:attrNameLst>
                                          <p:attrName>ppt_x</p:attrName>
                                        </p:attrNameLst>
                                      </p:cBhvr>
                                      <p:tavLst>
                                        <p:tav tm="0">
                                          <p:val>
                                            <p:strVal val="#ppt_x"/>
                                          </p:val>
                                        </p:tav>
                                        <p:tav tm="100000">
                                          <p:val>
                                            <p:strVal val="#ppt_x"/>
                                          </p:val>
                                        </p:tav>
                                      </p:tavLst>
                                    </p:anim>
                                    <p:anim calcmode="lin" valueType="num">
                                      <p:cBhvr additive="repl">
                                        <p:cTn id="1420" dur="1000" fill="hold"/>
                                        <p:tgtEl>
                                          <p:spTgt spid="382">
                                            <p:txEl>
                                              <p:pRg st="2" end="2"/>
                                            </p:txEl>
                                          </p:spTgt>
                                        </p:tgtEl>
                                        <p:attrNameLst>
                                          <p:attrName>ppt_y</p:attrName>
                                        </p:attrNameLst>
                                      </p:cBhvr>
                                      <p:tavLst>
                                        <p:tav tm="0">
                                          <p:val>
                                            <p:strVal val="#ppt_y+.1"/>
                                          </p:val>
                                        </p:tav>
                                        <p:tav tm="100000">
                                          <p:val>
                                            <p:strVal val="#ppt_y"/>
                                          </p:val>
                                        </p:tav>
                                      </p:tavLst>
                                    </p:anim>
                                  </p:childTnLst>
                                </p:cTn>
                              </p:par>
                              <p:par>
                                <p:cTn id="1421" nodeType="withEffect" fill="hold" presetClass="entr" presetID="42">
                                  <p:stCondLst>
                                    <p:cond delay="0"/>
                                  </p:stCondLst>
                                  <p:childTnLst>
                                    <p:set>
                                      <p:cBhvr>
                                        <p:cTn id="1422" dur="1" fill="hold">
                                          <p:stCondLst>
                                            <p:cond delay="0"/>
                                          </p:stCondLst>
                                        </p:cTn>
                                        <p:tgtEl>
                                          <p:spTgt spid="382">
                                            <p:txEl>
                                              <p:pRg st="3" end="3"/>
                                            </p:txEl>
                                          </p:spTgt>
                                        </p:tgtEl>
                                        <p:attrNameLst>
                                          <p:attrName>style.visibility</p:attrName>
                                        </p:attrNameLst>
                                      </p:cBhvr>
                                      <p:to>
                                        <p:strVal val="visible"/>
                                      </p:to>
                                    </p:set>
                                    <p:animEffect filter="fade" transition="in">
                                      <p:cBhvr additive="repl">
                                        <p:cTn id="1423" dur="1000"/>
                                        <p:tgtEl>
                                          <p:spTgt spid="382">
                                            <p:txEl>
                                              <p:pRg st="3" end="3"/>
                                            </p:txEl>
                                          </p:spTgt>
                                        </p:tgtEl>
                                      </p:cBhvr>
                                    </p:animEffect>
                                    <p:anim calcmode="lin" valueType="num">
                                      <p:cBhvr additive="repl">
                                        <p:cTn id="1424" dur="1000" fill="hold"/>
                                        <p:tgtEl>
                                          <p:spTgt spid="382">
                                            <p:txEl>
                                              <p:pRg st="3" end="3"/>
                                            </p:txEl>
                                          </p:spTgt>
                                        </p:tgtEl>
                                        <p:attrNameLst>
                                          <p:attrName>ppt_x</p:attrName>
                                        </p:attrNameLst>
                                      </p:cBhvr>
                                      <p:tavLst>
                                        <p:tav tm="0">
                                          <p:val>
                                            <p:strVal val="#ppt_x"/>
                                          </p:val>
                                        </p:tav>
                                        <p:tav tm="100000">
                                          <p:val>
                                            <p:strVal val="#ppt_x"/>
                                          </p:val>
                                        </p:tav>
                                      </p:tavLst>
                                    </p:anim>
                                    <p:anim calcmode="lin" valueType="num">
                                      <p:cBhvr additive="repl">
                                        <p:cTn id="1425" dur="1000" fill="hold"/>
                                        <p:tgtEl>
                                          <p:spTgt spid="382">
                                            <p:txEl>
                                              <p:pRg st="3" end="3"/>
                                            </p:txEl>
                                          </p:spTgt>
                                        </p:tgtEl>
                                        <p:attrNameLst>
                                          <p:attrName>ppt_y</p:attrName>
                                        </p:attrNameLst>
                                      </p:cBhvr>
                                      <p:tavLst>
                                        <p:tav tm="0">
                                          <p:val>
                                            <p:strVal val="#ppt_y+.1"/>
                                          </p:val>
                                        </p:tav>
                                        <p:tav tm="100000">
                                          <p:val>
                                            <p:strVal val="#ppt_y"/>
                                          </p:val>
                                        </p:tav>
                                      </p:tavLst>
                                    </p:anim>
                                  </p:childTnLst>
                                </p:cTn>
                              </p:par>
                              <p:par>
                                <p:cTn id="1426" nodeType="withEffect" fill="hold" presetClass="entr" presetID="42">
                                  <p:stCondLst>
                                    <p:cond delay="0"/>
                                  </p:stCondLst>
                                  <p:childTnLst>
                                    <p:set>
                                      <p:cBhvr>
                                        <p:cTn id="1427" dur="1" fill="hold">
                                          <p:stCondLst>
                                            <p:cond delay="0"/>
                                          </p:stCondLst>
                                        </p:cTn>
                                        <p:tgtEl>
                                          <p:spTgt spid="382">
                                            <p:txEl>
                                              <p:pRg st="4" end="4"/>
                                            </p:txEl>
                                          </p:spTgt>
                                        </p:tgtEl>
                                        <p:attrNameLst>
                                          <p:attrName>style.visibility</p:attrName>
                                        </p:attrNameLst>
                                      </p:cBhvr>
                                      <p:to>
                                        <p:strVal val="visible"/>
                                      </p:to>
                                    </p:set>
                                    <p:animEffect filter="fade" transition="in">
                                      <p:cBhvr additive="repl">
                                        <p:cTn id="1428" dur="1000"/>
                                        <p:tgtEl>
                                          <p:spTgt spid="382">
                                            <p:txEl>
                                              <p:pRg st="4" end="4"/>
                                            </p:txEl>
                                          </p:spTgt>
                                        </p:tgtEl>
                                      </p:cBhvr>
                                    </p:animEffect>
                                    <p:anim calcmode="lin" valueType="num">
                                      <p:cBhvr additive="repl">
                                        <p:cTn id="1429" dur="1000" fill="hold"/>
                                        <p:tgtEl>
                                          <p:spTgt spid="382">
                                            <p:txEl>
                                              <p:pRg st="4" end="4"/>
                                            </p:txEl>
                                          </p:spTgt>
                                        </p:tgtEl>
                                        <p:attrNameLst>
                                          <p:attrName>ppt_x</p:attrName>
                                        </p:attrNameLst>
                                      </p:cBhvr>
                                      <p:tavLst>
                                        <p:tav tm="0">
                                          <p:val>
                                            <p:strVal val="#ppt_x"/>
                                          </p:val>
                                        </p:tav>
                                        <p:tav tm="100000">
                                          <p:val>
                                            <p:strVal val="#ppt_x"/>
                                          </p:val>
                                        </p:tav>
                                      </p:tavLst>
                                    </p:anim>
                                    <p:anim calcmode="lin" valueType="num">
                                      <p:cBhvr additive="repl">
                                        <p:cTn id="1430" dur="1000" fill="hold"/>
                                        <p:tgtEl>
                                          <p:spTgt spid="38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title"/>
          </p:nvPr>
        </p:nvSpPr>
        <p:spPr>
          <a:xfrm>
            <a:off x="596520" y="46548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OVERVIEW OF CLOUD STORAGE</a:t>
            </a:r>
            <a:endParaRPr b="0" lang="en-IN" sz="5000" strike="noStrike" u="none">
              <a:solidFill>
                <a:srgbClr val="000000"/>
              </a:solidFill>
              <a:effectLst/>
              <a:uFillTx/>
              <a:latin typeface="Arial"/>
            </a:endParaRPr>
          </a:p>
        </p:txBody>
      </p:sp>
      <p:sp>
        <p:nvSpPr>
          <p:cNvPr id="384" name="PlaceHolder 2"/>
          <p:cNvSpPr>
            <a:spLocks noGrp="1"/>
          </p:cNvSpPr>
          <p:nvPr>
            <p:ph/>
          </p:nvPr>
        </p:nvSpPr>
        <p:spPr>
          <a:xfrm>
            <a:off x="609480" y="167040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subset of cloud computing</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Standards and services pertaining to cloud storage have to be understood before its implementation.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Resources that are exposed to clients are called as functional interfaces, that is, </a:t>
            </a:r>
            <a:r>
              <a:rPr b="1" lang="en-US" sz="2600" strike="noStrike" u="none">
                <a:solidFill>
                  <a:schemeClr val="dk1"/>
                </a:solidFill>
                <a:effectLst/>
                <a:uFillTx/>
                <a:latin typeface="Constantia"/>
              </a:rPr>
              <a:t>data paths</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Resources maintained by the service providers are called as management interfaces, that is, </a:t>
            </a:r>
            <a:r>
              <a:rPr b="1" lang="en-US" sz="2600" strike="noStrike" u="none">
                <a:solidFill>
                  <a:schemeClr val="dk1"/>
                </a:solidFill>
                <a:effectLst/>
                <a:uFillTx/>
                <a:latin typeface="Constantia"/>
              </a:rPr>
              <a:t>control paths</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 standard model is to be developed and proposed for both interfaces, that is, </a:t>
            </a:r>
            <a:r>
              <a:rPr b="1" lang="en-US" sz="2600" strike="noStrike" u="none">
                <a:solidFill>
                  <a:schemeClr val="dk1"/>
                </a:solidFill>
                <a:effectLst/>
                <a:uFillTx/>
                <a:latin typeface="Constantia"/>
              </a:rPr>
              <a:t>consumers and providers</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That standard should be mapped to various services rendered by the provider.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2" charset="2"/>
              <a:buChar char=""/>
            </a:pPr>
            <a:r>
              <a:rPr b="0" lang="en-US" sz="2400" strike="noStrike" u="none">
                <a:solidFill>
                  <a:schemeClr val="dk1"/>
                </a:solidFill>
                <a:effectLst/>
                <a:uFillTx/>
                <a:latin typeface="Constantia"/>
              </a:rPr>
              <a:t>This standard should act as a base for cloud storage interfaces.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431" dur="indefinite" restart="never" nodeType="tmRoot">
          <p:childTnLst>
            <p:seq>
              <p:cTn id="1432" dur="indefinite" nodeType="mainSeq">
                <p:childTnLst>
                  <p:par>
                    <p:cTn id="1433" fill="hold">
                      <p:stCondLst>
                        <p:cond delay="indefinite"/>
                      </p:stCondLst>
                      <p:childTnLst>
                        <p:par>
                          <p:cTn id="1434" fill="hold">
                            <p:stCondLst>
                              <p:cond delay="0"/>
                            </p:stCondLst>
                            <p:childTnLst>
                              <p:par>
                                <p:cTn id="1435" nodeType="clickEffect" fill="hold" presetClass="entr" presetID="42">
                                  <p:stCondLst>
                                    <p:cond delay="0"/>
                                  </p:stCondLst>
                                  <p:childTnLst>
                                    <p:set>
                                      <p:cBhvr>
                                        <p:cTn id="1436" dur="1" fill="hold">
                                          <p:stCondLst>
                                            <p:cond delay="0"/>
                                          </p:stCondLst>
                                        </p:cTn>
                                        <p:tgtEl>
                                          <p:spTgt spid="384">
                                            <p:txEl>
                                              <p:pRg st="0" end="0"/>
                                            </p:txEl>
                                          </p:spTgt>
                                        </p:tgtEl>
                                        <p:attrNameLst>
                                          <p:attrName>style.visibility</p:attrName>
                                        </p:attrNameLst>
                                      </p:cBhvr>
                                      <p:to>
                                        <p:strVal val="visible"/>
                                      </p:to>
                                    </p:set>
                                    <p:animEffect filter="fade" transition="in">
                                      <p:cBhvr additive="repl">
                                        <p:cTn id="1437" dur="1000"/>
                                        <p:tgtEl>
                                          <p:spTgt spid="384">
                                            <p:txEl>
                                              <p:pRg st="0" end="0"/>
                                            </p:txEl>
                                          </p:spTgt>
                                        </p:tgtEl>
                                      </p:cBhvr>
                                    </p:animEffect>
                                    <p:anim calcmode="lin" valueType="num">
                                      <p:cBhvr additive="repl">
                                        <p:cTn id="1438" dur="1000" fill="hold"/>
                                        <p:tgtEl>
                                          <p:spTgt spid="384">
                                            <p:txEl>
                                              <p:pRg st="0" end="0"/>
                                            </p:txEl>
                                          </p:spTgt>
                                        </p:tgtEl>
                                        <p:attrNameLst>
                                          <p:attrName>ppt_x</p:attrName>
                                        </p:attrNameLst>
                                      </p:cBhvr>
                                      <p:tavLst>
                                        <p:tav tm="0">
                                          <p:val>
                                            <p:strVal val="#ppt_x"/>
                                          </p:val>
                                        </p:tav>
                                        <p:tav tm="100000">
                                          <p:val>
                                            <p:strVal val="#ppt_x"/>
                                          </p:val>
                                        </p:tav>
                                      </p:tavLst>
                                    </p:anim>
                                    <p:anim calcmode="lin" valueType="num">
                                      <p:cBhvr additive="repl">
                                        <p:cTn id="1439" dur="1000" fill="hold"/>
                                        <p:tgtEl>
                                          <p:spTgt spid="38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440" fill="hold">
                      <p:stCondLst>
                        <p:cond delay="indefinite"/>
                      </p:stCondLst>
                      <p:childTnLst>
                        <p:par>
                          <p:cTn id="1441" fill="hold">
                            <p:stCondLst>
                              <p:cond delay="0"/>
                            </p:stCondLst>
                            <p:childTnLst>
                              <p:par>
                                <p:cTn id="1442" nodeType="clickEffect" fill="hold" presetClass="entr" presetID="42">
                                  <p:stCondLst>
                                    <p:cond delay="0"/>
                                  </p:stCondLst>
                                  <p:childTnLst>
                                    <p:set>
                                      <p:cBhvr>
                                        <p:cTn id="1443" dur="1" fill="hold">
                                          <p:stCondLst>
                                            <p:cond delay="0"/>
                                          </p:stCondLst>
                                        </p:cTn>
                                        <p:tgtEl>
                                          <p:spTgt spid="384">
                                            <p:txEl>
                                              <p:pRg st="1" end="1"/>
                                            </p:txEl>
                                          </p:spTgt>
                                        </p:tgtEl>
                                        <p:attrNameLst>
                                          <p:attrName>style.visibility</p:attrName>
                                        </p:attrNameLst>
                                      </p:cBhvr>
                                      <p:to>
                                        <p:strVal val="visible"/>
                                      </p:to>
                                    </p:set>
                                    <p:animEffect filter="fade" transition="in">
                                      <p:cBhvr additive="repl">
                                        <p:cTn id="1444" dur="1000"/>
                                        <p:tgtEl>
                                          <p:spTgt spid="384">
                                            <p:txEl>
                                              <p:pRg st="1" end="1"/>
                                            </p:txEl>
                                          </p:spTgt>
                                        </p:tgtEl>
                                      </p:cBhvr>
                                    </p:animEffect>
                                    <p:anim calcmode="lin" valueType="num">
                                      <p:cBhvr additive="repl">
                                        <p:cTn id="1445" dur="1000" fill="hold"/>
                                        <p:tgtEl>
                                          <p:spTgt spid="384">
                                            <p:txEl>
                                              <p:pRg st="1" end="1"/>
                                            </p:txEl>
                                          </p:spTgt>
                                        </p:tgtEl>
                                        <p:attrNameLst>
                                          <p:attrName>ppt_x</p:attrName>
                                        </p:attrNameLst>
                                      </p:cBhvr>
                                      <p:tavLst>
                                        <p:tav tm="0">
                                          <p:val>
                                            <p:strVal val="#ppt_x"/>
                                          </p:val>
                                        </p:tav>
                                        <p:tav tm="100000">
                                          <p:val>
                                            <p:strVal val="#ppt_x"/>
                                          </p:val>
                                        </p:tav>
                                      </p:tavLst>
                                    </p:anim>
                                    <p:anim calcmode="lin" valueType="num">
                                      <p:cBhvr additive="repl">
                                        <p:cTn id="1446" dur="1000" fill="hold"/>
                                        <p:tgtEl>
                                          <p:spTgt spid="38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47" fill="hold">
                      <p:stCondLst>
                        <p:cond delay="indefinite"/>
                      </p:stCondLst>
                      <p:childTnLst>
                        <p:par>
                          <p:cTn id="1448" fill="hold">
                            <p:stCondLst>
                              <p:cond delay="0"/>
                            </p:stCondLst>
                            <p:childTnLst>
                              <p:par>
                                <p:cTn id="1449" nodeType="clickEffect" fill="hold" presetClass="entr" presetID="42">
                                  <p:stCondLst>
                                    <p:cond delay="0"/>
                                  </p:stCondLst>
                                  <p:childTnLst>
                                    <p:set>
                                      <p:cBhvr>
                                        <p:cTn id="1450" dur="1" fill="hold">
                                          <p:stCondLst>
                                            <p:cond delay="0"/>
                                          </p:stCondLst>
                                        </p:cTn>
                                        <p:tgtEl>
                                          <p:spTgt spid="384">
                                            <p:txEl>
                                              <p:pRg st="2" end="2"/>
                                            </p:txEl>
                                          </p:spTgt>
                                        </p:tgtEl>
                                        <p:attrNameLst>
                                          <p:attrName>style.visibility</p:attrName>
                                        </p:attrNameLst>
                                      </p:cBhvr>
                                      <p:to>
                                        <p:strVal val="visible"/>
                                      </p:to>
                                    </p:set>
                                    <p:animEffect filter="fade" transition="in">
                                      <p:cBhvr additive="repl">
                                        <p:cTn id="1451" dur="1000"/>
                                        <p:tgtEl>
                                          <p:spTgt spid="384">
                                            <p:txEl>
                                              <p:pRg st="2" end="2"/>
                                            </p:txEl>
                                          </p:spTgt>
                                        </p:tgtEl>
                                      </p:cBhvr>
                                    </p:animEffect>
                                    <p:anim calcmode="lin" valueType="num">
                                      <p:cBhvr additive="repl">
                                        <p:cTn id="1452" dur="1000" fill="hold"/>
                                        <p:tgtEl>
                                          <p:spTgt spid="384">
                                            <p:txEl>
                                              <p:pRg st="2" end="2"/>
                                            </p:txEl>
                                          </p:spTgt>
                                        </p:tgtEl>
                                        <p:attrNameLst>
                                          <p:attrName>ppt_x</p:attrName>
                                        </p:attrNameLst>
                                      </p:cBhvr>
                                      <p:tavLst>
                                        <p:tav tm="0">
                                          <p:val>
                                            <p:strVal val="#ppt_x"/>
                                          </p:val>
                                        </p:tav>
                                        <p:tav tm="100000">
                                          <p:val>
                                            <p:strVal val="#ppt_x"/>
                                          </p:val>
                                        </p:tav>
                                      </p:tavLst>
                                    </p:anim>
                                    <p:anim calcmode="lin" valueType="num">
                                      <p:cBhvr additive="repl">
                                        <p:cTn id="1453" dur="1000" fill="hold"/>
                                        <p:tgtEl>
                                          <p:spTgt spid="38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54" fill="hold">
                      <p:stCondLst>
                        <p:cond delay="indefinite"/>
                      </p:stCondLst>
                      <p:childTnLst>
                        <p:par>
                          <p:cTn id="1455" fill="hold">
                            <p:stCondLst>
                              <p:cond delay="0"/>
                            </p:stCondLst>
                            <p:childTnLst>
                              <p:par>
                                <p:cTn id="1456" nodeType="clickEffect" fill="hold" presetClass="entr" presetID="42">
                                  <p:stCondLst>
                                    <p:cond delay="0"/>
                                  </p:stCondLst>
                                  <p:childTnLst>
                                    <p:set>
                                      <p:cBhvr>
                                        <p:cTn id="1457" dur="1" fill="hold">
                                          <p:stCondLst>
                                            <p:cond delay="0"/>
                                          </p:stCondLst>
                                        </p:cTn>
                                        <p:tgtEl>
                                          <p:spTgt spid="384">
                                            <p:txEl>
                                              <p:pRg st="3" end="3"/>
                                            </p:txEl>
                                          </p:spTgt>
                                        </p:tgtEl>
                                        <p:attrNameLst>
                                          <p:attrName>style.visibility</p:attrName>
                                        </p:attrNameLst>
                                      </p:cBhvr>
                                      <p:to>
                                        <p:strVal val="visible"/>
                                      </p:to>
                                    </p:set>
                                    <p:animEffect filter="fade" transition="in">
                                      <p:cBhvr additive="repl">
                                        <p:cTn id="1458" dur="1000"/>
                                        <p:tgtEl>
                                          <p:spTgt spid="384">
                                            <p:txEl>
                                              <p:pRg st="3" end="3"/>
                                            </p:txEl>
                                          </p:spTgt>
                                        </p:tgtEl>
                                      </p:cBhvr>
                                    </p:animEffect>
                                    <p:anim calcmode="lin" valueType="num">
                                      <p:cBhvr additive="repl">
                                        <p:cTn id="1459" dur="1000" fill="hold"/>
                                        <p:tgtEl>
                                          <p:spTgt spid="384">
                                            <p:txEl>
                                              <p:pRg st="3" end="3"/>
                                            </p:txEl>
                                          </p:spTgt>
                                        </p:tgtEl>
                                        <p:attrNameLst>
                                          <p:attrName>ppt_x</p:attrName>
                                        </p:attrNameLst>
                                      </p:cBhvr>
                                      <p:tavLst>
                                        <p:tav tm="0">
                                          <p:val>
                                            <p:strVal val="#ppt_x"/>
                                          </p:val>
                                        </p:tav>
                                        <p:tav tm="100000">
                                          <p:val>
                                            <p:strVal val="#ppt_x"/>
                                          </p:val>
                                        </p:tav>
                                      </p:tavLst>
                                    </p:anim>
                                    <p:anim calcmode="lin" valueType="num">
                                      <p:cBhvr additive="repl">
                                        <p:cTn id="1460" dur="1000" fill="hold"/>
                                        <p:tgtEl>
                                          <p:spTgt spid="38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461" fill="hold">
                      <p:stCondLst>
                        <p:cond delay="indefinite"/>
                      </p:stCondLst>
                      <p:childTnLst>
                        <p:par>
                          <p:cTn id="1462" fill="hold">
                            <p:stCondLst>
                              <p:cond delay="0"/>
                            </p:stCondLst>
                            <p:childTnLst>
                              <p:par>
                                <p:cTn id="1463" nodeType="clickEffect" fill="hold" presetClass="entr" presetID="42">
                                  <p:stCondLst>
                                    <p:cond delay="0"/>
                                  </p:stCondLst>
                                  <p:childTnLst>
                                    <p:set>
                                      <p:cBhvr>
                                        <p:cTn id="1464" dur="1" fill="hold">
                                          <p:stCondLst>
                                            <p:cond delay="0"/>
                                          </p:stCondLst>
                                        </p:cTn>
                                        <p:tgtEl>
                                          <p:spTgt spid="384">
                                            <p:txEl>
                                              <p:pRg st="4" end="4"/>
                                            </p:txEl>
                                          </p:spTgt>
                                        </p:tgtEl>
                                        <p:attrNameLst>
                                          <p:attrName>style.visibility</p:attrName>
                                        </p:attrNameLst>
                                      </p:cBhvr>
                                      <p:to>
                                        <p:strVal val="visible"/>
                                      </p:to>
                                    </p:set>
                                    <p:animEffect filter="fade" transition="in">
                                      <p:cBhvr additive="repl">
                                        <p:cTn id="1465" dur="1000"/>
                                        <p:tgtEl>
                                          <p:spTgt spid="384">
                                            <p:txEl>
                                              <p:pRg st="4" end="4"/>
                                            </p:txEl>
                                          </p:spTgt>
                                        </p:tgtEl>
                                      </p:cBhvr>
                                    </p:animEffect>
                                    <p:anim calcmode="lin" valueType="num">
                                      <p:cBhvr additive="repl">
                                        <p:cTn id="1466" dur="1000" fill="hold"/>
                                        <p:tgtEl>
                                          <p:spTgt spid="384">
                                            <p:txEl>
                                              <p:pRg st="4" end="4"/>
                                            </p:txEl>
                                          </p:spTgt>
                                        </p:tgtEl>
                                        <p:attrNameLst>
                                          <p:attrName>ppt_x</p:attrName>
                                        </p:attrNameLst>
                                      </p:cBhvr>
                                      <p:tavLst>
                                        <p:tav tm="0">
                                          <p:val>
                                            <p:strVal val="#ppt_x"/>
                                          </p:val>
                                        </p:tav>
                                        <p:tav tm="100000">
                                          <p:val>
                                            <p:strVal val="#ppt_x"/>
                                          </p:val>
                                        </p:tav>
                                      </p:tavLst>
                                    </p:anim>
                                    <p:anim calcmode="lin" valueType="num">
                                      <p:cBhvr additive="repl">
                                        <p:cTn id="1467" dur="1000" fill="hold"/>
                                        <p:tgtEl>
                                          <p:spTgt spid="384">
                                            <p:txEl>
                                              <p:pRg st="4" end="4"/>
                                            </p:txEl>
                                          </p:spTgt>
                                        </p:tgtEl>
                                        <p:attrNameLst>
                                          <p:attrName>ppt_y</p:attrName>
                                        </p:attrNameLst>
                                      </p:cBhvr>
                                      <p:tavLst>
                                        <p:tav tm="0">
                                          <p:val>
                                            <p:strVal val="#ppt_y+.1"/>
                                          </p:val>
                                        </p:tav>
                                        <p:tav tm="100000">
                                          <p:val>
                                            <p:strVal val="#ppt_y"/>
                                          </p:val>
                                        </p:tav>
                                      </p:tavLst>
                                    </p:anim>
                                  </p:childTnLst>
                                </p:cTn>
                              </p:par>
                              <p:par>
                                <p:cTn id="1468" nodeType="withEffect" fill="hold" presetClass="entr" presetID="42">
                                  <p:stCondLst>
                                    <p:cond delay="0"/>
                                  </p:stCondLst>
                                  <p:childTnLst>
                                    <p:set>
                                      <p:cBhvr>
                                        <p:cTn id="1469" dur="1" fill="hold">
                                          <p:stCondLst>
                                            <p:cond delay="0"/>
                                          </p:stCondLst>
                                        </p:cTn>
                                        <p:tgtEl>
                                          <p:spTgt spid="384">
                                            <p:txEl>
                                              <p:pRg st="5" end="5"/>
                                            </p:txEl>
                                          </p:spTgt>
                                        </p:tgtEl>
                                        <p:attrNameLst>
                                          <p:attrName>style.visibility</p:attrName>
                                        </p:attrNameLst>
                                      </p:cBhvr>
                                      <p:to>
                                        <p:strVal val="visible"/>
                                      </p:to>
                                    </p:set>
                                    <p:animEffect filter="fade" transition="in">
                                      <p:cBhvr additive="repl">
                                        <p:cTn id="1470" dur="1000"/>
                                        <p:tgtEl>
                                          <p:spTgt spid="384">
                                            <p:txEl>
                                              <p:pRg st="5" end="5"/>
                                            </p:txEl>
                                          </p:spTgt>
                                        </p:tgtEl>
                                      </p:cBhvr>
                                    </p:animEffect>
                                    <p:anim calcmode="lin" valueType="num">
                                      <p:cBhvr additive="repl">
                                        <p:cTn id="1471" dur="1000" fill="hold"/>
                                        <p:tgtEl>
                                          <p:spTgt spid="384">
                                            <p:txEl>
                                              <p:pRg st="5" end="5"/>
                                            </p:txEl>
                                          </p:spTgt>
                                        </p:tgtEl>
                                        <p:attrNameLst>
                                          <p:attrName>ppt_x</p:attrName>
                                        </p:attrNameLst>
                                      </p:cBhvr>
                                      <p:tavLst>
                                        <p:tav tm="0">
                                          <p:val>
                                            <p:strVal val="#ppt_x"/>
                                          </p:val>
                                        </p:tav>
                                        <p:tav tm="100000">
                                          <p:val>
                                            <p:strVal val="#ppt_x"/>
                                          </p:val>
                                        </p:tav>
                                      </p:tavLst>
                                    </p:anim>
                                    <p:anim calcmode="lin" valueType="num">
                                      <p:cBhvr additive="repl">
                                        <p:cTn id="1472" dur="1000" fill="hold"/>
                                        <p:tgtEl>
                                          <p:spTgt spid="384">
                                            <p:txEl>
                                              <p:pRg st="5" end="5"/>
                                            </p:txEl>
                                          </p:spTgt>
                                        </p:tgtEl>
                                        <p:attrNameLst>
                                          <p:attrName>ppt_y</p:attrName>
                                        </p:attrNameLst>
                                      </p:cBhvr>
                                      <p:tavLst>
                                        <p:tav tm="0">
                                          <p:val>
                                            <p:strVal val="#ppt_y+.1"/>
                                          </p:val>
                                        </p:tav>
                                        <p:tav tm="100000">
                                          <p:val>
                                            <p:strVal val="#ppt_y"/>
                                          </p:val>
                                        </p:tav>
                                      </p:tavLst>
                                    </p:anim>
                                  </p:childTnLst>
                                </p:cTn>
                              </p:par>
                              <p:par>
                                <p:cTn id="1473" nodeType="withEffect" fill="hold" presetClass="entr" presetID="42">
                                  <p:stCondLst>
                                    <p:cond delay="0"/>
                                  </p:stCondLst>
                                  <p:childTnLst>
                                    <p:set>
                                      <p:cBhvr>
                                        <p:cTn id="1474" dur="1" fill="hold">
                                          <p:stCondLst>
                                            <p:cond delay="0"/>
                                          </p:stCondLst>
                                        </p:cTn>
                                        <p:tgtEl>
                                          <p:spTgt spid="384">
                                            <p:txEl>
                                              <p:pRg st="6" end="6"/>
                                            </p:txEl>
                                          </p:spTgt>
                                        </p:tgtEl>
                                        <p:attrNameLst>
                                          <p:attrName>style.visibility</p:attrName>
                                        </p:attrNameLst>
                                      </p:cBhvr>
                                      <p:to>
                                        <p:strVal val="visible"/>
                                      </p:to>
                                    </p:set>
                                    <p:animEffect filter="fade" transition="in">
                                      <p:cBhvr additive="repl">
                                        <p:cTn id="1475" dur="1000"/>
                                        <p:tgtEl>
                                          <p:spTgt spid="384">
                                            <p:txEl>
                                              <p:pRg st="6" end="6"/>
                                            </p:txEl>
                                          </p:spTgt>
                                        </p:tgtEl>
                                      </p:cBhvr>
                                    </p:animEffect>
                                    <p:anim calcmode="lin" valueType="num">
                                      <p:cBhvr additive="repl">
                                        <p:cTn id="1476" dur="1000" fill="hold"/>
                                        <p:tgtEl>
                                          <p:spTgt spid="384">
                                            <p:txEl>
                                              <p:pRg st="6" end="6"/>
                                            </p:txEl>
                                          </p:spTgt>
                                        </p:tgtEl>
                                        <p:attrNameLst>
                                          <p:attrName>ppt_x</p:attrName>
                                        </p:attrNameLst>
                                      </p:cBhvr>
                                      <p:tavLst>
                                        <p:tav tm="0">
                                          <p:val>
                                            <p:strVal val="#ppt_x"/>
                                          </p:val>
                                        </p:tav>
                                        <p:tav tm="100000">
                                          <p:val>
                                            <p:strVal val="#ppt_x"/>
                                          </p:val>
                                        </p:tav>
                                      </p:tavLst>
                                    </p:anim>
                                    <p:anim calcmode="lin" valueType="num">
                                      <p:cBhvr additive="repl">
                                        <p:cTn id="1477" dur="1000" fill="hold"/>
                                        <p:tgtEl>
                                          <p:spTgt spid="38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5"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386"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storage became popular because of the following attributes available in cloud computing: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pay-as-you-use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elasticity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simplicity (management)</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is important that any provider providing storage as a service should also provide these attributes to the consumer.</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478" dur="indefinite" restart="never" nodeType="tmRoot">
          <p:childTnLst>
            <p:seq>
              <p:cTn id="1479" dur="indefinite" nodeType="mainSeq">
                <p:childTnLst>
                  <p:par>
                    <p:cTn id="1480" fill="hold">
                      <p:stCondLst>
                        <p:cond delay="indefinite"/>
                      </p:stCondLst>
                      <p:childTnLst>
                        <p:par>
                          <p:cTn id="1481" fill="hold">
                            <p:stCondLst>
                              <p:cond delay="0"/>
                            </p:stCondLst>
                            <p:childTnLst>
                              <p:par>
                                <p:cTn id="1482" nodeType="clickEffect" fill="hold" presetClass="entr" presetID="42">
                                  <p:stCondLst>
                                    <p:cond delay="0"/>
                                  </p:stCondLst>
                                  <p:childTnLst>
                                    <p:set>
                                      <p:cBhvr>
                                        <p:cTn id="1483" dur="1" fill="hold">
                                          <p:stCondLst>
                                            <p:cond delay="0"/>
                                          </p:stCondLst>
                                        </p:cTn>
                                        <p:tgtEl>
                                          <p:spTgt spid="386">
                                            <p:txEl>
                                              <p:pRg st="0" end="0"/>
                                            </p:txEl>
                                          </p:spTgt>
                                        </p:tgtEl>
                                        <p:attrNameLst>
                                          <p:attrName>style.visibility</p:attrName>
                                        </p:attrNameLst>
                                      </p:cBhvr>
                                      <p:to>
                                        <p:strVal val="visible"/>
                                      </p:to>
                                    </p:set>
                                    <p:animEffect filter="fade" transition="in">
                                      <p:cBhvr additive="repl">
                                        <p:cTn id="1484" dur="1000"/>
                                        <p:tgtEl>
                                          <p:spTgt spid="386">
                                            <p:txEl>
                                              <p:pRg st="0" end="0"/>
                                            </p:txEl>
                                          </p:spTgt>
                                        </p:tgtEl>
                                      </p:cBhvr>
                                    </p:animEffect>
                                    <p:anim calcmode="lin" valueType="num">
                                      <p:cBhvr additive="repl">
                                        <p:cTn id="1485" dur="1000" fill="hold"/>
                                        <p:tgtEl>
                                          <p:spTgt spid="386">
                                            <p:txEl>
                                              <p:pRg st="0" end="0"/>
                                            </p:txEl>
                                          </p:spTgt>
                                        </p:tgtEl>
                                        <p:attrNameLst>
                                          <p:attrName>ppt_x</p:attrName>
                                        </p:attrNameLst>
                                      </p:cBhvr>
                                      <p:tavLst>
                                        <p:tav tm="0">
                                          <p:val>
                                            <p:strVal val="#ppt_x"/>
                                          </p:val>
                                        </p:tav>
                                        <p:tav tm="100000">
                                          <p:val>
                                            <p:strVal val="#ppt_x"/>
                                          </p:val>
                                        </p:tav>
                                      </p:tavLst>
                                    </p:anim>
                                    <p:anim calcmode="lin" valueType="num">
                                      <p:cBhvr additive="repl">
                                        <p:cTn id="1486" dur="1000" fill="hold"/>
                                        <p:tgtEl>
                                          <p:spTgt spid="386">
                                            <p:txEl>
                                              <p:pRg st="0" end="0"/>
                                            </p:txEl>
                                          </p:spTgt>
                                        </p:tgtEl>
                                        <p:attrNameLst>
                                          <p:attrName>ppt_y</p:attrName>
                                        </p:attrNameLst>
                                      </p:cBhvr>
                                      <p:tavLst>
                                        <p:tav tm="0">
                                          <p:val>
                                            <p:strVal val="#ppt_y+.1"/>
                                          </p:val>
                                        </p:tav>
                                        <p:tav tm="100000">
                                          <p:val>
                                            <p:strVal val="#ppt_y"/>
                                          </p:val>
                                        </p:tav>
                                      </p:tavLst>
                                    </p:anim>
                                  </p:childTnLst>
                                </p:cTn>
                              </p:par>
                              <p:par>
                                <p:cTn id="1487" nodeType="withEffect" fill="hold" presetClass="entr" presetID="42">
                                  <p:stCondLst>
                                    <p:cond delay="0"/>
                                  </p:stCondLst>
                                  <p:childTnLst>
                                    <p:set>
                                      <p:cBhvr>
                                        <p:cTn id="1488" dur="1" fill="hold">
                                          <p:stCondLst>
                                            <p:cond delay="0"/>
                                          </p:stCondLst>
                                        </p:cTn>
                                        <p:tgtEl>
                                          <p:spTgt spid="386">
                                            <p:txEl>
                                              <p:pRg st="1" end="1"/>
                                            </p:txEl>
                                          </p:spTgt>
                                        </p:tgtEl>
                                        <p:attrNameLst>
                                          <p:attrName>style.visibility</p:attrName>
                                        </p:attrNameLst>
                                      </p:cBhvr>
                                      <p:to>
                                        <p:strVal val="visible"/>
                                      </p:to>
                                    </p:set>
                                    <p:animEffect filter="fade" transition="in">
                                      <p:cBhvr additive="repl">
                                        <p:cTn id="1489" dur="1000"/>
                                        <p:tgtEl>
                                          <p:spTgt spid="386">
                                            <p:txEl>
                                              <p:pRg st="1" end="1"/>
                                            </p:txEl>
                                          </p:spTgt>
                                        </p:tgtEl>
                                      </p:cBhvr>
                                    </p:animEffect>
                                    <p:anim calcmode="lin" valueType="num">
                                      <p:cBhvr additive="repl">
                                        <p:cTn id="1490" dur="1000" fill="hold"/>
                                        <p:tgtEl>
                                          <p:spTgt spid="386">
                                            <p:txEl>
                                              <p:pRg st="1" end="1"/>
                                            </p:txEl>
                                          </p:spTgt>
                                        </p:tgtEl>
                                        <p:attrNameLst>
                                          <p:attrName>ppt_x</p:attrName>
                                        </p:attrNameLst>
                                      </p:cBhvr>
                                      <p:tavLst>
                                        <p:tav tm="0">
                                          <p:val>
                                            <p:strVal val="#ppt_x"/>
                                          </p:val>
                                        </p:tav>
                                        <p:tav tm="100000">
                                          <p:val>
                                            <p:strVal val="#ppt_x"/>
                                          </p:val>
                                        </p:tav>
                                      </p:tavLst>
                                    </p:anim>
                                    <p:anim calcmode="lin" valueType="num">
                                      <p:cBhvr additive="repl">
                                        <p:cTn id="1491" dur="1000" fill="hold"/>
                                        <p:tgtEl>
                                          <p:spTgt spid="386">
                                            <p:txEl>
                                              <p:pRg st="1" end="1"/>
                                            </p:txEl>
                                          </p:spTgt>
                                        </p:tgtEl>
                                        <p:attrNameLst>
                                          <p:attrName>ppt_y</p:attrName>
                                        </p:attrNameLst>
                                      </p:cBhvr>
                                      <p:tavLst>
                                        <p:tav tm="0">
                                          <p:val>
                                            <p:strVal val="#ppt_y+.1"/>
                                          </p:val>
                                        </p:tav>
                                        <p:tav tm="100000">
                                          <p:val>
                                            <p:strVal val="#ppt_y"/>
                                          </p:val>
                                        </p:tav>
                                      </p:tavLst>
                                    </p:anim>
                                  </p:childTnLst>
                                </p:cTn>
                              </p:par>
                              <p:par>
                                <p:cTn id="1492" nodeType="withEffect" fill="hold" presetClass="entr" presetID="42">
                                  <p:stCondLst>
                                    <p:cond delay="0"/>
                                  </p:stCondLst>
                                  <p:childTnLst>
                                    <p:set>
                                      <p:cBhvr>
                                        <p:cTn id="1493" dur="1" fill="hold">
                                          <p:stCondLst>
                                            <p:cond delay="0"/>
                                          </p:stCondLst>
                                        </p:cTn>
                                        <p:tgtEl>
                                          <p:spTgt spid="386">
                                            <p:txEl>
                                              <p:pRg st="2" end="2"/>
                                            </p:txEl>
                                          </p:spTgt>
                                        </p:tgtEl>
                                        <p:attrNameLst>
                                          <p:attrName>style.visibility</p:attrName>
                                        </p:attrNameLst>
                                      </p:cBhvr>
                                      <p:to>
                                        <p:strVal val="visible"/>
                                      </p:to>
                                    </p:set>
                                    <p:animEffect filter="fade" transition="in">
                                      <p:cBhvr additive="repl">
                                        <p:cTn id="1494" dur="1000"/>
                                        <p:tgtEl>
                                          <p:spTgt spid="386">
                                            <p:txEl>
                                              <p:pRg st="2" end="2"/>
                                            </p:txEl>
                                          </p:spTgt>
                                        </p:tgtEl>
                                      </p:cBhvr>
                                    </p:animEffect>
                                    <p:anim calcmode="lin" valueType="num">
                                      <p:cBhvr additive="repl">
                                        <p:cTn id="1495" dur="1000" fill="hold"/>
                                        <p:tgtEl>
                                          <p:spTgt spid="386">
                                            <p:txEl>
                                              <p:pRg st="2" end="2"/>
                                            </p:txEl>
                                          </p:spTgt>
                                        </p:tgtEl>
                                        <p:attrNameLst>
                                          <p:attrName>ppt_x</p:attrName>
                                        </p:attrNameLst>
                                      </p:cBhvr>
                                      <p:tavLst>
                                        <p:tav tm="0">
                                          <p:val>
                                            <p:strVal val="#ppt_x"/>
                                          </p:val>
                                        </p:tav>
                                        <p:tav tm="100000">
                                          <p:val>
                                            <p:strVal val="#ppt_x"/>
                                          </p:val>
                                        </p:tav>
                                      </p:tavLst>
                                    </p:anim>
                                    <p:anim calcmode="lin" valueType="num">
                                      <p:cBhvr additive="repl">
                                        <p:cTn id="1496" dur="1000" fill="hold"/>
                                        <p:tgtEl>
                                          <p:spTgt spid="386">
                                            <p:txEl>
                                              <p:pRg st="2" end="2"/>
                                            </p:txEl>
                                          </p:spTgt>
                                        </p:tgtEl>
                                        <p:attrNameLst>
                                          <p:attrName>ppt_y</p:attrName>
                                        </p:attrNameLst>
                                      </p:cBhvr>
                                      <p:tavLst>
                                        <p:tav tm="0">
                                          <p:val>
                                            <p:strVal val="#ppt_y+.1"/>
                                          </p:val>
                                        </p:tav>
                                        <p:tav tm="100000">
                                          <p:val>
                                            <p:strVal val="#ppt_y"/>
                                          </p:val>
                                        </p:tav>
                                      </p:tavLst>
                                    </p:anim>
                                  </p:childTnLst>
                                </p:cTn>
                              </p:par>
                              <p:par>
                                <p:cTn id="1497" nodeType="withEffect" fill="hold" presetClass="entr" presetID="42">
                                  <p:stCondLst>
                                    <p:cond delay="0"/>
                                  </p:stCondLst>
                                  <p:childTnLst>
                                    <p:set>
                                      <p:cBhvr>
                                        <p:cTn id="1498" dur="1" fill="hold">
                                          <p:stCondLst>
                                            <p:cond delay="0"/>
                                          </p:stCondLst>
                                        </p:cTn>
                                        <p:tgtEl>
                                          <p:spTgt spid="386">
                                            <p:txEl>
                                              <p:pRg st="3" end="3"/>
                                            </p:txEl>
                                          </p:spTgt>
                                        </p:tgtEl>
                                        <p:attrNameLst>
                                          <p:attrName>style.visibility</p:attrName>
                                        </p:attrNameLst>
                                      </p:cBhvr>
                                      <p:to>
                                        <p:strVal val="visible"/>
                                      </p:to>
                                    </p:set>
                                    <p:animEffect filter="fade" transition="in">
                                      <p:cBhvr additive="repl">
                                        <p:cTn id="1499" dur="1000"/>
                                        <p:tgtEl>
                                          <p:spTgt spid="386">
                                            <p:txEl>
                                              <p:pRg st="3" end="3"/>
                                            </p:txEl>
                                          </p:spTgt>
                                        </p:tgtEl>
                                      </p:cBhvr>
                                    </p:animEffect>
                                    <p:anim calcmode="lin" valueType="num">
                                      <p:cBhvr additive="repl">
                                        <p:cTn id="1500" dur="1000" fill="hold"/>
                                        <p:tgtEl>
                                          <p:spTgt spid="386">
                                            <p:txEl>
                                              <p:pRg st="3" end="3"/>
                                            </p:txEl>
                                          </p:spTgt>
                                        </p:tgtEl>
                                        <p:attrNameLst>
                                          <p:attrName>ppt_x</p:attrName>
                                        </p:attrNameLst>
                                      </p:cBhvr>
                                      <p:tavLst>
                                        <p:tav tm="0">
                                          <p:val>
                                            <p:strVal val="#ppt_x"/>
                                          </p:val>
                                        </p:tav>
                                        <p:tav tm="100000">
                                          <p:val>
                                            <p:strVal val="#ppt_x"/>
                                          </p:val>
                                        </p:tav>
                                      </p:tavLst>
                                    </p:anim>
                                    <p:anim calcmode="lin" valueType="num">
                                      <p:cBhvr additive="repl">
                                        <p:cTn id="1501" dur="1000" fill="hold"/>
                                        <p:tgtEl>
                                          <p:spTgt spid="38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02" fill="hold">
                      <p:stCondLst>
                        <p:cond delay="indefinite"/>
                      </p:stCondLst>
                      <p:childTnLst>
                        <p:par>
                          <p:cTn id="1503" fill="hold">
                            <p:stCondLst>
                              <p:cond delay="0"/>
                            </p:stCondLst>
                            <p:childTnLst>
                              <p:par>
                                <p:cTn id="1504" nodeType="clickEffect" fill="hold" presetClass="entr" presetID="42">
                                  <p:stCondLst>
                                    <p:cond delay="0"/>
                                  </p:stCondLst>
                                  <p:childTnLst>
                                    <p:set>
                                      <p:cBhvr>
                                        <p:cTn id="1505" dur="1" fill="hold">
                                          <p:stCondLst>
                                            <p:cond delay="0"/>
                                          </p:stCondLst>
                                        </p:cTn>
                                        <p:tgtEl>
                                          <p:spTgt spid="386">
                                            <p:txEl>
                                              <p:pRg st="4" end="4"/>
                                            </p:txEl>
                                          </p:spTgt>
                                        </p:tgtEl>
                                        <p:attrNameLst>
                                          <p:attrName>style.visibility</p:attrName>
                                        </p:attrNameLst>
                                      </p:cBhvr>
                                      <p:to>
                                        <p:strVal val="visible"/>
                                      </p:to>
                                    </p:set>
                                    <p:animEffect filter="fade" transition="in">
                                      <p:cBhvr additive="repl">
                                        <p:cTn id="1506" dur="1000"/>
                                        <p:tgtEl>
                                          <p:spTgt spid="386">
                                            <p:txEl>
                                              <p:pRg st="4" end="4"/>
                                            </p:txEl>
                                          </p:spTgt>
                                        </p:tgtEl>
                                      </p:cBhvr>
                                    </p:animEffect>
                                    <p:anim calcmode="lin" valueType="num">
                                      <p:cBhvr additive="repl">
                                        <p:cTn id="1507" dur="1000" fill="hold"/>
                                        <p:tgtEl>
                                          <p:spTgt spid="386">
                                            <p:txEl>
                                              <p:pRg st="4" end="4"/>
                                            </p:txEl>
                                          </p:spTgt>
                                        </p:tgtEl>
                                        <p:attrNameLst>
                                          <p:attrName>ppt_x</p:attrName>
                                        </p:attrNameLst>
                                      </p:cBhvr>
                                      <p:tavLst>
                                        <p:tav tm="0">
                                          <p:val>
                                            <p:strVal val="#ppt_x"/>
                                          </p:val>
                                        </p:tav>
                                        <p:tav tm="100000">
                                          <p:val>
                                            <p:strVal val="#ppt_x"/>
                                          </p:val>
                                        </p:tav>
                                      </p:tavLst>
                                    </p:anim>
                                    <p:anim calcmode="lin" valueType="num">
                                      <p:cBhvr additive="repl">
                                        <p:cTn id="1508" dur="1000" fill="hold"/>
                                        <p:tgtEl>
                                          <p:spTgt spid="38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54504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Additional Cloud Storage Attributes</a:t>
            </a:r>
            <a:endParaRPr b="0" lang="en-IN" sz="5000" strike="noStrike" u="none">
              <a:solidFill>
                <a:srgbClr val="000000"/>
              </a:solidFill>
              <a:effectLst/>
              <a:uFillTx/>
              <a:latin typeface="Arial"/>
            </a:endParaRPr>
          </a:p>
        </p:txBody>
      </p:sp>
      <p:sp>
        <p:nvSpPr>
          <p:cNvPr id="388" name="PlaceHolder 2"/>
          <p:cNvSpPr>
            <a:spLocks noGrp="1"/>
          </p:cNvSpPr>
          <p:nvPr>
            <p:ph/>
          </p:nvPr>
        </p:nvSpPr>
        <p:spPr>
          <a:xfrm>
            <a:off x="609480" y="172332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Resource pooling and multi-tenancy</a:t>
            </a:r>
            <a:r>
              <a:rPr b="0" lang="en-US" sz="2600" strike="noStrike" u="none">
                <a:solidFill>
                  <a:schemeClr val="dk1"/>
                </a:solidFill>
                <a:effectLst/>
                <a:uFillTx/>
                <a:latin typeface="Constantia"/>
              </a:rPr>
              <a:t>: Multiple consumers can use shared single storage device. Storage resources are pooled and consumers can be assigned and unassigned resources according to their needs.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Scalable and elastic</a:t>
            </a:r>
            <a:r>
              <a:rPr b="0" lang="en-US" sz="2600" strike="noStrike" u="none">
                <a:solidFill>
                  <a:schemeClr val="dk1"/>
                </a:solidFill>
                <a:effectLst/>
                <a:uFillTx/>
                <a:latin typeface="Constantia"/>
              </a:rPr>
              <a:t>: Virtualized storage can be easily expanded on need basis.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Accessible </a:t>
            </a:r>
            <a:r>
              <a:rPr b="1" lang="en-US" sz="2600" strike="noStrike" u="none">
                <a:solidFill>
                  <a:schemeClr val="dk1"/>
                </a:solidFill>
                <a:effectLst/>
                <a:uFillTx/>
                <a:latin typeface="Constantia"/>
              </a:rPr>
              <a:t>standard protocols</a:t>
            </a:r>
            <a:r>
              <a:rPr b="0" lang="en-US" sz="2600" strike="noStrike" u="none">
                <a:solidFill>
                  <a:schemeClr val="dk1"/>
                </a:solidFill>
                <a:effectLst/>
                <a:uFillTx/>
                <a:latin typeface="Constantia"/>
              </a:rPr>
              <a:t> including HTTP, FTP, XML, SOAP and REST.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Service-based</a:t>
            </a:r>
            <a:r>
              <a:rPr b="0" lang="en-US" sz="2600" strike="noStrike" u="none">
                <a:solidFill>
                  <a:schemeClr val="dk1"/>
                </a:solidFill>
                <a:effectLst/>
                <a:uFillTx/>
                <a:latin typeface="Constantia"/>
              </a:rPr>
              <a:t>: Consumers no need to invest, that is, no CAPEX (Capital Expenditure) and only pay for usage, that is, </a:t>
            </a:r>
            <a:r>
              <a:rPr b="1" lang="en-US" sz="2600" strike="noStrike" u="none">
                <a:solidFill>
                  <a:schemeClr val="dk1"/>
                </a:solidFill>
                <a:effectLst/>
                <a:uFillTx/>
                <a:latin typeface="Constantia"/>
              </a:rPr>
              <a:t>OPEX</a:t>
            </a:r>
            <a:r>
              <a:rPr b="0" lang="en-US" sz="2600" strike="noStrike" u="none">
                <a:solidFill>
                  <a:schemeClr val="dk1"/>
                </a:solidFill>
                <a:effectLst/>
                <a:uFillTx/>
                <a:latin typeface="Constantia"/>
              </a:rPr>
              <a:t> (Operational Expenditure).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Pricing based on usage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Shared and collaborative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1" lang="en-US" sz="2600" strike="noStrike" u="none">
                <a:solidFill>
                  <a:schemeClr val="dk1"/>
                </a:solidFill>
                <a:effectLst/>
                <a:uFillTx/>
                <a:latin typeface="Constantia"/>
              </a:rPr>
              <a:t>On-demand self-service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09" dur="indefinite" restart="never" nodeType="tmRoot">
          <p:childTnLst>
            <p:seq>
              <p:cTn id="1510" dur="indefinite" nodeType="mainSeq">
                <p:childTnLst>
                  <p:par>
                    <p:cTn id="1511" fill="hold">
                      <p:stCondLst>
                        <p:cond delay="indefinite"/>
                      </p:stCondLst>
                      <p:childTnLst>
                        <p:par>
                          <p:cTn id="1512" fill="hold">
                            <p:stCondLst>
                              <p:cond delay="0"/>
                            </p:stCondLst>
                            <p:childTnLst>
                              <p:par>
                                <p:cTn id="1513" nodeType="clickEffect" fill="hold" presetClass="entr" presetID="42">
                                  <p:stCondLst>
                                    <p:cond delay="0"/>
                                  </p:stCondLst>
                                  <p:childTnLst>
                                    <p:set>
                                      <p:cBhvr>
                                        <p:cTn id="1514" dur="1" fill="hold">
                                          <p:stCondLst>
                                            <p:cond delay="0"/>
                                          </p:stCondLst>
                                        </p:cTn>
                                        <p:tgtEl>
                                          <p:spTgt spid="388">
                                            <p:txEl>
                                              <p:pRg st="0" end="0"/>
                                            </p:txEl>
                                          </p:spTgt>
                                        </p:tgtEl>
                                        <p:attrNameLst>
                                          <p:attrName>style.visibility</p:attrName>
                                        </p:attrNameLst>
                                      </p:cBhvr>
                                      <p:to>
                                        <p:strVal val="visible"/>
                                      </p:to>
                                    </p:set>
                                    <p:animEffect filter="fade" transition="in">
                                      <p:cBhvr additive="repl">
                                        <p:cTn id="1515" dur="1000"/>
                                        <p:tgtEl>
                                          <p:spTgt spid="388">
                                            <p:txEl>
                                              <p:pRg st="0" end="0"/>
                                            </p:txEl>
                                          </p:spTgt>
                                        </p:tgtEl>
                                      </p:cBhvr>
                                    </p:animEffect>
                                    <p:anim calcmode="lin" valueType="num">
                                      <p:cBhvr additive="repl">
                                        <p:cTn id="1516" dur="1000" fill="hold"/>
                                        <p:tgtEl>
                                          <p:spTgt spid="388">
                                            <p:txEl>
                                              <p:pRg st="0" end="0"/>
                                            </p:txEl>
                                          </p:spTgt>
                                        </p:tgtEl>
                                        <p:attrNameLst>
                                          <p:attrName>ppt_x</p:attrName>
                                        </p:attrNameLst>
                                      </p:cBhvr>
                                      <p:tavLst>
                                        <p:tav tm="0">
                                          <p:val>
                                            <p:strVal val="#ppt_x"/>
                                          </p:val>
                                        </p:tav>
                                        <p:tav tm="100000">
                                          <p:val>
                                            <p:strVal val="#ppt_x"/>
                                          </p:val>
                                        </p:tav>
                                      </p:tavLst>
                                    </p:anim>
                                    <p:anim calcmode="lin" valueType="num">
                                      <p:cBhvr additive="repl">
                                        <p:cTn id="1517" dur="1000" fill="hold"/>
                                        <p:tgtEl>
                                          <p:spTgt spid="38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18" fill="hold">
                      <p:stCondLst>
                        <p:cond delay="indefinite"/>
                      </p:stCondLst>
                      <p:childTnLst>
                        <p:par>
                          <p:cTn id="1519" fill="hold">
                            <p:stCondLst>
                              <p:cond delay="0"/>
                            </p:stCondLst>
                            <p:childTnLst>
                              <p:par>
                                <p:cTn id="1520" nodeType="clickEffect" fill="hold" presetClass="entr" presetID="42">
                                  <p:stCondLst>
                                    <p:cond delay="0"/>
                                  </p:stCondLst>
                                  <p:childTnLst>
                                    <p:set>
                                      <p:cBhvr>
                                        <p:cTn id="1521" dur="1" fill="hold">
                                          <p:stCondLst>
                                            <p:cond delay="0"/>
                                          </p:stCondLst>
                                        </p:cTn>
                                        <p:tgtEl>
                                          <p:spTgt spid="388">
                                            <p:txEl>
                                              <p:pRg st="1" end="1"/>
                                            </p:txEl>
                                          </p:spTgt>
                                        </p:tgtEl>
                                        <p:attrNameLst>
                                          <p:attrName>style.visibility</p:attrName>
                                        </p:attrNameLst>
                                      </p:cBhvr>
                                      <p:to>
                                        <p:strVal val="visible"/>
                                      </p:to>
                                    </p:set>
                                    <p:animEffect filter="fade" transition="in">
                                      <p:cBhvr additive="repl">
                                        <p:cTn id="1522" dur="1000"/>
                                        <p:tgtEl>
                                          <p:spTgt spid="388">
                                            <p:txEl>
                                              <p:pRg st="1" end="1"/>
                                            </p:txEl>
                                          </p:spTgt>
                                        </p:tgtEl>
                                      </p:cBhvr>
                                    </p:animEffect>
                                    <p:anim calcmode="lin" valueType="num">
                                      <p:cBhvr additive="repl">
                                        <p:cTn id="1523" dur="1000" fill="hold"/>
                                        <p:tgtEl>
                                          <p:spTgt spid="388">
                                            <p:txEl>
                                              <p:pRg st="1" end="1"/>
                                            </p:txEl>
                                          </p:spTgt>
                                        </p:tgtEl>
                                        <p:attrNameLst>
                                          <p:attrName>ppt_x</p:attrName>
                                        </p:attrNameLst>
                                      </p:cBhvr>
                                      <p:tavLst>
                                        <p:tav tm="0">
                                          <p:val>
                                            <p:strVal val="#ppt_x"/>
                                          </p:val>
                                        </p:tav>
                                        <p:tav tm="100000">
                                          <p:val>
                                            <p:strVal val="#ppt_x"/>
                                          </p:val>
                                        </p:tav>
                                      </p:tavLst>
                                    </p:anim>
                                    <p:anim calcmode="lin" valueType="num">
                                      <p:cBhvr additive="repl">
                                        <p:cTn id="1524" dur="1000" fill="hold"/>
                                        <p:tgtEl>
                                          <p:spTgt spid="38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25" fill="hold">
                      <p:stCondLst>
                        <p:cond delay="indefinite"/>
                      </p:stCondLst>
                      <p:childTnLst>
                        <p:par>
                          <p:cTn id="1526" fill="hold">
                            <p:stCondLst>
                              <p:cond delay="0"/>
                            </p:stCondLst>
                            <p:childTnLst>
                              <p:par>
                                <p:cTn id="1527" nodeType="clickEffect" fill="hold" presetClass="entr" presetID="42">
                                  <p:stCondLst>
                                    <p:cond delay="0"/>
                                  </p:stCondLst>
                                  <p:childTnLst>
                                    <p:set>
                                      <p:cBhvr>
                                        <p:cTn id="1528" dur="1" fill="hold">
                                          <p:stCondLst>
                                            <p:cond delay="0"/>
                                          </p:stCondLst>
                                        </p:cTn>
                                        <p:tgtEl>
                                          <p:spTgt spid="388">
                                            <p:txEl>
                                              <p:pRg st="2" end="2"/>
                                            </p:txEl>
                                          </p:spTgt>
                                        </p:tgtEl>
                                        <p:attrNameLst>
                                          <p:attrName>style.visibility</p:attrName>
                                        </p:attrNameLst>
                                      </p:cBhvr>
                                      <p:to>
                                        <p:strVal val="visible"/>
                                      </p:to>
                                    </p:set>
                                    <p:animEffect filter="fade" transition="in">
                                      <p:cBhvr additive="repl">
                                        <p:cTn id="1529" dur="1000"/>
                                        <p:tgtEl>
                                          <p:spTgt spid="388">
                                            <p:txEl>
                                              <p:pRg st="2" end="2"/>
                                            </p:txEl>
                                          </p:spTgt>
                                        </p:tgtEl>
                                      </p:cBhvr>
                                    </p:animEffect>
                                    <p:anim calcmode="lin" valueType="num">
                                      <p:cBhvr additive="repl">
                                        <p:cTn id="1530" dur="1000" fill="hold"/>
                                        <p:tgtEl>
                                          <p:spTgt spid="388">
                                            <p:txEl>
                                              <p:pRg st="2" end="2"/>
                                            </p:txEl>
                                          </p:spTgt>
                                        </p:tgtEl>
                                        <p:attrNameLst>
                                          <p:attrName>ppt_x</p:attrName>
                                        </p:attrNameLst>
                                      </p:cBhvr>
                                      <p:tavLst>
                                        <p:tav tm="0">
                                          <p:val>
                                            <p:strVal val="#ppt_x"/>
                                          </p:val>
                                        </p:tav>
                                        <p:tav tm="100000">
                                          <p:val>
                                            <p:strVal val="#ppt_x"/>
                                          </p:val>
                                        </p:tav>
                                      </p:tavLst>
                                    </p:anim>
                                    <p:anim calcmode="lin" valueType="num">
                                      <p:cBhvr additive="repl">
                                        <p:cTn id="1531" dur="1000" fill="hold"/>
                                        <p:tgtEl>
                                          <p:spTgt spid="38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32" fill="hold">
                      <p:stCondLst>
                        <p:cond delay="indefinite"/>
                      </p:stCondLst>
                      <p:childTnLst>
                        <p:par>
                          <p:cTn id="1533" fill="hold">
                            <p:stCondLst>
                              <p:cond delay="0"/>
                            </p:stCondLst>
                            <p:childTnLst>
                              <p:par>
                                <p:cTn id="1534" nodeType="clickEffect" fill="hold" presetClass="entr" presetID="42">
                                  <p:stCondLst>
                                    <p:cond delay="0"/>
                                  </p:stCondLst>
                                  <p:childTnLst>
                                    <p:set>
                                      <p:cBhvr>
                                        <p:cTn id="1535" dur="1" fill="hold">
                                          <p:stCondLst>
                                            <p:cond delay="0"/>
                                          </p:stCondLst>
                                        </p:cTn>
                                        <p:tgtEl>
                                          <p:spTgt spid="388">
                                            <p:txEl>
                                              <p:pRg st="3" end="3"/>
                                            </p:txEl>
                                          </p:spTgt>
                                        </p:tgtEl>
                                        <p:attrNameLst>
                                          <p:attrName>style.visibility</p:attrName>
                                        </p:attrNameLst>
                                      </p:cBhvr>
                                      <p:to>
                                        <p:strVal val="visible"/>
                                      </p:to>
                                    </p:set>
                                    <p:animEffect filter="fade" transition="in">
                                      <p:cBhvr additive="repl">
                                        <p:cTn id="1536" dur="1000"/>
                                        <p:tgtEl>
                                          <p:spTgt spid="388">
                                            <p:txEl>
                                              <p:pRg st="3" end="3"/>
                                            </p:txEl>
                                          </p:spTgt>
                                        </p:tgtEl>
                                      </p:cBhvr>
                                    </p:animEffect>
                                    <p:anim calcmode="lin" valueType="num">
                                      <p:cBhvr additive="repl">
                                        <p:cTn id="1537" dur="1000" fill="hold"/>
                                        <p:tgtEl>
                                          <p:spTgt spid="388">
                                            <p:txEl>
                                              <p:pRg st="3" end="3"/>
                                            </p:txEl>
                                          </p:spTgt>
                                        </p:tgtEl>
                                        <p:attrNameLst>
                                          <p:attrName>ppt_x</p:attrName>
                                        </p:attrNameLst>
                                      </p:cBhvr>
                                      <p:tavLst>
                                        <p:tav tm="0">
                                          <p:val>
                                            <p:strVal val="#ppt_x"/>
                                          </p:val>
                                        </p:tav>
                                        <p:tav tm="100000">
                                          <p:val>
                                            <p:strVal val="#ppt_x"/>
                                          </p:val>
                                        </p:tav>
                                      </p:tavLst>
                                    </p:anim>
                                    <p:anim calcmode="lin" valueType="num">
                                      <p:cBhvr additive="repl">
                                        <p:cTn id="1538" dur="1000" fill="hold"/>
                                        <p:tgtEl>
                                          <p:spTgt spid="38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39" fill="hold">
                      <p:stCondLst>
                        <p:cond delay="indefinite"/>
                      </p:stCondLst>
                      <p:childTnLst>
                        <p:par>
                          <p:cTn id="1540" fill="hold">
                            <p:stCondLst>
                              <p:cond delay="0"/>
                            </p:stCondLst>
                            <p:childTnLst>
                              <p:par>
                                <p:cTn id="1541" nodeType="clickEffect" fill="hold" presetClass="entr" presetID="42">
                                  <p:stCondLst>
                                    <p:cond delay="0"/>
                                  </p:stCondLst>
                                  <p:childTnLst>
                                    <p:set>
                                      <p:cBhvr>
                                        <p:cTn id="1542" dur="1" fill="hold">
                                          <p:stCondLst>
                                            <p:cond delay="0"/>
                                          </p:stCondLst>
                                        </p:cTn>
                                        <p:tgtEl>
                                          <p:spTgt spid="388">
                                            <p:txEl>
                                              <p:pRg st="4" end="4"/>
                                            </p:txEl>
                                          </p:spTgt>
                                        </p:tgtEl>
                                        <p:attrNameLst>
                                          <p:attrName>style.visibility</p:attrName>
                                        </p:attrNameLst>
                                      </p:cBhvr>
                                      <p:to>
                                        <p:strVal val="visible"/>
                                      </p:to>
                                    </p:set>
                                    <p:animEffect filter="fade" transition="in">
                                      <p:cBhvr additive="repl">
                                        <p:cTn id="1543" dur="1000"/>
                                        <p:tgtEl>
                                          <p:spTgt spid="388">
                                            <p:txEl>
                                              <p:pRg st="4" end="4"/>
                                            </p:txEl>
                                          </p:spTgt>
                                        </p:tgtEl>
                                      </p:cBhvr>
                                    </p:animEffect>
                                    <p:anim calcmode="lin" valueType="num">
                                      <p:cBhvr additive="repl">
                                        <p:cTn id="1544" dur="1000" fill="hold"/>
                                        <p:tgtEl>
                                          <p:spTgt spid="388">
                                            <p:txEl>
                                              <p:pRg st="4" end="4"/>
                                            </p:txEl>
                                          </p:spTgt>
                                        </p:tgtEl>
                                        <p:attrNameLst>
                                          <p:attrName>ppt_x</p:attrName>
                                        </p:attrNameLst>
                                      </p:cBhvr>
                                      <p:tavLst>
                                        <p:tav tm="0">
                                          <p:val>
                                            <p:strVal val="#ppt_x"/>
                                          </p:val>
                                        </p:tav>
                                        <p:tav tm="100000">
                                          <p:val>
                                            <p:strVal val="#ppt_x"/>
                                          </p:val>
                                        </p:tav>
                                      </p:tavLst>
                                    </p:anim>
                                    <p:anim calcmode="lin" valueType="num">
                                      <p:cBhvr additive="repl">
                                        <p:cTn id="1545" dur="1000" fill="hold"/>
                                        <p:tgtEl>
                                          <p:spTgt spid="38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46" fill="hold">
                      <p:stCondLst>
                        <p:cond delay="indefinite"/>
                      </p:stCondLst>
                      <p:childTnLst>
                        <p:par>
                          <p:cTn id="1547" fill="hold">
                            <p:stCondLst>
                              <p:cond delay="0"/>
                            </p:stCondLst>
                            <p:childTnLst>
                              <p:par>
                                <p:cTn id="1548" nodeType="clickEffect" fill="hold" presetClass="entr" presetID="42">
                                  <p:stCondLst>
                                    <p:cond delay="0"/>
                                  </p:stCondLst>
                                  <p:childTnLst>
                                    <p:set>
                                      <p:cBhvr>
                                        <p:cTn id="1549" dur="1" fill="hold">
                                          <p:stCondLst>
                                            <p:cond delay="0"/>
                                          </p:stCondLst>
                                        </p:cTn>
                                        <p:tgtEl>
                                          <p:spTgt spid="388">
                                            <p:txEl>
                                              <p:pRg st="5" end="5"/>
                                            </p:txEl>
                                          </p:spTgt>
                                        </p:tgtEl>
                                        <p:attrNameLst>
                                          <p:attrName>style.visibility</p:attrName>
                                        </p:attrNameLst>
                                      </p:cBhvr>
                                      <p:to>
                                        <p:strVal val="visible"/>
                                      </p:to>
                                    </p:set>
                                    <p:animEffect filter="fade" transition="in">
                                      <p:cBhvr additive="repl">
                                        <p:cTn id="1550" dur="1000"/>
                                        <p:tgtEl>
                                          <p:spTgt spid="388">
                                            <p:txEl>
                                              <p:pRg st="5" end="5"/>
                                            </p:txEl>
                                          </p:spTgt>
                                        </p:tgtEl>
                                      </p:cBhvr>
                                    </p:animEffect>
                                    <p:anim calcmode="lin" valueType="num">
                                      <p:cBhvr additive="repl">
                                        <p:cTn id="1551" dur="1000" fill="hold"/>
                                        <p:tgtEl>
                                          <p:spTgt spid="388">
                                            <p:txEl>
                                              <p:pRg st="5" end="5"/>
                                            </p:txEl>
                                          </p:spTgt>
                                        </p:tgtEl>
                                        <p:attrNameLst>
                                          <p:attrName>ppt_x</p:attrName>
                                        </p:attrNameLst>
                                      </p:cBhvr>
                                      <p:tavLst>
                                        <p:tav tm="0">
                                          <p:val>
                                            <p:strVal val="#ppt_x"/>
                                          </p:val>
                                        </p:tav>
                                        <p:tav tm="100000">
                                          <p:val>
                                            <p:strVal val="#ppt_x"/>
                                          </p:val>
                                        </p:tav>
                                      </p:tavLst>
                                    </p:anim>
                                    <p:anim calcmode="lin" valueType="num">
                                      <p:cBhvr additive="repl">
                                        <p:cTn id="1552" dur="1000" fill="hold"/>
                                        <p:tgtEl>
                                          <p:spTgt spid="38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53" fill="hold">
                      <p:stCondLst>
                        <p:cond delay="indefinite"/>
                      </p:stCondLst>
                      <p:childTnLst>
                        <p:par>
                          <p:cTn id="1554" fill="hold">
                            <p:stCondLst>
                              <p:cond delay="0"/>
                            </p:stCondLst>
                            <p:childTnLst>
                              <p:par>
                                <p:cTn id="1555" nodeType="clickEffect" fill="hold" presetClass="entr" presetID="42">
                                  <p:stCondLst>
                                    <p:cond delay="0"/>
                                  </p:stCondLst>
                                  <p:childTnLst>
                                    <p:set>
                                      <p:cBhvr>
                                        <p:cTn id="1556" dur="1" fill="hold">
                                          <p:stCondLst>
                                            <p:cond delay="0"/>
                                          </p:stCondLst>
                                        </p:cTn>
                                        <p:tgtEl>
                                          <p:spTgt spid="388">
                                            <p:txEl>
                                              <p:pRg st="6" end="6"/>
                                            </p:txEl>
                                          </p:spTgt>
                                        </p:tgtEl>
                                        <p:attrNameLst>
                                          <p:attrName>style.visibility</p:attrName>
                                        </p:attrNameLst>
                                      </p:cBhvr>
                                      <p:to>
                                        <p:strVal val="visible"/>
                                      </p:to>
                                    </p:set>
                                    <p:animEffect filter="fade" transition="in">
                                      <p:cBhvr additive="repl">
                                        <p:cTn id="1557" dur="1000"/>
                                        <p:tgtEl>
                                          <p:spTgt spid="388">
                                            <p:txEl>
                                              <p:pRg st="6" end="6"/>
                                            </p:txEl>
                                          </p:spTgt>
                                        </p:tgtEl>
                                      </p:cBhvr>
                                    </p:animEffect>
                                    <p:anim calcmode="lin" valueType="num">
                                      <p:cBhvr additive="repl">
                                        <p:cTn id="1558" dur="1000" fill="hold"/>
                                        <p:tgtEl>
                                          <p:spTgt spid="388">
                                            <p:txEl>
                                              <p:pRg st="6" end="6"/>
                                            </p:txEl>
                                          </p:spTgt>
                                        </p:tgtEl>
                                        <p:attrNameLst>
                                          <p:attrName>ppt_x</p:attrName>
                                        </p:attrNameLst>
                                      </p:cBhvr>
                                      <p:tavLst>
                                        <p:tav tm="0">
                                          <p:val>
                                            <p:strVal val="#ppt_x"/>
                                          </p:val>
                                        </p:tav>
                                        <p:tav tm="100000">
                                          <p:val>
                                            <p:strVal val="#ppt_x"/>
                                          </p:val>
                                        </p:tav>
                                      </p:tavLst>
                                    </p:anim>
                                    <p:anim calcmode="lin" valueType="num">
                                      <p:cBhvr additive="repl">
                                        <p:cTn id="1559" dur="1000" fill="hold"/>
                                        <p:tgtEl>
                                          <p:spTgt spid="38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gn="ctr">
              <a:buNone/>
            </a:pPr>
            <a:endParaRPr b="0" lang="en-IN" sz="1800" strike="noStrike" u="none">
              <a:solidFill>
                <a:srgbClr val="000000"/>
              </a:solidFill>
              <a:effectLst/>
              <a:uFillTx/>
              <a:latin typeface="Arial"/>
            </a:endParaRPr>
          </a:p>
        </p:txBody>
      </p:sp>
      <p:sp>
        <p:nvSpPr>
          <p:cNvPr id="390"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storage can be accessible through web-based applications or through web services Application Programming Interfaces (APIs), and using this data are stored.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organizations have started developing personalized web applications for easy access of cloud storage services.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60" dur="indefinite" restart="never" nodeType="tmRoot">
          <p:childTnLst>
            <p:seq>
              <p:cTn id="1561" dur="indefinite" nodeType="mainSeq">
                <p:childTnLst>
                  <p:par>
                    <p:cTn id="1562" fill="hold">
                      <p:stCondLst>
                        <p:cond delay="indefinite"/>
                      </p:stCondLst>
                      <p:childTnLst>
                        <p:par>
                          <p:cTn id="1563" fill="hold">
                            <p:stCondLst>
                              <p:cond delay="0"/>
                            </p:stCondLst>
                            <p:childTnLst>
                              <p:par>
                                <p:cTn id="1564" nodeType="clickEffect" fill="hold" presetClass="entr" presetID="42">
                                  <p:stCondLst>
                                    <p:cond delay="0"/>
                                  </p:stCondLst>
                                  <p:childTnLst>
                                    <p:set>
                                      <p:cBhvr>
                                        <p:cTn id="1565" dur="1" fill="hold">
                                          <p:stCondLst>
                                            <p:cond delay="0"/>
                                          </p:stCondLst>
                                        </p:cTn>
                                        <p:tgtEl>
                                          <p:spTgt spid="390">
                                            <p:txEl>
                                              <p:pRg st="0" end="0"/>
                                            </p:txEl>
                                          </p:spTgt>
                                        </p:tgtEl>
                                        <p:attrNameLst>
                                          <p:attrName>style.visibility</p:attrName>
                                        </p:attrNameLst>
                                      </p:cBhvr>
                                      <p:to>
                                        <p:strVal val="visible"/>
                                      </p:to>
                                    </p:set>
                                    <p:animEffect filter="fade" transition="in">
                                      <p:cBhvr additive="repl">
                                        <p:cTn id="1566" dur="1000"/>
                                        <p:tgtEl>
                                          <p:spTgt spid="390">
                                            <p:txEl>
                                              <p:pRg st="0" end="0"/>
                                            </p:txEl>
                                          </p:spTgt>
                                        </p:tgtEl>
                                      </p:cBhvr>
                                    </p:animEffect>
                                    <p:anim calcmode="lin" valueType="num">
                                      <p:cBhvr additive="repl">
                                        <p:cTn id="1567" dur="1000" fill="hold"/>
                                        <p:tgtEl>
                                          <p:spTgt spid="390">
                                            <p:txEl>
                                              <p:pRg st="0" end="0"/>
                                            </p:txEl>
                                          </p:spTgt>
                                        </p:tgtEl>
                                        <p:attrNameLst>
                                          <p:attrName>ppt_x</p:attrName>
                                        </p:attrNameLst>
                                      </p:cBhvr>
                                      <p:tavLst>
                                        <p:tav tm="0">
                                          <p:val>
                                            <p:strVal val="#ppt_x"/>
                                          </p:val>
                                        </p:tav>
                                        <p:tav tm="100000">
                                          <p:val>
                                            <p:strVal val="#ppt_x"/>
                                          </p:val>
                                        </p:tav>
                                      </p:tavLst>
                                    </p:anim>
                                    <p:anim calcmode="lin" valueType="num">
                                      <p:cBhvr additive="repl">
                                        <p:cTn id="1568" dur="1000" fill="hold"/>
                                        <p:tgtEl>
                                          <p:spTgt spid="39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69" fill="hold">
                      <p:stCondLst>
                        <p:cond delay="indefinite"/>
                      </p:stCondLst>
                      <p:childTnLst>
                        <p:par>
                          <p:cTn id="1570" fill="hold">
                            <p:stCondLst>
                              <p:cond delay="0"/>
                            </p:stCondLst>
                            <p:childTnLst>
                              <p:par>
                                <p:cTn id="1571" nodeType="clickEffect" fill="hold" presetClass="entr" presetID="42">
                                  <p:stCondLst>
                                    <p:cond delay="0"/>
                                  </p:stCondLst>
                                  <p:childTnLst>
                                    <p:set>
                                      <p:cBhvr>
                                        <p:cTn id="1572" dur="1" fill="hold">
                                          <p:stCondLst>
                                            <p:cond delay="0"/>
                                          </p:stCondLst>
                                        </p:cTn>
                                        <p:tgtEl>
                                          <p:spTgt spid="390">
                                            <p:txEl>
                                              <p:pRg st="1" end="1"/>
                                            </p:txEl>
                                          </p:spTgt>
                                        </p:tgtEl>
                                        <p:attrNameLst>
                                          <p:attrName>style.visibility</p:attrName>
                                        </p:attrNameLst>
                                      </p:cBhvr>
                                      <p:to>
                                        <p:strVal val="visible"/>
                                      </p:to>
                                    </p:set>
                                    <p:animEffect filter="fade" transition="in">
                                      <p:cBhvr additive="repl">
                                        <p:cTn id="1573" dur="1000"/>
                                        <p:tgtEl>
                                          <p:spTgt spid="390">
                                            <p:txEl>
                                              <p:pRg st="1" end="1"/>
                                            </p:txEl>
                                          </p:spTgt>
                                        </p:tgtEl>
                                      </p:cBhvr>
                                    </p:animEffect>
                                    <p:anim calcmode="lin" valueType="num">
                                      <p:cBhvr additive="repl">
                                        <p:cTn id="1574" dur="1000" fill="hold"/>
                                        <p:tgtEl>
                                          <p:spTgt spid="390">
                                            <p:txEl>
                                              <p:pRg st="1" end="1"/>
                                            </p:txEl>
                                          </p:spTgt>
                                        </p:tgtEl>
                                        <p:attrNameLst>
                                          <p:attrName>ppt_x</p:attrName>
                                        </p:attrNameLst>
                                      </p:cBhvr>
                                      <p:tavLst>
                                        <p:tav tm="0">
                                          <p:val>
                                            <p:strVal val="#ppt_x"/>
                                          </p:val>
                                        </p:tav>
                                        <p:tav tm="100000">
                                          <p:val>
                                            <p:strVal val="#ppt_x"/>
                                          </p:val>
                                        </p:tav>
                                      </p:tavLst>
                                    </p:anim>
                                    <p:anim calcmode="lin" valueType="num">
                                      <p:cBhvr additive="repl">
                                        <p:cTn id="1575" dur="1000" fill="hold"/>
                                        <p:tgtEl>
                                          <p:spTgt spid="39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609480" y="134280"/>
            <a:ext cx="10972080" cy="1142280"/>
          </a:xfrm>
          <a:prstGeom prst="rect">
            <a:avLst/>
          </a:prstGeom>
          <a:noFill/>
          <a:ln w="0">
            <a:noFill/>
          </a:ln>
        </p:spPr>
        <p:txBody>
          <a:bodyPr lIns="0" rIns="0" tIns="45000" bIns="0" anchor="b">
            <a:normAutofit/>
          </a:bodyPr>
          <a:p>
            <a:pPr indent="0">
              <a:lnSpc>
                <a:spcPct val="100000"/>
              </a:lnSpc>
              <a:buNone/>
              <a:tabLst>
                <a:tab algn="l" pos="0"/>
              </a:tabLst>
            </a:pPr>
            <a:r>
              <a:rPr b="0" lang="en-US" sz="5000" strike="noStrike" u="none">
                <a:solidFill>
                  <a:schemeClr val="dk2"/>
                </a:solidFill>
                <a:effectLst/>
                <a:uFillTx/>
                <a:latin typeface="Calibri"/>
              </a:rPr>
              <a:t>Introduction to Enterprise Data Storage</a:t>
            </a:r>
            <a:endParaRPr b="0" lang="en-IN" sz="5000" strike="noStrike" u="none">
              <a:solidFill>
                <a:srgbClr val="000000"/>
              </a:solidFill>
              <a:effectLst/>
              <a:uFillTx/>
              <a:latin typeface="Arial"/>
            </a:endParaRPr>
          </a:p>
        </p:txBody>
      </p:sp>
      <p:sp>
        <p:nvSpPr>
          <p:cNvPr id="234" name="PlaceHolder 2"/>
          <p:cNvSpPr>
            <a:spLocks noGrp="1"/>
          </p:cNvSpPr>
          <p:nvPr>
            <p:ph/>
          </p:nvPr>
        </p:nvSpPr>
        <p:spPr>
          <a:xfrm>
            <a:off x="609480" y="1140480"/>
            <a:ext cx="10972080" cy="4388400"/>
          </a:xfrm>
          <a:prstGeom prst="rect">
            <a:avLst/>
          </a:prstGeom>
          <a:noFill/>
          <a:ln w="0">
            <a:noFill/>
          </a:ln>
        </p:spPr>
        <p:txBody>
          <a:bodyPr lIns="90000" rIns="90000" tIns="45000" bIns="45000" anchor="t">
            <a:normAutofit/>
          </a:bodyPr>
          <a:p>
            <a:pPr lvl="1" marL="357120" indent="-357120">
              <a:lnSpc>
                <a:spcPct val="100000"/>
              </a:lnSpc>
              <a:spcBef>
                <a:spcPts val="561"/>
              </a:spcBef>
              <a:buClr>
                <a:srgbClr val="0f6fc6"/>
              </a:buClr>
              <a:buSzPct val="85000"/>
              <a:buFont typeface="Wingdings 2" charset="2"/>
              <a:buChar char=""/>
            </a:pPr>
            <a:r>
              <a:rPr b="0" lang="en-US" sz="2800" strike="noStrike" u="none">
                <a:solidFill>
                  <a:schemeClr val="dk1"/>
                </a:solidFill>
                <a:effectLst/>
                <a:uFillTx/>
                <a:latin typeface="Constantia"/>
              </a:rPr>
              <a:t>To build an effective storage system understanding storage system is must. </a:t>
            </a:r>
            <a:endParaRPr b="0" lang="en-IN" sz="2800" strike="noStrike" u="none">
              <a:solidFill>
                <a:srgbClr val="000000"/>
              </a:solidFill>
              <a:effectLst/>
              <a:uFillTx/>
              <a:latin typeface="Arial"/>
            </a:endParaRPr>
          </a:p>
          <a:p>
            <a:pPr lvl="1" marL="357120" indent="-357120">
              <a:lnSpc>
                <a:spcPct val="100000"/>
              </a:lnSpc>
              <a:spcBef>
                <a:spcPts val="561"/>
              </a:spcBef>
              <a:buClr>
                <a:srgbClr val="0f6fc6"/>
              </a:buClr>
              <a:buSzPct val="85000"/>
              <a:buFont typeface="Wingdings 2" charset="2"/>
              <a:buChar char=""/>
            </a:pPr>
            <a:r>
              <a:rPr b="0" lang="en-US" sz="2800" strike="noStrike" u="none">
                <a:solidFill>
                  <a:schemeClr val="dk1"/>
                </a:solidFill>
                <a:effectLst/>
                <a:uFillTx/>
                <a:latin typeface="Constantia"/>
              </a:rPr>
              <a:t>This will yield cost effective, high performance and ease in managing the systems. </a:t>
            </a:r>
            <a:endParaRPr b="0" lang="en-IN" sz="2800" strike="noStrike" u="none">
              <a:solidFill>
                <a:srgbClr val="000000"/>
              </a:solidFill>
              <a:effectLst/>
              <a:uFillTx/>
              <a:latin typeface="Arial"/>
            </a:endParaRPr>
          </a:p>
          <a:p>
            <a:pPr lvl="1" marL="357120" indent="-357120">
              <a:lnSpc>
                <a:spcPct val="100000"/>
              </a:lnSpc>
              <a:spcBef>
                <a:spcPts val="561"/>
              </a:spcBef>
              <a:buClr>
                <a:srgbClr val="0f6fc6"/>
              </a:buClr>
              <a:buSzPct val="85000"/>
              <a:buFont typeface="Wingdings 2" charset="2"/>
              <a:buChar char=""/>
            </a:pPr>
            <a:r>
              <a:rPr b="0" lang="en-US" sz="2800" strike="noStrike" u="none">
                <a:solidFill>
                  <a:schemeClr val="dk1"/>
                </a:solidFill>
                <a:effectLst/>
                <a:uFillTx/>
                <a:latin typeface="Constantia"/>
              </a:rPr>
              <a:t>The various types of storage subsystems are:</a:t>
            </a:r>
            <a:endParaRPr b="0" lang="en-IN" sz="2800" strike="noStrike" u="none">
              <a:solidFill>
                <a:srgbClr val="000000"/>
              </a:solidFill>
              <a:effectLst/>
              <a:uFillTx/>
              <a:latin typeface="Arial"/>
            </a:endParaRPr>
          </a:p>
          <a:p>
            <a:pPr lvl="1" marL="850320" indent="-457200">
              <a:lnSpc>
                <a:spcPct val="100000"/>
              </a:lnSpc>
              <a:spcBef>
                <a:spcPts val="561"/>
              </a:spcBef>
              <a:buClr>
                <a:srgbClr val="0f6fc6"/>
              </a:buClr>
              <a:buSzPct val="85000"/>
              <a:buFont typeface="Calibri"/>
              <a:buAutoNum type="arabicPeriod"/>
            </a:pPr>
            <a:r>
              <a:rPr b="0" lang="en-IN" sz="2800" strike="noStrike" u="none">
                <a:solidFill>
                  <a:schemeClr val="dk1"/>
                </a:solidFill>
                <a:effectLst/>
                <a:uFillTx/>
                <a:latin typeface="Constantia"/>
              </a:rPr>
              <a:t>Direct Attached Storage [DAS]</a:t>
            </a:r>
            <a:endParaRPr b="0" lang="en-IN" sz="2800" strike="noStrike" u="none">
              <a:solidFill>
                <a:srgbClr val="000000"/>
              </a:solidFill>
              <a:effectLst/>
              <a:uFillTx/>
              <a:latin typeface="Arial"/>
            </a:endParaRPr>
          </a:p>
          <a:p>
            <a:pPr lvl="1" marL="850320" indent="-457200">
              <a:lnSpc>
                <a:spcPct val="100000"/>
              </a:lnSpc>
              <a:spcBef>
                <a:spcPts val="561"/>
              </a:spcBef>
              <a:buClr>
                <a:srgbClr val="0f6fc6"/>
              </a:buClr>
              <a:buSzPct val="85000"/>
              <a:buFont typeface="Calibri"/>
              <a:buAutoNum type="arabicPeriod"/>
            </a:pPr>
            <a:r>
              <a:rPr b="0" lang="en-IN" sz="2800" strike="noStrike" u="none">
                <a:solidFill>
                  <a:schemeClr val="dk1"/>
                </a:solidFill>
                <a:effectLst/>
                <a:uFillTx/>
                <a:latin typeface="Constantia"/>
              </a:rPr>
              <a:t>Storage Area Network [SAN]</a:t>
            </a:r>
            <a:endParaRPr b="0" lang="en-IN" sz="2800" strike="noStrike" u="none">
              <a:solidFill>
                <a:srgbClr val="000000"/>
              </a:solidFill>
              <a:effectLst/>
              <a:uFillTx/>
              <a:latin typeface="Arial"/>
            </a:endParaRPr>
          </a:p>
          <a:p>
            <a:pPr lvl="1" marL="850320" indent="-457200">
              <a:lnSpc>
                <a:spcPct val="100000"/>
              </a:lnSpc>
              <a:spcBef>
                <a:spcPts val="561"/>
              </a:spcBef>
              <a:buClr>
                <a:srgbClr val="0f6fc6"/>
              </a:buClr>
              <a:buSzPct val="85000"/>
              <a:buFont typeface="Calibri"/>
              <a:buAutoNum type="arabicPeriod"/>
            </a:pPr>
            <a:r>
              <a:rPr b="0" lang="en-IN" sz="2800" strike="noStrike" u="none">
                <a:solidFill>
                  <a:schemeClr val="dk1"/>
                </a:solidFill>
                <a:effectLst/>
                <a:uFillTx/>
                <a:latin typeface="Constantia"/>
              </a:rPr>
              <a:t>Network Attached Storage [NAS]</a:t>
            </a:r>
            <a:endParaRPr b="0" lang="en-IN" sz="2800" strike="noStrike" u="none">
              <a:solidFill>
                <a:srgbClr val="000000"/>
              </a:solidFill>
              <a:effectLst/>
              <a:uFillTx/>
              <a:latin typeface="Arial"/>
            </a:endParaRPr>
          </a:p>
          <a:p>
            <a:pPr indent="0">
              <a:lnSpc>
                <a:spcPct val="100000"/>
              </a:lnSpc>
              <a:spcBef>
                <a:spcPts val="720"/>
              </a:spcBef>
              <a:buNone/>
              <a:tabLst>
                <a:tab algn="l" pos="0"/>
              </a:tabLst>
            </a:pPr>
            <a:endParaRPr b="0" lang="en-IN"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42">
                                  <p:stCondLst>
                                    <p:cond delay="0"/>
                                  </p:stCondLst>
                                  <p:childTnLst>
                                    <p:set>
                                      <p:cBhvr>
                                        <p:cTn id="29" dur="1" fill="hold">
                                          <p:stCondLst>
                                            <p:cond delay="0"/>
                                          </p:stCondLst>
                                        </p:cTn>
                                        <p:tgtEl>
                                          <p:spTgt spid="234">
                                            <p:txEl>
                                              <p:pRg st="0" end="0"/>
                                            </p:txEl>
                                          </p:spTgt>
                                        </p:tgtEl>
                                        <p:attrNameLst>
                                          <p:attrName>style.visibility</p:attrName>
                                        </p:attrNameLst>
                                      </p:cBhvr>
                                      <p:to>
                                        <p:strVal val="visible"/>
                                      </p:to>
                                    </p:set>
                                    <p:animEffect filter="fade" transition="in">
                                      <p:cBhvr additive="repl">
                                        <p:cTn id="30" dur="1000"/>
                                        <p:tgtEl>
                                          <p:spTgt spid="234">
                                            <p:txEl>
                                              <p:pRg st="0" end="0"/>
                                            </p:txEl>
                                          </p:spTgt>
                                        </p:tgtEl>
                                      </p:cBhvr>
                                    </p:animEffect>
                                    <p:anim calcmode="lin" valueType="num">
                                      <p:cBhvr additive="repl">
                                        <p:cTn id="31" dur="1000" fill="hold"/>
                                        <p:tgtEl>
                                          <p:spTgt spid="234">
                                            <p:txEl>
                                              <p:pRg st="0" end="0"/>
                                            </p:txEl>
                                          </p:spTgt>
                                        </p:tgtEl>
                                        <p:attrNameLst>
                                          <p:attrName>ppt_x</p:attrName>
                                        </p:attrNameLst>
                                      </p:cBhvr>
                                      <p:tavLst>
                                        <p:tav tm="0">
                                          <p:val>
                                            <p:strVal val="#ppt_x"/>
                                          </p:val>
                                        </p:tav>
                                        <p:tav tm="100000">
                                          <p:val>
                                            <p:strVal val="#ppt_x"/>
                                          </p:val>
                                        </p:tav>
                                      </p:tavLst>
                                    </p:anim>
                                    <p:anim calcmode="lin" valueType="num">
                                      <p:cBhvr additive="repl">
                                        <p:cTn id="32" dur="1000" fill="hold"/>
                                        <p:tgtEl>
                                          <p:spTgt spid="234">
                                            <p:txEl>
                                              <p:pRg st="0" end="0"/>
                                            </p:txEl>
                                          </p:spTgt>
                                        </p:tgtEl>
                                        <p:attrNameLst>
                                          <p:attrName>ppt_y</p:attrName>
                                        </p:attrNameLst>
                                      </p:cBhvr>
                                      <p:tavLst>
                                        <p:tav tm="0">
                                          <p:val>
                                            <p:strVal val="#ppt_y+.1"/>
                                          </p:val>
                                        </p:tav>
                                        <p:tav tm="100000">
                                          <p:val>
                                            <p:strVal val="#ppt_y"/>
                                          </p:val>
                                        </p:tav>
                                      </p:tavLst>
                                    </p:anim>
                                  </p:childTnLst>
                                </p:cTn>
                              </p:par>
                              <p:par>
                                <p:cTn id="33" nodeType="withEffect" fill="hold" presetClass="entr" presetID="42">
                                  <p:stCondLst>
                                    <p:cond delay="0"/>
                                  </p:stCondLst>
                                  <p:childTnLst>
                                    <p:set>
                                      <p:cBhvr>
                                        <p:cTn id="34" dur="1" fill="hold">
                                          <p:stCondLst>
                                            <p:cond delay="0"/>
                                          </p:stCondLst>
                                        </p:cTn>
                                        <p:tgtEl>
                                          <p:spTgt spid="234">
                                            <p:txEl>
                                              <p:pRg st="1" end="1"/>
                                            </p:txEl>
                                          </p:spTgt>
                                        </p:tgtEl>
                                        <p:attrNameLst>
                                          <p:attrName>style.visibility</p:attrName>
                                        </p:attrNameLst>
                                      </p:cBhvr>
                                      <p:to>
                                        <p:strVal val="visible"/>
                                      </p:to>
                                    </p:set>
                                    <p:animEffect filter="fade" transition="in">
                                      <p:cBhvr additive="repl">
                                        <p:cTn id="35" dur="1000"/>
                                        <p:tgtEl>
                                          <p:spTgt spid="234">
                                            <p:txEl>
                                              <p:pRg st="1" end="1"/>
                                            </p:txEl>
                                          </p:spTgt>
                                        </p:tgtEl>
                                      </p:cBhvr>
                                    </p:animEffect>
                                    <p:anim calcmode="lin" valueType="num">
                                      <p:cBhvr additive="repl">
                                        <p:cTn id="36" dur="1000" fill="hold"/>
                                        <p:tgtEl>
                                          <p:spTgt spid="234">
                                            <p:txEl>
                                              <p:pRg st="1" end="1"/>
                                            </p:txEl>
                                          </p:spTgt>
                                        </p:tgtEl>
                                        <p:attrNameLst>
                                          <p:attrName>ppt_x</p:attrName>
                                        </p:attrNameLst>
                                      </p:cBhvr>
                                      <p:tavLst>
                                        <p:tav tm="0">
                                          <p:val>
                                            <p:strVal val="#ppt_x"/>
                                          </p:val>
                                        </p:tav>
                                        <p:tav tm="100000">
                                          <p:val>
                                            <p:strVal val="#ppt_x"/>
                                          </p:val>
                                        </p:tav>
                                      </p:tavLst>
                                    </p:anim>
                                    <p:anim calcmode="lin" valueType="num">
                                      <p:cBhvr additive="repl">
                                        <p:cTn id="37" dur="1000" fill="hold"/>
                                        <p:tgtEl>
                                          <p:spTgt spid="234">
                                            <p:txEl>
                                              <p:pRg st="1" end="1"/>
                                            </p:txEl>
                                          </p:spTgt>
                                        </p:tgtEl>
                                        <p:attrNameLst>
                                          <p:attrName>ppt_y</p:attrName>
                                        </p:attrNameLst>
                                      </p:cBhvr>
                                      <p:tavLst>
                                        <p:tav tm="0">
                                          <p:val>
                                            <p:strVal val="#ppt_y+.1"/>
                                          </p:val>
                                        </p:tav>
                                        <p:tav tm="100000">
                                          <p:val>
                                            <p:strVal val="#ppt_y"/>
                                          </p:val>
                                        </p:tav>
                                      </p:tavLst>
                                    </p:anim>
                                  </p:childTnLst>
                                </p:cTn>
                              </p:par>
                              <p:par>
                                <p:cTn id="38" nodeType="withEffect" fill="hold" presetClass="entr" presetID="42">
                                  <p:stCondLst>
                                    <p:cond delay="0"/>
                                  </p:stCondLst>
                                  <p:childTnLst>
                                    <p:set>
                                      <p:cBhvr>
                                        <p:cTn id="39" dur="1" fill="hold">
                                          <p:stCondLst>
                                            <p:cond delay="0"/>
                                          </p:stCondLst>
                                        </p:cTn>
                                        <p:tgtEl>
                                          <p:spTgt spid="234">
                                            <p:txEl>
                                              <p:pRg st="2" end="2"/>
                                            </p:txEl>
                                          </p:spTgt>
                                        </p:tgtEl>
                                        <p:attrNameLst>
                                          <p:attrName>style.visibility</p:attrName>
                                        </p:attrNameLst>
                                      </p:cBhvr>
                                      <p:to>
                                        <p:strVal val="visible"/>
                                      </p:to>
                                    </p:set>
                                    <p:animEffect filter="fade" transition="in">
                                      <p:cBhvr additive="repl">
                                        <p:cTn id="40" dur="1000"/>
                                        <p:tgtEl>
                                          <p:spTgt spid="234">
                                            <p:txEl>
                                              <p:pRg st="2" end="2"/>
                                            </p:txEl>
                                          </p:spTgt>
                                        </p:tgtEl>
                                      </p:cBhvr>
                                    </p:animEffect>
                                    <p:anim calcmode="lin" valueType="num">
                                      <p:cBhvr additive="repl">
                                        <p:cTn id="41" dur="1000" fill="hold"/>
                                        <p:tgtEl>
                                          <p:spTgt spid="234">
                                            <p:txEl>
                                              <p:pRg st="2" end="2"/>
                                            </p:txEl>
                                          </p:spTgt>
                                        </p:tgtEl>
                                        <p:attrNameLst>
                                          <p:attrName>ppt_x</p:attrName>
                                        </p:attrNameLst>
                                      </p:cBhvr>
                                      <p:tavLst>
                                        <p:tav tm="0">
                                          <p:val>
                                            <p:strVal val="#ppt_x"/>
                                          </p:val>
                                        </p:tav>
                                        <p:tav tm="100000">
                                          <p:val>
                                            <p:strVal val="#ppt_x"/>
                                          </p:val>
                                        </p:tav>
                                      </p:tavLst>
                                    </p:anim>
                                    <p:anim calcmode="lin" valueType="num">
                                      <p:cBhvr additive="repl">
                                        <p:cTn id="42" dur="1000" fill="hold"/>
                                        <p:tgtEl>
                                          <p:spTgt spid="234">
                                            <p:txEl>
                                              <p:pRg st="2" end="2"/>
                                            </p:txEl>
                                          </p:spTgt>
                                        </p:tgtEl>
                                        <p:attrNameLst>
                                          <p:attrName>ppt_y</p:attrName>
                                        </p:attrNameLst>
                                      </p:cBhvr>
                                      <p:tavLst>
                                        <p:tav tm="0">
                                          <p:val>
                                            <p:strVal val="#ppt_y+.1"/>
                                          </p:val>
                                        </p:tav>
                                        <p:tav tm="100000">
                                          <p:val>
                                            <p:strVal val="#ppt_y"/>
                                          </p:val>
                                        </p:tav>
                                      </p:tavLst>
                                    </p:anim>
                                  </p:childTnLst>
                                </p:cTn>
                              </p:par>
                              <p:par>
                                <p:cTn id="43" nodeType="withEffect" fill="hold" presetClass="entr" presetID="42">
                                  <p:stCondLst>
                                    <p:cond delay="0"/>
                                  </p:stCondLst>
                                  <p:childTnLst>
                                    <p:set>
                                      <p:cBhvr>
                                        <p:cTn id="44" dur="1" fill="hold">
                                          <p:stCondLst>
                                            <p:cond delay="0"/>
                                          </p:stCondLst>
                                        </p:cTn>
                                        <p:tgtEl>
                                          <p:spTgt spid="234">
                                            <p:txEl>
                                              <p:pRg st="3" end="3"/>
                                            </p:txEl>
                                          </p:spTgt>
                                        </p:tgtEl>
                                        <p:attrNameLst>
                                          <p:attrName>style.visibility</p:attrName>
                                        </p:attrNameLst>
                                      </p:cBhvr>
                                      <p:to>
                                        <p:strVal val="visible"/>
                                      </p:to>
                                    </p:set>
                                    <p:animEffect filter="fade" transition="in">
                                      <p:cBhvr additive="repl">
                                        <p:cTn id="45" dur="1000"/>
                                        <p:tgtEl>
                                          <p:spTgt spid="234">
                                            <p:txEl>
                                              <p:pRg st="3" end="3"/>
                                            </p:txEl>
                                          </p:spTgt>
                                        </p:tgtEl>
                                      </p:cBhvr>
                                    </p:animEffect>
                                    <p:anim calcmode="lin" valueType="num">
                                      <p:cBhvr additive="repl">
                                        <p:cTn id="46" dur="1000" fill="hold"/>
                                        <p:tgtEl>
                                          <p:spTgt spid="234">
                                            <p:txEl>
                                              <p:pRg st="3" end="3"/>
                                            </p:txEl>
                                          </p:spTgt>
                                        </p:tgtEl>
                                        <p:attrNameLst>
                                          <p:attrName>ppt_x</p:attrName>
                                        </p:attrNameLst>
                                      </p:cBhvr>
                                      <p:tavLst>
                                        <p:tav tm="0">
                                          <p:val>
                                            <p:strVal val="#ppt_x"/>
                                          </p:val>
                                        </p:tav>
                                        <p:tav tm="100000">
                                          <p:val>
                                            <p:strVal val="#ppt_x"/>
                                          </p:val>
                                        </p:tav>
                                      </p:tavLst>
                                    </p:anim>
                                    <p:anim calcmode="lin" valueType="num">
                                      <p:cBhvr additive="repl">
                                        <p:cTn id="47" dur="1000" fill="hold"/>
                                        <p:tgtEl>
                                          <p:spTgt spid="234">
                                            <p:txEl>
                                              <p:pRg st="3" end="3"/>
                                            </p:txEl>
                                          </p:spTgt>
                                        </p:tgtEl>
                                        <p:attrNameLst>
                                          <p:attrName>ppt_y</p:attrName>
                                        </p:attrNameLst>
                                      </p:cBhvr>
                                      <p:tavLst>
                                        <p:tav tm="0">
                                          <p:val>
                                            <p:strVal val="#ppt_y+.1"/>
                                          </p:val>
                                        </p:tav>
                                        <p:tav tm="100000">
                                          <p:val>
                                            <p:strVal val="#ppt_y"/>
                                          </p:val>
                                        </p:tav>
                                      </p:tavLst>
                                    </p:anim>
                                  </p:childTnLst>
                                </p:cTn>
                              </p:par>
                              <p:par>
                                <p:cTn id="48" nodeType="withEffect" fill="hold" presetClass="entr" presetID="42">
                                  <p:stCondLst>
                                    <p:cond delay="0"/>
                                  </p:stCondLst>
                                  <p:childTnLst>
                                    <p:set>
                                      <p:cBhvr>
                                        <p:cTn id="49" dur="1" fill="hold">
                                          <p:stCondLst>
                                            <p:cond delay="0"/>
                                          </p:stCondLst>
                                        </p:cTn>
                                        <p:tgtEl>
                                          <p:spTgt spid="234">
                                            <p:txEl>
                                              <p:pRg st="4" end="4"/>
                                            </p:txEl>
                                          </p:spTgt>
                                        </p:tgtEl>
                                        <p:attrNameLst>
                                          <p:attrName>style.visibility</p:attrName>
                                        </p:attrNameLst>
                                      </p:cBhvr>
                                      <p:to>
                                        <p:strVal val="visible"/>
                                      </p:to>
                                    </p:set>
                                    <p:animEffect filter="fade" transition="in">
                                      <p:cBhvr additive="repl">
                                        <p:cTn id="50" dur="1000"/>
                                        <p:tgtEl>
                                          <p:spTgt spid="234">
                                            <p:txEl>
                                              <p:pRg st="4" end="4"/>
                                            </p:txEl>
                                          </p:spTgt>
                                        </p:tgtEl>
                                      </p:cBhvr>
                                    </p:animEffect>
                                    <p:anim calcmode="lin" valueType="num">
                                      <p:cBhvr additive="repl">
                                        <p:cTn id="51" dur="1000" fill="hold"/>
                                        <p:tgtEl>
                                          <p:spTgt spid="234">
                                            <p:txEl>
                                              <p:pRg st="4" end="4"/>
                                            </p:txEl>
                                          </p:spTgt>
                                        </p:tgtEl>
                                        <p:attrNameLst>
                                          <p:attrName>ppt_x</p:attrName>
                                        </p:attrNameLst>
                                      </p:cBhvr>
                                      <p:tavLst>
                                        <p:tav tm="0">
                                          <p:val>
                                            <p:strVal val="#ppt_x"/>
                                          </p:val>
                                        </p:tav>
                                        <p:tav tm="100000">
                                          <p:val>
                                            <p:strVal val="#ppt_x"/>
                                          </p:val>
                                        </p:tav>
                                      </p:tavLst>
                                    </p:anim>
                                    <p:anim calcmode="lin" valueType="num">
                                      <p:cBhvr additive="repl">
                                        <p:cTn id="52" dur="1000" fill="hold"/>
                                        <p:tgtEl>
                                          <p:spTgt spid="234">
                                            <p:txEl>
                                              <p:pRg st="4" end="4"/>
                                            </p:txEl>
                                          </p:spTgt>
                                        </p:tgtEl>
                                        <p:attrNameLst>
                                          <p:attrName>ppt_y</p:attrName>
                                        </p:attrNameLst>
                                      </p:cBhvr>
                                      <p:tavLst>
                                        <p:tav tm="0">
                                          <p:val>
                                            <p:strVal val="#ppt_y+.1"/>
                                          </p:val>
                                        </p:tav>
                                        <p:tav tm="100000">
                                          <p:val>
                                            <p:strVal val="#ppt_y"/>
                                          </p:val>
                                        </p:tav>
                                      </p:tavLst>
                                    </p:anim>
                                  </p:childTnLst>
                                </p:cTn>
                              </p:par>
                              <p:par>
                                <p:cTn id="53" nodeType="withEffect" fill="hold" presetClass="entr" presetID="42">
                                  <p:stCondLst>
                                    <p:cond delay="0"/>
                                  </p:stCondLst>
                                  <p:childTnLst>
                                    <p:set>
                                      <p:cBhvr>
                                        <p:cTn id="54" dur="1" fill="hold">
                                          <p:stCondLst>
                                            <p:cond delay="0"/>
                                          </p:stCondLst>
                                        </p:cTn>
                                        <p:tgtEl>
                                          <p:spTgt spid="234">
                                            <p:txEl>
                                              <p:pRg st="5" end="5"/>
                                            </p:txEl>
                                          </p:spTgt>
                                        </p:tgtEl>
                                        <p:attrNameLst>
                                          <p:attrName>style.visibility</p:attrName>
                                        </p:attrNameLst>
                                      </p:cBhvr>
                                      <p:to>
                                        <p:strVal val="visible"/>
                                      </p:to>
                                    </p:set>
                                    <p:animEffect filter="fade" transition="in">
                                      <p:cBhvr additive="repl">
                                        <p:cTn id="55" dur="1000"/>
                                        <p:tgtEl>
                                          <p:spTgt spid="234">
                                            <p:txEl>
                                              <p:pRg st="5" end="5"/>
                                            </p:txEl>
                                          </p:spTgt>
                                        </p:tgtEl>
                                      </p:cBhvr>
                                    </p:animEffect>
                                    <p:anim calcmode="lin" valueType="num">
                                      <p:cBhvr additive="repl">
                                        <p:cTn id="56" dur="1000" fill="hold"/>
                                        <p:tgtEl>
                                          <p:spTgt spid="234">
                                            <p:txEl>
                                              <p:pRg st="5" end="5"/>
                                            </p:txEl>
                                          </p:spTgt>
                                        </p:tgtEl>
                                        <p:attrNameLst>
                                          <p:attrName>ppt_x</p:attrName>
                                        </p:attrNameLst>
                                      </p:cBhvr>
                                      <p:tavLst>
                                        <p:tav tm="0">
                                          <p:val>
                                            <p:strVal val="#ppt_x"/>
                                          </p:val>
                                        </p:tav>
                                        <p:tav tm="100000">
                                          <p:val>
                                            <p:strVal val="#ppt_x"/>
                                          </p:val>
                                        </p:tav>
                                      </p:tavLst>
                                    </p:anim>
                                    <p:anim calcmode="lin" valueType="num">
                                      <p:cBhvr additive="repl">
                                        <p:cTn id="57" dur="1000" fill="hold"/>
                                        <p:tgtEl>
                                          <p:spTgt spid="23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92500" lnSpcReduction="9999"/>
          </a:bodyPr>
          <a:p>
            <a:pPr indent="0">
              <a:lnSpc>
                <a:spcPct val="100000"/>
              </a:lnSpc>
              <a:buNone/>
              <a:tabLst>
                <a:tab algn="l" pos="0"/>
              </a:tabLst>
            </a:pPr>
            <a:r>
              <a:rPr b="0" lang="en-IN" sz="5000" strike="noStrike" u="none">
                <a:solidFill>
                  <a:schemeClr val="dk2"/>
                </a:solidFill>
                <a:effectLst/>
                <a:uFillTx/>
                <a:latin typeface="Calibri"/>
              </a:rPr>
              <a:t>DATA MANAGEMENT FOR CLOUD STORAGE</a:t>
            </a:r>
            <a:endParaRPr b="0" lang="en-IN" sz="5000" strike="noStrike" u="none">
              <a:solidFill>
                <a:srgbClr val="000000"/>
              </a:solidFill>
              <a:effectLst/>
              <a:uFillTx/>
              <a:latin typeface="Arial"/>
            </a:endParaRPr>
          </a:p>
        </p:txBody>
      </p:sp>
      <p:sp>
        <p:nvSpPr>
          <p:cNvPr id="392"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the early stages, cloud storage focused on the </a:t>
            </a:r>
            <a:r>
              <a:rPr b="1" lang="en-US" sz="2600" strike="noStrike" u="none">
                <a:solidFill>
                  <a:schemeClr val="dk1"/>
                </a:solidFill>
                <a:effectLst/>
                <a:uFillTx/>
                <a:latin typeface="Constantia"/>
              </a:rPr>
              <a:t>best effort service</a:t>
            </a: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To support enterprise applications, </a:t>
            </a:r>
            <a:r>
              <a:rPr b="1" lang="en-US" sz="2600" strike="noStrike" u="none">
                <a:solidFill>
                  <a:schemeClr val="dk1"/>
                </a:solidFill>
                <a:effectLst/>
                <a:uFillTx/>
                <a:latin typeface="Constantia"/>
              </a:rPr>
              <a:t>quality of service</a:t>
            </a:r>
            <a:r>
              <a:rPr b="0" lang="en-US" sz="2600" strike="noStrike" u="none">
                <a:solidFill>
                  <a:schemeClr val="dk1"/>
                </a:solidFill>
                <a:effectLst/>
                <a:uFillTx/>
                <a:latin typeface="Constantia"/>
              </a:rPr>
              <a:t> has to be increased and extra services deployed.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storage will lose its abstraction and its benefits such as simplicity, heterogeneity and good performance, if complex management services are added.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Cloud storage should incorporate new services according to change of time.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76" dur="indefinite" restart="never" nodeType="tmRoot">
          <p:childTnLst>
            <p:seq>
              <p:cTn id="1577" dur="indefinite" nodeType="mainSeq">
                <p:childTnLst>
                  <p:par>
                    <p:cTn id="1578" fill="hold">
                      <p:stCondLst>
                        <p:cond delay="indefinite"/>
                      </p:stCondLst>
                      <p:childTnLst>
                        <p:par>
                          <p:cTn id="1579" fill="hold">
                            <p:stCondLst>
                              <p:cond delay="0"/>
                            </p:stCondLst>
                            <p:childTnLst>
                              <p:par>
                                <p:cTn id="1580" nodeType="clickEffect" fill="hold" presetClass="entr" presetID="42">
                                  <p:stCondLst>
                                    <p:cond delay="0"/>
                                  </p:stCondLst>
                                  <p:childTnLst>
                                    <p:set>
                                      <p:cBhvr>
                                        <p:cTn id="1581" dur="1" fill="hold">
                                          <p:stCondLst>
                                            <p:cond delay="0"/>
                                          </p:stCondLst>
                                        </p:cTn>
                                        <p:tgtEl>
                                          <p:spTgt spid="392">
                                            <p:txEl>
                                              <p:pRg st="0" end="0"/>
                                            </p:txEl>
                                          </p:spTgt>
                                        </p:tgtEl>
                                        <p:attrNameLst>
                                          <p:attrName>style.visibility</p:attrName>
                                        </p:attrNameLst>
                                      </p:cBhvr>
                                      <p:to>
                                        <p:strVal val="visible"/>
                                      </p:to>
                                    </p:set>
                                    <p:animEffect filter="fade" transition="in">
                                      <p:cBhvr additive="repl">
                                        <p:cTn id="1582" dur="1000"/>
                                        <p:tgtEl>
                                          <p:spTgt spid="392">
                                            <p:txEl>
                                              <p:pRg st="0" end="0"/>
                                            </p:txEl>
                                          </p:spTgt>
                                        </p:tgtEl>
                                      </p:cBhvr>
                                    </p:animEffect>
                                    <p:anim calcmode="lin" valueType="num">
                                      <p:cBhvr additive="repl">
                                        <p:cTn id="1583" dur="1000" fill="hold"/>
                                        <p:tgtEl>
                                          <p:spTgt spid="392">
                                            <p:txEl>
                                              <p:pRg st="0" end="0"/>
                                            </p:txEl>
                                          </p:spTgt>
                                        </p:tgtEl>
                                        <p:attrNameLst>
                                          <p:attrName>ppt_x</p:attrName>
                                        </p:attrNameLst>
                                      </p:cBhvr>
                                      <p:tavLst>
                                        <p:tav tm="0">
                                          <p:val>
                                            <p:strVal val="#ppt_x"/>
                                          </p:val>
                                        </p:tav>
                                        <p:tav tm="100000">
                                          <p:val>
                                            <p:strVal val="#ppt_x"/>
                                          </p:val>
                                        </p:tav>
                                      </p:tavLst>
                                    </p:anim>
                                    <p:anim calcmode="lin" valueType="num">
                                      <p:cBhvr additive="repl">
                                        <p:cTn id="1584" dur="1000" fill="hold"/>
                                        <p:tgtEl>
                                          <p:spTgt spid="3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85" fill="hold">
                      <p:stCondLst>
                        <p:cond delay="indefinite"/>
                      </p:stCondLst>
                      <p:childTnLst>
                        <p:par>
                          <p:cTn id="1586" fill="hold">
                            <p:stCondLst>
                              <p:cond delay="0"/>
                            </p:stCondLst>
                            <p:childTnLst>
                              <p:par>
                                <p:cTn id="1587" nodeType="clickEffect" fill="hold" presetClass="entr" presetID="42">
                                  <p:stCondLst>
                                    <p:cond delay="0"/>
                                  </p:stCondLst>
                                  <p:childTnLst>
                                    <p:set>
                                      <p:cBhvr>
                                        <p:cTn id="1588" dur="1" fill="hold">
                                          <p:stCondLst>
                                            <p:cond delay="0"/>
                                          </p:stCondLst>
                                        </p:cTn>
                                        <p:tgtEl>
                                          <p:spTgt spid="392">
                                            <p:txEl>
                                              <p:pRg st="1" end="1"/>
                                            </p:txEl>
                                          </p:spTgt>
                                        </p:tgtEl>
                                        <p:attrNameLst>
                                          <p:attrName>style.visibility</p:attrName>
                                        </p:attrNameLst>
                                      </p:cBhvr>
                                      <p:to>
                                        <p:strVal val="visible"/>
                                      </p:to>
                                    </p:set>
                                    <p:animEffect filter="fade" transition="in">
                                      <p:cBhvr additive="repl">
                                        <p:cTn id="1589" dur="1000"/>
                                        <p:tgtEl>
                                          <p:spTgt spid="392">
                                            <p:txEl>
                                              <p:pRg st="1" end="1"/>
                                            </p:txEl>
                                          </p:spTgt>
                                        </p:tgtEl>
                                      </p:cBhvr>
                                    </p:animEffect>
                                    <p:anim calcmode="lin" valueType="num">
                                      <p:cBhvr additive="repl">
                                        <p:cTn id="1590" dur="1000" fill="hold"/>
                                        <p:tgtEl>
                                          <p:spTgt spid="392">
                                            <p:txEl>
                                              <p:pRg st="1" end="1"/>
                                            </p:txEl>
                                          </p:spTgt>
                                        </p:tgtEl>
                                        <p:attrNameLst>
                                          <p:attrName>ppt_x</p:attrName>
                                        </p:attrNameLst>
                                      </p:cBhvr>
                                      <p:tavLst>
                                        <p:tav tm="0">
                                          <p:val>
                                            <p:strVal val="#ppt_x"/>
                                          </p:val>
                                        </p:tav>
                                        <p:tav tm="100000">
                                          <p:val>
                                            <p:strVal val="#ppt_x"/>
                                          </p:val>
                                        </p:tav>
                                      </p:tavLst>
                                    </p:anim>
                                    <p:anim calcmode="lin" valueType="num">
                                      <p:cBhvr additive="repl">
                                        <p:cTn id="1591" dur="1000" fill="hold"/>
                                        <p:tgtEl>
                                          <p:spTgt spid="39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92" fill="hold">
                      <p:stCondLst>
                        <p:cond delay="indefinite"/>
                      </p:stCondLst>
                      <p:childTnLst>
                        <p:par>
                          <p:cTn id="1593" fill="hold">
                            <p:stCondLst>
                              <p:cond delay="0"/>
                            </p:stCondLst>
                            <p:childTnLst>
                              <p:par>
                                <p:cTn id="1594" nodeType="clickEffect" fill="hold" presetClass="entr" presetID="42">
                                  <p:stCondLst>
                                    <p:cond delay="0"/>
                                  </p:stCondLst>
                                  <p:childTnLst>
                                    <p:set>
                                      <p:cBhvr>
                                        <p:cTn id="1595" dur="1" fill="hold">
                                          <p:stCondLst>
                                            <p:cond delay="0"/>
                                          </p:stCondLst>
                                        </p:cTn>
                                        <p:tgtEl>
                                          <p:spTgt spid="392">
                                            <p:txEl>
                                              <p:pRg st="2" end="2"/>
                                            </p:txEl>
                                          </p:spTgt>
                                        </p:tgtEl>
                                        <p:attrNameLst>
                                          <p:attrName>style.visibility</p:attrName>
                                        </p:attrNameLst>
                                      </p:cBhvr>
                                      <p:to>
                                        <p:strVal val="visible"/>
                                      </p:to>
                                    </p:set>
                                    <p:animEffect filter="fade" transition="in">
                                      <p:cBhvr additive="repl">
                                        <p:cTn id="1596" dur="1000"/>
                                        <p:tgtEl>
                                          <p:spTgt spid="392">
                                            <p:txEl>
                                              <p:pRg st="2" end="2"/>
                                            </p:txEl>
                                          </p:spTgt>
                                        </p:tgtEl>
                                      </p:cBhvr>
                                    </p:animEffect>
                                    <p:anim calcmode="lin" valueType="num">
                                      <p:cBhvr additive="repl">
                                        <p:cTn id="1597" dur="1000" fill="hold"/>
                                        <p:tgtEl>
                                          <p:spTgt spid="392">
                                            <p:txEl>
                                              <p:pRg st="2" end="2"/>
                                            </p:txEl>
                                          </p:spTgt>
                                        </p:tgtEl>
                                        <p:attrNameLst>
                                          <p:attrName>ppt_x</p:attrName>
                                        </p:attrNameLst>
                                      </p:cBhvr>
                                      <p:tavLst>
                                        <p:tav tm="0">
                                          <p:val>
                                            <p:strVal val="#ppt_x"/>
                                          </p:val>
                                        </p:tav>
                                        <p:tav tm="100000">
                                          <p:val>
                                            <p:strVal val="#ppt_x"/>
                                          </p:val>
                                        </p:tav>
                                      </p:tavLst>
                                    </p:anim>
                                    <p:anim calcmode="lin" valueType="num">
                                      <p:cBhvr additive="repl">
                                        <p:cTn id="1598" dur="1000" fill="hold"/>
                                        <p:tgtEl>
                                          <p:spTgt spid="39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99" fill="hold">
                      <p:stCondLst>
                        <p:cond delay="indefinite"/>
                      </p:stCondLst>
                      <p:childTnLst>
                        <p:par>
                          <p:cTn id="1600" fill="hold">
                            <p:stCondLst>
                              <p:cond delay="0"/>
                            </p:stCondLst>
                            <p:childTnLst>
                              <p:par>
                                <p:cTn id="1601" nodeType="clickEffect" fill="hold" presetClass="entr" presetID="42">
                                  <p:stCondLst>
                                    <p:cond delay="0"/>
                                  </p:stCondLst>
                                  <p:childTnLst>
                                    <p:set>
                                      <p:cBhvr>
                                        <p:cTn id="1602" dur="1" fill="hold">
                                          <p:stCondLst>
                                            <p:cond delay="0"/>
                                          </p:stCondLst>
                                        </p:cTn>
                                        <p:tgtEl>
                                          <p:spTgt spid="392">
                                            <p:txEl>
                                              <p:pRg st="3" end="3"/>
                                            </p:txEl>
                                          </p:spTgt>
                                        </p:tgtEl>
                                        <p:attrNameLst>
                                          <p:attrName>style.visibility</p:attrName>
                                        </p:attrNameLst>
                                      </p:cBhvr>
                                      <p:to>
                                        <p:strVal val="visible"/>
                                      </p:to>
                                    </p:set>
                                    <p:animEffect filter="fade" transition="in">
                                      <p:cBhvr additive="repl">
                                        <p:cTn id="1603" dur="1000"/>
                                        <p:tgtEl>
                                          <p:spTgt spid="392">
                                            <p:txEl>
                                              <p:pRg st="3" end="3"/>
                                            </p:txEl>
                                          </p:spTgt>
                                        </p:tgtEl>
                                      </p:cBhvr>
                                    </p:animEffect>
                                    <p:anim calcmode="lin" valueType="num">
                                      <p:cBhvr additive="repl">
                                        <p:cTn id="1604" dur="1000" fill="hold"/>
                                        <p:tgtEl>
                                          <p:spTgt spid="392">
                                            <p:txEl>
                                              <p:pRg st="3" end="3"/>
                                            </p:txEl>
                                          </p:spTgt>
                                        </p:tgtEl>
                                        <p:attrNameLst>
                                          <p:attrName>ppt_x</p:attrName>
                                        </p:attrNameLst>
                                      </p:cBhvr>
                                      <p:tavLst>
                                        <p:tav tm="0">
                                          <p:val>
                                            <p:strVal val="#ppt_x"/>
                                          </p:val>
                                        </p:tav>
                                        <p:tav tm="100000">
                                          <p:val>
                                            <p:strVal val="#ppt_x"/>
                                          </p:val>
                                        </p:tav>
                                      </p:tavLst>
                                    </p:anim>
                                    <p:anim calcmode="lin" valueType="num">
                                      <p:cBhvr additive="repl">
                                        <p:cTn id="1605" dur="1000" fill="hold"/>
                                        <p:tgtEl>
                                          <p:spTgt spid="39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p:nvPr>
        </p:nvSpPr>
        <p:spPr>
          <a:xfrm>
            <a:off x="609480" y="901080"/>
            <a:ext cx="10972080" cy="542268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For cloud storage, a standard document is placed by SNIA Storage Industry Resource Domain Model (SIRDM).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https://www.snia.org/sites/default/files/technical-work/sirdm/SIRDM_v2.0.pdf</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It states the importance of simplicity for cloud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Diagram : the SIRDM model which uses CDMI standards</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606" dur="indefinite" restart="never" nodeType="tmRoot">
          <p:childTnLst>
            <p:seq>
              <p:cTn id="1607" dur="indefinite" nodeType="mainSeq">
                <p:childTnLst>
                  <p:par>
                    <p:cTn id="1608" fill="hold">
                      <p:stCondLst>
                        <p:cond delay="indefinite"/>
                      </p:stCondLst>
                      <p:childTnLst>
                        <p:par>
                          <p:cTn id="1609" fill="hold">
                            <p:stCondLst>
                              <p:cond delay="0"/>
                            </p:stCondLst>
                            <p:childTnLst>
                              <p:par>
                                <p:cTn id="1610" nodeType="clickEffect" fill="hold" presetClass="entr" presetID="42">
                                  <p:stCondLst>
                                    <p:cond delay="0"/>
                                  </p:stCondLst>
                                  <p:childTnLst>
                                    <p:set>
                                      <p:cBhvr>
                                        <p:cTn id="1611" dur="1" fill="hold">
                                          <p:stCondLst>
                                            <p:cond delay="0"/>
                                          </p:stCondLst>
                                        </p:cTn>
                                        <p:tgtEl>
                                          <p:spTgt spid="393">
                                            <p:txEl>
                                              <p:pRg st="0" end="0"/>
                                            </p:txEl>
                                          </p:spTgt>
                                        </p:tgtEl>
                                        <p:attrNameLst>
                                          <p:attrName>style.visibility</p:attrName>
                                        </p:attrNameLst>
                                      </p:cBhvr>
                                      <p:to>
                                        <p:strVal val="visible"/>
                                      </p:to>
                                    </p:set>
                                    <p:animEffect filter="fade" transition="in">
                                      <p:cBhvr additive="repl">
                                        <p:cTn id="1612" dur="1000"/>
                                        <p:tgtEl>
                                          <p:spTgt spid="393">
                                            <p:txEl>
                                              <p:pRg st="0" end="0"/>
                                            </p:txEl>
                                          </p:spTgt>
                                        </p:tgtEl>
                                      </p:cBhvr>
                                    </p:animEffect>
                                    <p:anim calcmode="lin" valueType="num">
                                      <p:cBhvr additive="repl">
                                        <p:cTn id="1613" dur="1000" fill="hold"/>
                                        <p:tgtEl>
                                          <p:spTgt spid="393">
                                            <p:txEl>
                                              <p:pRg st="0" end="0"/>
                                            </p:txEl>
                                          </p:spTgt>
                                        </p:tgtEl>
                                        <p:attrNameLst>
                                          <p:attrName>ppt_x</p:attrName>
                                        </p:attrNameLst>
                                      </p:cBhvr>
                                      <p:tavLst>
                                        <p:tav tm="0">
                                          <p:val>
                                            <p:strVal val="#ppt_x"/>
                                          </p:val>
                                        </p:tav>
                                        <p:tav tm="100000">
                                          <p:val>
                                            <p:strVal val="#ppt_x"/>
                                          </p:val>
                                        </p:tav>
                                      </p:tavLst>
                                    </p:anim>
                                    <p:anim calcmode="lin" valueType="num">
                                      <p:cBhvr additive="repl">
                                        <p:cTn id="1614" dur="1000" fill="hold"/>
                                        <p:tgtEl>
                                          <p:spTgt spid="39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15" fill="hold">
                      <p:stCondLst>
                        <p:cond delay="indefinite"/>
                      </p:stCondLst>
                      <p:childTnLst>
                        <p:par>
                          <p:cTn id="1616" fill="hold">
                            <p:stCondLst>
                              <p:cond delay="0"/>
                            </p:stCondLst>
                            <p:childTnLst>
                              <p:par>
                                <p:cTn id="1617" nodeType="clickEffect" fill="hold" presetClass="entr" presetID="42">
                                  <p:stCondLst>
                                    <p:cond delay="0"/>
                                  </p:stCondLst>
                                  <p:childTnLst>
                                    <p:set>
                                      <p:cBhvr>
                                        <p:cTn id="1618" dur="1" fill="hold">
                                          <p:stCondLst>
                                            <p:cond delay="0"/>
                                          </p:stCondLst>
                                        </p:cTn>
                                        <p:tgtEl>
                                          <p:spTgt spid="393">
                                            <p:txEl>
                                              <p:pRg st="1" end="1"/>
                                            </p:txEl>
                                          </p:spTgt>
                                        </p:tgtEl>
                                        <p:attrNameLst>
                                          <p:attrName>style.visibility</p:attrName>
                                        </p:attrNameLst>
                                      </p:cBhvr>
                                      <p:to>
                                        <p:strVal val="visible"/>
                                      </p:to>
                                    </p:set>
                                    <p:animEffect filter="fade" transition="in">
                                      <p:cBhvr additive="repl">
                                        <p:cTn id="1619" dur="1000"/>
                                        <p:tgtEl>
                                          <p:spTgt spid="393">
                                            <p:txEl>
                                              <p:pRg st="1" end="1"/>
                                            </p:txEl>
                                          </p:spTgt>
                                        </p:tgtEl>
                                      </p:cBhvr>
                                    </p:animEffect>
                                    <p:anim calcmode="lin" valueType="num">
                                      <p:cBhvr additive="repl">
                                        <p:cTn id="1620" dur="1000" fill="hold"/>
                                        <p:tgtEl>
                                          <p:spTgt spid="393">
                                            <p:txEl>
                                              <p:pRg st="1" end="1"/>
                                            </p:txEl>
                                          </p:spTgt>
                                        </p:tgtEl>
                                        <p:attrNameLst>
                                          <p:attrName>ppt_x</p:attrName>
                                        </p:attrNameLst>
                                      </p:cBhvr>
                                      <p:tavLst>
                                        <p:tav tm="0">
                                          <p:val>
                                            <p:strVal val="#ppt_x"/>
                                          </p:val>
                                        </p:tav>
                                        <p:tav tm="100000">
                                          <p:val>
                                            <p:strVal val="#ppt_x"/>
                                          </p:val>
                                        </p:tav>
                                      </p:tavLst>
                                    </p:anim>
                                    <p:anim calcmode="lin" valueType="num">
                                      <p:cBhvr additive="repl">
                                        <p:cTn id="1621" dur="1000" fill="hold"/>
                                        <p:tgtEl>
                                          <p:spTgt spid="39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22" fill="hold">
                      <p:stCondLst>
                        <p:cond delay="indefinite"/>
                      </p:stCondLst>
                      <p:childTnLst>
                        <p:par>
                          <p:cTn id="1623" fill="hold">
                            <p:stCondLst>
                              <p:cond delay="0"/>
                            </p:stCondLst>
                            <p:childTnLst>
                              <p:par>
                                <p:cTn id="1624" nodeType="clickEffect" fill="hold" presetClass="entr" presetID="42">
                                  <p:stCondLst>
                                    <p:cond delay="0"/>
                                  </p:stCondLst>
                                  <p:childTnLst>
                                    <p:set>
                                      <p:cBhvr>
                                        <p:cTn id="1625" dur="1" fill="hold">
                                          <p:stCondLst>
                                            <p:cond delay="0"/>
                                          </p:stCondLst>
                                        </p:cTn>
                                        <p:tgtEl>
                                          <p:spTgt spid="393">
                                            <p:txEl>
                                              <p:pRg st="2" end="2"/>
                                            </p:txEl>
                                          </p:spTgt>
                                        </p:tgtEl>
                                        <p:attrNameLst>
                                          <p:attrName>style.visibility</p:attrName>
                                        </p:attrNameLst>
                                      </p:cBhvr>
                                      <p:to>
                                        <p:strVal val="visible"/>
                                      </p:to>
                                    </p:set>
                                    <p:animEffect filter="fade" transition="in">
                                      <p:cBhvr additive="repl">
                                        <p:cTn id="1626" dur="1000"/>
                                        <p:tgtEl>
                                          <p:spTgt spid="393">
                                            <p:txEl>
                                              <p:pRg st="2" end="2"/>
                                            </p:txEl>
                                          </p:spTgt>
                                        </p:tgtEl>
                                      </p:cBhvr>
                                    </p:animEffect>
                                    <p:anim calcmode="lin" valueType="num">
                                      <p:cBhvr additive="repl">
                                        <p:cTn id="1627" dur="1000" fill="hold"/>
                                        <p:tgtEl>
                                          <p:spTgt spid="393">
                                            <p:txEl>
                                              <p:pRg st="2" end="2"/>
                                            </p:txEl>
                                          </p:spTgt>
                                        </p:tgtEl>
                                        <p:attrNameLst>
                                          <p:attrName>ppt_x</p:attrName>
                                        </p:attrNameLst>
                                      </p:cBhvr>
                                      <p:tavLst>
                                        <p:tav tm="0">
                                          <p:val>
                                            <p:strVal val="#ppt_x"/>
                                          </p:val>
                                        </p:tav>
                                        <p:tav tm="100000">
                                          <p:val>
                                            <p:strVal val="#ppt_x"/>
                                          </p:val>
                                        </p:tav>
                                      </p:tavLst>
                                    </p:anim>
                                    <p:anim calcmode="lin" valueType="num">
                                      <p:cBhvr additive="repl">
                                        <p:cTn id="1628" dur="1000" fill="hold"/>
                                        <p:tgtEl>
                                          <p:spTgt spid="39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29" fill="hold">
                      <p:stCondLst>
                        <p:cond delay="indefinite"/>
                      </p:stCondLst>
                      <p:childTnLst>
                        <p:par>
                          <p:cTn id="1630" fill="hold">
                            <p:stCondLst>
                              <p:cond delay="0"/>
                            </p:stCondLst>
                            <p:childTnLst>
                              <p:par>
                                <p:cTn id="1631" nodeType="clickEffect" fill="hold" presetClass="entr" presetID="42">
                                  <p:stCondLst>
                                    <p:cond delay="0"/>
                                  </p:stCondLst>
                                  <p:childTnLst>
                                    <p:set>
                                      <p:cBhvr>
                                        <p:cTn id="1632" dur="1" fill="hold">
                                          <p:stCondLst>
                                            <p:cond delay="0"/>
                                          </p:stCondLst>
                                        </p:cTn>
                                        <p:tgtEl>
                                          <p:spTgt spid="393">
                                            <p:txEl>
                                              <p:pRg st="3" end="3"/>
                                            </p:txEl>
                                          </p:spTgt>
                                        </p:tgtEl>
                                        <p:attrNameLst>
                                          <p:attrName>style.visibility</p:attrName>
                                        </p:attrNameLst>
                                      </p:cBhvr>
                                      <p:to>
                                        <p:strVal val="visible"/>
                                      </p:to>
                                    </p:set>
                                    <p:animEffect filter="fade" transition="in">
                                      <p:cBhvr additive="repl">
                                        <p:cTn id="1633" dur="1000"/>
                                        <p:tgtEl>
                                          <p:spTgt spid="393">
                                            <p:txEl>
                                              <p:pRg st="3" end="3"/>
                                            </p:txEl>
                                          </p:spTgt>
                                        </p:tgtEl>
                                      </p:cBhvr>
                                    </p:animEffect>
                                    <p:anim calcmode="lin" valueType="num">
                                      <p:cBhvr additive="repl">
                                        <p:cTn id="1634" dur="1000" fill="hold"/>
                                        <p:tgtEl>
                                          <p:spTgt spid="393">
                                            <p:txEl>
                                              <p:pRg st="3" end="3"/>
                                            </p:txEl>
                                          </p:spTgt>
                                        </p:tgtEl>
                                        <p:attrNameLst>
                                          <p:attrName>ppt_x</p:attrName>
                                        </p:attrNameLst>
                                      </p:cBhvr>
                                      <p:tavLst>
                                        <p:tav tm="0">
                                          <p:val>
                                            <p:strVal val="#ppt_x"/>
                                          </p:val>
                                        </p:tav>
                                        <p:tav tm="100000">
                                          <p:val>
                                            <p:strVal val="#ppt_x"/>
                                          </p:val>
                                        </p:tav>
                                      </p:tavLst>
                                    </p:anim>
                                    <p:anim calcmode="lin" valueType="num">
                                      <p:cBhvr additive="repl">
                                        <p:cTn id="1635" dur="1000" fill="hold"/>
                                        <p:tgtEl>
                                          <p:spTgt spid="39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609480" y="704160"/>
            <a:ext cx="11073600" cy="1142280"/>
          </a:xfrm>
          <a:prstGeom prst="rect">
            <a:avLst/>
          </a:prstGeom>
          <a:noFill/>
          <a:ln w="0">
            <a:noFill/>
          </a:ln>
        </p:spPr>
        <p:txBody>
          <a:bodyPr lIns="0" rIns="0" tIns="45720" bIns="0" anchor="b">
            <a:noAutofit/>
          </a:bodyPr>
          <a:p>
            <a:pPr indent="0">
              <a:lnSpc>
                <a:spcPct val="100000"/>
              </a:lnSpc>
              <a:buNone/>
              <a:tabLst>
                <a:tab algn="l" pos="0"/>
              </a:tabLst>
            </a:pPr>
            <a:r>
              <a:rPr b="0" lang="en-IN" sz="5000" strike="noStrike" u="none">
                <a:solidFill>
                  <a:schemeClr val="dk2"/>
                </a:solidFill>
                <a:effectLst/>
                <a:uFillTx/>
                <a:latin typeface="Calibri"/>
              </a:rPr>
              <a:t>Cloud Storage Usage of SIRDM Model </a:t>
            </a:r>
            <a:endParaRPr b="0" lang="en-IN" sz="5000" strike="noStrike" u="none">
              <a:solidFill>
                <a:srgbClr val="000000"/>
              </a:solidFill>
              <a:effectLst/>
              <a:uFillTx/>
              <a:latin typeface="Arial"/>
            </a:endParaRPr>
          </a:p>
        </p:txBody>
      </p:sp>
      <p:pic>
        <p:nvPicPr>
          <p:cNvPr id="395" name="Picture 2" descr=""/>
          <p:cNvPicPr/>
          <p:nvPr/>
        </p:nvPicPr>
        <p:blipFill>
          <a:blip r:embed="rId1"/>
          <a:stretch/>
        </p:blipFill>
        <p:spPr>
          <a:xfrm>
            <a:off x="1762560" y="1982160"/>
            <a:ext cx="8520480" cy="4726800"/>
          </a:xfrm>
          <a:prstGeom prst="rect">
            <a:avLst/>
          </a:prstGeom>
          <a:noFill/>
          <a:ln w="0">
            <a:noFill/>
          </a:ln>
        </p:spPr>
      </p:pic>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Cloud Storage Usage of SIRDM Model </a:t>
            </a:r>
            <a:endParaRPr b="0" lang="en-IN" sz="5000" strike="noStrike" u="none">
              <a:solidFill>
                <a:srgbClr val="000000"/>
              </a:solidFill>
              <a:effectLst/>
              <a:uFillTx/>
              <a:latin typeface="Arial"/>
            </a:endParaRPr>
          </a:p>
        </p:txBody>
      </p:sp>
      <p:sp>
        <p:nvSpPr>
          <p:cNvPr id="39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lnSpcReduction="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SIRDM model adopts three metadata: system consisting of storage metadata, data metadata and user metadata.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By using these metadata, cloud storage interface can offer services without adding unnecessary complexity in managing the data.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Storage system and data system metadata are used to meet the requirements of the data and the simplicity required is maintained.</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User metadata is used by the cloud to find the data objects and containers.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Storage system metadata is used by the cloud to offer basic storage functions like assigning, modifying and access control.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system metadata is used by the cloud to offer data as a service based on user requirements and controls the operation based on that data.</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636" dur="indefinite" restart="never" nodeType="tmRoot">
          <p:childTnLst>
            <p:seq>
              <p:cTn id="1637" dur="indefinite" nodeType="mainSeq">
                <p:childTnLst>
                  <p:par>
                    <p:cTn id="1638" fill="hold">
                      <p:stCondLst>
                        <p:cond delay="indefinite"/>
                      </p:stCondLst>
                      <p:childTnLst>
                        <p:par>
                          <p:cTn id="1639" fill="hold">
                            <p:stCondLst>
                              <p:cond delay="0"/>
                            </p:stCondLst>
                            <p:childTnLst>
                              <p:par>
                                <p:cTn id="1640" nodeType="clickEffect" fill="hold" presetClass="entr" presetID="42">
                                  <p:stCondLst>
                                    <p:cond delay="0"/>
                                  </p:stCondLst>
                                  <p:childTnLst>
                                    <p:set>
                                      <p:cBhvr>
                                        <p:cTn id="1641" dur="1" fill="hold">
                                          <p:stCondLst>
                                            <p:cond delay="0"/>
                                          </p:stCondLst>
                                        </p:cTn>
                                        <p:tgtEl>
                                          <p:spTgt spid="397">
                                            <p:txEl>
                                              <p:pRg st="0" end="0"/>
                                            </p:txEl>
                                          </p:spTgt>
                                        </p:tgtEl>
                                        <p:attrNameLst>
                                          <p:attrName>style.visibility</p:attrName>
                                        </p:attrNameLst>
                                      </p:cBhvr>
                                      <p:to>
                                        <p:strVal val="visible"/>
                                      </p:to>
                                    </p:set>
                                    <p:animEffect filter="fade" transition="in">
                                      <p:cBhvr additive="repl">
                                        <p:cTn id="1642" dur="1000"/>
                                        <p:tgtEl>
                                          <p:spTgt spid="397">
                                            <p:txEl>
                                              <p:pRg st="0" end="0"/>
                                            </p:txEl>
                                          </p:spTgt>
                                        </p:tgtEl>
                                      </p:cBhvr>
                                    </p:animEffect>
                                    <p:anim calcmode="lin" valueType="num">
                                      <p:cBhvr additive="repl">
                                        <p:cTn id="1643" dur="1000" fill="hold"/>
                                        <p:tgtEl>
                                          <p:spTgt spid="397">
                                            <p:txEl>
                                              <p:pRg st="0" end="0"/>
                                            </p:txEl>
                                          </p:spTgt>
                                        </p:tgtEl>
                                        <p:attrNameLst>
                                          <p:attrName>ppt_x</p:attrName>
                                        </p:attrNameLst>
                                      </p:cBhvr>
                                      <p:tavLst>
                                        <p:tav tm="0">
                                          <p:val>
                                            <p:strVal val="#ppt_x"/>
                                          </p:val>
                                        </p:tav>
                                        <p:tav tm="100000">
                                          <p:val>
                                            <p:strVal val="#ppt_x"/>
                                          </p:val>
                                        </p:tav>
                                      </p:tavLst>
                                    </p:anim>
                                    <p:anim calcmode="lin" valueType="num">
                                      <p:cBhvr additive="repl">
                                        <p:cTn id="1644" dur="1000" fill="hold"/>
                                        <p:tgtEl>
                                          <p:spTgt spid="39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45" fill="hold">
                      <p:stCondLst>
                        <p:cond delay="indefinite"/>
                      </p:stCondLst>
                      <p:childTnLst>
                        <p:par>
                          <p:cTn id="1646" fill="hold">
                            <p:stCondLst>
                              <p:cond delay="0"/>
                            </p:stCondLst>
                            <p:childTnLst>
                              <p:par>
                                <p:cTn id="1647" nodeType="clickEffect" fill="hold" presetClass="entr" presetID="42">
                                  <p:stCondLst>
                                    <p:cond delay="0"/>
                                  </p:stCondLst>
                                  <p:childTnLst>
                                    <p:set>
                                      <p:cBhvr>
                                        <p:cTn id="1648" dur="1" fill="hold">
                                          <p:stCondLst>
                                            <p:cond delay="0"/>
                                          </p:stCondLst>
                                        </p:cTn>
                                        <p:tgtEl>
                                          <p:spTgt spid="397">
                                            <p:txEl>
                                              <p:pRg st="1" end="1"/>
                                            </p:txEl>
                                          </p:spTgt>
                                        </p:tgtEl>
                                        <p:attrNameLst>
                                          <p:attrName>style.visibility</p:attrName>
                                        </p:attrNameLst>
                                      </p:cBhvr>
                                      <p:to>
                                        <p:strVal val="visible"/>
                                      </p:to>
                                    </p:set>
                                    <p:animEffect filter="fade" transition="in">
                                      <p:cBhvr additive="repl">
                                        <p:cTn id="1649" dur="1000"/>
                                        <p:tgtEl>
                                          <p:spTgt spid="397">
                                            <p:txEl>
                                              <p:pRg st="1" end="1"/>
                                            </p:txEl>
                                          </p:spTgt>
                                        </p:tgtEl>
                                      </p:cBhvr>
                                    </p:animEffect>
                                    <p:anim calcmode="lin" valueType="num">
                                      <p:cBhvr additive="repl">
                                        <p:cTn id="1650" dur="1000" fill="hold"/>
                                        <p:tgtEl>
                                          <p:spTgt spid="397">
                                            <p:txEl>
                                              <p:pRg st="1" end="1"/>
                                            </p:txEl>
                                          </p:spTgt>
                                        </p:tgtEl>
                                        <p:attrNameLst>
                                          <p:attrName>ppt_x</p:attrName>
                                        </p:attrNameLst>
                                      </p:cBhvr>
                                      <p:tavLst>
                                        <p:tav tm="0">
                                          <p:val>
                                            <p:strVal val="#ppt_x"/>
                                          </p:val>
                                        </p:tav>
                                        <p:tav tm="100000">
                                          <p:val>
                                            <p:strVal val="#ppt_x"/>
                                          </p:val>
                                        </p:tav>
                                      </p:tavLst>
                                    </p:anim>
                                    <p:anim calcmode="lin" valueType="num">
                                      <p:cBhvr additive="repl">
                                        <p:cTn id="1651" dur="1000" fill="hold"/>
                                        <p:tgtEl>
                                          <p:spTgt spid="39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52" fill="hold">
                      <p:stCondLst>
                        <p:cond delay="indefinite"/>
                      </p:stCondLst>
                      <p:childTnLst>
                        <p:par>
                          <p:cTn id="1653" fill="hold">
                            <p:stCondLst>
                              <p:cond delay="0"/>
                            </p:stCondLst>
                            <p:childTnLst>
                              <p:par>
                                <p:cTn id="1654" nodeType="clickEffect" fill="hold" presetClass="entr" presetID="42">
                                  <p:stCondLst>
                                    <p:cond delay="0"/>
                                  </p:stCondLst>
                                  <p:childTnLst>
                                    <p:set>
                                      <p:cBhvr>
                                        <p:cTn id="1655" dur="1" fill="hold">
                                          <p:stCondLst>
                                            <p:cond delay="0"/>
                                          </p:stCondLst>
                                        </p:cTn>
                                        <p:tgtEl>
                                          <p:spTgt spid="397">
                                            <p:txEl>
                                              <p:pRg st="2" end="2"/>
                                            </p:txEl>
                                          </p:spTgt>
                                        </p:tgtEl>
                                        <p:attrNameLst>
                                          <p:attrName>style.visibility</p:attrName>
                                        </p:attrNameLst>
                                      </p:cBhvr>
                                      <p:to>
                                        <p:strVal val="visible"/>
                                      </p:to>
                                    </p:set>
                                    <p:animEffect filter="fade" transition="in">
                                      <p:cBhvr additive="repl">
                                        <p:cTn id="1656" dur="1000"/>
                                        <p:tgtEl>
                                          <p:spTgt spid="397">
                                            <p:txEl>
                                              <p:pRg st="2" end="2"/>
                                            </p:txEl>
                                          </p:spTgt>
                                        </p:tgtEl>
                                      </p:cBhvr>
                                    </p:animEffect>
                                    <p:anim calcmode="lin" valueType="num">
                                      <p:cBhvr additive="repl">
                                        <p:cTn id="1657" dur="1000" fill="hold"/>
                                        <p:tgtEl>
                                          <p:spTgt spid="397">
                                            <p:txEl>
                                              <p:pRg st="2" end="2"/>
                                            </p:txEl>
                                          </p:spTgt>
                                        </p:tgtEl>
                                        <p:attrNameLst>
                                          <p:attrName>ppt_x</p:attrName>
                                        </p:attrNameLst>
                                      </p:cBhvr>
                                      <p:tavLst>
                                        <p:tav tm="0">
                                          <p:val>
                                            <p:strVal val="#ppt_x"/>
                                          </p:val>
                                        </p:tav>
                                        <p:tav tm="100000">
                                          <p:val>
                                            <p:strVal val="#ppt_x"/>
                                          </p:val>
                                        </p:tav>
                                      </p:tavLst>
                                    </p:anim>
                                    <p:anim calcmode="lin" valueType="num">
                                      <p:cBhvr additive="repl">
                                        <p:cTn id="1658" dur="1000" fill="hold"/>
                                        <p:tgtEl>
                                          <p:spTgt spid="39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59" fill="hold">
                      <p:stCondLst>
                        <p:cond delay="indefinite"/>
                      </p:stCondLst>
                      <p:childTnLst>
                        <p:par>
                          <p:cTn id="1660" fill="hold">
                            <p:stCondLst>
                              <p:cond delay="0"/>
                            </p:stCondLst>
                            <p:childTnLst>
                              <p:par>
                                <p:cTn id="1661" nodeType="clickEffect" fill="hold" presetClass="entr" presetID="42">
                                  <p:stCondLst>
                                    <p:cond delay="0"/>
                                  </p:stCondLst>
                                  <p:childTnLst>
                                    <p:set>
                                      <p:cBhvr>
                                        <p:cTn id="1662" dur="1" fill="hold">
                                          <p:stCondLst>
                                            <p:cond delay="0"/>
                                          </p:stCondLst>
                                        </p:cTn>
                                        <p:tgtEl>
                                          <p:spTgt spid="397">
                                            <p:txEl>
                                              <p:pRg st="3" end="3"/>
                                            </p:txEl>
                                          </p:spTgt>
                                        </p:tgtEl>
                                        <p:attrNameLst>
                                          <p:attrName>style.visibility</p:attrName>
                                        </p:attrNameLst>
                                      </p:cBhvr>
                                      <p:to>
                                        <p:strVal val="visible"/>
                                      </p:to>
                                    </p:set>
                                    <p:animEffect filter="fade" transition="in">
                                      <p:cBhvr additive="repl">
                                        <p:cTn id="1663" dur="1000"/>
                                        <p:tgtEl>
                                          <p:spTgt spid="397">
                                            <p:txEl>
                                              <p:pRg st="3" end="3"/>
                                            </p:txEl>
                                          </p:spTgt>
                                        </p:tgtEl>
                                      </p:cBhvr>
                                    </p:animEffect>
                                    <p:anim calcmode="lin" valueType="num">
                                      <p:cBhvr additive="repl">
                                        <p:cTn id="1664" dur="1000" fill="hold"/>
                                        <p:tgtEl>
                                          <p:spTgt spid="397">
                                            <p:txEl>
                                              <p:pRg st="3" end="3"/>
                                            </p:txEl>
                                          </p:spTgt>
                                        </p:tgtEl>
                                        <p:attrNameLst>
                                          <p:attrName>ppt_x</p:attrName>
                                        </p:attrNameLst>
                                      </p:cBhvr>
                                      <p:tavLst>
                                        <p:tav tm="0">
                                          <p:val>
                                            <p:strVal val="#ppt_x"/>
                                          </p:val>
                                        </p:tav>
                                        <p:tav tm="100000">
                                          <p:val>
                                            <p:strVal val="#ppt_x"/>
                                          </p:val>
                                        </p:tav>
                                      </p:tavLst>
                                    </p:anim>
                                    <p:anim calcmode="lin" valueType="num">
                                      <p:cBhvr additive="repl">
                                        <p:cTn id="1665" dur="1000" fill="hold"/>
                                        <p:tgtEl>
                                          <p:spTgt spid="39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66" fill="hold">
                      <p:stCondLst>
                        <p:cond delay="indefinite"/>
                      </p:stCondLst>
                      <p:childTnLst>
                        <p:par>
                          <p:cTn id="1667" fill="hold">
                            <p:stCondLst>
                              <p:cond delay="0"/>
                            </p:stCondLst>
                            <p:childTnLst>
                              <p:par>
                                <p:cTn id="1668" nodeType="clickEffect" fill="hold" presetClass="entr" presetID="42">
                                  <p:stCondLst>
                                    <p:cond delay="0"/>
                                  </p:stCondLst>
                                  <p:childTnLst>
                                    <p:set>
                                      <p:cBhvr>
                                        <p:cTn id="1669" dur="1" fill="hold">
                                          <p:stCondLst>
                                            <p:cond delay="0"/>
                                          </p:stCondLst>
                                        </p:cTn>
                                        <p:tgtEl>
                                          <p:spTgt spid="397">
                                            <p:txEl>
                                              <p:pRg st="4" end="4"/>
                                            </p:txEl>
                                          </p:spTgt>
                                        </p:tgtEl>
                                        <p:attrNameLst>
                                          <p:attrName>style.visibility</p:attrName>
                                        </p:attrNameLst>
                                      </p:cBhvr>
                                      <p:to>
                                        <p:strVal val="visible"/>
                                      </p:to>
                                    </p:set>
                                    <p:animEffect filter="fade" transition="in">
                                      <p:cBhvr additive="repl">
                                        <p:cTn id="1670" dur="1000"/>
                                        <p:tgtEl>
                                          <p:spTgt spid="397">
                                            <p:txEl>
                                              <p:pRg st="4" end="4"/>
                                            </p:txEl>
                                          </p:spTgt>
                                        </p:tgtEl>
                                      </p:cBhvr>
                                    </p:animEffect>
                                    <p:anim calcmode="lin" valueType="num">
                                      <p:cBhvr additive="repl">
                                        <p:cTn id="1671" dur="1000" fill="hold"/>
                                        <p:tgtEl>
                                          <p:spTgt spid="397">
                                            <p:txEl>
                                              <p:pRg st="4" end="4"/>
                                            </p:txEl>
                                          </p:spTgt>
                                        </p:tgtEl>
                                        <p:attrNameLst>
                                          <p:attrName>ppt_x</p:attrName>
                                        </p:attrNameLst>
                                      </p:cBhvr>
                                      <p:tavLst>
                                        <p:tav tm="0">
                                          <p:val>
                                            <p:strVal val="#ppt_x"/>
                                          </p:val>
                                        </p:tav>
                                        <p:tav tm="100000">
                                          <p:val>
                                            <p:strVal val="#ppt_x"/>
                                          </p:val>
                                        </p:tav>
                                      </p:tavLst>
                                    </p:anim>
                                    <p:anim calcmode="lin" valueType="num">
                                      <p:cBhvr additive="repl">
                                        <p:cTn id="1672" dur="1000" fill="hold"/>
                                        <p:tgtEl>
                                          <p:spTgt spid="39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673" fill="hold">
                      <p:stCondLst>
                        <p:cond delay="indefinite"/>
                      </p:stCondLst>
                      <p:childTnLst>
                        <p:par>
                          <p:cTn id="1674" fill="hold">
                            <p:stCondLst>
                              <p:cond delay="0"/>
                            </p:stCondLst>
                            <p:childTnLst>
                              <p:par>
                                <p:cTn id="1675" nodeType="clickEffect" fill="hold" presetClass="entr" presetID="42">
                                  <p:stCondLst>
                                    <p:cond delay="0"/>
                                  </p:stCondLst>
                                  <p:childTnLst>
                                    <p:set>
                                      <p:cBhvr>
                                        <p:cTn id="1676" dur="1" fill="hold">
                                          <p:stCondLst>
                                            <p:cond delay="0"/>
                                          </p:stCondLst>
                                        </p:cTn>
                                        <p:tgtEl>
                                          <p:spTgt spid="397">
                                            <p:txEl>
                                              <p:pRg st="5" end="5"/>
                                            </p:txEl>
                                          </p:spTgt>
                                        </p:tgtEl>
                                        <p:attrNameLst>
                                          <p:attrName>style.visibility</p:attrName>
                                        </p:attrNameLst>
                                      </p:cBhvr>
                                      <p:to>
                                        <p:strVal val="visible"/>
                                      </p:to>
                                    </p:set>
                                    <p:animEffect filter="fade" transition="in">
                                      <p:cBhvr additive="repl">
                                        <p:cTn id="1677" dur="1000"/>
                                        <p:tgtEl>
                                          <p:spTgt spid="397">
                                            <p:txEl>
                                              <p:pRg st="5" end="5"/>
                                            </p:txEl>
                                          </p:spTgt>
                                        </p:tgtEl>
                                      </p:cBhvr>
                                    </p:animEffect>
                                    <p:anim calcmode="lin" valueType="num">
                                      <p:cBhvr additive="repl">
                                        <p:cTn id="1678" dur="1000" fill="hold"/>
                                        <p:tgtEl>
                                          <p:spTgt spid="397">
                                            <p:txEl>
                                              <p:pRg st="5" end="5"/>
                                            </p:txEl>
                                          </p:spTgt>
                                        </p:tgtEl>
                                        <p:attrNameLst>
                                          <p:attrName>ppt_x</p:attrName>
                                        </p:attrNameLst>
                                      </p:cBhvr>
                                      <p:tavLst>
                                        <p:tav tm="0">
                                          <p:val>
                                            <p:strVal val="#ppt_x"/>
                                          </p:val>
                                        </p:tav>
                                        <p:tav tm="100000">
                                          <p:val>
                                            <p:strVal val="#ppt_x"/>
                                          </p:val>
                                        </p:tav>
                                      </p:tavLst>
                                    </p:anim>
                                    <p:anim calcmode="lin" valueType="num">
                                      <p:cBhvr additive="repl">
                                        <p:cTn id="1679" dur="1000" fill="hold"/>
                                        <p:tgtEl>
                                          <p:spTgt spid="39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90320" y="0"/>
            <a:ext cx="10972080" cy="1142280"/>
          </a:xfrm>
          <a:prstGeom prst="rect">
            <a:avLst/>
          </a:prstGeom>
          <a:noFill/>
          <a:ln w="0">
            <a:noFill/>
          </a:ln>
        </p:spPr>
        <p:txBody>
          <a:bodyPr lIns="0" rIns="0" tIns="45000" bIns="0" anchor="b">
            <a:normAutofit fontScale="92500" lnSpcReduction="9999"/>
          </a:bodyPr>
          <a:p>
            <a:pPr indent="0">
              <a:lnSpc>
                <a:spcPct val="100000"/>
              </a:lnSpc>
              <a:buNone/>
              <a:tabLst>
                <a:tab algn="l" pos="0"/>
              </a:tabLst>
            </a:pPr>
            <a:r>
              <a:rPr b="0" lang="en-US" sz="5000" strike="noStrike" u="none">
                <a:solidFill>
                  <a:schemeClr val="dk2"/>
                </a:solidFill>
                <a:effectLst/>
                <a:uFillTx/>
                <a:latin typeface="Calibri"/>
              </a:rPr>
              <a:t>1.Cloud Data Management Interface (CDMI) </a:t>
            </a:r>
            <a:endParaRPr b="0" lang="en-IN" sz="5000" strike="noStrike" u="none">
              <a:solidFill>
                <a:srgbClr val="000000"/>
              </a:solidFill>
              <a:effectLst/>
              <a:uFillTx/>
              <a:latin typeface="Arial"/>
            </a:endParaRPr>
          </a:p>
        </p:txBody>
      </p:sp>
      <p:sp>
        <p:nvSpPr>
          <p:cNvPr id="399" name="PlaceHolder 2"/>
          <p:cNvSpPr>
            <a:spLocks noGrp="1"/>
          </p:cNvSpPr>
          <p:nvPr>
            <p:ph/>
          </p:nvPr>
        </p:nvSpPr>
        <p:spPr>
          <a:xfrm>
            <a:off x="596520" y="1272960"/>
            <a:ext cx="10972080" cy="4743000"/>
          </a:xfrm>
          <a:prstGeom prst="rect">
            <a:avLst/>
          </a:prstGeom>
          <a:noFill/>
          <a:ln w="0">
            <a:noFill/>
          </a:ln>
        </p:spPr>
        <p:txBody>
          <a:bodyPr lIns="90000" rIns="90000" tIns="45000" bIns="45000" anchor="t">
            <a:normAutofit fontScale="92500" lnSpcReduction="19999"/>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To create, retrieve, update and delete objects in a cloud the cloud data management interface (CDMI) is used.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The functions in CDMI are: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Cloud storage offerings are discovered by clients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Management of containers and the data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Sync metadata with containers and their objects</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CDMI is also used to manage containers, domains, security access and billing information.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CDMI standard is also used as protocols for accessing storage.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CDMI defines how to manage data and also ways of storing and retrieving it.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‘Data path’ means how data is stored and retrieved.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‘Control path’ means how data is managed.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CDMI standard supports both data path and control path interface.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680" dur="indefinite" restart="never" nodeType="tmRoot">
          <p:childTnLst>
            <p:seq>
              <p:cTn id="1681" dur="indefinite" nodeType="mainSeq">
                <p:childTnLst>
                  <p:par>
                    <p:cTn id="1682" fill="hold">
                      <p:stCondLst>
                        <p:cond delay="indefinite"/>
                      </p:stCondLst>
                      <p:childTnLst>
                        <p:par>
                          <p:cTn id="1683" fill="hold">
                            <p:stCondLst>
                              <p:cond delay="0"/>
                            </p:stCondLst>
                            <p:childTnLst>
                              <p:par>
                                <p:cTn id="1684" nodeType="clickEffect" fill="hold" presetClass="entr" presetID="42">
                                  <p:stCondLst>
                                    <p:cond delay="0"/>
                                  </p:stCondLst>
                                  <p:childTnLst>
                                    <p:set>
                                      <p:cBhvr>
                                        <p:cTn id="1685" dur="1" fill="hold">
                                          <p:stCondLst>
                                            <p:cond delay="0"/>
                                          </p:stCondLst>
                                        </p:cTn>
                                        <p:tgtEl>
                                          <p:spTgt spid="399">
                                            <p:txEl>
                                              <p:pRg st="0" end="0"/>
                                            </p:txEl>
                                          </p:spTgt>
                                        </p:tgtEl>
                                        <p:attrNameLst>
                                          <p:attrName>style.visibility</p:attrName>
                                        </p:attrNameLst>
                                      </p:cBhvr>
                                      <p:to>
                                        <p:strVal val="visible"/>
                                      </p:to>
                                    </p:set>
                                    <p:animEffect filter="fade" transition="in">
                                      <p:cBhvr additive="repl">
                                        <p:cTn id="1686" dur="1000"/>
                                        <p:tgtEl>
                                          <p:spTgt spid="399">
                                            <p:txEl>
                                              <p:pRg st="0" end="0"/>
                                            </p:txEl>
                                          </p:spTgt>
                                        </p:tgtEl>
                                      </p:cBhvr>
                                    </p:animEffect>
                                    <p:anim calcmode="lin" valueType="num">
                                      <p:cBhvr additive="repl">
                                        <p:cTn id="1687" dur="1000" fill="hold"/>
                                        <p:tgtEl>
                                          <p:spTgt spid="399">
                                            <p:txEl>
                                              <p:pRg st="0" end="0"/>
                                            </p:txEl>
                                          </p:spTgt>
                                        </p:tgtEl>
                                        <p:attrNameLst>
                                          <p:attrName>ppt_x</p:attrName>
                                        </p:attrNameLst>
                                      </p:cBhvr>
                                      <p:tavLst>
                                        <p:tav tm="0">
                                          <p:val>
                                            <p:strVal val="#ppt_x"/>
                                          </p:val>
                                        </p:tav>
                                        <p:tav tm="100000">
                                          <p:val>
                                            <p:strVal val="#ppt_x"/>
                                          </p:val>
                                        </p:tav>
                                      </p:tavLst>
                                    </p:anim>
                                    <p:anim calcmode="lin" valueType="num">
                                      <p:cBhvr additive="repl">
                                        <p:cTn id="1688" dur="1000" fill="hold"/>
                                        <p:tgtEl>
                                          <p:spTgt spid="3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89" fill="hold">
                      <p:stCondLst>
                        <p:cond delay="indefinite"/>
                      </p:stCondLst>
                      <p:childTnLst>
                        <p:par>
                          <p:cTn id="1690" fill="hold">
                            <p:stCondLst>
                              <p:cond delay="0"/>
                            </p:stCondLst>
                            <p:childTnLst>
                              <p:par>
                                <p:cTn id="1691" nodeType="clickEffect" fill="hold" presetClass="entr" presetID="42">
                                  <p:stCondLst>
                                    <p:cond delay="0"/>
                                  </p:stCondLst>
                                  <p:childTnLst>
                                    <p:set>
                                      <p:cBhvr>
                                        <p:cTn id="1692" dur="1" fill="hold">
                                          <p:stCondLst>
                                            <p:cond delay="0"/>
                                          </p:stCondLst>
                                        </p:cTn>
                                        <p:tgtEl>
                                          <p:spTgt spid="399">
                                            <p:txEl>
                                              <p:pRg st="1" end="1"/>
                                            </p:txEl>
                                          </p:spTgt>
                                        </p:tgtEl>
                                        <p:attrNameLst>
                                          <p:attrName>style.visibility</p:attrName>
                                        </p:attrNameLst>
                                      </p:cBhvr>
                                      <p:to>
                                        <p:strVal val="visible"/>
                                      </p:to>
                                    </p:set>
                                    <p:animEffect filter="fade" transition="in">
                                      <p:cBhvr additive="repl">
                                        <p:cTn id="1693" dur="1000"/>
                                        <p:tgtEl>
                                          <p:spTgt spid="399">
                                            <p:txEl>
                                              <p:pRg st="1" end="1"/>
                                            </p:txEl>
                                          </p:spTgt>
                                        </p:tgtEl>
                                      </p:cBhvr>
                                    </p:animEffect>
                                    <p:anim calcmode="lin" valueType="num">
                                      <p:cBhvr additive="repl">
                                        <p:cTn id="1694" dur="1000" fill="hold"/>
                                        <p:tgtEl>
                                          <p:spTgt spid="399">
                                            <p:txEl>
                                              <p:pRg st="1" end="1"/>
                                            </p:txEl>
                                          </p:spTgt>
                                        </p:tgtEl>
                                        <p:attrNameLst>
                                          <p:attrName>ppt_x</p:attrName>
                                        </p:attrNameLst>
                                      </p:cBhvr>
                                      <p:tavLst>
                                        <p:tav tm="0">
                                          <p:val>
                                            <p:strVal val="#ppt_x"/>
                                          </p:val>
                                        </p:tav>
                                        <p:tav tm="100000">
                                          <p:val>
                                            <p:strVal val="#ppt_x"/>
                                          </p:val>
                                        </p:tav>
                                      </p:tavLst>
                                    </p:anim>
                                    <p:anim calcmode="lin" valueType="num">
                                      <p:cBhvr additive="repl">
                                        <p:cTn id="1695" dur="1000" fill="hold"/>
                                        <p:tgtEl>
                                          <p:spTgt spid="399">
                                            <p:txEl>
                                              <p:pRg st="1" end="1"/>
                                            </p:txEl>
                                          </p:spTgt>
                                        </p:tgtEl>
                                        <p:attrNameLst>
                                          <p:attrName>ppt_y</p:attrName>
                                        </p:attrNameLst>
                                      </p:cBhvr>
                                      <p:tavLst>
                                        <p:tav tm="0">
                                          <p:val>
                                            <p:strVal val="#ppt_y+.1"/>
                                          </p:val>
                                        </p:tav>
                                        <p:tav tm="100000">
                                          <p:val>
                                            <p:strVal val="#ppt_y"/>
                                          </p:val>
                                        </p:tav>
                                      </p:tavLst>
                                    </p:anim>
                                  </p:childTnLst>
                                </p:cTn>
                              </p:par>
                              <p:par>
                                <p:cTn id="1696" nodeType="withEffect" fill="hold" presetClass="entr" presetID="42">
                                  <p:stCondLst>
                                    <p:cond delay="0"/>
                                  </p:stCondLst>
                                  <p:childTnLst>
                                    <p:set>
                                      <p:cBhvr>
                                        <p:cTn id="1697" dur="1" fill="hold">
                                          <p:stCondLst>
                                            <p:cond delay="0"/>
                                          </p:stCondLst>
                                        </p:cTn>
                                        <p:tgtEl>
                                          <p:spTgt spid="399">
                                            <p:txEl>
                                              <p:pRg st="2" end="2"/>
                                            </p:txEl>
                                          </p:spTgt>
                                        </p:tgtEl>
                                        <p:attrNameLst>
                                          <p:attrName>style.visibility</p:attrName>
                                        </p:attrNameLst>
                                      </p:cBhvr>
                                      <p:to>
                                        <p:strVal val="visible"/>
                                      </p:to>
                                    </p:set>
                                    <p:animEffect filter="fade" transition="in">
                                      <p:cBhvr additive="repl">
                                        <p:cTn id="1698" dur="1000"/>
                                        <p:tgtEl>
                                          <p:spTgt spid="399">
                                            <p:txEl>
                                              <p:pRg st="2" end="2"/>
                                            </p:txEl>
                                          </p:spTgt>
                                        </p:tgtEl>
                                      </p:cBhvr>
                                    </p:animEffect>
                                    <p:anim calcmode="lin" valueType="num">
                                      <p:cBhvr additive="repl">
                                        <p:cTn id="1699" dur="1000" fill="hold"/>
                                        <p:tgtEl>
                                          <p:spTgt spid="399">
                                            <p:txEl>
                                              <p:pRg st="2" end="2"/>
                                            </p:txEl>
                                          </p:spTgt>
                                        </p:tgtEl>
                                        <p:attrNameLst>
                                          <p:attrName>ppt_x</p:attrName>
                                        </p:attrNameLst>
                                      </p:cBhvr>
                                      <p:tavLst>
                                        <p:tav tm="0">
                                          <p:val>
                                            <p:strVal val="#ppt_x"/>
                                          </p:val>
                                        </p:tav>
                                        <p:tav tm="100000">
                                          <p:val>
                                            <p:strVal val="#ppt_x"/>
                                          </p:val>
                                        </p:tav>
                                      </p:tavLst>
                                    </p:anim>
                                    <p:anim calcmode="lin" valueType="num">
                                      <p:cBhvr additive="repl">
                                        <p:cTn id="1700" dur="1000" fill="hold"/>
                                        <p:tgtEl>
                                          <p:spTgt spid="399">
                                            <p:txEl>
                                              <p:pRg st="2" end="2"/>
                                            </p:txEl>
                                          </p:spTgt>
                                        </p:tgtEl>
                                        <p:attrNameLst>
                                          <p:attrName>ppt_y</p:attrName>
                                        </p:attrNameLst>
                                      </p:cBhvr>
                                      <p:tavLst>
                                        <p:tav tm="0">
                                          <p:val>
                                            <p:strVal val="#ppt_y+.1"/>
                                          </p:val>
                                        </p:tav>
                                        <p:tav tm="100000">
                                          <p:val>
                                            <p:strVal val="#ppt_y"/>
                                          </p:val>
                                        </p:tav>
                                      </p:tavLst>
                                    </p:anim>
                                  </p:childTnLst>
                                </p:cTn>
                              </p:par>
                              <p:par>
                                <p:cTn id="1701" nodeType="withEffect" fill="hold" presetClass="entr" presetID="42">
                                  <p:stCondLst>
                                    <p:cond delay="0"/>
                                  </p:stCondLst>
                                  <p:childTnLst>
                                    <p:set>
                                      <p:cBhvr>
                                        <p:cTn id="1702" dur="1" fill="hold">
                                          <p:stCondLst>
                                            <p:cond delay="0"/>
                                          </p:stCondLst>
                                        </p:cTn>
                                        <p:tgtEl>
                                          <p:spTgt spid="399">
                                            <p:txEl>
                                              <p:pRg st="3" end="3"/>
                                            </p:txEl>
                                          </p:spTgt>
                                        </p:tgtEl>
                                        <p:attrNameLst>
                                          <p:attrName>style.visibility</p:attrName>
                                        </p:attrNameLst>
                                      </p:cBhvr>
                                      <p:to>
                                        <p:strVal val="visible"/>
                                      </p:to>
                                    </p:set>
                                    <p:animEffect filter="fade" transition="in">
                                      <p:cBhvr additive="repl">
                                        <p:cTn id="1703" dur="1000"/>
                                        <p:tgtEl>
                                          <p:spTgt spid="399">
                                            <p:txEl>
                                              <p:pRg st="3" end="3"/>
                                            </p:txEl>
                                          </p:spTgt>
                                        </p:tgtEl>
                                      </p:cBhvr>
                                    </p:animEffect>
                                    <p:anim calcmode="lin" valueType="num">
                                      <p:cBhvr additive="repl">
                                        <p:cTn id="1704" dur="1000" fill="hold"/>
                                        <p:tgtEl>
                                          <p:spTgt spid="399">
                                            <p:txEl>
                                              <p:pRg st="3" end="3"/>
                                            </p:txEl>
                                          </p:spTgt>
                                        </p:tgtEl>
                                        <p:attrNameLst>
                                          <p:attrName>ppt_x</p:attrName>
                                        </p:attrNameLst>
                                      </p:cBhvr>
                                      <p:tavLst>
                                        <p:tav tm="0">
                                          <p:val>
                                            <p:strVal val="#ppt_x"/>
                                          </p:val>
                                        </p:tav>
                                        <p:tav tm="100000">
                                          <p:val>
                                            <p:strVal val="#ppt_x"/>
                                          </p:val>
                                        </p:tav>
                                      </p:tavLst>
                                    </p:anim>
                                    <p:anim calcmode="lin" valueType="num">
                                      <p:cBhvr additive="repl">
                                        <p:cTn id="1705" dur="1000" fill="hold"/>
                                        <p:tgtEl>
                                          <p:spTgt spid="399">
                                            <p:txEl>
                                              <p:pRg st="3" end="3"/>
                                            </p:txEl>
                                          </p:spTgt>
                                        </p:tgtEl>
                                        <p:attrNameLst>
                                          <p:attrName>ppt_y</p:attrName>
                                        </p:attrNameLst>
                                      </p:cBhvr>
                                      <p:tavLst>
                                        <p:tav tm="0">
                                          <p:val>
                                            <p:strVal val="#ppt_y+.1"/>
                                          </p:val>
                                        </p:tav>
                                        <p:tav tm="100000">
                                          <p:val>
                                            <p:strVal val="#ppt_y"/>
                                          </p:val>
                                        </p:tav>
                                      </p:tavLst>
                                    </p:anim>
                                  </p:childTnLst>
                                </p:cTn>
                              </p:par>
                              <p:par>
                                <p:cTn id="1706" nodeType="withEffect" fill="hold" presetClass="entr" presetID="42">
                                  <p:stCondLst>
                                    <p:cond delay="0"/>
                                  </p:stCondLst>
                                  <p:childTnLst>
                                    <p:set>
                                      <p:cBhvr>
                                        <p:cTn id="1707" dur="1" fill="hold">
                                          <p:stCondLst>
                                            <p:cond delay="0"/>
                                          </p:stCondLst>
                                        </p:cTn>
                                        <p:tgtEl>
                                          <p:spTgt spid="399">
                                            <p:txEl>
                                              <p:pRg st="4" end="4"/>
                                            </p:txEl>
                                          </p:spTgt>
                                        </p:tgtEl>
                                        <p:attrNameLst>
                                          <p:attrName>style.visibility</p:attrName>
                                        </p:attrNameLst>
                                      </p:cBhvr>
                                      <p:to>
                                        <p:strVal val="visible"/>
                                      </p:to>
                                    </p:set>
                                    <p:animEffect filter="fade" transition="in">
                                      <p:cBhvr additive="repl">
                                        <p:cTn id="1708" dur="1000"/>
                                        <p:tgtEl>
                                          <p:spTgt spid="399">
                                            <p:txEl>
                                              <p:pRg st="4" end="4"/>
                                            </p:txEl>
                                          </p:spTgt>
                                        </p:tgtEl>
                                      </p:cBhvr>
                                    </p:animEffect>
                                    <p:anim calcmode="lin" valueType="num">
                                      <p:cBhvr additive="repl">
                                        <p:cTn id="1709" dur="1000" fill="hold"/>
                                        <p:tgtEl>
                                          <p:spTgt spid="399">
                                            <p:txEl>
                                              <p:pRg st="4" end="4"/>
                                            </p:txEl>
                                          </p:spTgt>
                                        </p:tgtEl>
                                        <p:attrNameLst>
                                          <p:attrName>ppt_x</p:attrName>
                                        </p:attrNameLst>
                                      </p:cBhvr>
                                      <p:tavLst>
                                        <p:tav tm="0">
                                          <p:val>
                                            <p:strVal val="#ppt_x"/>
                                          </p:val>
                                        </p:tav>
                                        <p:tav tm="100000">
                                          <p:val>
                                            <p:strVal val="#ppt_x"/>
                                          </p:val>
                                        </p:tav>
                                      </p:tavLst>
                                    </p:anim>
                                    <p:anim calcmode="lin" valueType="num">
                                      <p:cBhvr additive="repl">
                                        <p:cTn id="1710" dur="1000" fill="hold"/>
                                        <p:tgtEl>
                                          <p:spTgt spid="3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11" fill="hold">
                      <p:stCondLst>
                        <p:cond delay="indefinite"/>
                      </p:stCondLst>
                      <p:childTnLst>
                        <p:par>
                          <p:cTn id="1712" fill="hold">
                            <p:stCondLst>
                              <p:cond delay="0"/>
                            </p:stCondLst>
                            <p:childTnLst>
                              <p:par>
                                <p:cTn id="1713" nodeType="clickEffect" fill="hold" presetClass="entr" presetID="42">
                                  <p:stCondLst>
                                    <p:cond delay="0"/>
                                  </p:stCondLst>
                                  <p:childTnLst>
                                    <p:set>
                                      <p:cBhvr>
                                        <p:cTn id="1714" dur="1" fill="hold">
                                          <p:stCondLst>
                                            <p:cond delay="0"/>
                                          </p:stCondLst>
                                        </p:cTn>
                                        <p:tgtEl>
                                          <p:spTgt spid="399">
                                            <p:txEl>
                                              <p:pRg st="5" end="5"/>
                                            </p:txEl>
                                          </p:spTgt>
                                        </p:tgtEl>
                                        <p:attrNameLst>
                                          <p:attrName>style.visibility</p:attrName>
                                        </p:attrNameLst>
                                      </p:cBhvr>
                                      <p:to>
                                        <p:strVal val="visible"/>
                                      </p:to>
                                    </p:set>
                                    <p:animEffect filter="fade" transition="in">
                                      <p:cBhvr additive="repl">
                                        <p:cTn id="1715" dur="1000"/>
                                        <p:tgtEl>
                                          <p:spTgt spid="399">
                                            <p:txEl>
                                              <p:pRg st="5" end="5"/>
                                            </p:txEl>
                                          </p:spTgt>
                                        </p:tgtEl>
                                      </p:cBhvr>
                                    </p:animEffect>
                                    <p:anim calcmode="lin" valueType="num">
                                      <p:cBhvr additive="repl">
                                        <p:cTn id="1716" dur="1000" fill="hold"/>
                                        <p:tgtEl>
                                          <p:spTgt spid="399">
                                            <p:txEl>
                                              <p:pRg st="5" end="5"/>
                                            </p:txEl>
                                          </p:spTgt>
                                        </p:tgtEl>
                                        <p:attrNameLst>
                                          <p:attrName>ppt_x</p:attrName>
                                        </p:attrNameLst>
                                      </p:cBhvr>
                                      <p:tavLst>
                                        <p:tav tm="0">
                                          <p:val>
                                            <p:strVal val="#ppt_x"/>
                                          </p:val>
                                        </p:tav>
                                        <p:tav tm="100000">
                                          <p:val>
                                            <p:strVal val="#ppt_x"/>
                                          </p:val>
                                        </p:tav>
                                      </p:tavLst>
                                    </p:anim>
                                    <p:anim calcmode="lin" valueType="num">
                                      <p:cBhvr additive="repl">
                                        <p:cTn id="1717" dur="1000" fill="hold"/>
                                        <p:tgtEl>
                                          <p:spTgt spid="3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18" fill="hold">
                      <p:stCondLst>
                        <p:cond delay="indefinite"/>
                      </p:stCondLst>
                      <p:childTnLst>
                        <p:par>
                          <p:cTn id="1719" fill="hold">
                            <p:stCondLst>
                              <p:cond delay="0"/>
                            </p:stCondLst>
                            <p:childTnLst>
                              <p:par>
                                <p:cTn id="1720" nodeType="clickEffect" fill="hold" presetClass="entr" presetID="42">
                                  <p:stCondLst>
                                    <p:cond delay="0"/>
                                  </p:stCondLst>
                                  <p:childTnLst>
                                    <p:set>
                                      <p:cBhvr>
                                        <p:cTn id="1721" dur="1" fill="hold">
                                          <p:stCondLst>
                                            <p:cond delay="0"/>
                                          </p:stCondLst>
                                        </p:cTn>
                                        <p:tgtEl>
                                          <p:spTgt spid="399">
                                            <p:txEl>
                                              <p:pRg st="6" end="6"/>
                                            </p:txEl>
                                          </p:spTgt>
                                        </p:tgtEl>
                                        <p:attrNameLst>
                                          <p:attrName>style.visibility</p:attrName>
                                        </p:attrNameLst>
                                      </p:cBhvr>
                                      <p:to>
                                        <p:strVal val="visible"/>
                                      </p:to>
                                    </p:set>
                                    <p:animEffect filter="fade" transition="in">
                                      <p:cBhvr additive="repl">
                                        <p:cTn id="1722" dur="1000"/>
                                        <p:tgtEl>
                                          <p:spTgt spid="399">
                                            <p:txEl>
                                              <p:pRg st="6" end="6"/>
                                            </p:txEl>
                                          </p:spTgt>
                                        </p:tgtEl>
                                      </p:cBhvr>
                                    </p:animEffect>
                                    <p:anim calcmode="lin" valueType="num">
                                      <p:cBhvr additive="repl">
                                        <p:cTn id="1723" dur="1000" fill="hold"/>
                                        <p:tgtEl>
                                          <p:spTgt spid="399">
                                            <p:txEl>
                                              <p:pRg st="6" end="6"/>
                                            </p:txEl>
                                          </p:spTgt>
                                        </p:tgtEl>
                                        <p:attrNameLst>
                                          <p:attrName>ppt_x</p:attrName>
                                        </p:attrNameLst>
                                      </p:cBhvr>
                                      <p:tavLst>
                                        <p:tav tm="0">
                                          <p:val>
                                            <p:strVal val="#ppt_x"/>
                                          </p:val>
                                        </p:tav>
                                        <p:tav tm="100000">
                                          <p:val>
                                            <p:strVal val="#ppt_x"/>
                                          </p:val>
                                        </p:tav>
                                      </p:tavLst>
                                    </p:anim>
                                    <p:anim calcmode="lin" valueType="num">
                                      <p:cBhvr additive="repl">
                                        <p:cTn id="1724" dur="1000" fill="hold"/>
                                        <p:tgtEl>
                                          <p:spTgt spid="39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725" fill="hold">
                      <p:stCondLst>
                        <p:cond delay="indefinite"/>
                      </p:stCondLst>
                      <p:childTnLst>
                        <p:par>
                          <p:cTn id="1726" fill="hold">
                            <p:stCondLst>
                              <p:cond delay="0"/>
                            </p:stCondLst>
                            <p:childTnLst>
                              <p:par>
                                <p:cTn id="1727" nodeType="clickEffect" fill="hold" presetClass="entr" presetID="42">
                                  <p:stCondLst>
                                    <p:cond delay="0"/>
                                  </p:stCondLst>
                                  <p:childTnLst>
                                    <p:set>
                                      <p:cBhvr>
                                        <p:cTn id="1728" dur="1" fill="hold">
                                          <p:stCondLst>
                                            <p:cond delay="0"/>
                                          </p:stCondLst>
                                        </p:cTn>
                                        <p:tgtEl>
                                          <p:spTgt spid="399">
                                            <p:txEl>
                                              <p:pRg st="7" end="7"/>
                                            </p:txEl>
                                          </p:spTgt>
                                        </p:tgtEl>
                                        <p:attrNameLst>
                                          <p:attrName>style.visibility</p:attrName>
                                        </p:attrNameLst>
                                      </p:cBhvr>
                                      <p:to>
                                        <p:strVal val="visible"/>
                                      </p:to>
                                    </p:set>
                                    <p:animEffect filter="fade" transition="in">
                                      <p:cBhvr additive="repl">
                                        <p:cTn id="1729" dur="1000"/>
                                        <p:tgtEl>
                                          <p:spTgt spid="399">
                                            <p:txEl>
                                              <p:pRg st="7" end="7"/>
                                            </p:txEl>
                                          </p:spTgt>
                                        </p:tgtEl>
                                      </p:cBhvr>
                                    </p:animEffect>
                                    <p:anim calcmode="lin" valueType="num">
                                      <p:cBhvr additive="repl">
                                        <p:cTn id="1730" dur="1000" fill="hold"/>
                                        <p:tgtEl>
                                          <p:spTgt spid="399">
                                            <p:txEl>
                                              <p:pRg st="7" end="7"/>
                                            </p:txEl>
                                          </p:spTgt>
                                        </p:tgtEl>
                                        <p:attrNameLst>
                                          <p:attrName>ppt_x</p:attrName>
                                        </p:attrNameLst>
                                      </p:cBhvr>
                                      <p:tavLst>
                                        <p:tav tm="0">
                                          <p:val>
                                            <p:strVal val="#ppt_x"/>
                                          </p:val>
                                        </p:tav>
                                        <p:tav tm="100000">
                                          <p:val>
                                            <p:strVal val="#ppt_x"/>
                                          </p:val>
                                        </p:tav>
                                      </p:tavLst>
                                    </p:anim>
                                    <p:anim calcmode="lin" valueType="num">
                                      <p:cBhvr additive="repl">
                                        <p:cTn id="1731" dur="1000" fill="hold"/>
                                        <p:tgtEl>
                                          <p:spTgt spid="39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1732" fill="hold">
                      <p:stCondLst>
                        <p:cond delay="indefinite"/>
                      </p:stCondLst>
                      <p:childTnLst>
                        <p:par>
                          <p:cTn id="1733" fill="hold">
                            <p:stCondLst>
                              <p:cond delay="0"/>
                            </p:stCondLst>
                            <p:childTnLst>
                              <p:par>
                                <p:cTn id="1734" nodeType="clickEffect" fill="hold" presetClass="entr" presetID="42">
                                  <p:stCondLst>
                                    <p:cond delay="0"/>
                                  </p:stCondLst>
                                  <p:childTnLst>
                                    <p:set>
                                      <p:cBhvr>
                                        <p:cTn id="1735" dur="1" fill="hold">
                                          <p:stCondLst>
                                            <p:cond delay="0"/>
                                          </p:stCondLst>
                                        </p:cTn>
                                        <p:tgtEl>
                                          <p:spTgt spid="399">
                                            <p:txEl>
                                              <p:pRg st="8" end="8"/>
                                            </p:txEl>
                                          </p:spTgt>
                                        </p:tgtEl>
                                        <p:attrNameLst>
                                          <p:attrName>style.visibility</p:attrName>
                                        </p:attrNameLst>
                                      </p:cBhvr>
                                      <p:to>
                                        <p:strVal val="visible"/>
                                      </p:to>
                                    </p:set>
                                    <p:animEffect filter="fade" transition="in">
                                      <p:cBhvr additive="repl">
                                        <p:cTn id="1736" dur="1000"/>
                                        <p:tgtEl>
                                          <p:spTgt spid="399">
                                            <p:txEl>
                                              <p:pRg st="8" end="8"/>
                                            </p:txEl>
                                          </p:spTgt>
                                        </p:tgtEl>
                                      </p:cBhvr>
                                    </p:animEffect>
                                    <p:anim calcmode="lin" valueType="num">
                                      <p:cBhvr additive="repl">
                                        <p:cTn id="1737" dur="1000" fill="hold"/>
                                        <p:tgtEl>
                                          <p:spTgt spid="399">
                                            <p:txEl>
                                              <p:pRg st="8" end="8"/>
                                            </p:txEl>
                                          </p:spTgt>
                                        </p:tgtEl>
                                        <p:attrNameLst>
                                          <p:attrName>ppt_x</p:attrName>
                                        </p:attrNameLst>
                                      </p:cBhvr>
                                      <p:tavLst>
                                        <p:tav tm="0">
                                          <p:val>
                                            <p:strVal val="#ppt_x"/>
                                          </p:val>
                                        </p:tav>
                                        <p:tav tm="100000">
                                          <p:val>
                                            <p:strVal val="#ppt_x"/>
                                          </p:val>
                                        </p:tav>
                                      </p:tavLst>
                                    </p:anim>
                                    <p:anim calcmode="lin" valueType="num">
                                      <p:cBhvr additive="repl">
                                        <p:cTn id="1738" dur="1000" fill="hold"/>
                                        <p:tgtEl>
                                          <p:spTgt spid="39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1739" fill="hold">
                      <p:stCondLst>
                        <p:cond delay="indefinite"/>
                      </p:stCondLst>
                      <p:childTnLst>
                        <p:par>
                          <p:cTn id="1740" fill="hold">
                            <p:stCondLst>
                              <p:cond delay="0"/>
                            </p:stCondLst>
                            <p:childTnLst>
                              <p:par>
                                <p:cTn id="1741" nodeType="clickEffect" fill="hold" presetClass="entr" presetID="42">
                                  <p:stCondLst>
                                    <p:cond delay="0"/>
                                  </p:stCondLst>
                                  <p:childTnLst>
                                    <p:set>
                                      <p:cBhvr>
                                        <p:cTn id="1742" dur="1" fill="hold">
                                          <p:stCondLst>
                                            <p:cond delay="0"/>
                                          </p:stCondLst>
                                        </p:cTn>
                                        <p:tgtEl>
                                          <p:spTgt spid="399">
                                            <p:txEl>
                                              <p:pRg st="9" end="9"/>
                                            </p:txEl>
                                          </p:spTgt>
                                        </p:tgtEl>
                                        <p:attrNameLst>
                                          <p:attrName>style.visibility</p:attrName>
                                        </p:attrNameLst>
                                      </p:cBhvr>
                                      <p:to>
                                        <p:strVal val="visible"/>
                                      </p:to>
                                    </p:set>
                                    <p:animEffect filter="fade" transition="in">
                                      <p:cBhvr additive="repl">
                                        <p:cTn id="1743" dur="1000"/>
                                        <p:tgtEl>
                                          <p:spTgt spid="399">
                                            <p:txEl>
                                              <p:pRg st="9" end="9"/>
                                            </p:txEl>
                                          </p:spTgt>
                                        </p:tgtEl>
                                      </p:cBhvr>
                                    </p:animEffect>
                                    <p:anim calcmode="lin" valueType="num">
                                      <p:cBhvr additive="repl">
                                        <p:cTn id="1744" dur="1000" fill="hold"/>
                                        <p:tgtEl>
                                          <p:spTgt spid="399">
                                            <p:txEl>
                                              <p:pRg st="9" end="9"/>
                                            </p:txEl>
                                          </p:spTgt>
                                        </p:tgtEl>
                                        <p:attrNameLst>
                                          <p:attrName>ppt_x</p:attrName>
                                        </p:attrNameLst>
                                      </p:cBhvr>
                                      <p:tavLst>
                                        <p:tav tm="0">
                                          <p:val>
                                            <p:strVal val="#ppt_x"/>
                                          </p:val>
                                        </p:tav>
                                        <p:tav tm="100000">
                                          <p:val>
                                            <p:strVal val="#ppt_x"/>
                                          </p:val>
                                        </p:tav>
                                      </p:tavLst>
                                    </p:anim>
                                    <p:anim calcmode="lin" valueType="num">
                                      <p:cBhvr additive="repl">
                                        <p:cTn id="1745" dur="1000" fill="hold"/>
                                        <p:tgtEl>
                                          <p:spTgt spid="39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746" fill="hold">
                      <p:stCondLst>
                        <p:cond delay="indefinite"/>
                      </p:stCondLst>
                      <p:childTnLst>
                        <p:par>
                          <p:cTn id="1747" fill="hold">
                            <p:stCondLst>
                              <p:cond delay="0"/>
                            </p:stCondLst>
                            <p:childTnLst>
                              <p:par>
                                <p:cTn id="1748" nodeType="clickEffect" fill="hold" presetClass="entr" presetID="42">
                                  <p:stCondLst>
                                    <p:cond delay="0"/>
                                  </p:stCondLst>
                                  <p:childTnLst>
                                    <p:set>
                                      <p:cBhvr>
                                        <p:cTn id="1749" dur="1" fill="hold">
                                          <p:stCondLst>
                                            <p:cond delay="0"/>
                                          </p:stCondLst>
                                        </p:cTn>
                                        <p:tgtEl>
                                          <p:spTgt spid="399">
                                            <p:txEl>
                                              <p:pRg st="10" end="10"/>
                                            </p:txEl>
                                          </p:spTgt>
                                        </p:tgtEl>
                                        <p:attrNameLst>
                                          <p:attrName>style.visibility</p:attrName>
                                        </p:attrNameLst>
                                      </p:cBhvr>
                                      <p:to>
                                        <p:strVal val="visible"/>
                                      </p:to>
                                    </p:set>
                                    <p:animEffect filter="fade" transition="in">
                                      <p:cBhvr additive="repl">
                                        <p:cTn id="1750" dur="1000"/>
                                        <p:tgtEl>
                                          <p:spTgt spid="399">
                                            <p:txEl>
                                              <p:pRg st="10" end="10"/>
                                            </p:txEl>
                                          </p:spTgt>
                                        </p:tgtEl>
                                      </p:cBhvr>
                                    </p:animEffect>
                                    <p:anim calcmode="lin" valueType="num">
                                      <p:cBhvr additive="repl">
                                        <p:cTn id="1751" dur="1000" fill="hold"/>
                                        <p:tgtEl>
                                          <p:spTgt spid="399">
                                            <p:txEl>
                                              <p:pRg st="10" end="10"/>
                                            </p:txEl>
                                          </p:spTgt>
                                        </p:tgtEl>
                                        <p:attrNameLst>
                                          <p:attrName>ppt_x</p:attrName>
                                        </p:attrNameLst>
                                      </p:cBhvr>
                                      <p:tavLst>
                                        <p:tav tm="0">
                                          <p:val>
                                            <p:strVal val="#ppt_x"/>
                                          </p:val>
                                        </p:tav>
                                        <p:tav tm="100000">
                                          <p:val>
                                            <p:strVal val="#ppt_x"/>
                                          </p:val>
                                        </p:tav>
                                      </p:tavLst>
                                    </p:anim>
                                    <p:anim calcmode="lin" valueType="num">
                                      <p:cBhvr additive="repl">
                                        <p:cTn id="1752" dur="1000" fill="hold"/>
                                        <p:tgtEl>
                                          <p:spTgt spid="39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 Cloud Storage Requirements</a:t>
            </a:r>
            <a:endParaRPr b="0" lang="en-IN" sz="5000" strike="noStrike" u="none">
              <a:solidFill>
                <a:srgbClr val="000000"/>
              </a:solidFill>
              <a:effectLst/>
              <a:uFillTx/>
              <a:latin typeface="Arial"/>
            </a:endParaRPr>
          </a:p>
        </p:txBody>
      </p:sp>
      <p:sp>
        <p:nvSpPr>
          <p:cNvPr id="401" name="PlaceHolder 2"/>
          <p:cNvSpPr>
            <a:spLocks noGrp="1"/>
          </p:cNvSpPr>
          <p:nvPr>
            <p:ph/>
          </p:nvPr>
        </p:nvSpPr>
        <p:spPr>
          <a:xfrm>
            <a:off x="609480" y="1935360"/>
            <a:ext cx="10972080" cy="4388400"/>
          </a:xfrm>
          <a:prstGeom prst="rect">
            <a:avLst/>
          </a:prstGeom>
          <a:noFill/>
          <a:ln w="0">
            <a:noFill/>
          </a:ln>
        </p:spPr>
        <p:txBody>
          <a:bodyPr lIns="90000" rIns="90000" tIns="45000" bIns="45000" anchor="t">
            <a:normAutofit/>
          </a:bodyPr>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Multi-tenancy</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Security </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IN" sz="2600" strike="noStrike" u="none">
                <a:solidFill>
                  <a:schemeClr val="dk1"/>
                </a:solidFill>
                <a:effectLst/>
                <a:uFillTx/>
                <a:latin typeface="Constantia"/>
              </a:rPr>
              <a:t>Secure Transmission Channel</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Performance</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Quality of Service (QoS)</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Data Protection and Availability</a:t>
            </a:r>
            <a:endParaRPr b="0" lang="en-IN" sz="2600" strike="noStrike" u="none">
              <a:solidFill>
                <a:srgbClr val="000000"/>
              </a:solidFill>
              <a:effectLst/>
              <a:uFillTx/>
              <a:latin typeface="Arial"/>
            </a:endParaRPr>
          </a:p>
          <a:p>
            <a:pPr marL="514440" indent="-514440">
              <a:lnSpc>
                <a:spcPct val="100000"/>
              </a:lnSpc>
              <a:spcBef>
                <a:spcPts val="519"/>
              </a:spcBef>
              <a:buClr>
                <a:srgbClr val="0bd0d9"/>
              </a:buClr>
              <a:buSzPct val="95000"/>
              <a:buFont typeface="Calibri"/>
              <a:buAutoNum type="arabicPeriod"/>
            </a:pPr>
            <a:r>
              <a:rPr b="0" lang="en-US" sz="2600" strike="noStrike" u="none">
                <a:solidFill>
                  <a:schemeClr val="dk1"/>
                </a:solidFill>
                <a:effectLst/>
                <a:uFillTx/>
                <a:latin typeface="Constantia"/>
              </a:rPr>
              <a:t>Metering and Billing</a:t>
            </a:r>
            <a:br>
              <a:rPr sz="2600"/>
            </a:br>
            <a:r>
              <a:rPr b="0" lang="en-US" sz="2600" strike="noStrike" u="none">
                <a:solidFill>
                  <a:schemeClr val="dk1"/>
                </a:solidFill>
                <a:effectLst/>
                <a:uFillTx/>
                <a:latin typeface="Constantia"/>
              </a:rPr>
              <a:t> </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609480" y="704160"/>
            <a:ext cx="1097208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2.1.Multi-tenancy </a:t>
            </a:r>
            <a:br>
              <a:rPr sz="5000"/>
            </a:br>
            <a:endParaRPr b="0" lang="en-IN" sz="5000" strike="noStrike" u="none">
              <a:solidFill>
                <a:srgbClr val="000000"/>
              </a:solidFill>
              <a:effectLst/>
              <a:uFillTx/>
              <a:latin typeface="Arial"/>
            </a:endParaRPr>
          </a:p>
        </p:txBody>
      </p:sp>
      <p:sp>
        <p:nvSpPr>
          <p:cNvPr id="403" name="PlaceHolder 2"/>
          <p:cNvSpPr>
            <a:spLocks noGrp="1"/>
          </p:cNvSpPr>
          <p:nvPr>
            <p:ph/>
          </p:nvPr>
        </p:nvSpPr>
        <p:spPr>
          <a:xfrm>
            <a:off x="649440" y="168372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In a multi-tenancy model,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resources provided are pooled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may be shared by multiple customers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lang="en-US" sz="2400" strike="noStrike" u="none">
                <a:solidFill>
                  <a:schemeClr val="dk1"/>
                </a:solidFill>
                <a:effectLst/>
                <a:uFillTx/>
                <a:latin typeface="Constantia"/>
              </a:rPr>
              <a:t>based on their needs</a:t>
            </a:r>
            <a:endParaRPr b="0" lang="en-IN" sz="24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Due to the elasticity property in cloud computing, shared pool of storage model makes the provider cost effective and billing is made easy.</a:t>
            </a:r>
            <a:endParaRPr b="0" lang="en-IN" sz="2600" strike="noStrike" u="none">
              <a:solidFill>
                <a:srgbClr val="000000"/>
              </a:solidFill>
              <a:effectLst/>
              <a:uFillTx/>
              <a:latin typeface="Arial"/>
            </a:endParaRPr>
          </a:p>
          <a:p>
            <a:pPr indent="0">
              <a:lnSpc>
                <a:spcPct val="100000"/>
              </a:lnSpc>
              <a:spcBef>
                <a:spcPts val="519"/>
              </a:spcBef>
              <a:buNone/>
              <a:tabLst>
                <a:tab algn="l" pos="0"/>
              </a:tabLst>
            </a:pP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753" dur="indefinite" restart="never" nodeType="tmRoot">
          <p:childTnLst>
            <p:seq>
              <p:cTn id="1754" dur="indefinite" nodeType="mainSeq">
                <p:childTnLst>
                  <p:par>
                    <p:cTn id="1755" fill="hold">
                      <p:stCondLst>
                        <p:cond delay="indefinite"/>
                      </p:stCondLst>
                      <p:childTnLst>
                        <p:par>
                          <p:cTn id="1756" fill="hold">
                            <p:stCondLst>
                              <p:cond delay="0"/>
                            </p:stCondLst>
                            <p:childTnLst>
                              <p:par>
                                <p:cTn id="1757" nodeType="clickEffect" fill="hold" presetClass="entr" presetID="42">
                                  <p:stCondLst>
                                    <p:cond delay="0"/>
                                  </p:stCondLst>
                                  <p:childTnLst>
                                    <p:set>
                                      <p:cBhvr>
                                        <p:cTn id="1758" dur="1" fill="hold">
                                          <p:stCondLst>
                                            <p:cond delay="0"/>
                                          </p:stCondLst>
                                        </p:cTn>
                                        <p:tgtEl>
                                          <p:spTgt spid="403">
                                            <p:txEl>
                                              <p:pRg st="0" end="0"/>
                                            </p:txEl>
                                          </p:spTgt>
                                        </p:tgtEl>
                                        <p:attrNameLst>
                                          <p:attrName>style.visibility</p:attrName>
                                        </p:attrNameLst>
                                      </p:cBhvr>
                                      <p:to>
                                        <p:strVal val="visible"/>
                                      </p:to>
                                    </p:set>
                                    <p:animEffect filter="fade" transition="in">
                                      <p:cBhvr additive="repl">
                                        <p:cTn id="1759" dur="1000"/>
                                        <p:tgtEl>
                                          <p:spTgt spid="403">
                                            <p:txEl>
                                              <p:pRg st="0" end="0"/>
                                            </p:txEl>
                                          </p:spTgt>
                                        </p:tgtEl>
                                      </p:cBhvr>
                                    </p:animEffect>
                                    <p:anim calcmode="lin" valueType="num">
                                      <p:cBhvr additive="repl">
                                        <p:cTn id="1760" dur="1000" fill="hold"/>
                                        <p:tgtEl>
                                          <p:spTgt spid="403">
                                            <p:txEl>
                                              <p:pRg st="0" end="0"/>
                                            </p:txEl>
                                          </p:spTgt>
                                        </p:tgtEl>
                                        <p:attrNameLst>
                                          <p:attrName>ppt_x</p:attrName>
                                        </p:attrNameLst>
                                      </p:cBhvr>
                                      <p:tavLst>
                                        <p:tav tm="0">
                                          <p:val>
                                            <p:strVal val="#ppt_x"/>
                                          </p:val>
                                        </p:tav>
                                        <p:tav tm="100000">
                                          <p:val>
                                            <p:strVal val="#ppt_x"/>
                                          </p:val>
                                        </p:tav>
                                      </p:tavLst>
                                    </p:anim>
                                    <p:anim calcmode="lin" valueType="num">
                                      <p:cBhvr additive="repl">
                                        <p:cTn id="1761" dur="1000" fill="hold"/>
                                        <p:tgtEl>
                                          <p:spTgt spid="403">
                                            <p:txEl>
                                              <p:pRg st="0" end="0"/>
                                            </p:txEl>
                                          </p:spTgt>
                                        </p:tgtEl>
                                        <p:attrNameLst>
                                          <p:attrName>ppt_y</p:attrName>
                                        </p:attrNameLst>
                                      </p:cBhvr>
                                      <p:tavLst>
                                        <p:tav tm="0">
                                          <p:val>
                                            <p:strVal val="#ppt_y+.1"/>
                                          </p:val>
                                        </p:tav>
                                        <p:tav tm="100000">
                                          <p:val>
                                            <p:strVal val="#ppt_y"/>
                                          </p:val>
                                        </p:tav>
                                      </p:tavLst>
                                    </p:anim>
                                  </p:childTnLst>
                                </p:cTn>
                              </p:par>
                              <p:par>
                                <p:cTn id="1762" nodeType="withEffect" fill="hold" presetClass="entr" presetID="42">
                                  <p:stCondLst>
                                    <p:cond delay="0"/>
                                  </p:stCondLst>
                                  <p:childTnLst>
                                    <p:set>
                                      <p:cBhvr>
                                        <p:cTn id="1763" dur="1" fill="hold">
                                          <p:stCondLst>
                                            <p:cond delay="0"/>
                                          </p:stCondLst>
                                        </p:cTn>
                                        <p:tgtEl>
                                          <p:spTgt spid="403">
                                            <p:txEl>
                                              <p:pRg st="1" end="1"/>
                                            </p:txEl>
                                          </p:spTgt>
                                        </p:tgtEl>
                                        <p:attrNameLst>
                                          <p:attrName>style.visibility</p:attrName>
                                        </p:attrNameLst>
                                      </p:cBhvr>
                                      <p:to>
                                        <p:strVal val="visible"/>
                                      </p:to>
                                    </p:set>
                                    <p:animEffect filter="fade" transition="in">
                                      <p:cBhvr additive="repl">
                                        <p:cTn id="1764" dur="1000"/>
                                        <p:tgtEl>
                                          <p:spTgt spid="403">
                                            <p:txEl>
                                              <p:pRg st="1" end="1"/>
                                            </p:txEl>
                                          </p:spTgt>
                                        </p:tgtEl>
                                      </p:cBhvr>
                                    </p:animEffect>
                                    <p:anim calcmode="lin" valueType="num">
                                      <p:cBhvr additive="repl">
                                        <p:cTn id="1765" dur="1000" fill="hold"/>
                                        <p:tgtEl>
                                          <p:spTgt spid="403">
                                            <p:txEl>
                                              <p:pRg st="1" end="1"/>
                                            </p:txEl>
                                          </p:spTgt>
                                        </p:tgtEl>
                                        <p:attrNameLst>
                                          <p:attrName>ppt_x</p:attrName>
                                        </p:attrNameLst>
                                      </p:cBhvr>
                                      <p:tavLst>
                                        <p:tav tm="0">
                                          <p:val>
                                            <p:strVal val="#ppt_x"/>
                                          </p:val>
                                        </p:tav>
                                        <p:tav tm="100000">
                                          <p:val>
                                            <p:strVal val="#ppt_x"/>
                                          </p:val>
                                        </p:tav>
                                      </p:tavLst>
                                    </p:anim>
                                    <p:anim calcmode="lin" valueType="num">
                                      <p:cBhvr additive="repl">
                                        <p:cTn id="1766" dur="1000" fill="hold"/>
                                        <p:tgtEl>
                                          <p:spTgt spid="403">
                                            <p:txEl>
                                              <p:pRg st="1" end="1"/>
                                            </p:txEl>
                                          </p:spTgt>
                                        </p:tgtEl>
                                        <p:attrNameLst>
                                          <p:attrName>ppt_y</p:attrName>
                                        </p:attrNameLst>
                                      </p:cBhvr>
                                      <p:tavLst>
                                        <p:tav tm="0">
                                          <p:val>
                                            <p:strVal val="#ppt_y+.1"/>
                                          </p:val>
                                        </p:tav>
                                        <p:tav tm="100000">
                                          <p:val>
                                            <p:strVal val="#ppt_y"/>
                                          </p:val>
                                        </p:tav>
                                      </p:tavLst>
                                    </p:anim>
                                  </p:childTnLst>
                                </p:cTn>
                              </p:par>
                              <p:par>
                                <p:cTn id="1767" nodeType="withEffect" fill="hold" presetClass="entr" presetID="42">
                                  <p:stCondLst>
                                    <p:cond delay="0"/>
                                  </p:stCondLst>
                                  <p:childTnLst>
                                    <p:set>
                                      <p:cBhvr>
                                        <p:cTn id="1768" dur="1" fill="hold">
                                          <p:stCondLst>
                                            <p:cond delay="0"/>
                                          </p:stCondLst>
                                        </p:cTn>
                                        <p:tgtEl>
                                          <p:spTgt spid="403">
                                            <p:txEl>
                                              <p:pRg st="2" end="2"/>
                                            </p:txEl>
                                          </p:spTgt>
                                        </p:tgtEl>
                                        <p:attrNameLst>
                                          <p:attrName>style.visibility</p:attrName>
                                        </p:attrNameLst>
                                      </p:cBhvr>
                                      <p:to>
                                        <p:strVal val="visible"/>
                                      </p:to>
                                    </p:set>
                                    <p:animEffect filter="fade" transition="in">
                                      <p:cBhvr additive="repl">
                                        <p:cTn id="1769" dur="1000"/>
                                        <p:tgtEl>
                                          <p:spTgt spid="403">
                                            <p:txEl>
                                              <p:pRg st="2" end="2"/>
                                            </p:txEl>
                                          </p:spTgt>
                                        </p:tgtEl>
                                      </p:cBhvr>
                                    </p:animEffect>
                                    <p:anim calcmode="lin" valueType="num">
                                      <p:cBhvr additive="repl">
                                        <p:cTn id="1770" dur="1000" fill="hold"/>
                                        <p:tgtEl>
                                          <p:spTgt spid="403">
                                            <p:txEl>
                                              <p:pRg st="2" end="2"/>
                                            </p:txEl>
                                          </p:spTgt>
                                        </p:tgtEl>
                                        <p:attrNameLst>
                                          <p:attrName>ppt_x</p:attrName>
                                        </p:attrNameLst>
                                      </p:cBhvr>
                                      <p:tavLst>
                                        <p:tav tm="0">
                                          <p:val>
                                            <p:strVal val="#ppt_x"/>
                                          </p:val>
                                        </p:tav>
                                        <p:tav tm="100000">
                                          <p:val>
                                            <p:strVal val="#ppt_x"/>
                                          </p:val>
                                        </p:tav>
                                      </p:tavLst>
                                    </p:anim>
                                    <p:anim calcmode="lin" valueType="num">
                                      <p:cBhvr additive="repl">
                                        <p:cTn id="1771" dur="1000" fill="hold"/>
                                        <p:tgtEl>
                                          <p:spTgt spid="403">
                                            <p:txEl>
                                              <p:pRg st="2" end="2"/>
                                            </p:txEl>
                                          </p:spTgt>
                                        </p:tgtEl>
                                        <p:attrNameLst>
                                          <p:attrName>ppt_y</p:attrName>
                                        </p:attrNameLst>
                                      </p:cBhvr>
                                      <p:tavLst>
                                        <p:tav tm="0">
                                          <p:val>
                                            <p:strVal val="#ppt_y+.1"/>
                                          </p:val>
                                        </p:tav>
                                        <p:tav tm="100000">
                                          <p:val>
                                            <p:strVal val="#ppt_y"/>
                                          </p:val>
                                        </p:tav>
                                      </p:tavLst>
                                    </p:anim>
                                  </p:childTnLst>
                                </p:cTn>
                              </p:par>
                              <p:par>
                                <p:cTn id="1772" nodeType="withEffect" fill="hold" presetClass="entr" presetID="42">
                                  <p:stCondLst>
                                    <p:cond delay="0"/>
                                  </p:stCondLst>
                                  <p:childTnLst>
                                    <p:set>
                                      <p:cBhvr>
                                        <p:cTn id="1773" dur="1" fill="hold">
                                          <p:stCondLst>
                                            <p:cond delay="0"/>
                                          </p:stCondLst>
                                        </p:cTn>
                                        <p:tgtEl>
                                          <p:spTgt spid="403">
                                            <p:txEl>
                                              <p:pRg st="3" end="3"/>
                                            </p:txEl>
                                          </p:spTgt>
                                        </p:tgtEl>
                                        <p:attrNameLst>
                                          <p:attrName>style.visibility</p:attrName>
                                        </p:attrNameLst>
                                      </p:cBhvr>
                                      <p:to>
                                        <p:strVal val="visible"/>
                                      </p:to>
                                    </p:set>
                                    <p:animEffect filter="fade" transition="in">
                                      <p:cBhvr additive="repl">
                                        <p:cTn id="1774" dur="1000"/>
                                        <p:tgtEl>
                                          <p:spTgt spid="403">
                                            <p:txEl>
                                              <p:pRg st="3" end="3"/>
                                            </p:txEl>
                                          </p:spTgt>
                                        </p:tgtEl>
                                      </p:cBhvr>
                                    </p:animEffect>
                                    <p:anim calcmode="lin" valueType="num">
                                      <p:cBhvr additive="repl">
                                        <p:cTn id="1775" dur="1000" fill="hold"/>
                                        <p:tgtEl>
                                          <p:spTgt spid="403">
                                            <p:txEl>
                                              <p:pRg st="3" end="3"/>
                                            </p:txEl>
                                          </p:spTgt>
                                        </p:tgtEl>
                                        <p:attrNameLst>
                                          <p:attrName>ppt_x</p:attrName>
                                        </p:attrNameLst>
                                      </p:cBhvr>
                                      <p:tavLst>
                                        <p:tav tm="0">
                                          <p:val>
                                            <p:strVal val="#ppt_x"/>
                                          </p:val>
                                        </p:tav>
                                        <p:tav tm="100000">
                                          <p:val>
                                            <p:strVal val="#ppt_x"/>
                                          </p:val>
                                        </p:tav>
                                      </p:tavLst>
                                    </p:anim>
                                    <p:anim calcmode="lin" valueType="num">
                                      <p:cBhvr additive="repl">
                                        <p:cTn id="1776" dur="1000" fill="hold"/>
                                        <p:tgtEl>
                                          <p:spTgt spid="40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77" fill="hold">
                      <p:stCondLst>
                        <p:cond delay="indefinite"/>
                      </p:stCondLst>
                      <p:childTnLst>
                        <p:par>
                          <p:cTn id="1778" fill="hold">
                            <p:stCondLst>
                              <p:cond delay="0"/>
                            </p:stCondLst>
                            <p:childTnLst>
                              <p:par>
                                <p:cTn id="1779" nodeType="clickEffect" fill="hold" presetClass="entr" presetID="42">
                                  <p:stCondLst>
                                    <p:cond delay="0"/>
                                  </p:stCondLst>
                                  <p:childTnLst>
                                    <p:set>
                                      <p:cBhvr>
                                        <p:cTn id="1780" dur="1" fill="hold">
                                          <p:stCondLst>
                                            <p:cond delay="0"/>
                                          </p:stCondLst>
                                        </p:cTn>
                                        <p:tgtEl>
                                          <p:spTgt spid="403">
                                            <p:txEl>
                                              <p:pRg st="4" end="4"/>
                                            </p:txEl>
                                          </p:spTgt>
                                        </p:tgtEl>
                                        <p:attrNameLst>
                                          <p:attrName>style.visibility</p:attrName>
                                        </p:attrNameLst>
                                      </p:cBhvr>
                                      <p:to>
                                        <p:strVal val="visible"/>
                                      </p:to>
                                    </p:set>
                                    <p:animEffect filter="fade" transition="in">
                                      <p:cBhvr additive="repl">
                                        <p:cTn id="1781" dur="1000"/>
                                        <p:tgtEl>
                                          <p:spTgt spid="403">
                                            <p:txEl>
                                              <p:pRg st="4" end="4"/>
                                            </p:txEl>
                                          </p:spTgt>
                                        </p:tgtEl>
                                      </p:cBhvr>
                                    </p:animEffect>
                                    <p:anim calcmode="lin" valueType="num">
                                      <p:cBhvr additive="repl">
                                        <p:cTn id="1782" dur="1000" fill="hold"/>
                                        <p:tgtEl>
                                          <p:spTgt spid="403">
                                            <p:txEl>
                                              <p:pRg st="4" end="4"/>
                                            </p:txEl>
                                          </p:spTgt>
                                        </p:tgtEl>
                                        <p:attrNameLst>
                                          <p:attrName>ppt_x</p:attrName>
                                        </p:attrNameLst>
                                      </p:cBhvr>
                                      <p:tavLst>
                                        <p:tav tm="0">
                                          <p:val>
                                            <p:strVal val="#ppt_x"/>
                                          </p:val>
                                        </p:tav>
                                        <p:tav tm="100000">
                                          <p:val>
                                            <p:strVal val="#ppt_x"/>
                                          </p:val>
                                        </p:tav>
                                      </p:tavLst>
                                    </p:anim>
                                    <p:anim calcmode="lin" valueType="num">
                                      <p:cBhvr additive="repl">
                                        <p:cTn id="1783" dur="1000" fill="hold"/>
                                        <p:tgtEl>
                                          <p:spTgt spid="40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543240" y="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US" sz="5000" strike="noStrike" u="none">
                <a:solidFill>
                  <a:schemeClr val="dk2"/>
                </a:solidFill>
                <a:effectLst/>
                <a:uFillTx/>
                <a:latin typeface="Calibri"/>
              </a:rPr>
              <a:t>2.2.Security</a:t>
            </a:r>
            <a:endParaRPr b="0" lang="en-IN" sz="5000" strike="noStrike" u="none">
              <a:solidFill>
                <a:srgbClr val="000000"/>
              </a:solidFill>
              <a:effectLst/>
              <a:uFillTx/>
              <a:latin typeface="Arial"/>
            </a:endParaRPr>
          </a:p>
        </p:txBody>
      </p:sp>
      <p:sp>
        <p:nvSpPr>
          <p:cNvPr id="405" name="PlaceHolder 2"/>
          <p:cNvSpPr>
            <a:spLocks noGrp="1"/>
          </p:cNvSpPr>
          <p:nvPr>
            <p:ph/>
          </p:nvPr>
        </p:nvSpPr>
        <p:spPr>
          <a:xfrm>
            <a:off x="609480" y="1286280"/>
            <a:ext cx="10972080" cy="4388400"/>
          </a:xfrm>
          <a:prstGeom prst="rect">
            <a:avLst/>
          </a:prstGeom>
          <a:noFill/>
          <a:ln w="0">
            <a:noFill/>
          </a:ln>
        </p:spPr>
        <p:txBody>
          <a:bodyPr lIns="90000" rIns="90000" tIns="45000" bIns="45000" anchor="t">
            <a:normAutofit/>
          </a:bodyPr>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Secure cloud storage requires a secure transmission channel and methods.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pPr>
            <a:r>
              <a:rPr b="0" lang="en-US" sz="2600" strike="noStrike" u="none">
                <a:solidFill>
                  <a:schemeClr val="dk1"/>
                </a:solidFill>
                <a:effectLst/>
                <a:uFillTx/>
                <a:latin typeface="Constantia"/>
              </a:rPr>
              <a:t>Securing data can be done using encryption, authentication and authorization.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i="1" lang="en-US" sz="2400" strike="noStrike" u="none">
                <a:solidFill>
                  <a:schemeClr val="dk1"/>
                </a:solidFill>
                <a:effectLst/>
                <a:uFillTx/>
                <a:latin typeface="Constantia"/>
              </a:rPr>
              <a:t>Encryption</a:t>
            </a:r>
            <a:r>
              <a:rPr b="0" lang="en-US" sz="2400" strike="noStrike" u="none">
                <a:solidFill>
                  <a:schemeClr val="dk1"/>
                </a:solidFill>
                <a:effectLst/>
                <a:uFillTx/>
                <a:latin typeface="Constantia"/>
              </a:rPr>
              <a:t> is the process of scrambling data in such a manner as to make it unreadable without special information, called a key, to make it readable again.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i="1" lang="en-US" sz="2400" strike="noStrike" u="none">
                <a:solidFill>
                  <a:schemeClr val="dk1"/>
                </a:solidFill>
                <a:effectLst/>
                <a:uFillTx/>
                <a:latin typeface="Constantia"/>
              </a:rPr>
              <a:t>Authentication</a:t>
            </a:r>
            <a:r>
              <a:rPr b="0" lang="en-US" sz="2400" strike="noStrike" u="none">
                <a:solidFill>
                  <a:schemeClr val="dk1"/>
                </a:solidFill>
                <a:effectLst/>
                <a:uFillTx/>
                <a:latin typeface="Constantia"/>
              </a:rPr>
              <a:t> is the process of determining their identity. Authentication can employ passwords, biometrics, identifying tokens and other means.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pPr>
            <a:r>
              <a:rPr b="0" i="1" lang="en-US" sz="2400" strike="noStrike" u="none">
                <a:solidFill>
                  <a:schemeClr val="dk1"/>
                </a:solidFill>
                <a:effectLst/>
                <a:uFillTx/>
                <a:latin typeface="Constantia"/>
              </a:rPr>
              <a:t>Authorization</a:t>
            </a:r>
            <a:r>
              <a:rPr b="0" lang="en-US" sz="2400" strike="noStrike" u="none">
                <a:solidFill>
                  <a:schemeClr val="dk1"/>
                </a:solidFill>
                <a:effectLst/>
                <a:uFillTx/>
                <a:latin typeface="Constantia"/>
              </a:rPr>
              <a:t> determines access rights on the data and the levels of authorization. To provide secure cloud storage, access must be restricted for the communication channel, the data source and the cloud storage sites.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784" dur="indefinite" restart="never" nodeType="tmRoot">
          <p:childTnLst>
            <p:seq>
              <p:cTn id="1785" dur="indefinite" nodeType="mainSeq">
                <p:childTnLst>
                  <p:par>
                    <p:cTn id="1786" fill="hold">
                      <p:stCondLst>
                        <p:cond delay="indefinite"/>
                      </p:stCondLst>
                      <p:childTnLst>
                        <p:par>
                          <p:cTn id="1787" fill="hold">
                            <p:stCondLst>
                              <p:cond delay="0"/>
                            </p:stCondLst>
                            <p:childTnLst>
                              <p:par>
                                <p:cTn id="1788" nodeType="clickEffect" fill="hold" presetClass="entr" presetID="42">
                                  <p:stCondLst>
                                    <p:cond delay="0"/>
                                  </p:stCondLst>
                                  <p:childTnLst>
                                    <p:set>
                                      <p:cBhvr>
                                        <p:cTn id="1789" dur="1" fill="hold">
                                          <p:stCondLst>
                                            <p:cond delay="0"/>
                                          </p:stCondLst>
                                        </p:cTn>
                                        <p:tgtEl>
                                          <p:spTgt spid="405">
                                            <p:txEl>
                                              <p:pRg st="0" end="0"/>
                                            </p:txEl>
                                          </p:spTgt>
                                        </p:tgtEl>
                                        <p:attrNameLst>
                                          <p:attrName>style.visibility</p:attrName>
                                        </p:attrNameLst>
                                      </p:cBhvr>
                                      <p:to>
                                        <p:strVal val="visible"/>
                                      </p:to>
                                    </p:set>
                                    <p:animEffect filter="fade" transition="in">
                                      <p:cBhvr additive="repl">
                                        <p:cTn id="1790" dur="1000"/>
                                        <p:tgtEl>
                                          <p:spTgt spid="405">
                                            <p:txEl>
                                              <p:pRg st="0" end="0"/>
                                            </p:txEl>
                                          </p:spTgt>
                                        </p:tgtEl>
                                      </p:cBhvr>
                                    </p:animEffect>
                                    <p:anim calcmode="lin" valueType="num">
                                      <p:cBhvr additive="repl">
                                        <p:cTn id="1791" dur="1000" fill="hold"/>
                                        <p:tgtEl>
                                          <p:spTgt spid="405">
                                            <p:txEl>
                                              <p:pRg st="0" end="0"/>
                                            </p:txEl>
                                          </p:spTgt>
                                        </p:tgtEl>
                                        <p:attrNameLst>
                                          <p:attrName>ppt_x</p:attrName>
                                        </p:attrNameLst>
                                      </p:cBhvr>
                                      <p:tavLst>
                                        <p:tav tm="0">
                                          <p:val>
                                            <p:strVal val="#ppt_x"/>
                                          </p:val>
                                        </p:tav>
                                        <p:tav tm="100000">
                                          <p:val>
                                            <p:strVal val="#ppt_x"/>
                                          </p:val>
                                        </p:tav>
                                      </p:tavLst>
                                    </p:anim>
                                    <p:anim calcmode="lin" valueType="num">
                                      <p:cBhvr additive="repl">
                                        <p:cTn id="1792" dur="1000" fill="hold"/>
                                        <p:tgtEl>
                                          <p:spTgt spid="40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93" fill="hold">
                      <p:stCondLst>
                        <p:cond delay="indefinite"/>
                      </p:stCondLst>
                      <p:childTnLst>
                        <p:par>
                          <p:cTn id="1794" fill="hold">
                            <p:stCondLst>
                              <p:cond delay="0"/>
                            </p:stCondLst>
                            <p:childTnLst>
                              <p:par>
                                <p:cTn id="1795" nodeType="clickEffect" fill="hold" presetClass="entr" presetID="42">
                                  <p:stCondLst>
                                    <p:cond delay="0"/>
                                  </p:stCondLst>
                                  <p:childTnLst>
                                    <p:set>
                                      <p:cBhvr>
                                        <p:cTn id="1796" dur="1" fill="hold">
                                          <p:stCondLst>
                                            <p:cond delay="0"/>
                                          </p:stCondLst>
                                        </p:cTn>
                                        <p:tgtEl>
                                          <p:spTgt spid="405">
                                            <p:txEl>
                                              <p:pRg st="1" end="1"/>
                                            </p:txEl>
                                          </p:spTgt>
                                        </p:tgtEl>
                                        <p:attrNameLst>
                                          <p:attrName>style.visibility</p:attrName>
                                        </p:attrNameLst>
                                      </p:cBhvr>
                                      <p:to>
                                        <p:strVal val="visible"/>
                                      </p:to>
                                    </p:set>
                                    <p:animEffect filter="fade" transition="in">
                                      <p:cBhvr additive="repl">
                                        <p:cTn id="1797" dur="1000"/>
                                        <p:tgtEl>
                                          <p:spTgt spid="405">
                                            <p:txEl>
                                              <p:pRg st="1" end="1"/>
                                            </p:txEl>
                                          </p:spTgt>
                                        </p:tgtEl>
                                      </p:cBhvr>
                                    </p:animEffect>
                                    <p:anim calcmode="lin" valueType="num">
                                      <p:cBhvr additive="repl">
                                        <p:cTn id="1798" dur="1000" fill="hold"/>
                                        <p:tgtEl>
                                          <p:spTgt spid="405">
                                            <p:txEl>
                                              <p:pRg st="1" end="1"/>
                                            </p:txEl>
                                          </p:spTgt>
                                        </p:tgtEl>
                                        <p:attrNameLst>
                                          <p:attrName>ppt_x</p:attrName>
                                        </p:attrNameLst>
                                      </p:cBhvr>
                                      <p:tavLst>
                                        <p:tav tm="0">
                                          <p:val>
                                            <p:strVal val="#ppt_x"/>
                                          </p:val>
                                        </p:tav>
                                        <p:tav tm="100000">
                                          <p:val>
                                            <p:strVal val="#ppt_x"/>
                                          </p:val>
                                        </p:tav>
                                      </p:tavLst>
                                    </p:anim>
                                    <p:anim calcmode="lin" valueType="num">
                                      <p:cBhvr additive="repl">
                                        <p:cTn id="1799" dur="1000" fill="hold"/>
                                        <p:tgtEl>
                                          <p:spTgt spid="405">
                                            <p:txEl>
                                              <p:pRg st="1" end="1"/>
                                            </p:txEl>
                                          </p:spTgt>
                                        </p:tgtEl>
                                        <p:attrNameLst>
                                          <p:attrName>ppt_y</p:attrName>
                                        </p:attrNameLst>
                                      </p:cBhvr>
                                      <p:tavLst>
                                        <p:tav tm="0">
                                          <p:val>
                                            <p:strVal val="#ppt_y+.1"/>
                                          </p:val>
                                        </p:tav>
                                        <p:tav tm="100000">
                                          <p:val>
                                            <p:strVal val="#ppt_y"/>
                                          </p:val>
                                        </p:tav>
                                      </p:tavLst>
                                    </p:anim>
                                  </p:childTnLst>
                                </p:cTn>
                              </p:par>
                              <p:par>
                                <p:cTn id="1800" nodeType="withEffect" fill="hold" presetClass="entr" presetID="42">
                                  <p:stCondLst>
                                    <p:cond delay="0"/>
                                  </p:stCondLst>
                                  <p:childTnLst>
                                    <p:set>
                                      <p:cBhvr>
                                        <p:cTn id="1801" dur="1" fill="hold">
                                          <p:stCondLst>
                                            <p:cond delay="0"/>
                                          </p:stCondLst>
                                        </p:cTn>
                                        <p:tgtEl>
                                          <p:spTgt spid="405">
                                            <p:txEl>
                                              <p:pRg st="2" end="2"/>
                                            </p:txEl>
                                          </p:spTgt>
                                        </p:tgtEl>
                                        <p:attrNameLst>
                                          <p:attrName>style.visibility</p:attrName>
                                        </p:attrNameLst>
                                      </p:cBhvr>
                                      <p:to>
                                        <p:strVal val="visible"/>
                                      </p:to>
                                    </p:set>
                                    <p:animEffect filter="fade" transition="in">
                                      <p:cBhvr additive="repl">
                                        <p:cTn id="1802" dur="1000"/>
                                        <p:tgtEl>
                                          <p:spTgt spid="405">
                                            <p:txEl>
                                              <p:pRg st="2" end="2"/>
                                            </p:txEl>
                                          </p:spTgt>
                                        </p:tgtEl>
                                      </p:cBhvr>
                                    </p:animEffect>
                                    <p:anim calcmode="lin" valueType="num">
                                      <p:cBhvr additive="repl">
                                        <p:cTn id="1803" dur="1000" fill="hold"/>
                                        <p:tgtEl>
                                          <p:spTgt spid="405">
                                            <p:txEl>
                                              <p:pRg st="2" end="2"/>
                                            </p:txEl>
                                          </p:spTgt>
                                        </p:tgtEl>
                                        <p:attrNameLst>
                                          <p:attrName>ppt_x</p:attrName>
                                        </p:attrNameLst>
                                      </p:cBhvr>
                                      <p:tavLst>
                                        <p:tav tm="0">
                                          <p:val>
                                            <p:strVal val="#ppt_x"/>
                                          </p:val>
                                        </p:tav>
                                        <p:tav tm="100000">
                                          <p:val>
                                            <p:strVal val="#ppt_x"/>
                                          </p:val>
                                        </p:tav>
                                      </p:tavLst>
                                    </p:anim>
                                    <p:anim calcmode="lin" valueType="num">
                                      <p:cBhvr additive="repl">
                                        <p:cTn id="1804" dur="1000" fill="hold"/>
                                        <p:tgtEl>
                                          <p:spTgt spid="405">
                                            <p:txEl>
                                              <p:pRg st="2" end="2"/>
                                            </p:txEl>
                                          </p:spTgt>
                                        </p:tgtEl>
                                        <p:attrNameLst>
                                          <p:attrName>ppt_y</p:attrName>
                                        </p:attrNameLst>
                                      </p:cBhvr>
                                      <p:tavLst>
                                        <p:tav tm="0">
                                          <p:val>
                                            <p:strVal val="#ppt_y+.1"/>
                                          </p:val>
                                        </p:tav>
                                        <p:tav tm="100000">
                                          <p:val>
                                            <p:strVal val="#ppt_y"/>
                                          </p:val>
                                        </p:tav>
                                      </p:tavLst>
                                    </p:anim>
                                  </p:childTnLst>
                                </p:cTn>
                              </p:par>
                              <p:par>
                                <p:cTn id="1805" nodeType="withEffect" fill="hold" presetClass="entr" presetID="42">
                                  <p:stCondLst>
                                    <p:cond delay="0"/>
                                  </p:stCondLst>
                                  <p:childTnLst>
                                    <p:set>
                                      <p:cBhvr>
                                        <p:cTn id="1806" dur="1" fill="hold">
                                          <p:stCondLst>
                                            <p:cond delay="0"/>
                                          </p:stCondLst>
                                        </p:cTn>
                                        <p:tgtEl>
                                          <p:spTgt spid="405">
                                            <p:txEl>
                                              <p:pRg st="3" end="3"/>
                                            </p:txEl>
                                          </p:spTgt>
                                        </p:tgtEl>
                                        <p:attrNameLst>
                                          <p:attrName>style.visibility</p:attrName>
                                        </p:attrNameLst>
                                      </p:cBhvr>
                                      <p:to>
                                        <p:strVal val="visible"/>
                                      </p:to>
                                    </p:set>
                                    <p:animEffect filter="fade" transition="in">
                                      <p:cBhvr additive="repl">
                                        <p:cTn id="1807" dur="1000"/>
                                        <p:tgtEl>
                                          <p:spTgt spid="405">
                                            <p:txEl>
                                              <p:pRg st="3" end="3"/>
                                            </p:txEl>
                                          </p:spTgt>
                                        </p:tgtEl>
                                      </p:cBhvr>
                                    </p:animEffect>
                                    <p:anim calcmode="lin" valueType="num">
                                      <p:cBhvr additive="repl">
                                        <p:cTn id="1808" dur="1000" fill="hold"/>
                                        <p:tgtEl>
                                          <p:spTgt spid="405">
                                            <p:txEl>
                                              <p:pRg st="3" end="3"/>
                                            </p:txEl>
                                          </p:spTgt>
                                        </p:tgtEl>
                                        <p:attrNameLst>
                                          <p:attrName>ppt_x</p:attrName>
                                        </p:attrNameLst>
                                      </p:cBhvr>
                                      <p:tavLst>
                                        <p:tav tm="0">
                                          <p:val>
                                            <p:strVal val="#ppt_x"/>
                                          </p:val>
                                        </p:tav>
                                        <p:tav tm="100000">
                                          <p:val>
                                            <p:strVal val="#ppt_x"/>
                                          </p:val>
                                        </p:tav>
                                      </p:tavLst>
                                    </p:anim>
                                    <p:anim calcmode="lin" valueType="num">
                                      <p:cBhvr additive="repl">
                                        <p:cTn id="1809" dur="1000" fill="hold"/>
                                        <p:tgtEl>
                                          <p:spTgt spid="405">
                                            <p:txEl>
                                              <p:pRg st="3" end="3"/>
                                            </p:txEl>
                                          </p:spTgt>
                                        </p:tgtEl>
                                        <p:attrNameLst>
                                          <p:attrName>ppt_y</p:attrName>
                                        </p:attrNameLst>
                                      </p:cBhvr>
                                      <p:tavLst>
                                        <p:tav tm="0">
                                          <p:val>
                                            <p:strVal val="#ppt_y+.1"/>
                                          </p:val>
                                        </p:tav>
                                        <p:tav tm="100000">
                                          <p:val>
                                            <p:strVal val="#ppt_y"/>
                                          </p:val>
                                        </p:tav>
                                      </p:tavLst>
                                    </p:anim>
                                  </p:childTnLst>
                                </p:cTn>
                              </p:par>
                              <p:par>
                                <p:cTn id="1810" nodeType="withEffect" fill="hold" presetClass="entr" presetID="42">
                                  <p:stCondLst>
                                    <p:cond delay="0"/>
                                  </p:stCondLst>
                                  <p:childTnLst>
                                    <p:set>
                                      <p:cBhvr>
                                        <p:cTn id="1811" dur="1" fill="hold">
                                          <p:stCondLst>
                                            <p:cond delay="0"/>
                                          </p:stCondLst>
                                        </p:cTn>
                                        <p:tgtEl>
                                          <p:spTgt spid="405">
                                            <p:txEl>
                                              <p:pRg st="4" end="4"/>
                                            </p:txEl>
                                          </p:spTgt>
                                        </p:tgtEl>
                                        <p:attrNameLst>
                                          <p:attrName>style.visibility</p:attrName>
                                        </p:attrNameLst>
                                      </p:cBhvr>
                                      <p:to>
                                        <p:strVal val="visible"/>
                                      </p:to>
                                    </p:set>
                                    <p:animEffect filter="fade" transition="in">
                                      <p:cBhvr additive="repl">
                                        <p:cTn id="1812" dur="1000"/>
                                        <p:tgtEl>
                                          <p:spTgt spid="405">
                                            <p:txEl>
                                              <p:pRg st="4" end="4"/>
                                            </p:txEl>
                                          </p:spTgt>
                                        </p:tgtEl>
                                      </p:cBhvr>
                                    </p:animEffect>
                                    <p:anim calcmode="lin" valueType="num">
                                      <p:cBhvr additive="repl">
                                        <p:cTn id="1813" dur="1000" fill="hold"/>
                                        <p:tgtEl>
                                          <p:spTgt spid="405">
                                            <p:txEl>
                                              <p:pRg st="4" end="4"/>
                                            </p:txEl>
                                          </p:spTgt>
                                        </p:tgtEl>
                                        <p:attrNameLst>
                                          <p:attrName>ppt_x</p:attrName>
                                        </p:attrNameLst>
                                      </p:cBhvr>
                                      <p:tavLst>
                                        <p:tav tm="0">
                                          <p:val>
                                            <p:strVal val="#ppt_x"/>
                                          </p:val>
                                        </p:tav>
                                        <p:tav tm="100000">
                                          <p:val>
                                            <p:strVal val="#ppt_x"/>
                                          </p:val>
                                        </p:tav>
                                      </p:tavLst>
                                    </p:anim>
                                    <p:anim calcmode="lin" valueType="num">
                                      <p:cBhvr additive="repl">
                                        <p:cTn id="1814" dur="1000" fill="hold"/>
                                        <p:tgtEl>
                                          <p:spTgt spid="40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609480" y="704160"/>
            <a:ext cx="10972080" cy="1142280"/>
          </a:xfrm>
          <a:prstGeom prst="rect">
            <a:avLst/>
          </a:prstGeom>
          <a:noFill/>
          <a:ln w="0">
            <a:noFill/>
          </a:ln>
        </p:spPr>
        <p:txBody>
          <a:bodyPr lIns="0" rIns="0" tIns="45000" bIns="0" anchor="b">
            <a:noAutofit/>
          </a:bodyPr>
          <a:p>
            <a:pPr indent="0">
              <a:lnSpc>
                <a:spcPct val="100000"/>
              </a:lnSpc>
              <a:buNone/>
              <a:tabLst>
                <a:tab algn="l" pos="0"/>
              </a:tabLst>
            </a:pPr>
            <a:r>
              <a:rPr b="0" lang="en-IN" sz="5000" strike="noStrike" u="none">
                <a:solidFill>
                  <a:schemeClr val="dk2"/>
                </a:solidFill>
                <a:effectLst/>
                <a:uFillTx/>
                <a:latin typeface="Calibri"/>
              </a:rPr>
              <a:t>2.3.Secure Transmission Channel </a:t>
            </a:r>
            <a:endParaRPr b="0" lang="en-IN" sz="5000" strike="noStrike" u="none">
              <a:solidFill>
                <a:srgbClr val="000000"/>
              </a:solidFill>
              <a:effectLst/>
              <a:uFillTx/>
              <a:latin typeface="Arial"/>
            </a:endParaRPr>
          </a:p>
        </p:txBody>
      </p:sp>
      <p:sp>
        <p:nvSpPr>
          <p:cNvPr id="407" name="PlaceHolder 2"/>
          <p:cNvSpPr>
            <a:spLocks noGrp="1"/>
          </p:cNvSpPr>
          <p:nvPr>
            <p:ph/>
          </p:nvPr>
        </p:nvSpPr>
        <p:spPr>
          <a:xfrm>
            <a:off x="609480" y="1935360"/>
            <a:ext cx="10972080" cy="4388400"/>
          </a:xfrm>
          <a:prstGeom prst="rect">
            <a:avLst/>
          </a:prstGeom>
          <a:noFill/>
          <a:ln w="0">
            <a:noFill/>
          </a:ln>
        </p:spPr>
        <p:txBody>
          <a:bodyPr lIns="90000" rIns="90000" tIns="45000" bIns="45000" anchor="t">
            <a:noAutofit/>
          </a:bodyPr>
          <a:p>
            <a:pPr marL="274320" indent="-274320">
              <a:lnSpc>
                <a:spcPct val="100000"/>
              </a:lnSpc>
              <a:spcBef>
                <a:spcPts val="519"/>
              </a:spcBef>
              <a:buClr>
                <a:srgbClr val="0bd0d9"/>
              </a:buClr>
              <a:buSzPct val="95000"/>
              <a:buFont typeface="Wingdings 2" charset="2"/>
              <a:buChar char=""/>
            </a:pPr>
            <a:r>
              <a:rPr b="0" lang="en-IN" sz="2600" strike="noStrike" u="none">
                <a:solidFill>
                  <a:schemeClr val="dk1"/>
                </a:solidFill>
                <a:effectLst/>
                <a:uFillTx/>
                <a:latin typeface="Constantia"/>
              </a:rPr>
              <a:t>The four primary methods used to secure network communications are: </a:t>
            </a:r>
            <a:endParaRPr b="0" lang="en-IN" sz="2600" strike="noStrike" u="none">
              <a:solidFill>
                <a:srgbClr val="000000"/>
              </a:solidFill>
              <a:effectLst/>
              <a:uFillTx/>
              <a:latin typeface="Arial"/>
            </a:endParaRPr>
          </a:p>
          <a:p>
            <a:pPr marL="365760" indent="0">
              <a:lnSpc>
                <a:spcPct val="100000"/>
              </a:lnSpc>
              <a:spcBef>
                <a:spcPts val="479"/>
              </a:spcBef>
              <a:buNone/>
              <a:tabLst>
                <a:tab algn="l" pos="0"/>
              </a:tabLst>
            </a:pPr>
            <a:r>
              <a:rPr b="0" lang="en-IN" sz="2400" strike="noStrike" u="none">
                <a:solidFill>
                  <a:schemeClr val="dk1"/>
                </a:solidFill>
                <a:effectLst/>
                <a:uFillTx/>
                <a:latin typeface="Constantia"/>
              </a:rPr>
              <a:t>1. Transport Layer Security (TLS) and Secure Sockets Layer (SSL) </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IN" sz="2400" strike="noStrike" u="none">
                <a:solidFill>
                  <a:schemeClr val="dk1"/>
                </a:solidFill>
                <a:effectLst/>
                <a:uFillTx/>
                <a:latin typeface="Constantia"/>
              </a:rPr>
              <a:t>2. Hypertext Transfer Protocol Secure (HTTPS) </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IN" sz="2400" strike="noStrike" u="none">
                <a:solidFill>
                  <a:schemeClr val="dk1"/>
                </a:solidFill>
                <a:effectLst/>
                <a:uFillTx/>
                <a:latin typeface="Constantia"/>
              </a:rPr>
              <a:t>3. Private Networks </a:t>
            </a:r>
            <a:endParaRPr b="0" lang="en-IN" sz="2400" strike="noStrike" u="none">
              <a:solidFill>
                <a:srgbClr val="000000"/>
              </a:solidFill>
              <a:effectLst/>
              <a:uFillTx/>
              <a:latin typeface="Arial"/>
            </a:endParaRPr>
          </a:p>
          <a:p>
            <a:pPr marL="365760" indent="0">
              <a:lnSpc>
                <a:spcPct val="100000"/>
              </a:lnSpc>
              <a:spcBef>
                <a:spcPts val="479"/>
              </a:spcBef>
              <a:buNone/>
              <a:tabLst>
                <a:tab algn="l" pos="0"/>
              </a:tabLst>
            </a:pPr>
            <a:r>
              <a:rPr b="0" lang="en-IN" sz="2400" strike="noStrike" u="none">
                <a:solidFill>
                  <a:schemeClr val="dk1"/>
                </a:solidFill>
                <a:effectLst/>
                <a:uFillTx/>
                <a:latin typeface="Constantia"/>
              </a:rPr>
              <a:t>4. Virtual Private Networks (VPNs)</a:t>
            </a:r>
            <a:endParaRPr b="0" lang="en-IN"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15" dur="indefinite" restart="never" nodeType="tmRoot">
          <p:childTnLst>
            <p:seq>
              <p:cTn id="1816" dur="indefinite" nodeType="mainSeq">
                <p:childTnLst>
                  <p:par>
                    <p:cTn id="1817" fill="hold">
                      <p:stCondLst>
                        <p:cond delay="indefinite"/>
                      </p:stCondLst>
                      <p:childTnLst>
                        <p:par>
                          <p:cTn id="1818" fill="hold">
                            <p:stCondLst>
                              <p:cond delay="0"/>
                            </p:stCondLst>
                            <p:childTnLst>
                              <p:par>
                                <p:cTn id="1819" nodeType="clickEffect" fill="hold" presetClass="entr" presetID="42">
                                  <p:stCondLst>
                                    <p:cond delay="0"/>
                                  </p:stCondLst>
                                  <p:childTnLst>
                                    <p:set>
                                      <p:cBhvr>
                                        <p:cTn id="1820" dur="1" fill="hold">
                                          <p:stCondLst>
                                            <p:cond delay="0"/>
                                          </p:stCondLst>
                                        </p:cTn>
                                        <p:tgtEl>
                                          <p:spTgt spid="407">
                                            <p:txEl>
                                              <p:pRg st="0" end="0"/>
                                            </p:txEl>
                                          </p:spTgt>
                                        </p:tgtEl>
                                        <p:attrNameLst>
                                          <p:attrName>style.visibility</p:attrName>
                                        </p:attrNameLst>
                                      </p:cBhvr>
                                      <p:to>
                                        <p:strVal val="visible"/>
                                      </p:to>
                                    </p:set>
                                    <p:animEffect filter="fade" transition="in">
                                      <p:cBhvr additive="repl">
                                        <p:cTn id="1821" dur="1000"/>
                                        <p:tgtEl>
                                          <p:spTgt spid="407">
                                            <p:txEl>
                                              <p:pRg st="0" end="0"/>
                                            </p:txEl>
                                          </p:spTgt>
                                        </p:tgtEl>
                                      </p:cBhvr>
                                    </p:animEffect>
                                    <p:anim calcmode="lin" valueType="num">
                                      <p:cBhvr additive="repl">
                                        <p:cTn id="1822" dur="1000" fill="hold"/>
                                        <p:tgtEl>
                                          <p:spTgt spid="407">
                                            <p:txEl>
                                              <p:pRg st="0" end="0"/>
                                            </p:txEl>
                                          </p:spTgt>
                                        </p:tgtEl>
                                        <p:attrNameLst>
                                          <p:attrName>ppt_x</p:attrName>
                                        </p:attrNameLst>
                                      </p:cBhvr>
                                      <p:tavLst>
                                        <p:tav tm="0">
                                          <p:val>
                                            <p:strVal val="#ppt_x"/>
                                          </p:val>
                                        </p:tav>
                                        <p:tav tm="100000">
                                          <p:val>
                                            <p:strVal val="#ppt_x"/>
                                          </p:val>
                                        </p:tav>
                                      </p:tavLst>
                                    </p:anim>
                                    <p:anim calcmode="lin" valueType="num">
                                      <p:cBhvr additive="repl">
                                        <p:cTn id="1823" dur="1000" fill="hold"/>
                                        <p:tgtEl>
                                          <p:spTgt spid="407">
                                            <p:txEl>
                                              <p:pRg st="0" end="0"/>
                                            </p:txEl>
                                          </p:spTgt>
                                        </p:tgtEl>
                                        <p:attrNameLst>
                                          <p:attrName>ppt_y</p:attrName>
                                        </p:attrNameLst>
                                      </p:cBhvr>
                                      <p:tavLst>
                                        <p:tav tm="0">
                                          <p:val>
                                            <p:strVal val="#ppt_y+.1"/>
                                          </p:val>
                                        </p:tav>
                                        <p:tav tm="100000">
                                          <p:val>
                                            <p:strVal val="#ppt_y"/>
                                          </p:val>
                                        </p:tav>
                                      </p:tavLst>
                                    </p:anim>
                                  </p:childTnLst>
                                </p:cTn>
                              </p:par>
                              <p:par>
                                <p:cTn id="1824" nodeType="withEffect" fill="hold" presetClass="entr" presetID="42">
                                  <p:stCondLst>
                                    <p:cond delay="0"/>
                                  </p:stCondLst>
                                  <p:childTnLst>
                                    <p:set>
                                      <p:cBhvr>
                                        <p:cTn id="1825" dur="1" fill="hold">
                                          <p:stCondLst>
                                            <p:cond delay="0"/>
                                          </p:stCondLst>
                                        </p:cTn>
                                        <p:tgtEl>
                                          <p:spTgt spid="407">
                                            <p:txEl>
                                              <p:pRg st="1" end="1"/>
                                            </p:txEl>
                                          </p:spTgt>
                                        </p:tgtEl>
                                        <p:attrNameLst>
                                          <p:attrName>style.visibility</p:attrName>
                                        </p:attrNameLst>
                                      </p:cBhvr>
                                      <p:to>
                                        <p:strVal val="visible"/>
                                      </p:to>
                                    </p:set>
                                    <p:animEffect filter="fade" transition="in">
                                      <p:cBhvr additive="repl">
                                        <p:cTn id="1826" dur="1000"/>
                                        <p:tgtEl>
                                          <p:spTgt spid="407">
                                            <p:txEl>
                                              <p:pRg st="1" end="1"/>
                                            </p:txEl>
                                          </p:spTgt>
                                        </p:tgtEl>
                                      </p:cBhvr>
                                    </p:animEffect>
                                    <p:anim calcmode="lin" valueType="num">
                                      <p:cBhvr additive="repl">
                                        <p:cTn id="1827" dur="1000" fill="hold"/>
                                        <p:tgtEl>
                                          <p:spTgt spid="407">
                                            <p:txEl>
                                              <p:pRg st="1" end="1"/>
                                            </p:txEl>
                                          </p:spTgt>
                                        </p:tgtEl>
                                        <p:attrNameLst>
                                          <p:attrName>ppt_x</p:attrName>
                                        </p:attrNameLst>
                                      </p:cBhvr>
                                      <p:tavLst>
                                        <p:tav tm="0">
                                          <p:val>
                                            <p:strVal val="#ppt_x"/>
                                          </p:val>
                                        </p:tav>
                                        <p:tav tm="100000">
                                          <p:val>
                                            <p:strVal val="#ppt_x"/>
                                          </p:val>
                                        </p:tav>
                                      </p:tavLst>
                                    </p:anim>
                                    <p:anim calcmode="lin" valueType="num">
                                      <p:cBhvr additive="repl">
                                        <p:cTn id="1828" dur="1000" fill="hold"/>
                                        <p:tgtEl>
                                          <p:spTgt spid="407">
                                            <p:txEl>
                                              <p:pRg st="1" end="1"/>
                                            </p:txEl>
                                          </p:spTgt>
                                        </p:tgtEl>
                                        <p:attrNameLst>
                                          <p:attrName>ppt_y</p:attrName>
                                        </p:attrNameLst>
                                      </p:cBhvr>
                                      <p:tavLst>
                                        <p:tav tm="0">
                                          <p:val>
                                            <p:strVal val="#ppt_y+.1"/>
                                          </p:val>
                                        </p:tav>
                                        <p:tav tm="100000">
                                          <p:val>
                                            <p:strVal val="#ppt_y"/>
                                          </p:val>
                                        </p:tav>
                                      </p:tavLst>
                                    </p:anim>
                                  </p:childTnLst>
                                </p:cTn>
                              </p:par>
                              <p:par>
                                <p:cTn id="1829" nodeType="withEffect" fill="hold" presetClass="entr" presetID="42">
                                  <p:stCondLst>
                                    <p:cond delay="0"/>
                                  </p:stCondLst>
                                  <p:childTnLst>
                                    <p:set>
                                      <p:cBhvr>
                                        <p:cTn id="1830" dur="1" fill="hold">
                                          <p:stCondLst>
                                            <p:cond delay="0"/>
                                          </p:stCondLst>
                                        </p:cTn>
                                        <p:tgtEl>
                                          <p:spTgt spid="407">
                                            <p:txEl>
                                              <p:pRg st="2" end="2"/>
                                            </p:txEl>
                                          </p:spTgt>
                                        </p:tgtEl>
                                        <p:attrNameLst>
                                          <p:attrName>style.visibility</p:attrName>
                                        </p:attrNameLst>
                                      </p:cBhvr>
                                      <p:to>
                                        <p:strVal val="visible"/>
                                      </p:to>
                                    </p:set>
                                    <p:animEffect filter="fade" transition="in">
                                      <p:cBhvr additive="repl">
                                        <p:cTn id="1831" dur="1000"/>
                                        <p:tgtEl>
                                          <p:spTgt spid="407">
                                            <p:txEl>
                                              <p:pRg st="2" end="2"/>
                                            </p:txEl>
                                          </p:spTgt>
                                        </p:tgtEl>
                                      </p:cBhvr>
                                    </p:animEffect>
                                    <p:anim calcmode="lin" valueType="num">
                                      <p:cBhvr additive="repl">
                                        <p:cTn id="1832" dur="1000" fill="hold"/>
                                        <p:tgtEl>
                                          <p:spTgt spid="407">
                                            <p:txEl>
                                              <p:pRg st="2" end="2"/>
                                            </p:txEl>
                                          </p:spTgt>
                                        </p:tgtEl>
                                        <p:attrNameLst>
                                          <p:attrName>ppt_x</p:attrName>
                                        </p:attrNameLst>
                                      </p:cBhvr>
                                      <p:tavLst>
                                        <p:tav tm="0">
                                          <p:val>
                                            <p:strVal val="#ppt_x"/>
                                          </p:val>
                                        </p:tav>
                                        <p:tav tm="100000">
                                          <p:val>
                                            <p:strVal val="#ppt_x"/>
                                          </p:val>
                                        </p:tav>
                                      </p:tavLst>
                                    </p:anim>
                                    <p:anim calcmode="lin" valueType="num">
                                      <p:cBhvr additive="repl">
                                        <p:cTn id="1833" dur="1000" fill="hold"/>
                                        <p:tgtEl>
                                          <p:spTgt spid="407">
                                            <p:txEl>
                                              <p:pRg st="2" end="2"/>
                                            </p:txEl>
                                          </p:spTgt>
                                        </p:tgtEl>
                                        <p:attrNameLst>
                                          <p:attrName>ppt_y</p:attrName>
                                        </p:attrNameLst>
                                      </p:cBhvr>
                                      <p:tavLst>
                                        <p:tav tm="0">
                                          <p:val>
                                            <p:strVal val="#ppt_y+.1"/>
                                          </p:val>
                                        </p:tav>
                                        <p:tav tm="100000">
                                          <p:val>
                                            <p:strVal val="#ppt_y"/>
                                          </p:val>
                                        </p:tav>
                                      </p:tavLst>
                                    </p:anim>
                                  </p:childTnLst>
                                </p:cTn>
                              </p:par>
                              <p:par>
                                <p:cTn id="1834" nodeType="withEffect" fill="hold" presetClass="entr" presetID="42">
                                  <p:stCondLst>
                                    <p:cond delay="0"/>
                                  </p:stCondLst>
                                  <p:childTnLst>
                                    <p:set>
                                      <p:cBhvr>
                                        <p:cTn id="1835" dur="1" fill="hold">
                                          <p:stCondLst>
                                            <p:cond delay="0"/>
                                          </p:stCondLst>
                                        </p:cTn>
                                        <p:tgtEl>
                                          <p:spTgt spid="407">
                                            <p:txEl>
                                              <p:pRg st="3" end="3"/>
                                            </p:txEl>
                                          </p:spTgt>
                                        </p:tgtEl>
                                        <p:attrNameLst>
                                          <p:attrName>style.visibility</p:attrName>
                                        </p:attrNameLst>
                                      </p:cBhvr>
                                      <p:to>
                                        <p:strVal val="visible"/>
                                      </p:to>
                                    </p:set>
                                    <p:animEffect filter="fade" transition="in">
                                      <p:cBhvr additive="repl">
                                        <p:cTn id="1836" dur="1000"/>
                                        <p:tgtEl>
                                          <p:spTgt spid="407">
                                            <p:txEl>
                                              <p:pRg st="3" end="3"/>
                                            </p:txEl>
                                          </p:spTgt>
                                        </p:tgtEl>
                                      </p:cBhvr>
                                    </p:animEffect>
                                    <p:anim calcmode="lin" valueType="num">
                                      <p:cBhvr additive="repl">
                                        <p:cTn id="1837" dur="1000" fill="hold"/>
                                        <p:tgtEl>
                                          <p:spTgt spid="407">
                                            <p:txEl>
                                              <p:pRg st="3" end="3"/>
                                            </p:txEl>
                                          </p:spTgt>
                                        </p:tgtEl>
                                        <p:attrNameLst>
                                          <p:attrName>ppt_x</p:attrName>
                                        </p:attrNameLst>
                                      </p:cBhvr>
                                      <p:tavLst>
                                        <p:tav tm="0">
                                          <p:val>
                                            <p:strVal val="#ppt_x"/>
                                          </p:val>
                                        </p:tav>
                                        <p:tav tm="100000">
                                          <p:val>
                                            <p:strVal val="#ppt_x"/>
                                          </p:val>
                                        </p:tav>
                                      </p:tavLst>
                                    </p:anim>
                                    <p:anim calcmode="lin" valueType="num">
                                      <p:cBhvr additive="repl">
                                        <p:cTn id="1838" dur="1000" fill="hold"/>
                                        <p:tgtEl>
                                          <p:spTgt spid="407">
                                            <p:txEl>
                                              <p:pRg st="3" end="3"/>
                                            </p:txEl>
                                          </p:spTgt>
                                        </p:tgtEl>
                                        <p:attrNameLst>
                                          <p:attrName>ppt_y</p:attrName>
                                        </p:attrNameLst>
                                      </p:cBhvr>
                                      <p:tavLst>
                                        <p:tav tm="0">
                                          <p:val>
                                            <p:strVal val="#ppt_y+.1"/>
                                          </p:val>
                                        </p:tav>
                                        <p:tav tm="100000">
                                          <p:val>
                                            <p:strVal val="#ppt_y"/>
                                          </p:val>
                                        </p:tav>
                                      </p:tavLst>
                                    </p:anim>
                                  </p:childTnLst>
                                </p:cTn>
                              </p:par>
                              <p:par>
                                <p:cTn id="1839" nodeType="withEffect" fill="hold" presetClass="entr" presetID="42">
                                  <p:stCondLst>
                                    <p:cond delay="0"/>
                                  </p:stCondLst>
                                  <p:childTnLst>
                                    <p:set>
                                      <p:cBhvr>
                                        <p:cTn id="1840" dur="1" fill="hold">
                                          <p:stCondLst>
                                            <p:cond delay="0"/>
                                          </p:stCondLst>
                                        </p:cTn>
                                        <p:tgtEl>
                                          <p:spTgt spid="407">
                                            <p:txEl>
                                              <p:pRg st="4" end="4"/>
                                            </p:txEl>
                                          </p:spTgt>
                                        </p:tgtEl>
                                        <p:attrNameLst>
                                          <p:attrName>style.visibility</p:attrName>
                                        </p:attrNameLst>
                                      </p:cBhvr>
                                      <p:to>
                                        <p:strVal val="visible"/>
                                      </p:to>
                                    </p:set>
                                    <p:animEffect filter="fade" transition="in">
                                      <p:cBhvr additive="repl">
                                        <p:cTn id="1841" dur="1000"/>
                                        <p:tgtEl>
                                          <p:spTgt spid="407">
                                            <p:txEl>
                                              <p:pRg st="4" end="4"/>
                                            </p:txEl>
                                          </p:spTgt>
                                        </p:tgtEl>
                                      </p:cBhvr>
                                    </p:animEffect>
                                    <p:anim calcmode="lin" valueType="num">
                                      <p:cBhvr additive="repl">
                                        <p:cTn id="1842" dur="1000" fill="hold"/>
                                        <p:tgtEl>
                                          <p:spTgt spid="407">
                                            <p:txEl>
                                              <p:pRg st="4" end="4"/>
                                            </p:txEl>
                                          </p:spTgt>
                                        </p:tgtEl>
                                        <p:attrNameLst>
                                          <p:attrName>ppt_x</p:attrName>
                                        </p:attrNameLst>
                                      </p:cBhvr>
                                      <p:tavLst>
                                        <p:tav tm="0">
                                          <p:val>
                                            <p:strVal val="#ppt_x"/>
                                          </p:val>
                                        </p:tav>
                                        <p:tav tm="100000">
                                          <p:val>
                                            <p:strVal val="#ppt_x"/>
                                          </p:val>
                                        </p:tav>
                                      </p:tavLst>
                                    </p:anim>
                                    <p:anim calcmode="lin" valueType="num">
                                      <p:cBhvr additive="repl">
                                        <p:cTn id="1843" dur="1000" fill="hold"/>
                                        <p:tgtEl>
                                          <p:spTgt spid="40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609480" y="704160"/>
            <a:ext cx="11581560" cy="1142280"/>
          </a:xfrm>
          <a:prstGeom prst="rect">
            <a:avLst/>
          </a:prstGeom>
          <a:noFill/>
          <a:ln w="0">
            <a:noFill/>
          </a:ln>
        </p:spPr>
        <p:txBody>
          <a:bodyPr lIns="0" rIns="0" tIns="45000" bIns="0" anchor="b">
            <a:normAutofit fontScale="77500" lnSpcReduction="19999"/>
          </a:bodyPr>
          <a:p>
            <a:pPr indent="0">
              <a:lnSpc>
                <a:spcPct val="100000"/>
              </a:lnSpc>
              <a:buNone/>
              <a:tabLst>
                <a:tab algn="l" pos="0"/>
              </a:tabLst>
            </a:pPr>
            <a:r>
              <a:rPr b="0" lang="en-US" sz="5000" strike="noStrike" u="none">
                <a:solidFill>
                  <a:schemeClr val="dk2"/>
                </a:solidFill>
                <a:effectLst/>
                <a:uFillTx/>
                <a:latin typeface="Calibri"/>
              </a:rPr>
              <a:t>2.4.Performance  &amp; 2.5.Quality of Service (QoS) </a:t>
            </a:r>
            <a:br>
              <a:rPr sz="5000"/>
            </a:br>
            <a:endParaRPr b="0" lang="en-IN" sz="5000" strike="noStrike" u="none">
              <a:solidFill>
                <a:srgbClr val="000000"/>
              </a:solidFill>
              <a:effectLst/>
              <a:uFillTx/>
              <a:latin typeface="Arial"/>
            </a:endParaRPr>
          </a:p>
        </p:txBody>
      </p:sp>
      <p:sp>
        <p:nvSpPr>
          <p:cNvPr id="409" name="PlaceHolder 2"/>
          <p:cNvSpPr>
            <a:spLocks noGrp="1"/>
          </p:cNvSpPr>
          <p:nvPr>
            <p:ph/>
          </p:nvPr>
        </p:nvSpPr>
        <p:spPr>
          <a:xfrm>
            <a:off x="609480" y="1246320"/>
            <a:ext cx="11289960" cy="4388400"/>
          </a:xfrm>
          <a:prstGeom prst="rect">
            <a:avLst/>
          </a:prstGeom>
          <a:noFill/>
          <a:ln w="0">
            <a:noFill/>
          </a:ln>
        </p:spPr>
        <p:txBody>
          <a:bodyPr lIns="90000" rIns="90000" tIns="45000" bIns="45000" anchor="t">
            <a:noAutofit/>
          </a:bodyPr>
          <a:p>
            <a:pPr indent="0">
              <a:lnSpc>
                <a:spcPct val="100000"/>
              </a:lnSpc>
              <a:spcBef>
                <a:spcPts val="519"/>
              </a:spcBef>
              <a:buNone/>
              <a:tabLst>
                <a:tab algn="l" pos="0"/>
              </a:tabLst>
            </a:pPr>
            <a:r>
              <a:rPr b="1" i="1" lang="en-US" sz="2600" strike="noStrike" u="none">
                <a:solidFill>
                  <a:schemeClr val="dk1"/>
                </a:solidFill>
                <a:effectLst/>
                <a:uFillTx/>
                <a:latin typeface="Constantia"/>
              </a:rPr>
              <a:t>Performance</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Cloud storage performance can be categorized into two: speed and latency.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Factors that affect cloud storage performance are: </a:t>
            </a:r>
            <a:endParaRPr b="0" lang="en-IN" sz="26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tabLst>
                <a:tab algn="l" pos="0"/>
              </a:tabLst>
            </a:pPr>
            <a:r>
              <a:rPr b="0" lang="en-US" sz="2400" strike="noStrike" u="none">
                <a:solidFill>
                  <a:schemeClr val="dk1"/>
                </a:solidFill>
                <a:effectLst/>
                <a:uFillTx/>
                <a:latin typeface="Constantia"/>
              </a:rPr>
              <a:t>available network bandwidth,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tabLst>
                <a:tab algn="l" pos="0"/>
              </a:tabLst>
            </a:pPr>
            <a:r>
              <a:rPr b="0" lang="en-US" sz="2400" strike="noStrike" u="none">
                <a:solidFill>
                  <a:schemeClr val="dk1"/>
                </a:solidFill>
                <a:effectLst/>
                <a:uFillTx/>
                <a:latin typeface="Constantia"/>
              </a:rPr>
              <a:t>types of systems available in provider’s end, </a:t>
            </a:r>
            <a:endParaRPr b="0" lang="en-IN" sz="2400" strike="noStrike" u="none">
              <a:solidFill>
                <a:srgbClr val="000000"/>
              </a:solidFill>
              <a:effectLst/>
              <a:uFillTx/>
              <a:latin typeface="Arial"/>
            </a:endParaRPr>
          </a:p>
          <a:p>
            <a:pPr lvl="1" marL="640080" indent="-246960">
              <a:lnSpc>
                <a:spcPct val="100000"/>
              </a:lnSpc>
              <a:spcBef>
                <a:spcPts val="479"/>
              </a:spcBef>
              <a:buClr>
                <a:srgbClr val="0f6fc6"/>
              </a:buClr>
              <a:buSzPct val="85000"/>
              <a:buFont typeface="Wingdings" charset="2"/>
              <a:buChar char=""/>
              <a:tabLst>
                <a:tab algn="l" pos="0"/>
              </a:tabLst>
            </a:pPr>
            <a:r>
              <a:rPr b="0" lang="en-US" sz="2400" strike="noStrike" u="none">
                <a:solidFill>
                  <a:schemeClr val="dk1"/>
                </a:solidFill>
                <a:effectLst/>
                <a:uFillTx/>
                <a:latin typeface="Constantia"/>
              </a:rPr>
              <a:t>method adopted for compression and caching. </a:t>
            </a:r>
            <a:endParaRPr b="0" lang="en-IN" sz="2400" strike="noStrike" u="none">
              <a:solidFill>
                <a:srgbClr val="000000"/>
              </a:solidFill>
              <a:effectLst/>
              <a:uFillTx/>
              <a:latin typeface="Arial"/>
            </a:endParaRPr>
          </a:p>
          <a:p>
            <a:pPr indent="0">
              <a:lnSpc>
                <a:spcPct val="100000"/>
              </a:lnSpc>
              <a:spcBef>
                <a:spcPts val="519"/>
              </a:spcBef>
              <a:buNone/>
              <a:tabLst>
                <a:tab algn="l" pos="0"/>
              </a:tabLst>
            </a:pPr>
            <a:r>
              <a:rPr b="1" i="1" lang="en-US" sz="2600" strike="noStrike" u="none">
                <a:solidFill>
                  <a:schemeClr val="dk1"/>
                </a:solidFill>
                <a:effectLst/>
                <a:uFillTx/>
                <a:latin typeface="Constantia"/>
              </a:rPr>
              <a:t>Quality of Service (QoS) </a:t>
            </a:r>
            <a:endParaRPr b="0" lang="en-IN" sz="2600" strike="noStrike" u="none">
              <a:solidFill>
                <a:srgbClr val="000000"/>
              </a:solidFill>
              <a:effectLst/>
              <a:uFillTx/>
              <a:latin typeface="Arial"/>
            </a:endParaRPr>
          </a:p>
          <a:p>
            <a:pPr marL="274320" indent="-274320">
              <a:lnSpc>
                <a:spcPct val="100000"/>
              </a:lnSpc>
              <a:spcBef>
                <a:spcPts val="519"/>
              </a:spcBef>
              <a:buClr>
                <a:srgbClr val="0bd0d9"/>
              </a:buClr>
              <a:buSzPct val="95000"/>
              <a:buFont typeface="Wingdings 2" charset="2"/>
              <a:buChar char=""/>
              <a:tabLst>
                <a:tab algn="l" pos="0"/>
              </a:tabLst>
            </a:pPr>
            <a:r>
              <a:rPr b="0" lang="en-US" sz="2600" strike="noStrike" u="none">
                <a:solidFill>
                  <a:schemeClr val="dk1"/>
                </a:solidFill>
                <a:effectLst/>
                <a:uFillTx/>
                <a:latin typeface="Constantia"/>
              </a:rPr>
              <a:t>Quality of service (QoS) refers to levels of performance and efficiency of the system that they can provide.</a:t>
            </a:r>
            <a:endParaRPr b="0" lang="en-IN" sz="2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10.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1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1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4.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5.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6.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7.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8.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ppt/theme/theme9.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pitchFamily="0" charset="1"/>
        <a:ea typeface=""/>
        <a:cs typeface=""/>
      </a:majorFont>
      <a:minorFont>
        <a:latin typeface="Constantia" pitchFamily="0" charset="1"/>
        <a:ea typeface=""/>
        <a:cs typeface=""/>
      </a:minorFont>
    </a:fontScheme>
    <a:fmtScheme>
      <a:fillStyleLst>
        <a:solidFill>
          <a:schemeClr val="phClr"/>
        </a:solidFill>
        <a:gradFill>
          <a:gsLst>
            <a:gs pos="0">
              <a:schemeClr val="phClr">
                <a:tint val="70000"/>
              </a:schemeClr>
            </a:gs>
            <a:gs pos="43000">
              <a:schemeClr val="phClr">
                <a:tint val="44000"/>
              </a:schemeClr>
            </a:gs>
            <a:gs pos="93000">
              <a:schemeClr val="phClr">
                <a:tint val="15000"/>
              </a:schemeClr>
            </a:gs>
            <a:gs pos="100000">
              <a:schemeClr val="phClr">
                <a:tint val="5000"/>
              </a:schemeClr>
            </a:gs>
          </a:gsLst>
          <a:path path="circle">
            <a:fillToRect l="50000" t="130000" r="50000" b="-30000"/>
          </a:path>
          <a:tileRect l="0" t="0" r="0" b="0"/>
        </a:gradFill>
        <a:gradFill>
          <a:gsLst>
            <a:gs pos="0">
              <a:schemeClr val="phClr">
                <a:tint val="98000"/>
                <a:shade val="25000"/>
              </a:schemeClr>
            </a:gs>
            <a:gs pos="68000">
              <a:schemeClr val="phClr">
                <a:tint val="86000"/>
              </a:schemeClr>
            </a:gs>
            <a:gs pos="100000">
              <a:schemeClr val="phClr">
                <a:tint val="50000"/>
              </a:schemeClr>
            </a:gs>
          </a:gsLst>
          <a:path path="circle">
            <a:fillToRect l="50000" t="130000" r="50000" b="-30000"/>
          </a:path>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80000"/>
              </a:schemeClr>
            </a:gs>
            <a:gs pos="25000">
              <a:schemeClr val="phClr">
                <a:tint val="83000"/>
              </a:schemeClr>
            </a:gs>
            <a:gs pos="100000">
              <a:schemeClr val="phClr">
                <a:shade val="15000"/>
              </a:schemeClr>
            </a:gs>
          </a:gsLst>
          <a:path path="circle">
            <a:fillToRect l="10000" t="110000" r="10000" b="100000"/>
          </a:path>
          <a:tileRect l="0" t="0" r="0" b="0"/>
        </a:gradFill>
        <a:blipFill rotWithShape="0">
          <a:blip r:embed="rId1"/>
          <a:srcRect l="0" t="0" r="0" b="0"/>
          <a:tile tx="0" ty="0" sx="65000" sy="65000" flip="none" algn="tl"/>
        </a:blipFill>
      </a:bgFillStyleLst>
    </a:fmtScheme>
  </a:themeElements>
</a:theme>
</file>

<file path=docProps/app.xml><?xml version="1.0" encoding="utf-8"?>
<Properties xmlns="http://schemas.openxmlformats.org/officeDocument/2006/extended-properties" xmlns:vt="http://schemas.openxmlformats.org/officeDocument/2006/docPropsVTypes">
  <Template>Flow</Template>
  <TotalTime>15190</TotalTime>
  <Application>LibreOffice/25.2.1.2$Linux_X86_64 LibreOffice_project/520$Build-2</Application>
  <AppVersion>15.0000</AppVersion>
  <Words>10122</Words>
  <Paragraphs>933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2024-01-24T08:14:27Z</dcterms:created>
  <dc:creator>admin</dc:creator>
  <dc:description/>
  <cp:keywords>SPPU Computer Engineering comp third year te semester 6 sem-6 2019 pattern sppu 2019 pattern te 2019 pattern Cloud Computing Cloud Computing CC sppu cc sppu cc te unit 1 cloud computing cc unit 2 cloud computing unit 2 Data Storage Introduction to Enterprise Data Storage Direct Attached Storage Storage Area Network Network Attached Storage Data Storage Management File System Cloud Data Stores Using Grids for Data Storage. Cloud Storage Data Management Provisioning Cloud storage Data Intensive Technologies for Cloud Computing. Cloud Storage from LANs to WANs Cloud Characteristics Distributed Data Storage</cp:keywords>
  <dc:language>en-IN</dc:language>
  <cp:lastModifiedBy/>
  <dcterms:modified xsi:type="dcterms:W3CDTF">2025-02-14T02:40:13Z</dcterms:modified>
  <cp:revision>367</cp:revision>
  <dc:subject>CC – Unit 2 (Data Storage and Cloud Computing) - Notes</dc:subject>
  <dc:title>CC – Unit 2 (Data Storage and Cloud Computing) - Notes</dc:title>
</cp:coreProperties>
</file>

<file path=docProps/custom.xml><?xml version="1.0" encoding="utf-8"?>
<Properties xmlns="http://schemas.openxmlformats.org/officeDocument/2006/custom-properties" xmlns:vt="http://schemas.openxmlformats.org/officeDocument/2006/docPropsVTypes"/>
</file>