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FFFF"/>
    <a:srgbClr val="4295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748812"/>
            <a:ext cx="8637073" cy="2372002"/>
          </a:xfrm>
        </p:spPr>
        <p:txBody>
          <a:bodyPr bIns="0" anchor="b">
            <a:normAutofit/>
          </a:bodyPr>
          <a:lstStyle>
            <a:lvl1pPr algn="l">
              <a:defRPr sz="6160"/>
            </a:lvl1pPr>
          </a:lstStyle>
          <a:p>
            <a:r>
              <a:rPr lang="en-US"/>
              <a:t>Click to edit Master title style</a:t>
            </a:r>
            <a:endParaRPr lang="en-US" dirty="0"/>
          </a:p>
        </p:txBody>
      </p:sp>
      <p:sp>
        <p:nvSpPr>
          <p:cNvPr id="3" name="Subtitle 2"/>
          <p:cNvSpPr>
            <a:spLocks noGrp="1"/>
          </p:cNvSpPr>
          <p:nvPr>
            <p:ph type="subTitle" idx="1"/>
          </p:nvPr>
        </p:nvSpPr>
        <p:spPr>
          <a:xfrm>
            <a:off x="2417780" y="3295791"/>
            <a:ext cx="8637072" cy="912446"/>
          </a:xfrm>
        </p:spPr>
        <p:txBody>
          <a:bodyPr tIns="91440" bIns="91440">
            <a:normAutofit/>
          </a:bodyPr>
          <a:lstStyle>
            <a:lvl1pPr marL="0" indent="0" algn="l">
              <a:buNone/>
              <a:defRPr sz="1680" b="0" cap="all" baseline="0">
                <a:solidFill>
                  <a:schemeClr val="tx1"/>
                </a:solidFill>
              </a:defRPr>
            </a:lvl1pPr>
            <a:lvl2pPr marL="426705" indent="0" algn="ctr">
              <a:buNone/>
              <a:defRPr sz="1680"/>
            </a:lvl2pPr>
            <a:lvl3pPr marL="853410" indent="0" algn="ctr">
              <a:buNone/>
              <a:defRPr sz="1680"/>
            </a:lvl3pPr>
            <a:lvl4pPr marL="1280114" indent="0" algn="ctr">
              <a:buNone/>
              <a:defRPr sz="1493"/>
            </a:lvl4pPr>
            <a:lvl5pPr marL="1706819" indent="0" algn="ctr">
              <a:buNone/>
              <a:defRPr sz="1493"/>
            </a:lvl5pPr>
            <a:lvl6pPr marL="2133524" indent="0" algn="ctr">
              <a:buNone/>
              <a:defRPr sz="1493"/>
            </a:lvl6pPr>
            <a:lvl7pPr marL="2560229" indent="0" algn="ctr">
              <a:buNone/>
              <a:defRPr sz="1493"/>
            </a:lvl7pPr>
            <a:lvl8pPr marL="2986933" indent="0" algn="ctr">
              <a:buNone/>
              <a:defRPr sz="1493"/>
            </a:lvl8pPr>
            <a:lvl9pPr marL="3413638" indent="0" algn="ctr">
              <a:buNone/>
              <a:defRPr sz="149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B5939-FF6E-4A54-9081-D227071D54A1}" type="datetimeFigureOut">
              <a:rPr lang="en-US" smtClean="0"/>
              <a:t>3/18/2024</a:t>
            </a:fld>
            <a:endParaRPr lang="en-US"/>
          </a:p>
        </p:txBody>
      </p:sp>
      <p:sp>
        <p:nvSpPr>
          <p:cNvPr id="5" name="Footer Placeholder 4"/>
          <p:cNvSpPr>
            <a:spLocks noGrp="1"/>
          </p:cNvSpPr>
          <p:nvPr>
            <p:ph type="ftr" sz="quarter" idx="11"/>
          </p:nvPr>
        </p:nvSpPr>
        <p:spPr>
          <a:xfrm>
            <a:off x="2416501" y="307353"/>
            <a:ext cx="4973915" cy="288588"/>
          </a:xfrm>
        </p:spPr>
        <p:txBody>
          <a:bodyPr/>
          <a:lstStyle/>
          <a:p>
            <a:endParaRPr lang="en-US"/>
          </a:p>
        </p:txBody>
      </p:sp>
      <p:sp>
        <p:nvSpPr>
          <p:cNvPr id="6" name="Slide Number Placeholder 5"/>
          <p:cNvSpPr>
            <a:spLocks noGrp="1"/>
          </p:cNvSpPr>
          <p:nvPr>
            <p:ph type="sldNum" sz="quarter" idx="12"/>
          </p:nvPr>
        </p:nvSpPr>
        <p:spPr>
          <a:xfrm>
            <a:off x="1437665" y="745708"/>
            <a:ext cx="811019" cy="470006"/>
          </a:xfrm>
        </p:spPr>
        <p:txBody>
          <a:bodyPr/>
          <a:lstStyle/>
          <a:p>
            <a:fld id="{14B0148D-98DC-4DD6-9BD7-3A9C867ADAF7}" type="slidenum">
              <a:rPr lang="en-US" smtClean="0"/>
              <a:t>‹#›</a:t>
            </a:fld>
            <a:endParaRPr lang="en-US"/>
          </a:p>
        </p:txBody>
      </p:sp>
      <p:cxnSp>
        <p:nvCxnSpPr>
          <p:cNvPr id="15" name="Straight Connector 14"/>
          <p:cNvCxnSpPr/>
          <p:nvPr/>
        </p:nvCxnSpPr>
        <p:spPr>
          <a:xfrm>
            <a:off x="2417780" y="3293306"/>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98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B5939-FF6E-4A54-9081-D227071D54A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0148D-98DC-4DD6-9BD7-3A9C867ADAF7}" type="slidenum">
              <a:rPr lang="en-US" smtClean="0"/>
              <a:t>‹#›</a:t>
            </a:fld>
            <a:endParaRPr lang="en-US"/>
          </a:p>
        </p:txBody>
      </p:sp>
      <p:cxnSp>
        <p:nvCxnSpPr>
          <p:cNvPr id="26" name="Straight Connector 25"/>
          <p:cNvCxnSpPr/>
          <p:nvPr/>
        </p:nvCxnSpPr>
        <p:spPr>
          <a:xfrm>
            <a:off x="1453896" y="172394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51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45708"/>
            <a:ext cx="1615742" cy="434923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45708"/>
            <a:ext cx="7828830" cy="43492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B5939-FF6E-4A54-9081-D227071D54A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0148D-98DC-4DD6-9BD7-3A9C867ADAF7}" type="slidenum">
              <a:rPr lang="en-US" smtClean="0"/>
              <a:t>‹#›</a:t>
            </a:fld>
            <a:endParaRPr lang="en-US"/>
          </a:p>
        </p:txBody>
      </p:sp>
      <p:cxnSp>
        <p:nvCxnSpPr>
          <p:cNvPr id="15" name="Straight Connector 14"/>
          <p:cNvCxnSpPr/>
          <p:nvPr/>
        </p:nvCxnSpPr>
        <p:spPr>
          <a:xfrm>
            <a:off x="9439111" y="745708"/>
            <a:ext cx="0" cy="434923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84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B5939-FF6E-4A54-9081-D227071D54A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0148D-98DC-4DD6-9BD7-3A9C867ADAF7}" type="slidenum">
              <a:rPr lang="en-US" smtClean="0"/>
              <a:t>‹#›</a:t>
            </a:fld>
            <a:endParaRPr lang="en-US"/>
          </a:p>
        </p:txBody>
      </p:sp>
      <p:cxnSp>
        <p:nvCxnSpPr>
          <p:cNvPr id="33" name="Straight Connector 32"/>
          <p:cNvCxnSpPr/>
          <p:nvPr/>
        </p:nvCxnSpPr>
        <p:spPr>
          <a:xfrm>
            <a:off x="1453896" y="172394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4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639055"/>
            <a:ext cx="8643154" cy="1762087"/>
          </a:xfrm>
        </p:spPr>
        <p:txBody>
          <a:bodyPr anchor="b">
            <a:normAutofit/>
          </a:bodyPr>
          <a:lstStyle>
            <a:lvl1pPr algn="l">
              <a:defRPr sz="3360"/>
            </a:lvl1pPr>
          </a:lstStyle>
          <a:p>
            <a:r>
              <a:rPr lang="en-US"/>
              <a:t>Click to edit Master title style</a:t>
            </a:r>
            <a:endParaRPr lang="en-US" dirty="0"/>
          </a:p>
        </p:txBody>
      </p:sp>
      <p:sp>
        <p:nvSpPr>
          <p:cNvPr id="3" name="Text Placeholder 2"/>
          <p:cNvSpPr>
            <a:spLocks noGrp="1"/>
          </p:cNvSpPr>
          <p:nvPr>
            <p:ph type="body" idx="1"/>
          </p:nvPr>
        </p:nvSpPr>
        <p:spPr>
          <a:xfrm>
            <a:off x="1454239" y="3552449"/>
            <a:ext cx="8630446" cy="945400"/>
          </a:xfrm>
        </p:spPr>
        <p:txBody>
          <a:bodyPr tIns="91440">
            <a:normAutofit/>
          </a:bodyPr>
          <a:lstStyle>
            <a:lvl1pPr marL="0" indent="0" algn="l">
              <a:buNone/>
              <a:defRPr sz="1680">
                <a:solidFill>
                  <a:schemeClr val="tx1"/>
                </a:solidFill>
              </a:defRPr>
            </a:lvl1pPr>
            <a:lvl2pPr marL="426705" indent="0">
              <a:buNone/>
              <a:defRPr sz="1680">
                <a:solidFill>
                  <a:schemeClr val="tx1">
                    <a:tint val="75000"/>
                  </a:schemeClr>
                </a:solidFill>
              </a:defRPr>
            </a:lvl2pPr>
            <a:lvl3pPr marL="853410" indent="0">
              <a:buNone/>
              <a:defRPr sz="1680">
                <a:solidFill>
                  <a:schemeClr val="tx1">
                    <a:tint val="75000"/>
                  </a:schemeClr>
                </a:solidFill>
              </a:defRPr>
            </a:lvl3pPr>
            <a:lvl4pPr marL="1280114" indent="0">
              <a:buNone/>
              <a:defRPr sz="1493">
                <a:solidFill>
                  <a:schemeClr val="tx1">
                    <a:tint val="75000"/>
                  </a:schemeClr>
                </a:solidFill>
              </a:defRPr>
            </a:lvl4pPr>
            <a:lvl5pPr marL="1706819" indent="0">
              <a:buNone/>
              <a:defRPr sz="1493">
                <a:solidFill>
                  <a:schemeClr val="tx1">
                    <a:tint val="75000"/>
                  </a:schemeClr>
                </a:solidFill>
              </a:defRPr>
            </a:lvl5pPr>
            <a:lvl6pPr marL="2133524" indent="0">
              <a:buNone/>
              <a:defRPr sz="1493">
                <a:solidFill>
                  <a:schemeClr val="tx1">
                    <a:tint val="75000"/>
                  </a:schemeClr>
                </a:solidFill>
              </a:defRPr>
            </a:lvl6pPr>
            <a:lvl7pPr marL="2560229" indent="0">
              <a:buNone/>
              <a:defRPr sz="1493">
                <a:solidFill>
                  <a:schemeClr val="tx1">
                    <a:tint val="75000"/>
                  </a:schemeClr>
                </a:solidFill>
              </a:defRPr>
            </a:lvl7pPr>
            <a:lvl8pPr marL="2986933" indent="0">
              <a:buNone/>
              <a:defRPr sz="1493">
                <a:solidFill>
                  <a:schemeClr val="tx1">
                    <a:tint val="75000"/>
                  </a:schemeClr>
                </a:solidFill>
              </a:defRPr>
            </a:lvl8pPr>
            <a:lvl9pPr marL="3413638"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B5939-FF6E-4A54-9081-D227071D54A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0148D-98DC-4DD6-9BD7-3A9C867ADAF7}" type="slidenum">
              <a:rPr lang="en-US" smtClean="0"/>
              <a:t>‹#›</a:t>
            </a:fld>
            <a:endParaRPr lang="en-US"/>
          </a:p>
        </p:txBody>
      </p:sp>
      <p:cxnSp>
        <p:nvCxnSpPr>
          <p:cNvPr id="15" name="Straight Connector 14"/>
          <p:cNvCxnSpPr/>
          <p:nvPr/>
        </p:nvCxnSpPr>
        <p:spPr>
          <a:xfrm>
            <a:off x="1454239" y="3551319"/>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6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8" y="751230"/>
            <a:ext cx="9605635" cy="9886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1876820"/>
            <a:ext cx="4645152" cy="3218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1882854"/>
            <a:ext cx="4645152" cy="3212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B5939-FF6E-4A54-9081-D227071D54A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0148D-98DC-4DD6-9BD7-3A9C867ADAF7}" type="slidenum">
              <a:rPr lang="en-US" smtClean="0"/>
              <a:t>‹#›</a:t>
            </a:fld>
            <a:endParaRPr lang="en-US"/>
          </a:p>
        </p:txBody>
      </p:sp>
      <p:cxnSp>
        <p:nvCxnSpPr>
          <p:cNvPr id="35" name="Straight Connector 34"/>
          <p:cNvCxnSpPr/>
          <p:nvPr/>
        </p:nvCxnSpPr>
        <p:spPr>
          <a:xfrm>
            <a:off x="1453896" y="172394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31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750552"/>
            <a:ext cx="9607661" cy="9858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1884913"/>
            <a:ext cx="4645152" cy="748480"/>
          </a:xfrm>
        </p:spPr>
        <p:txBody>
          <a:bodyPr anchor="b">
            <a:normAutofit/>
          </a:bodyPr>
          <a:lstStyle>
            <a:lvl1pPr marL="0" indent="0">
              <a:lnSpc>
                <a:spcPct val="100000"/>
              </a:lnSpc>
              <a:buNone/>
              <a:defRPr sz="2053" b="0" cap="all" baseline="0">
                <a:solidFill>
                  <a:schemeClr val="accent1"/>
                </a:solidFill>
              </a:defRPr>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4" name="Content Placeholder 3"/>
          <p:cNvSpPr>
            <a:spLocks noGrp="1"/>
          </p:cNvSpPr>
          <p:nvPr>
            <p:ph sz="half" idx="2"/>
          </p:nvPr>
        </p:nvSpPr>
        <p:spPr>
          <a:xfrm>
            <a:off x="1447191" y="2635985"/>
            <a:ext cx="4645152" cy="2468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1888136"/>
            <a:ext cx="4645152" cy="748755"/>
          </a:xfrm>
        </p:spPr>
        <p:txBody>
          <a:bodyPr anchor="b">
            <a:normAutofit/>
          </a:bodyPr>
          <a:lstStyle>
            <a:lvl1pPr marL="0" indent="0">
              <a:lnSpc>
                <a:spcPct val="100000"/>
              </a:lnSpc>
              <a:buNone/>
              <a:defRPr sz="2053" b="0" cap="all" baseline="0">
                <a:solidFill>
                  <a:schemeClr val="accent1"/>
                </a:solidFill>
              </a:defRPr>
            </a:lvl1pPr>
            <a:lvl2pPr marL="426705" indent="0">
              <a:buNone/>
              <a:defRPr sz="1867" b="1"/>
            </a:lvl2pPr>
            <a:lvl3pPr marL="853410" indent="0">
              <a:buNone/>
              <a:defRPr sz="1680" b="1"/>
            </a:lvl3pPr>
            <a:lvl4pPr marL="1280114" indent="0">
              <a:buNone/>
              <a:defRPr sz="1493" b="1"/>
            </a:lvl4pPr>
            <a:lvl5pPr marL="1706819" indent="0">
              <a:buNone/>
              <a:defRPr sz="1493" b="1"/>
            </a:lvl5pPr>
            <a:lvl6pPr marL="2133524" indent="0">
              <a:buNone/>
              <a:defRPr sz="1493" b="1"/>
            </a:lvl6pPr>
            <a:lvl7pPr marL="2560229" indent="0">
              <a:buNone/>
              <a:defRPr sz="1493" b="1"/>
            </a:lvl7pPr>
            <a:lvl8pPr marL="2986933" indent="0">
              <a:buNone/>
              <a:defRPr sz="1493" b="1"/>
            </a:lvl8pPr>
            <a:lvl9pPr marL="3413638" indent="0">
              <a:buNone/>
              <a:defRPr sz="1493" b="1"/>
            </a:lvl9pPr>
          </a:lstStyle>
          <a:p>
            <a:pPr lvl="0"/>
            <a:r>
              <a:rPr lang="en-US"/>
              <a:t>Click to edit Master text styles</a:t>
            </a:r>
          </a:p>
        </p:txBody>
      </p:sp>
      <p:sp>
        <p:nvSpPr>
          <p:cNvPr id="6" name="Content Placeholder 5"/>
          <p:cNvSpPr>
            <a:spLocks noGrp="1"/>
          </p:cNvSpPr>
          <p:nvPr>
            <p:ph sz="quarter" idx="4"/>
          </p:nvPr>
        </p:nvSpPr>
        <p:spPr>
          <a:xfrm>
            <a:off x="6412362" y="2633392"/>
            <a:ext cx="4645152" cy="2461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B5939-FF6E-4A54-9081-D227071D54A1}"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0148D-98DC-4DD6-9BD7-3A9C867ADAF7}" type="slidenum">
              <a:rPr lang="en-US" smtClean="0"/>
              <a:t>‹#›</a:t>
            </a:fld>
            <a:endParaRPr lang="en-US"/>
          </a:p>
        </p:txBody>
      </p:sp>
      <p:cxnSp>
        <p:nvCxnSpPr>
          <p:cNvPr id="29" name="Straight Connector 28"/>
          <p:cNvCxnSpPr/>
          <p:nvPr/>
        </p:nvCxnSpPr>
        <p:spPr>
          <a:xfrm>
            <a:off x="1453896" y="172394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42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AB5939-FF6E-4A54-9081-D227071D54A1}"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0148D-98DC-4DD6-9BD7-3A9C867ADAF7}" type="slidenum">
              <a:rPr lang="en-US" smtClean="0"/>
              <a:t>‹#›</a:t>
            </a:fld>
            <a:endParaRPr lang="en-US"/>
          </a:p>
        </p:txBody>
      </p:sp>
      <p:cxnSp>
        <p:nvCxnSpPr>
          <p:cNvPr id="25" name="Straight Connector 24"/>
          <p:cNvCxnSpPr/>
          <p:nvPr/>
        </p:nvCxnSpPr>
        <p:spPr>
          <a:xfrm>
            <a:off x="1453896" y="172394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13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B5939-FF6E-4A54-9081-D227071D54A1}"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0148D-98DC-4DD6-9BD7-3A9C867ADAF7}" type="slidenum">
              <a:rPr lang="en-US" smtClean="0"/>
              <a:t>‹#›</a:t>
            </a:fld>
            <a:endParaRPr lang="en-US"/>
          </a:p>
        </p:txBody>
      </p:sp>
    </p:spTree>
    <p:extLst>
      <p:ext uri="{BB962C8B-B14F-4D97-AF65-F5344CB8AC3E}">
        <p14:creationId xmlns:p14="http://schemas.microsoft.com/office/powerpoint/2010/main" val="168723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2" y="745709"/>
            <a:ext cx="3273099" cy="2097309"/>
          </a:xfrm>
        </p:spPr>
        <p:txBody>
          <a:bodyPr anchor="b">
            <a:normAutofit/>
          </a:bodyPr>
          <a:lstStyle>
            <a:lvl1pPr algn="l">
              <a:defRPr sz="2240"/>
            </a:lvl1pPr>
          </a:lstStyle>
          <a:p>
            <a:r>
              <a:rPr lang="en-US"/>
              <a:t>Click to edit Master title style</a:t>
            </a:r>
            <a:endParaRPr lang="en-US" dirty="0"/>
          </a:p>
        </p:txBody>
      </p:sp>
      <p:sp>
        <p:nvSpPr>
          <p:cNvPr id="3" name="Content Placeholder 2"/>
          <p:cNvSpPr>
            <a:spLocks noGrp="1"/>
          </p:cNvSpPr>
          <p:nvPr>
            <p:ph idx="1"/>
          </p:nvPr>
        </p:nvSpPr>
        <p:spPr>
          <a:xfrm>
            <a:off x="5043714" y="745709"/>
            <a:ext cx="6012470" cy="43482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2991792"/>
            <a:ext cx="3275013" cy="2098302"/>
          </a:xfrm>
        </p:spPr>
        <p:txBody>
          <a:bodyPr/>
          <a:lstStyle>
            <a:lvl1pPr marL="0" indent="0" algn="l">
              <a:buNone/>
              <a:defRPr sz="1493"/>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p:txBody>
          <a:bodyPr/>
          <a:lstStyle/>
          <a:p>
            <a:fld id="{F3AB5939-FF6E-4A54-9081-D227071D54A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0148D-98DC-4DD6-9BD7-3A9C867ADAF7}" type="slidenum">
              <a:rPr lang="en-US" smtClean="0"/>
              <a:t>‹#›</a:t>
            </a:fld>
            <a:endParaRPr lang="en-US"/>
          </a:p>
        </p:txBody>
      </p:sp>
      <p:cxnSp>
        <p:nvCxnSpPr>
          <p:cNvPr id="17" name="Straight Connector 16"/>
          <p:cNvCxnSpPr/>
          <p:nvPr/>
        </p:nvCxnSpPr>
        <p:spPr>
          <a:xfrm>
            <a:off x="1448280" y="2991792"/>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305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50026"/>
            <a:ext cx="4074533" cy="4805828"/>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054212"/>
            <a:ext cx="5532328" cy="1708545"/>
          </a:xfrm>
        </p:spPr>
        <p:txBody>
          <a:bodyPr anchor="b">
            <a:normAutofit/>
          </a:bodyPr>
          <a:lstStyle>
            <a:lvl1pPr>
              <a:defRPr sz="2987"/>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90" y="1047706"/>
            <a:ext cx="2791171" cy="3608572"/>
          </a:xfrm>
          <a:solidFill>
            <a:schemeClr val="bg1">
              <a:lumMod val="85000"/>
            </a:schemeClr>
          </a:solidFill>
          <a:ln w="9525" cap="sq">
            <a:noFill/>
            <a:miter lim="800000"/>
          </a:ln>
          <a:effectLst/>
        </p:spPr>
        <p:txBody>
          <a:bodyPr anchor="t"/>
          <a:lstStyle>
            <a:lvl1pPr marL="0" indent="0" algn="ctr">
              <a:buNone/>
              <a:defRPr sz="2987"/>
            </a:lvl1pPr>
            <a:lvl2pPr marL="426705" indent="0">
              <a:buNone/>
              <a:defRPr sz="2613"/>
            </a:lvl2pPr>
            <a:lvl3pPr marL="853410" indent="0">
              <a:buNone/>
              <a:defRPr sz="2240"/>
            </a:lvl3pPr>
            <a:lvl4pPr marL="1280114" indent="0">
              <a:buNone/>
              <a:defRPr sz="1867"/>
            </a:lvl4pPr>
            <a:lvl5pPr marL="1706819" indent="0">
              <a:buNone/>
              <a:defRPr sz="1867"/>
            </a:lvl5pPr>
            <a:lvl6pPr marL="2133524" indent="0">
              <a:buNone/>
              <a:defRPr sz="1867"/>
            </a:lvl6pPr>
            <a:lvl7pPr marL="2560229" indent="0">
              <a:buNone/>
              <a:defRPr sz="1867"/>
            </a:lvl7pPr>
            <a:lvl8pPr marL="2986933" indent="0">
              <a:buNone/>
              <a:defRPr sz="1867"/>
            </a:lvl8pPr>
            <a:lvl9pPr marL="3413638" indent="0">
              <a:buNone/>
              <a:defRPr sz="1867"/>
            </a:lvl9pPr>
          </a:lstStyle>
          <a:p>
            <a:r>
              <a:rPr lang="en-US"/>
              <a:t>Click icon to add picture</a:t>
            </a:r>
            <a:endParaRPr lang="en-US" dirty="0"/>
          </a:p>
        </p:txBody>
      </p:sp>
      <p:sp>
        <p:nvSpPr>
          <p:cNvPr id="4" name="Text Placeholder 3"/>
          <p:cNvSpPr>
            <a:spLocks noGrp="1"/>
          </p:cNvSpPr>
          <p:nvPr>
            <p:ph type="body" sz="half" idx="2"/>
          </p:nvPr>
        </p:nvSpPr>
        <p:spPr>
          <a:xfrm>
            <a:off x="1450329" y="2936259"/>
            <a:ext cx="5524404" cy="1870159"/>
          </a:xfrm>
        </p:spPr>
        <p:txBody>
          <a:bodyPr>
            <a:normAutofit/>
          </a:bodyPr>
          <a:lstStyle>
            <a:lvl1pPr marL="0" indent="0" algn="l">
              <a:buNone/>
              <a:defRPr sz="1680"/>
            </a:lvl1pPr>
            <a:lvl2pPr marL="426705" indent="0">
              <a:buNone/>
              <a:defRPr sz="1307"/>
            </a:lvl2pPr>
            <a:lvl3pPr marL="853410" indent="0">
              <a:buNone/>
              <a:defRPr sz="1120"/>
            </a:lvl3pPr>
            <a:lvl4pPr marL="1280114" indent="0">
              <a:buNone/>
              <a:defRPr sz="933"/>
            </a:lvl4pPr>
            <a:lvl5pPr marL="1706819" indent="0">
              <a:buNone/>
              <a:defRPr sz="933"/>
            </a:lvl5pPr>
            <a:lvl6pPr marL="2133524" indent="0">
              <a:buNone/>
              <a:defRPr sz="933"/>
            </a:lvl6pPr>
            <a:lvl7pPr marL="2560229" indent="0">
              <a:buNone/>
              <a:defRPr sz="933"/>
            </a:lvl7pPr>
            <a:lvl8pPr marL="2986933" indent="0">
              <a:buNone/>
              <a:defRPr sz="933"/>
            </a:lvl8pPr>
            <a:lvl9pPr marL="3413638" indent="0">
              <a:buNone/>
              <a:defRPr sz="933"/>
            </a:lvl9pPr>
          </a:lstStyle>
          <a:p>
            <a:pPr lvl="0"/>
            <a:r>
              <a:rPr lang="en-US"/>
              <a:t>Click to edit Master text styles</a:t>
            </a:r>
          </a:p>
        </p:txBody>
      </p:sp>
      <p:sp>
        <p:nvSpPr>
          <p:cNvPr id="5" name="Date Placeholder 4"/>
          <p:cNvSpPr>
            <a:spLocks noGrp="1"/>
          </p:cNvSpPr>
          <p:nvPr>
            <p:ph type="dt" sz="half" idx="10"/>
          </p:nvPr>
        </p:nvSpPr>
        <p:spPr>
          <a:xfrm>
            <a:off x="1447383" y="5105200"/>
            <a:ext cx="5527351" cy="298781"/>
          </a:xfrm>
        </p:spPr>
        <p:txBody>
          <a:bodyPr/>
          <a:lstStyle>
            <a:lvl1pPr algn="l">
              <a:defRPr/>
            </a:lvl1pPr>
          </a:lstStyle>
          <a:p>
            <a:fld id="{F3AB5939-FF6E-4A54-9081-D227071D54A1}" type="datetimeFigureOut">
              <a:rPr lang="en-US" smtClean="0"/>
              <a:t>3/18/2024</a:t>
            </a:fld>
            <a:endParaRPr lang="en-US"/>
          </a:p>
        </p:txBody>
      </p:sp>
      <p:sp>
        <p:nvSpPr>
          <p:cNvPr id="6" name="Footer Placeholder 5"/>
          <p:cNvSpPr>
            <a:spLocks noGrp="1"/>
          </p:cNvSpPr>
          <p:nvPr>
            <p:ph type="ftr" sz="quarter" idx="11"/>
          </p:nvPr>
        </p:nvSpPr>
        <p:spPr>
          <a:xfrm>
            <a:off x="1447382" y="297398"/>
            <a:ext cx="5541004" cy="299536"/>
          </a:xfrm>
        </p:spPr>
        <p:txBody>
          <a:bodyPr/>
          <a:lstStyle/>
          <a:p>
            <a:endParaRPr lang="en-US"/>
          </a:p>
        </p:txBody>
      </p:sp>
      <p:sp>
        <p:nvSpPr>
          <p:cNvPr id="7" name="Slide Number Placeholder 6"/>
          <p:cNvSpPr>
            <a:spLocks noGrp="1"/>
          </p:cNvSpPr>
          <p:nvPr>
            <p:ph type="sldNum" sz="quarter" idx="12"/>
          </p:nvPr>
        </p:nvSpPr>
        <p:spPr/>
        <p:txBody>
          <a:bodyPr/>
          <a:lstStyle/>
          <a:p>
            <a:fld id="{14B0148D-98DC-4DD6-9BD7-3A9C867ADAF7}" type="slidenum">
              <a:rPr lang="en-US" smtClean="0"/>
              <a:t>‹#›</a:t>
            </a:fld>
            <a:endParaRPr lang="en-US"/>
          </a:p>
        </p:txBody>
      </p:sp>
      <p:cxnSp>
        <p:nvCxnSpPr>
          <p:cNvPr id="31" name="Straight Connector 30"/>
          <p:cNvCxnSpPr/>
          <p:nvPr/>
        </p:nvCxnSpPr>
        <p:spPr>
          <a:xfrm>
            <a:off x="1447383" y="2934031"/>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361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884845"/>
            <a:ext cx="12192000" cy="38322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5718048"/>
            <a:ext cx="12192000" cy="693420"/>
          </a:xfrm>
          <a:prstGeom prst="rect">
            <a:avLst/>
          </a:prstGeom>
        </p:spPr>
      </p:pic>
      <p:sp>
        <p:nvSpPr>
          <p:cNvPr id="2" name="Title Placeholder 1"/>
          <p:cNvSpPr>
            <a:spLocks noGrp="1"/>
          </p:cNvSpPr>
          <p:nvPr>
            <p:ph type="title"/>
          </p:nvPr>
        </p:nvSpPr>
        <p:spPr>
          <a:xfrm>
            <a:off x="1451580" y="750885"/>
            <a:ext cx="9603275" cy="9792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0" y="1881350"/>
            <a:ext cx="9603275" cy="32205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08346"/>
            <a:ext cx="3500715" cy="288588"/>
          </a:xfrm>
          <a:prstGeom prst="rect">
            <a:avLst/>
          </a:prstGeom>
        </p:spPr>
        <p:txBody>
          <a:bodyPr vert="horz" lIns="91440" tIns="45720" rIns="91440" bIns="45720" rtlCol="0" anchor="ctr"/>
          <a:lstStyle>
            <a:lvl1pPr algn="r">
              <a:defRPr sz="933">
                <a:solidFill>
                  <a:schemeClr val="tx1">
                    <a:tint val="75000"/>
                  </a:schemeClr>
                </a:solidFill>
              </a:defRPr>
            </a:lvl1pPr>
          </a:lstStyle>
          <a:p>
            <a:fld id="{F3AB5939-FF6E-4A54-9081-D227071D54A1}" type="datetimeFigureOut">
              <a:rPr lang="en-US" smtClean="0"/>
              <a:t>3/18/2024</a:t>
            </a:fld>
            <a:endParaRPr lang="en-US"/>
          </a:p>
        </p:txBody>
      </p:sp>
      <p:sp>
        <p:nvSpPr>
          <p:cNvPr id="5" name="Footer Placeholder 4"/>
          <p:cNvSpPr>
            <a:spLocks noGrp="1"/>
          </p:cNvSpPr>
          <p:nvPr>
            <p:ph type="ftr" sz="quarter" idx="3"/>
          </p:nvPr>
        </p:nvSpPr>
        <p:spPr>
          <a:xfrm>
            <a:off x="1451579" y="307353"/>
            <a:ext cx="5938836" cy="288588"/>
          </a:xfrm>
          <a:prstGeom prst="rect">
            <a:avLst/>
          </a:prstGeom>
        </p:spPr>
        <p:txBody>
          <a:bodyPr vert="horz" lIns="91440" tIns="45720" rIns="91440" bIns="45720" rtlCol="0" anchor="ctr"/>
          <a:lstStyle>
            <a:lvl1pPr algn="l">
              <a:defRPr sz="9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1" y="745708"/>
            <a:ext cx="811019" cy="470006"/>
          </a:xfrm>
          <a:prstGeom prst="rect">
            <a:avLst/>
          </a:prstGeom>
        </p:spPr>
        <p:txBody>
          <a:bodyPr vert="horz" lIns="91440" tIns="45720" rIns="91440" bIns="45720" rtlCol="0" anchor="t"/>
          <a:lstStyle>
            <a:lvl1pPr algn="r">
              <a:defRPr sz="2613">
                <a:solidFill>
                  <a:schemeClr val="accent1"/>
                </a:solidFill>
              </a:defRPr>
            </a:lvl1pPr>
          </a:lstStyle>
          <a:p>
            <a:fld id="{14B0148D-98DC-4DD6-9BD7-3A9C867ADAF7}" type="slidenum">
              <a:rPr lang="en-US" smtClean="0"/>
              <a:t>‹#›</a:t>
            </a:fld>
            <a:endParaRPr lang="en-US"/>
          </a:p>
        </p:txBody>
      </p:sp>
      <p:cxnSp>
        <p:nvCxnSpPr>
          <p:cNvPr id="10" name="Straight Connector 9"/>
          <p:cNvCxnSpPr/>
          <p:nvPr/>
        </p:nvCxnSpPr>
        <p:spPr>
          <a:xfrm>
            <a:off x="0" y="571985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54453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853410" rtl="0" eaLnBrk="1" latinLnBrk="0" hangingPunct="1">
        <a:lnSpc>
          <a:spcPct val="90000"/>
        </a:lnSpc>
        <a:spcBef>
          <a:spcPct val="0"/>
        </a:spcBef>
        <a:buNone/>
        <a:defRPr sz="2987" b="0" i="0" kern="1200" cap="all">
          <a:solidFill>
            <a:schemeClr val="tx1"/>
          </a:solidFill>
          <a:effectLst/>
          <a:latin typeface="+mj-lt"/>
          <a:ea typeface="+mj-ea"/>
          <a:cs typeface="+mj-cs"/>
        </a:defRPr>
      </a:lvl1pPr>
    </p:titleStyle>
    <p:bodyStyle>
      <a:lvl1pPr marL="213352" indent="-213352" algn="l" defTabSz="853410" rtl="0" eaLnBrk="1" latinLnBrk="0" hangingPunct="1">
        <a:lnSpc>
          <a:spcPct val="120000"/>
        </a:lnSpc>
        <a:spcBef>
          <a:spcPts val="933"/>
        </a:spcBef>
        <a:buClr>
          <a:schemeClr val="accent1"/>
        </a:buClr>
        <a:buSzPct val="100000"/>
        <a:buFont typeface="Arial" panose="020B0604020202020204" pitchFamily="34" charset="0"/>
        <a:buChar char="•"/>
        <a:defRPr sz="1867" kern="1200">
          <a:solidFill>
            <a:schemeClr val="tx1"/>
          </a:solidFill>
          <a:effectLst/>
          <a:latin typeface="+mn-lt"/>
          <a:ea typeface="+mn-ea"/>
          <a:cs typeface="+mn-cs"/>
        </a:defRPr>
      </a:lvl1pPr>
      <a:lvl2pPr marL="640057"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2pPr>
      <a:lvl3pPr marL="1066762"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493" kern="1200">
          <a:solidFill>
            <a:schemeClr val="tx1"/>
          </a:solidFill>
          <a:effectLst/>
          <a:latin typeface="+mn-lt"/>
          <a:ea typeface="+mn-ea"/>
          <a:cs typeface="+mn-cs"/>
        </a:defRPr>
      </a:lvl3pPr>
      <a:lvl4pPr marL="1493467"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307" kern="1200" cap="none" baseline="0">
          <a:solidFill>
            <a:schemeClr val="tx1"/>
          </a:solidFill>
          <a:effectLst/>
          <a:latin typeface="+mn-lt"/>
          <a:ea typeface="+mn-ea"/>
          <a:cs typeface="+mn-cs"/>
        </a:defRPr>
      </a:lvl4pPr>
      <a:lvl5pPr marL="1920171"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120" kern="1200">
          <a:solidFill>
            <a:schemeClr val="tx1"/>
          </a:solidFill>
          <a:effectLst/>
          <a:latin typeface="+mn-lt"/>
          <a:ea typeface="+mn-ea"/>
          <a:cs typeface="+mn-cs"/>
        </a:defRPr>
      </a:lvl5pPr>
      <a:lvl6pPr marL="2346876"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120" kern="1200">
          <a:solidFill>
            <a:schemeClr val="tx1"/>
          </a:solidFill>
          <a:effectLst/>
          <a:latin typeface="+mn-lt"/>
          <a:ea typeface="+mn-ea"/>
          <a:cs typeface="+mn-cs"/>
        </a:defRPr>
      </a:lvl6pPr>
      <a:lvl7pPr marL="2773581"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120" kern="1200">
          <a:solidFill>
            <a:schemeClr val="tx1"/>
          </a:solidFill>
          <a:effectLst/>
          <a:latin typeface="+mn-lt"/>
          <a:ea typeface="+mn-ea"/>
          <a:cs typeface="+mn-cs"/>
        </a:defRPr>
      </a:lvl7pPr>
      <a:lvl8pPr marL="3200286"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120" kern="1200" baseline="0">
          <a:solidFill>
            <a:schemeClr val="tx1"/>
          </a:solidFill>
          <a:effectLst/>
          <a:latin typeface="+mn-lt"/>
          <a:ea typeface="+mn-ea"/>
          <a:cs typeface="+mn-cs"/>
        </a:defRPr>
      </a:lvl8pPr>
      <a:lvl9pPr marL="3626990" indent="-213352" algn="l" defTabSz="853410" rtl="0" eaLnBrk="1" latinLnBrk="0" hangingPunct="1">
        <a:lnSpc>
          <a:spcPct val="120000"/>
        </a:lnSpc>
        <a:spcBef>
          <a:spcPts val="467"/>
        </a:spcBef>
        <a:buClr>
          <a:schemeClr val="accent1"/>
        </a:buClr>
        <a:buSzPct val="100000"/>
        <a:buFont typeface="Arial" panose="020B0604020202020204" pitchFamily="34" charset="0"/>
        <a:buChar char="•"/>
        <a:defRPr sz="1120" kern="1200" baseline="0">
          <a:solidFill>
            <a:schemeClr val="tx1"/>
          </a:solidFill>
          <a:effectLst/>
          <a:latin typeface="+mn-lt"/>
          <a:ea typeface="+mn-ea"/>
          <a:cs typeface="+mn-cs"/>
        </a:defRPr>
      </a:lvl9pPr>
    </p:bodyStyle>
    <p:otherStyle>
      <a:defPPr>
        <a:defRPr lang="en-US"/>
      </a:defPPr>
      <a:lvl1pPr marL="0" algn="l" defTabSz="853410" rtl="0" eaLnBrk="1" latinLnBrk="0" hangingPunct="1">
        <a:defRPr sz="1680" kern="1200">
          <a:solidFill>
            <a:schemeClr val="tx1"/>
          </a:solidFill>
          <a:latin typeface="+mn-lt"/>
          <a:ea typeface="+mn-ea"/>
          <a:cs typeface="+mn-cs"/>
        </a:defRPr>
      </a:lvl1pPr>
      <a:lvl2pPr marL="426705" algn="l" defTabSz="853410" rtl="0" eaLnBrk="1" latinLnBrk="0" hangingPunct="1">
        <a:defRPr sz="1680" kern="1200">
          <a:solidFill>
            <a:schemeClr val="tx1"/>
          </a:solidFill>
          <a:latin typeface="+mn-lt"/>
          <a:ea typeface="+mn-ea"/>
          <a:cs typeface="+mn-cs"/>
        </a:defRPr>
      </a:lvl2pPr>
      <a:lvl3pPr marL="853410" algn="l" defTabSz="853410" rtl="0" eaLnBrk="1" latinLnBrk="0" hangingPunct="1">
        <a:defRPr sz="1680" kern="1200">
          <a:solidFill>
            <a:schemeClr val="tx1"/>
          </a:solidFill>
          <a:latin typeface="+mn-lt"/>
          <a:ea typeface="+mn-ea"/>
          <a:cs typeface="+mn-cs"/>
        </a:defRPr>
      </a:lvl3pPr>
      <a:lvl4pPr marL="1280114" algn="l" defTabSz="853410" rtl="0" eaLnBrk="1" latinLnBrk="0" hangingPunct="1">
        <a:defRPr sz="1680" kern="1200">
          <a:solidFill>
            <a:schemeClr val="tx1"/>
          </a:solidFill>
          <a:latin typeface="+mn-lt"/>
          <a:ea typeface="+mn-ea"/>
          <a:cs typeface="+mn-cs"/>
        </a:defRPr>
      </a:lvl4pPr>
      <a:lvl5pPr marL="1706819" algn="l" defTabSz="853410" rtl="0" eaLnBrk="1" latinLnBrk="0" hangingPunct="1">
        <a:defRPr sz="1680" kern="1200">
          <a:solidFill>
            <a:schemeClr val="tx1"/>
          </a:solidFill>
          <a:latin typeface="+mn-lt"/>
          <a:ea typeface="+mn-ea"/>
          <a:cs typeface="+mn-cs"/>
        </a:defRPr>
      </a:lvl5pPr>
      <a:lvl6pPr marL="2133524" algn="l" defTabSz="853410" rtl="0" eaLnBrk="1" latinLnBrk="0" hangingPunct="1">
        <a:defRPr sz="1680" kern="1200">
          <a:solidFill>
            <a:schemeClr val="tx1"/>
          </a:solidFill>
          <a:latin typeface="+mn-lt"/>
          <a:ea typeface="+mn-ea"/>
          <a:cs typeface="+mn-cs"/>
        </a:defRPr>
      </a:lvl6pPr>
      <a:lvl7pPr marL="2560229" algn="l" defTabSz="853410" rtl="0" eaLnBrk="1" latinLnBrk="0" hangingPunct="1">
        <a:defRPr sz="1680" kern="1200">
          <a:solidFill>
            <a:schemeClr val="tx1"/>
          </a:solidFill>
          <a:latin typeface="+mn-lt"/>
          <a:ea typeface="+mn-ea"/>
          <a:cs typeface="+mn-cs"/>
        </a:defRPr>
      </a:lvl7pPr>
      <a:lvl8pPr marL="2986933" algn="l" defTabSz="853410" rtl="0" eaLnBrk="1" latinLnBrk="0" hangingPunct="1">
        <a:defRPr sz="1680" kern="1200">
          <a:solidFill>
            <a:schemeClr val="tx1"/>
          </a:solidFill>
          <a:latin typeface="+mn-lt"/>
          <a:ea typeface="+mn-ea"/>
          <a:cs typeface="+mn-cs"/>
        </a:defRPr>
      </a:lvl8pPr>
      <a:lvl9pPr marL="3413638" algn="l" defTabSz="85341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E0B8-8637-2A13-4AF9-96EB5944D95B}"/>
              </a:ext>
            </a:extLst>
          </p:cNvPr>
          <p:cNvSpPr>
            <a:spLocks noGrp="1"/>
          </p:cNvSpPr>
          <p:nvPr>
            <p:ph type="ctrTitle"/>
          </p:nvPr>
        </p:nvSpPr>
        <p:spPr>
          <a:xfrm>
            <a:off x="1742174" y="748812"/>
            <a:ext cx="9312680" cy="2372002"/>
          </a:xfrm>
        </p:spPr>
        <p:txBody>
          <a:bodyPr/>
          <a:lstStyle/>
          <a:p>
            <a:r>
              <a:rPr lang="en-US" dirty="0">
                <a:solidFill>
                  <a:srgbClr val="00B0F0"/>
                </a:solidFill>
                <a:latin typeface="Algerian" panose="04020705040A02060702" pitchFamily="82" charset="0"/>
              </a:rPr>
              <a:t>Honey Price Prediction</a:t>
            </a:r>
          </a:p>
        </p:txBody>
      </p:sp>
      <p:sp>
        <p:nvSpPr>
          <p:cNvPr id="3" name="Subtitle 2">
            <a:extLst>
              <a:ext uri="{FF2B5EF4-FFF2-40B4-BE49-F238E27FC236}">
                <a16:creationId xmlns:a16="http://schemas.microsoft.com/office/drawing/2014/main" id="{2BA64898-717E-AAE8-AA7F-31C29F0B51CF}"/>
              </a:ext>
            </a:extLst>
          </p:cNvPr>
          <p:cNvSpPr>
            <a:spLocks noGrp="1"/>
          </p:cNvSpPr>
          <p:nvPr>
            <p:ph type="subTitle" idx="1"/>
          </p:nvPr>
        </p:nvSpPr>
        <p:spPr>
          <a:xfrm>
            <a:off x="3130049" y="4489324"/>
            <a:ext cx="8637072" cy="912446"/>
          </a:xfrm>
        </p:spPr>
        <p:txBody>
          <a:bodyPr>
            <a:normAutofit lnSpcReduction="10000"/>
          </a:bodyPr>
          <a:lstStyle/>
          <a:p>
            <a:r>
              <a:rPr lang="en-US" dirty="0"/>
              <a:t>                                                              </a:t>
            </a:r>
          </a:p>
          <a:p>
            <a:r>
              <a:rPr lang="en-US" dirty="0"/>
              <a:t>                                                                                                 </a:t>
            </a:r>
            <a:r>
              <a:rPr lang="en-US" sz="1800" b="1" dirty="0">
                <a:solidFill>
                  <a:srgbClr val="FF0000"/>
                </a:solidFill>
              </a:rPr>
              <a:t>Sonali </a:t>
            </a:r>
            <a:r>
              <a:rPr lang="en-US" sz="1800" b="1" dirty="0" err="1">
                <a:solidFill>
                  <a:srgbClr val="FF0000"/>
                </a:solidFill>
              </a:rPr>
              <a:t>shinde</a:t>
            </a:r>
            <a:endParaRPr lang="en-US" sz="1800" b="1" dirty="0">
              <a:solidFill>
                <a:srgbClr val="FF000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a:extLst>
              <a:ext uri="{FF2B5EF4-FFF2-40B4-BE49-F238E27FC236}">
                <a16:creationId xmlns:a16="http://schemas.microsoft.com/office/drawing/2014/main" id="{F7C0A801-5093-9D82-B2EE-B92AAE117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681" y="999030"/>
            <a:ext cx="45148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67823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5CAC-51C5-F173-157C-A6E5346F7152}"/>
              </a:ext>
            </a:extLst>
          </p:cNvPr>
          <p:cNvSpPr>
            <a:spLocks noGrp="1"/>
          </p:cNvSpPr>
          <p:nvPr>
            <p:ph type="title"/>
          </p:nvPr>
        </p:nvSpPr>
        <p:spPr>
          <a:xfrm>
            <a:off x="1390620" y="960062"/>
            <a:ext cx="9603275" cy="979286"/>
          </a:xfrm>
        </p:spPr>
        <p:txBody>
          <a:bodyPr/>
          <a:lstStyle/>
          <a:p>
            <a:r>
              <a:rPr lang="en-US" dirty="0"/>
              <a:t>                           </a:t>
            </a:r>
            <a:r>
              <a:rPr lang="en-US" dirty="0" err="1">
                <a:solidFill>
                  <a:srgbClr val="4295C8"/>
                </a:solidFill>
              </a:rPr>
              <a:t>dataframe</a:t>
            </a:r>
            <a:r>
              <a:rPr lang="en-US" dirty="0">
                <a:solidFill>
                  <a:srgbClr val="4295C8"/>
                </a:solidFill>
              </a:rPr>
              <a:t> 2</a:t>
            </a:r>
          </a:p>
        </p:txBody>
      </p:sp>
      <p:sp>
        <p:nvSpPr>
          <p:cNvPr id="5" name="Content Placeholder 4">
            <a:extLst>
              <a:ext uri="{FF2B5EF4-FFF2-40B4-BE49-F238E27FC236}">
                <a16:creationId xmlns:a16="http://schemas.microsoft.com/office/drawing/2014/main" id="{DF3D0515-511C-DEFE-AFB2-596D4CEAF880}"/>
              </a:ext>
            </a:extLst>
          </p:cNvPr>
          <p:cNvSpPr>
            <a:spLocks noGrp="1"/>
          </p:cNvSpPr>
          <p:nvPr>
            <p:ph idx="1"/>
          </p:nvPr>
        </p:nvSpPr>
        <p:spPr>
          <a:xfrm>
            <a:off x="762000" y="4843046"/>
            <a:ext cx="9266695" cy="597690"/>
          </a:xfrm>
        </p:spPr>
        <p:txBody>
          <a:bodyPr>
            <a:normAutofit fontScale="25000" lnSpcReduction="20000"/>
          </a:bodyPr>
          <a:lstStyle/>
          <a:p>
            <a:pPr>
              <a:buFont typeface="Wingdings" panose="05000000000000000000" pitchFamily="2" charset="2"/>
              <a:buChar char="Ø"/>
            </a:pPr>
            <a:r>
              <a:rPr lang="en-US" sz="8000" cap="none"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9600" cap="none" dirty="0">
                <a:effectLst/>
                <a:latin typeface="Calibri" panose="020F0502020204030204" pitchFamily="34" charset="0"/>
                <a:ea typeface="Times New Roman" panose="02020603050405020304" pitchFamily="18" charset="0"/>
                <a:cs typeface="Times New Roman" panose="02020603050405020304" pitchFamily="18" charset="0"/>
              </a:rPr>
              <a:t>The conclusion from above </a:t>
            </a:r>
            <a:r>
              <a:rPr lang="en-US" sz="9600" cap="none"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9600" cap="none" dirty="0">
                <a:effectLst/>
                <a:latin typeface="Calibri" panose="020F0502020204030204" pitchFamily="34" charset="0"/>
                <a:ea typeface="Times New Roman" panose="02020603050405020304" pitchFamily="18" charset="0"/>
                <a:cs typeface="Times New Roman" panose="02020603050405020304" pitchFamily="18" charset="0"/>
              </a:rPr>
              <a:t> is  XG Boost Regressor is best suited for this data .</a:t>
            </a:r>
            <a:br>
              <a:rPr lang="en-US" sz="96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9600" dirty="0"/>
          </a:p>
        </p:txBody>
      </p:sp>
      <p:graphicFrame>
        <p:nvGraphicFramePr>
          <p:cNvPr id="6" name="Table 5">
            <a:extLst>
              <a:ext uri="{FF2B5EF4-FFF2-40B4-BE49-F238E27FC236}">
                <a16:creationId xmlns:a16="http://schemas.microsoft.com/office/drawing/2014/main" id="{95BE84D8-A894-ED13-A7DF-D0E5E8BC65F6}"/>
              </a:ext>
            </a:extLst>
          </p:cNvPr>
          <p:cNvGraphicFramePr>
            <a:graphicFrameLocks noGrp="1"/>
          </p:cNvGraphicFramePr>
          <p:nvPr>
            <p:extLst>
              <p:ext uri="{D42A27DB-BD31-4B8C-83A1-F6EECF244321}">
                <p14:modId xmlns:p14="http://schemas.microsoft.com/office/powerpoint/2010/main" val="2489087093"/>
              </p:ext>
            </p:extLst>
          </p:nvPr>
        </p:nvGraphicFramePr>
        <p:xfrm>
          <a:off x="1727200" y="1766090"/>
          <a:ext cx="8199895" cy="3076956"/>
        </p:xfrm>
        <a:graphic>
          <a:graphicData uri="http://schemas.openxmlformats.org/drawingml/2006/table">
            <a:tbl>
              <a:tblPr firstRow="1" bandRow="1">
                <a:tableStyleId>{5C22544A-7EE6-4342-B048-85BDC9FD1C3A}</a:tableStyleId>
              </a:tblPr>
              <a:tblGrid>
                <a:gridCol w="1639979">
                  <a:extLst>
                    <a:ext uri="{9D8B030D-6E8A-4147-A177-3AD203B41FA5}">
                      <a16:colId xmlns:a16="http://schemas.microsoft.com/office/drawing/2014/main" val="4023826032"/>
                    </a:ext>
                  </a:extLst>
                </a:gridCol>
                <a:gridCol w="1639979">
                  <a:extLst>
                    <a:ext uri="{9D8B030D-6E8A-4147-A177-3AD203B41FA5}">
                      <a16:colId xmlns:a16="http://schemas.microsoft.com/office/drawing/2014/main" val="597019347"/>
                    </a:ext>
                  </a:extLst>
                </a:gridCol>
                <a:gridCol w="1639979">
                  <a:extLst>
                    <a:ext uri="{9D8B030D-6E8A-4147-A177-3AD203B41FA5}">
                      <a16:colId xmlns:a16="http://schemas.microsoft.com/office/drawing/2014/main" val="1998889134"/>
                    </a:ext>
                  </a:extLst>
                </a:gridCol>
                <a:gridCol w="1639979">
                  <a:extLst>
                    <a:ext uri="{9D8B030D-6E8A-4147-A177-3AD203B41FA5}">
                      <a16:colId xmlns:a16="http://schemas.microsoft.com/office/drawing/2014/main" val="3481756998"/>
                    </a:ext>
                  </a:extLst>
                </a:gridCol>
                <a:gridCol w="1639979">
                  <a:extLst>
                    <a:ext uri="{9D8B030D-6E8A-4147-A177-3AD203B41FA5}">
                      <a16:colId xmlns:a16="http://schemas.microsoft.com/office/drawing/2014/main" val="2449333114"/>
                    </a:ext>
                  </a:extLst>
                </a:gridCol>
              </a:tblGrid>
              <a:tr h="512826">
                <a:tc>
                  <a:txBody>
                    <a:bodyPr/>
                    <a:lstStyle/>
                    <a:p>
                      <a:endParaRPr lang="en-US" dirty="0"/>
                    </a:p>
                  </a:txBody>
                  <a:tcPr/>
                </a:tc>
                <a:tc>
                  <a:txBody>
                    <a:bodyPr/>
                    <a:lstStyle/>
                    <a:p>
                      <a:pPr algn="r" fontAlgn="ctr"/>
                      <a:r>
                        <a:rPr lang="en-US" b="1" dirty="0">
                          <a:effectLst/>
                        </a:rPr>
                        <a:t>Model Name</a:t>
                      </a:r>
                    </a:p>
                  </a:txBody>
                  <a:tcPr anchor="ctr"/>
                </a:tc>
                <a:tc>
                  <a:txBody>
                    <a:bodyPr/>
                    <a:lstStyle/>
                    <a:p>
                      <a:pPr algn="r" fontAlgn="ctr"/>
                      <a:r>
                        <a:rPr lang="en-US" b="1">
                          <a:effectLst/>
                        </a:rPr>
                        <a:t>R-square</a:t>
                      </a:r>
                    </a:p>
                  </a:txBody>
                  <a:tcPr anchor="ctr"/>
                </a:tc>
                <a:tc>
                  <a:txBody>
                    <a:bodyPr/>
                    <a:lstStyle/>
                    <a:p>
                      <a:pPr algn="r" fontAlgn="ctr"/>
                      <a:r>
                        <a:rPr lang="en-US" b="1">
                          <a:effectLst/>
                        </a:rPr>
                        <a:t>Adj-R2</a:t>
                      </a:r>
                    </a:p>
                  </a:txBody>
                  <a:tcPr anchor="ctr"/>
                </a:tc>
                <a:tc>
                  <a:txBody>
                    <a:bodyPr/>
                    <a:lstStyle/>
                    <a:p>
                      <a:pPr algn="r" fontAlgn="ctr"/>
                      <a:r>
                        <a:rPr lang="en-US" b="1" dirty="0">
                          <a:effectLst/>
                        </a:rPr>
                        <a:t>MSE</a:t>
                      </a:r>
                    </a:p>
                  </a:txBody>
                  <a:tcPr anchor="ctr"/>
                </a:tc>
                <a:extLst>
                  <a:ext uri="{0D108BD9-81ED-4DB2-BD59-A6C34878D82A}">
                    <a16:rowId xmlns:a16="http://schemas.microsoft.com/office/drawing/2014/main" val="1725729890"/>
                  </a:ext>
                </a:extLst>
              </a:tr>
              <a:tr h="512826">
                <a:tc>
                  <a:txBody>
                    <a:bodyPr/>
                    <a:lstStyle/>
                    <a:p>
                      <a:pPr algn="r" fontAlgn="ctr"/>
                      <a:r>
                        <a:rPr lang="en-US" b="1" dirty="0">
                          <a:effectLst/>
                        </a:rPr>
                        <a:t>0</a:t>
                      </a:r>
                    </a:p>
                  </a:txBody>
                  <a:tcPr anchor="ctr"/>
                </a:tc>
                <a:tc>
                  <a:txBody>
                    <a:bodyPr/>
                    <a:lstStyle/>
                    <a:p>
                      <a:pPr algn="r" fontAlgn="ctr"/>
                      <a:r>
                        <a:rPr lang="en-US">
                          <a:effectLst/>
                        </a:rPr>
                        <a:t>Linear</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44091.650082</a:t>
                      </a:r>
                    </a:p>
                  </a:txBody>
                  <a:tcPr anchor="ctr"/>
                </a:tc>
                <a:extLst>
                  <a:ext uri="{0D108BD9-81ED-4DB2-BD59-A6C34878D82A}">
                    <a16:rowId xmlns:a16="http://schemas.microsoft.com/office/drawing/2014/main" val="516810849"/>
                  </a:ext>
                </a:extLst>
              </a:tr>
              <a:tr h="512826">
                <a:tc>
                  <a:txBody>
                    <a:bodyPr/>
                    <a:lstStyle/>
                    <a:p>
                      <a:pPr algn="r" fontAlgn="ctr"/>
                      <a:r>
                        <a:rPr lang="en-US" b="1">
                          <a:effectLst/>
                        </a:rPr>
                        <a:t>1</a:t>
                      </a:r>
                    </a:p>
                  </a:txBody>
                  <a:tcPr anchor="ctr"/>
                </a:tc>
                <a:tc>
                  <a:txBody>
                    <a:bodyPr/>
                    <a:lstStyle/>
                    <a:p>
                      <a:pPr algn="r" fontAlgn="ctr"/>
                      <a:r>
                        <a:rPr lang="en-US">
                          <a:effectLst/>
                        </a:rPr>
                        <a:t>Lasso</a:t>
                      </a:r>
                    </a:p>
                  </a:txBody>
                  <a:tcPr anchor="ctr"/>
                </a:tc>
                <a:tc>
                  <a:txBody>
                    <a:bodyPr/>
                    <a:lstStyle/>
                    <a:p>
                      <a:pPr algn="r" fontAlgn="ctr"/>
                      <a:r>
                        <a:rPr lang="en-US">
                          <a:effectLst/>
                        </a:rPr>
                        <a:t>0.188719</a:t>
                      </a:r>
                    </a:p>
                  </a:txBody>
                  <a:tcPr anchor="ctr"/>
                </a:tc>
                <a:tc>
                  <a:txBody>
                    <a:bodyPr/>
                    <a:lstStyle/>
                    <a:p>
                      <a:pPr algn="r" fontAlgn="ctr"/>
                      <a:r>
                        <a:rPr lang="en-US">
                          <a:effectLst/>
                        </a:rPr>
                        <a:t>0.188678</a:t>
                      </a:r>
                    </a:p>
                  </a:txBody>
                  <a:tcPr anchor="ctr"/>
                </a:tc>
                <a:tc>
                  <a:txBody>
                    <a:bodyPr/>
                    <a:lstStyle/>
                    <a:p>
                      <a:pPr algn="r" fontAlgn="ctr"/>
                      <a:r>
                        <a:rPr lang="en-US">
                          <a:effectLst/>
                        </a:rPr>
                        <a:t>44157.262306</a:t>
                      </a:r>
                    </a:p>
                  </a:txBody>
                  <a:tcPr anchor="ctr"/>
                </a:tc>
                <a:extLst>
                  <a:ext uri="{0D108BD9-81ED-4DB2-BD59-A6C34878D82A}">
                    <a16:rowId xmlns:a16="http://schemas.microsoft.com/office/drawing/2014/main" val="3926583428"/>
                  </a:ext>
                </a:extLst>
              </a:tr>
              <a:tr h="512826">
                <a:tc>
                  <a:txBody>
                    <a:bodyPr/>
                    <a:lstStyle/>
                    <a:p>
                      <a:pPr algn="r" fontAlgn="ctr"/>
                      <a:r>
                        <a:rPr lang="en-US" b="1">
                          <a:effectLst/>
                        </a:rPr>
                        <a:t>2</a:t>
                      </a:r>
                    </a:p>
                  </a:txBody>
                  <a:tcPr anchor="ctr"/>
                </a:tc>
                <a:tc>
                  <a:txBody>
                    <a:bodyPr/>
                    <a:lstStyle/>
                    <a:p>
                      <a:pPr algn="r" fontAlgn="ctr"/>
                      <a:r>
                        <a:rPr lang="en-US">
                          <a:effectLst/>
                        </a:rPr>
                        <a:t>Ridge</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44091.678632</a:t>
                      </a:r>
                    </a:p>
                  </a:txBody>
                  <a:tcPr anchor="ctr"/>
                </a:tc>
                <a:extLst>
                  <a:ext uri="{0D108BD9-81ED-4DB2-BD59-A6C34878D82A}">
                    <a16:rowId xmlns:a16="http://schemas.microsoft.com/office/drawing/2014/main" val="532921260"/>
                  </a:ext>
                </a:extLst>
              </a:tr>
              <a:tr h="512826">
                <a:tc>
                  <a:txBody>
                    <a:bodyPr/>
                    <a:lstStyle/>
                    <a:p>
                      <a:pPr algn="r" fontAlgn="ctr"/>
                      <a:r>
                        <a:rPr lang="en-US" b="1">
                          <a:effectLst/>
                        </a:rPr>
                        <a:t>3</a:t>
                      </a:r>
                    </a:p>
                  </a:txBody>
                  <a:tcPr anchor="ctr"/>
                </a:tc>
                <a:tc>
                  <a:txBody>
                    <a:bodyPr/>
                    <a:lstStyle/>
                    <a:p>
                      <a:pPr algn="r" fontAlgn="ctr"/>
                      <a:r>
                        <a:rPr lang="en-US">
                          <a:effectLst/>
                        </a:rPr>
                        <a:t>XGB</a:t>
                      </a:r>
                    </a:p>
                  </a:txBody>
                  <a:tcPr anchor="ctr"/>
                </a:tc>
                <a:tc>
                  <a:txBody>
                    <a:bodyPr/>
                    <a:lstStyle/>
                    <a:p>
                      <a:pPr algn="r" fontAlgn="ctr"/>
                      <a:r>
                        <a:rPr lang="en-US">
                          <a:effectLst/>
                        </a:rPr>
                        <a:t>0.999992</a:t>
                      </a:r>
                    </a:p>
                  </a:txBody>
                  <a:tcPr anchor="ctr"/>
                </a:tc>
                <a:tc>
                  <a:txBody>
                    <a:bodyPr/>
                    <a:lstStyle/>
                    <a:p>
                      <a:pPr algn="r" fontAlgn="ctr"/>
                      <a:r>
                        <a:rPr lang="en-US">
                          <a:effectLst/>
                        </a:rPr>
                        <a:t>0.999992</a:t>
                      </a:r>
                    </a:p>
                  </a:txBody>
                  <a:tcPr anchor="ctr"/>
                </a:tc>
                <a:tc>
                  <a:txBody>
                    <a:bodyPr/>
                    <a:lstStyle/>
                    <a:p>
                      <a:pPr algn="r" fontAlgn="ctr"/>
                      <a:r>
                        <a:rPr lang="en-US">
                          <a:effectLst/>
                        </a:rPr>
                        <a:t>0.489739</a:t>
                      </a:r>
                    </a:p>
                  </a:txBody>
                  <a:tcPr anchor="ctr"/>
                </a:tc>
                <a:extLst>
                  <a:ext uri="{0D108BD9-81ED-4DB2-BD59-A6C34878D82A}">
                    <a16:rowId xmlns:a16="http://schemas.microsoft.com/office/drawing/2014/main" val="923674970"/>
                  </a:ext>
                </a:extLst>
              </a:tr>
              <a:tr h="512826">
                <a:tc>
                  <a:txBody>
                    <a:bodyPr/>
                    <a:lstStyle/>
                    <a:p>
                      <a:pPr algn="r" fontAlgn="ctr"/>
                      <a:r>
                        <a:rPr lang="en-US" b="1">
                          <a:effectLst/>
                        </a:rPr>
                        <a:t>4</a:t>
                      </a:r>
                    </a:p>
                  </a:txBody>
                  <a:tcPr anchor="ctr"/>
                </a:tc>
                <a:tc>
                  <a:txBody>
                    <a:bodyPr/>
                    <a:lstStyle/>
                    <a:p>
                      <a:pPr algn="r" fontAlgn="ctr"/>
                      <a:r>
                        <a:rPr lang="en-US">
                          <a:effectLst/>
                        </a:rPr>
                        <a:t>Random Forest</a:t>
                      </a:r>
                    </a:p>
                  </a:txBody>
                  <a:tcPr anchor="ctr"/>
                </a:tc>
                <a:tc>
                  <a:txBody>
                    <a:bodyPr/>
                    <a:lstStyle/>
                    <a:p>
                      <a:pPr algn="r" fontAlgn="ctr"/>
                      <a:r>
                        <a:rPr lang="en-US">
                          <a:effectLst/>
                        </a:rPr>
                        <a:t>1.000000</a:t>
                      </a:r>
                    </a:p>
                  </a:txBody>
                  <a:tcPr anchor="ctr"/>
                </a:tc>
                <a:tc>
                  <a:txBody>
                    <a:bodyPr/>
                    <a:lstStyle/>
                    <a:p>
                      <a:pPr algn="r" fontAlgn="ctr"/>
                      <a:r>
                        <a:rPr lang="en-US" dirty="0">
                          <a:effectLst/>
                        </a:rPr>
                        <a:t>1.000000</a:t>
                      </a:r>
                    </a:p>
                  </a:txBody>
                  <a:tcPr anchor="ctr"/>
                </a:tc>
                <a:tc>
                  <a:txBody>
                    <a:bodyPr/>
                    <a:lstStyle/>
                    <a:p>
                      <a:pPr algn="r" fontAlgn="ctr"/>
                      <a:r>
                        <a:rPr lang="en-US" dirty="0">
                          <a:effectLst/>
                        </a:rPr>
                        <a:t>0.015854</a:t>
                      </a:r>
                    </a:p>
                  </a:txBody>
                  <a:tcPr anchor="ctr"/>
                </a:tc>
                <a:extLst>
                  <a:ext uri="{0D108BD9-81ED-4DB2-BD59-A6C34878D82A}">
                    <a16:rowId xmlns:a16="http://schemas.microsoft.com/office/drawing/2014/main" val="4114782725"/>
                  </a:ext>
                </a:extLst>
              </a:tr>
            </a:tbl>
          </a:graphicData>
        </a:graphic>
      </p:graphicFrame>
    </p:spTree>
    <p:extLst>
      <p:ext uri="{BB962C8B-B14F-4D97-AF65-F5344CB8AC3E}">
        <p14:creationId xmlns:p14="http://schemas.microsoft.com/office/powerpoint/2010/main" val="417853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D0C14-5DBE-0613-74E0-99E2FF5274B4}"/>
              </a:ext>
            </a:extLst>
          </p:cNvPr>
          <p:cNvSpPr>
            <a:spLocks noGrp="1"/>
          </p:cNvSpPr>
          <p:nvPr>
            <p:ph idx="1"/>
          </p:nvPr>
        </p:nvSpPr>
        <p:spPr>
          <a:xfrm>
            <a:off x="3468052" y="1109684"/>
            <a:ext cx="9604375" cy="3221037"/>
          </a:xfrm>
        </p:spPr>
        <p:txBody>
          <a:bodyPr/>
          <a:lstStyle/>
          <a:p>
            <a:endParaRPr lang="en-US" sz="2000" dirty="0"/>
          </a:p>
          <a:p>
            <a:endParaRPr lang="en-US" sz="2000" dirty="0"/>
          </a:p>
          <a:p>
            <a:pPr>
              <a:buFont typeface="Wingdings" panose="05000000000000000000" pitchFamily="2" charset="2"/>
              <a:buChar char="Ø"/>
            </a:pPr>
            <a:r>
              <a:rPr lang="en-US" sz="2800" dirty="0"/>
              <a:t> </a:t>
            </a:r>
            <a:r>
              <a:rPr lang="en-US" sz="3600" dirty="0"/>
              <a:t>Feature Selection </a:t>
            </a:r>
            <a:endParaRPr lang="en-US" sz="3200" dirty="0"/>
          </a:p>
          <a:p>
            <a:pPr marL="0" indent="0">
              <a:buNone/>
            </a:pPr>
            <a:r>
              <a:rPr lang="en-US" sz="3600" dirty="0"/>
              <a:t>      Lasso Regression</a:t>
            </a:r>
          </a:p>
          <a:p>
            <a:pPr marL="0" indent="0">
              <a:buNone/>
            </a:pPr>
            <a:r>
              <a:rPr lang="en-US" sz="2400" dirty="0"/>
              <a:t>      </a:t>
            </a:r>
          </a:p>
          <a:p>
            <a:endParaRPr lang="en-US" dirty="0"/>
          </a:p>
        </p:txBody>
      </p:sp>
    </p:spTree>
    <p:extLst>
      <p:ext uri="{BB962C8B-B14F-4D97-AF65-F5344CB8AC3E}">
        <p14:creationId xmlns:p14="http://schemas.microsoft.com/office/powerpoint/2010/main" val="115688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A3E9-A6A5-B39C-9E3C-6C9578B23DFE}"/>
              </a:ext>
            </a:extLst>
          </p:cNvPr>
          <p:cNvSpPr>
            <a:spLocks noGrp="1"/>
          </p:cNvSpPr>
          <p:nvPr>
            <p:ph type="title"/>
          </p:nvPr>
        </p:nvSpPr>
        <p:spPr>
          <a:xfrm>
            <a:off x="1450975" y="-263602"/>
            <a:ext cx="9604375" cy="979487"/>
          </a:xfrm>
        </p:spPr>
        <p:txBody>
          <a:bodyPr>
            <a:normAutofit fontScale="90000"/>
          </a:bodyPr>
          <a:lstStyle/>
          <a:p>
            <a:r>
              <a:rPr lang="en-US" dirty="0"/>
              <a:t>                                </a:t>
            </a:r>
            <a:br>
              <a:rPr lang="en-US" dirty="0"/>
            </a:br>
            <a:br>
              <a:rPr lang="en-US" dirty="0"/>
            </a:br>
            <a:r>
              <a:rPr lang="en-US" dirty="0">
                <a:solidFill>
                  <a:srgbClr val="FFFFFF"/>
                </a:solidFill>
              </a:rPr>
              <a:t>                                 </a:t>
            </a:r>
            <a:r>
              <a:rPr lang="en-US" dirty="0" err="1">
                <a:solidFill>
                  <a:schemeClr val="accent3">
                    <a:lumMod val="75000"/>
                  </a:schemeClr>
                </a:solidFill>
              </a:rPr>
              <a:t>dataframe</a:t>
            </a:r>
            <a:r>
              <a:rPr lang="en-US" dirty="0">
                <a:solidFill>
                  <a:schemeClr val="accent3">
                    <a:lumMod val="75000"/>
                  </a:schemeClr>
                </a:solidFill>
              </a:rPr>
              <a:t> 3</a:t>
            </a:r>
          </a:p>
        </p:txBody>
      </p:sp>
      <p:graphicFrame>
        <p:nvGraphicFramePr>
          <p:cNvPr id="6" name="Content Placeholder 5">
            <a:extLst>
              <a:ext uri="{FF2B5EF4-FFF2-40B4-BE49-F238E27FC236}">
                <a16:creationId xmlns:a16="http://schemas.microsoft.com/office/drawing/2014/main" id="{614A13EA-FAC4-29D4-51D7-1E2DAA49F542}"/>
              </a:ext>
            </a:extLst>
          </p:cNvPr>
          <p:cNvGraphicFramePr>
            <a:graphicFrameLocks noGrp="1"/>
          </p:cNvGraphicFramePr>
          <p:nvPr>
            <p:ph idx="1"/>
            <p:extLst>
              <p:ext uri="{D42A27DB-BD31-4B8C-83A1-F6EECF244321}">
                <p14:modId xmlns:p14="http://schemas.microsoft.com/office/powerpoint/2010/main" val="2098306221"/>
              </p:ext>
            </p:extLst>
          </p:nvPr>
        </p:nvGraphicFramePr>
        <p:xfrm>
          <a:off x="1126489" y="1391920"/>
          <a:ext cx="10253345" cy="4175760"/>
        </p:xfrm>
        <a:graphic>
          <a:graphicData uri="http://schemas.openxmlformats.org/drawingml/2006/table">
            <a:tbl>
              <a:tblPr firstRow="1" bandRow="1">
                <a:tableStyleId>{5C22544A-7EE6-4342-B048-85BDC9FD1C3A}</a:tableStyleId>
              </a:tblPr>
              <a:tblGrid>
                <a:gridCol w="2050669">
                  <a:extLst>
                    <a:ext uri="{9D8B030D-6E8A-4147-A177-3AD203B41FA5}">
                      <a16:colId xmlns:a16="http://schemas.microsoft.com/office/drawing/2014/main" val="3433525462"/>
                    </a:ext>
                  </a:extLst>
                </a:gridCol>
                <a:gridCol w="2050669">
                  <a:extLst>
                    <a:ext uri="{9D8B030D-6E8A-4147-A177-3AD203B41FA5}">
                      <a16:colId xmlns:a16="http://schemas.microsoft.com/office/drawing/2014/main" val="649688644"/>
                    </a:ext>
                  </a:extLst>
                </a:gridCol>
                <a:gridCol w="2050669">
                  <a:extLst>
                    <a:ext uri="{9D8B030D-6E8A-4147-A177-3AD203B41FA5}">
                      <a16:colId xmlns:a16="http://schemas.microsoft.com/office/drawing/2014/main" val="3993891067"/>
                    </a:ext>
                  </a:extLst>
                </a:gridCol>
                <a:gridCol w="2050669">
                  <a:extLst>
                    <a:ext uri="{9D8B030D-6E8A-4147-A177-3AD203B41FA5}">
                      <a16:colId xmlns:a16="http://schemas.microsoft.com/office/drawing/2014/main" val="3017268414"/>
                    </a:ext>
                  </a:extLst>
                </a:gridCol>
                <a:gridCol w="2050669">
                  <a:extLst>
                    <a:ext uri="{9D8B030D-6E8A-4147-A177-3AD203B41FA5}">
                      <a16:colId xmlns:a16="http://schemas.microsoft.com/office/drawing/2014/main" val="1336987091"/>
                    </a:ext>
                  </a:extLst>
                </a:gridCol>
              </a:tblGrid>
              <a:tr h="521970">
                <a:tc>
                  <a:txBody>
                    <a:bodyPr/>
                    <a:lstStyle/>
                    <a:p>
                      <a:endParaRPr lang="en-US" dirty="0"/>
                    </a:p>
                  </a:txBody>
                  <a:tcPr/>
                </a:tc>
                <a:tc>
                  <a:txBody>
                    <a:bodyPr/>
                    <a:lstStyle/>
                    <a:p>
                      <a:pPr algn="r" fontAlgn="ctr"/>
                      <a:r>
                        <a:rPr lang="en-US" b="1" dirty="0">
                          <a:effectLst/>
                        </a:rPr>
                        <a:t>Model Name</a:t>
                      </a:r>
                    </a:p>
                  </a:txBody>
                  <a:tcPr anchor="ctr"/>
                </a:tc>
                <a:tc>
                  <a:txBody>
                    <a:bodyPr/>
                    <a:lstStyle/>
                    <a:p>
                      <a:pPr algn="r" fontAlgn="ctr"/>
                      <a:r>
                        <a:rPr lang="en-US" b="1" dirty="0">
                          <a:effectLst/>
                        </a:rPr>
                        <a:t>R-square</a:t>
                      </a:r>
                    </a:p>
                  </a:txBody>
                  <a:tcPr anchor="ctr"/>
                </a:tc>
                <a:tc>
                  <a:txBody>
                    <a:bodyPr/>
                    <a:lstStyle/>
                    <a:p>
                      <a:pPr algn="r" fontAlgn="ctr"/>
                      <a:r>
                        <a:rPr lang="en-US" b="1">
                          <a:effectLst/>
                        </a:rPr>
                        <a:t>Adj-R2</a:t>
                      </a:r>
                    </a:p>
                  </a:txBody>
                  <a:tcPr anchor="ctr"/>
                </a:tc>
                <a:tc>
                  <a:txBody>
                    <a:bodyPr/>
                    <a:lstStyle/>
                    <a:p>
                      <a:pPr algn="r" fontAlgn="ctr"/>
                      <a:r>
                        <a:rPr lang="en-US" b="1" dirty="0">
                          <a:effectLst/>
                        </a:rPr>
                        <a:t>MSE</a:t>
                      </a:r>
                    </a:p>
                  </a:txBody>
                  <a:tcPr anchor="ctr"/>
                </a:tc>
                <a:extLst>
                  <a:ext uri="{0D108BD9-81ED-4DB2-BD59-A6C34878D82A}">
                    <a16:rowId xmlns:a16="http://schemas.microsoft.com/office/drawing/2014/main" val="277172693"/>
                  </a:ext>
                </a:extLst>
              </a:tr>
              <a:tr h="521970">
                <a:tc>
                  <a:txBody>
                    <a:bodyPr/>
                    <a:lstStyle/>
                    <a:p>
                      <a:pPr algn="r" fontAlgn="ctr"/>
                      <a:r>
                        <a:rPr lang="en-US" b="1" dirty="0">
                          <a:effectLst/>
                        </a:rPr>
                        <a:t>1</a:t>
                      </a:r>
                    </a:p>
                  </a:txBody>
                  <a:tcPr anchor="ctr"/>
                </a:tc>
                <a:tc>
                  <a:txBody>
                    <a:bodyPr/>
                    <a:lstStyle/>
                    <a:p>
                      <a:pPr algn="r" fontAlgn="ctr"/>
                      <a:r>
                        <a:rPr lang="en-US">
                          <a:effectLst/>
                        </a:rPr>
                        <a:t>Linear</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44091.650082</a:t>
                      </a:r>
                    </a:p>
                  </a:txBody>
                  <a:tcPr anchor="ctr"/>
                </a:tc>
                <a:extLst>
                  <a:ext uri="{0D108BD9-81ED-4DB2-BD59-A6C34878D82A}">
                    <a16:rowId xmlns:a16="http://schemas.microsoft.com/office/drawing/2014/main" val="2120935320"/>
                  </a:ext>
                </a:extLst>
              </a:tr>
              <a:tr h="521970">
                <a:tc>
                  <a:txBody>
                    <a:bodyPr/>
                    <a:lstStyle/>
                    <a:p>
                      <a:pPr algn="r" fontAlgn="ctr"/>
                      <a:r>
                        <a:rPr lang="en-US" b="1" dirty="0">
                          <a:effectLst/>
                        </a:rPr>
                        <a:t>2</a:t>
                      </a:r>
                    </a:p>
                  </a:txBody>
                  <a:tcPr anchor="ctr"/>
                </a:tc>
                <a:tc>
                  <a:txBody>
                    <a:bodyPr/>
                    <a:lstStyle/>
                    <a:p>
                      <a:pPr algn="r" fontAlgn="ctr"/>
                      <a:r>
                        <a:rPr lang="en-US">
                          <a:effectLst/>
                        </a:rPr>
                        <a:t>Lasso</a:t>
                      </a:r>
                    </a:p>
                  </a:txBody>
                  <a:tcPr anchor="ctr"/>
                </a:tc>
                <a:tc>
                  <a:txBody>
                    <a:bodyPr/>
                    <a:lstStyle/>
                    <a:p>
                      <a:pPr algn="r" fontAlgn="ctr"/>
                      <a:r>
                        <a:rPr lang="en-US">
                          <a:effectLst/>
                        </a:rPr>
                        <a:t>0.188719</a:t>
                      </a:r>
                    </a:p>
                  </a:txBody>
                  <a:tcPr anchor="ctr"/>
                </a:tc>
                <a:tc>
                  <a:txBody>
                    <a:bodyPr/>
                    <a:lstStyle/>
                    <a:p>
                      <a:pPr algn="r" fontAlgn="ctr"/>
                      <a:r>
                        <a:rPr lang="en-US">
                          <a:effectLst/>
                        </a:rPr>
                        <a:t>0.188678</a:t>
                      </a:r>
                    </a:p>
                  </a:txBody>
                  <a:tcPr anchor="ctr"/>
                </a:tc>
                <a:tc>
                  <a:txBody>
                    <a:bodyPr/>
                    <a:lstStyle/>
                    <a:p>
                      <a:pPr algn="r" fontAlgn="ctr"/>
                      <a:r>
                        <a:rPr lang="en-US">
                          <a:effectLst/>
                        </a:rPr>
                        <a:t>44157.262306</a:t>
                      </a:r>
                    </a:p>
                  </a:txBody>
                  <a:tcPr anchor="ctr"/>
                </a:tc>
                <a:extLst>
                  <a:ext uri="{0D108BD9-81ED-4DB2-BD59-A6C34878D82A}">
                    <a16:rowId xmlns:a16="http://schemas.microsoft.com/office/drawing/2014/main" val="2302553847"/>
                  </a:ext>
                </a:extLst>
              </a:tr>
              <a:tr h="521970">
                <a:tc>
                  <a:txBody>
                    <a:bodyPr/>
                    <a:lstStyle/>
                    <a:p>
                      <a:pPr algn="r" fontAlgn="ctr"/>
                      <a:r>
                        <a:rPr lang="en-US" b="1" dirty="0">
                          <a:effectLst/>
                        </a:rPr>
                        <a:t>3</a:t>
                      </a:r>
                    </a:p>
                  </a:txBody>
                  <a:tcPr anchor="ctr"/>
                </a:tc>
                <a:tc>
                  <a:txBody>
                    <a:bodyPr/>
                    <a:lstStyle/>
                    <a:p>
                      <a:pPr algn="r" fontAlgn="ctr"/>
                      <a:r>
                        <a:rPr lang="en-US">
                          <a:effectLst/>
                        </a:rPr>
                        <a:t>Ridge</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44091.678632</a:t>
                      </a:r>
                    </a:p>
                  </a:txBody>
                  <a:tcPr anchor="ctr"/>
                </a:tc>
                <a:extLst>
                  <a:ext uri="{0D108BD9-81ED-4DB2-BD59-A6C34878D82A}">
                    <a16:rowId xmlns:a16="http://schemas.microsoft.com/office/drawing/2014/main" val="1898337490"/>
                  </a:ext>
                </a:extLst>
              </a:tr>
              <a:tr h="521970">
                <a:tc>
                  <a:txBody>
                    <a:bodyPr/>
                    <a:lstStyle/>
                    <a:p>
                      <a:pPr algn="r" fontAlgn="ctr"/>
                      <a:r>
                        <a:rPr lang="en-US" b="1" dirty="0">
                          <a:effectLst/>
                        </a:rPr>
                        <a:t>4</a:t>
                      </a:r>
                    </a:p>
                  </a:txBody>
                  <a:tcPr anchor="ctr"/>
                </a:tc>
                <a:tc>
                  <a:txBody>
                    <a:bodyPr/>
                    <a:lstStyle/>
                    <a:p>
                      <a:pPr algn="r" fontAlgn="ctr"/>
                      <a:r>
                        <a:rPr lang="en-US">
                          <a:effectLst/>
                        </a:rPr>
                        <a:t>XGB</a:t>
                      </a:r>
                    </a:p>
                  </a:txBody>
                  <a:tcPr anchor="ctr"/>
                </a:tc>
                <a:tc>
                  <a:txBody>
                    <a:bodyPr/>
                    <a:lstStyle/>
                    <a:p>
                      <a:pPr algn="r" fontAlgn="ctr"/>
                      <a:r>
                        <a:rPr lang="en-US">
                          <a:effectLst/>
                        </a:rPr>
                        <a:t>0.999992</a:t>
                      </a:r>
                    </a:p>
                  </a:txBody>
                  <a:tcPr anchor="ctr"/>
                </a:tc>
                <a:tc>
                  <a:txBody>
                    <a:bodyPr/>
                    <a:lstStyle/>
                    <a:p>
                      <a:pPr algn="r" fontAlgn="ctr"/>
                      <a:r>
                        <a:rPr lang="en-US">
                          <a:effectLst/>
                        </a:rPr>
                        <a:t>0.999992</a:t>
                      </a:r>
                    </a:p>
                  </a:txBody>
                  <a:tcPr anchor="ctr"/>
                </a:tc>
                <a:tc>
                  <a:txBody>
                    <a:bodyPr/>
                    <a:lstStyle/>
                    <a:p>
                      <a:pPr algn="r" fontAlgn="ctr"/>
                      <a:r>
                        <a:rPr lang="en-US">
                          <a:effectLst/>
                        </a:rPr>
                        <a:t>0.489739</a:t>
                      </a:r>
                    </a:p>
                  </a:txBody>
                  <a:tcPr anchor="ctr"/>
                </a:tc>
                <a:extLst>
                  <a:ext uri="{0D108BD9-81ED-4DB2-BD59-A6C34878D82A}">
                    <a16:rowId xmlns:a16="http://schemas.microsoft.com/office/drawing/2014/main" val="3302068457"/>
                  </a:ext>
                </a:extLst>
              </a:tr>
              <a:tr h="521970">
                <a:tc>
                  <a:txBody>
                    <a:bodyPr/>
                    <a:lstStyle/>
                    <a:p>
                      <a:pPr algn="r" fontAlgn="ctr"/>
                      <a:r>
                        <a:rPr lang="en-US" b="1" dirty="0">
                          <a:effectLst/>
                        </a:rPr>
                        <a:t>5</a:t>
                      </a:r>
                    </a:p>
                  </a:txBody>
                  <a:tcPr anchor="ctr"/>
                </a:tc>
                <a:tc>
                  <a:txBody>
                    <a:bodyPr/>
                    <a:lstStyle/>
                    <a:p>
                      <a:pPr algn="r" fontAlgn="ctr"/>
                      <a:r>
                        <a:rPr lang="en-US" dirty="0">
                          <a:effectLst/>
                        </a:rPr>
                        <a:t>Random Forest</a:t>
                      </a:r>
                    </a:p>
                  </a:txBody>
                  <a:tcPr anchor="ctr"/>
                </a:tc>
                <a:tc>
                  <a:txBody>
                    <a:bodyPr/>
                    <a:lstStyle/>
                    <a:p>
                      <a:pPr algn="r" fontAlgn="ctr"/>
                      <a:r>
                        <a:rPr lang="en-US">
                          <a:effectLst/>
                        </a:rPr>
                        <a:t>1.000000</a:t>
                      </a:r>
                    </a:p>
                  </a:txBody>
                  <a:tcPr anchor="ctr"/>
                </a:tc>
                <a:tc>
                  <a:txBody>
                    <a:bodyPr/>
                    <a:lstStyle/>
                    <a:p>
                      <a:pPr algn="r" fontAlgn="ctr"/>
                      <a:r>
                        <a:rPr lang="en-US">
                          <a:effectLst/>
                        </a:rPr>
                        <a:t>1.000000</a:t>
                      </a:r>
                    </a:p>
                  </a:txBody>
                  <a:tcPr anchor="ctr"/>
                </a:tc>
                <a:tc>
                  <a:txBody>
                    <a:bodyPr/>
                    <a:lstStyle/>
                    <a:p>
                      <a:pPr algn="r" fontAlgn="ctr"/>
                      <a:r>
                        <a:rPr lang="en-US">
                          <a:effectLst/>
                        </a:rPr>
                        <a:t>0.015854</a:t>
                      </a:r>
                    </a:p>
                  </a:txBody>
                  <a:tcPr anchor="ctr"/>
                </a:tc>
                <a:extLst>
                  <a:ext uri="{0D108BD9-81ED-4DB2-BD59-A6C34878D82A}">
                    <a16:rowId xmlns:a16="http://schemas.microsoft.com/office/drawing/2014/main" val="325144834"/>
                  </a:ext>
                </a:extLst>
              </a:tr>
              <a:tr h="521970">
                <a:tc>
                  <a:txBody>
                    <a:bodyPr/>
                    <a:lstStyle/>
                    <a:p>
                      <a:pPr algn="r" fontAlgn="ctr"/>
                      <a:r>
                        <a:rPr lang="en-US" b="1" dirty="0">
                          <a:effectLst/>
                        </a:rPr>
                        <a:t>6</a:t>
                      </a:r>
                    </a:p>
                  </a:txBody>
                  <a:tcPr anchor="ctr"/>
                </a:tc>
                <a:tc>
                  <a:txBody>
                    <a:bodyPr/>
                    <a:lstStyle/>
                    <a:p>
                      <a:pPr algn="r" fontAlgn="ctr"/>
                      <a:r>
                        <a:rPr lang="en-US" dirty="0">
                          <a:effectLst/>
                        </a:rPr>
                        <a:t>Feature Selection</a:t>
                      </a:r>
                    </a:p>
                  </a:txBody>
                  <a:tcPr anchor="ctr"/>
                </a:tc>
                <a:tc>
                  <a:txBody>
                    <a:bodyPr/>
                    <a:lstStyle/>
                    <a:p>
                      <a:pPr algn="r" fontAlgn="ctr"/>
                      <a:r>
                        <a:rPr lang="en-US">
                          <a:effectLst/>
                        </a:rPr>
                        <a:t>0.189682</a:t>
                      </a:r>
                    </a:p>
                  </a:txBody>
                  <a:tcPr anchor="ctr"/>
                </a:tc>
                <a:tc>
                  <a:txBody>
                    <a:bodyPr/>
                    <a:lstStyle/>
                    <a:p>
                      <a:pPr algn="r" fontAlgn="ctr"/>
                      <a:r>
                        <a:rPr lang="en-US">
                          <a:effectLst/>
                        </a:rPr>
                        <a:t>0.189650</a:t>
                      </a:r>
                    </a:p>
                  </a:txBody>
                  <a:tcPr anchor="ctr"/>
                </a:tc>
                <a:tc>
                  <a:txBody>
                    <a:bodyPr/>
                    <a:lstStyle/>
                    <a:p>
                      <a:pPr algn="r" fontAlgn="ctr"/>
                      <a:r>
                        <a:rPr lang="en-US" dirty="0">
                          <a:effectLst/>
                        </a:rPr>
                        <a:t>44093.183602</a:t>
                      </a:r>
                    </a:p>
                  </a:txBody>
                  <a:tcPr anchor="ctr"/>
                </a:tc>
                <a:extLst>
                  <a:ext uri="{0D108BD9-81ED-4DB2-BD59-A6C34878D82A}">
                    <a16:rowId xmlns:a16="http://schemas.microsoft.com/office/drawing/2014/main" val="1017403404"/>
                  </a:ext>
                </a:extLst>
              </a:tr>
              <a:tr h="521970">
                <a:tc>
                  <a:txBody>
                    <a:bodyPr/>
                    <a:lstStyle/>
                    <a:p>
                      <a:pPr algn="r" fontAlgn="ctr"/>
                      <a:r>
                        <a:rPr lang="en-US" b="1" dirty="0">
                          <a:effectLst/>
                        </a:rPr>
                        <a:t>7</a:t>
                      </a:r>
                    </a:p>
                  </a:txBody>
                  <a:tcPr anchor="ctr"/>
                </a:tc>
                <a:tc>
                  <a:txBody>
                    <a:bodyPr/>
                    <a:lstStyle/>
                    <a:p>
                      <a:pPr algn="r" fontAlgn="ctr"/>
                      <a:r>
                        <a:rPr lang="en-US" dirty="0">
                          <a:effectLst/>
                        </a:rPr>
                        <a:t>XGB</a:t>
                      </a:r>
                    </a:p>
                  </a:txBody>
                  <a:tcPr anchor="ctr"/>
                </a:tc>
                <a:tc>
                  <a:txBody>
                    <a:bodyPr/>
                    <a:lstStyle/>
                    <a:p>
                      <a:pPr algn="r" fontAlgn="ctr"/>
                      <a:r>
                        <a:rPr lang="en-US">
                          <a:effectLst/>
                        </a:rPr>
                        <a:t>0.999992</a:t>
                      </a:r>
                    </a:p>
                  </a:txBody>
                  <a:tcPr anchor="ctr"/>
                </a:tc>
                <a:tc>
                  <a:txBody>
                    <a:bodyPr/>
                    <a:lstStyle/>
                    <a:p>
                      <a:pPr algn="r" fontAlgn="ctr"/>
                      <a:r>
                        <a:rPr lang="en-US">
                          <a:effectLst/>
                        </a:rPr>
                        <a:t>0.999992</a:t>
                      </a:r>
                    </a:p>
                  </a:txBody>
                  <a:tcPr anchor="ctr"/>
                </a:tc>
                <a:tc>
                  <a:txBody>
                    <a:bodyPr/>
                    <a:lstStyle/>
                    <a:p>
                      <a:pPr algn="r" fontAlgn="ctr"/>
                      <a:r>
                        <a:rPr lang="en-US" dirty="0">
                          <a:effectLst/>
                        </a:rPr>
                        <a:t>0.454768</a:t>
                      </a:r>
                    </a:p>
                  </a:txBody>
                  <a:tcPr anchor="ctr"/>
                </a:tc>
                <a:extLst>
                  <a:ext uri="{0D108BD9-81ED-4DB2-BD59-A6C34878D82A}">
                    <a16:rowId xmlns:a16="http://schemas.microsoft.com/office/drawing/2014/main" val="3820689963"/>
                  </a:ext>
                </a:extLst>
              </a:tr>
            </a:tbl>
          </a:graphicData>
        </a:graphic>
      </p:graphicFrame>
    </p:spTree>
    <p:extLst>
      <p:ext uri="{BB962C8B-B14F-4D97-AF65-F5344CB8AC3E}">
        <p14:creationId xmlns:p14="http://schemas.microsoft.com/office/powerpoint/2010/main" val="172344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2A4E-8F4C-5414-DCC8-55B274A47706}"/>
              </a:ext>
            </a:extLst>
          </p:cNvPr>
          <p:cNvSpPr>
            <a:spLocks noGrp="1"/>
          </p:cNvSpPr>
          <p:nvPr>
            <p:ph type="title"/>
          </p:nvPr>
        </p:nvSpPr>
        <p:spPr>
          <a:xfrm>
            <a:off x="1563339" y="555879"/>
            <a:ext cx="9603275" cy="979286"/>
          </a:xfrm>
        </p:spPr>
        <p:txBody>
          <a:bodyPr>
            <a:noAutofit/>
          </a:bodyPr>
          <a:lstStyle/>
          <a:p>
            <a:br>
              <a:rPr lang="en-US" sz="2400" cap="none" dirty="0">
                <a:effectLst/>
                <a:latin typeface="Calibri" panose="020F0502020204030204" pitchFamily="34" charset="0"/>
                <a:ea typeface="Times New Roman" panose="02020603050405020304" pitchFamily="18" charset="0"/>
                <a:cs typeface="Times New Roman" panose="02020603050405020304" pitchFamily="18" charset="0"/>
              </a:rPr>
            </a:br>
            <a:r>
              <a:rPr lang="en-US" sz="2800" cap="none" dirty="0">
                <a:effectLst/>
                <a:latin typeface="Calibri" panose="020F0502020204030204" pitchFamily="34" charset="0"/>
                <a:ea typeface="Times New Roman" panose="02020603050405020304" pitchFamily="18" charset="0"/>
                <a:cs typeface="Times New Roman" panose="02020603050405020304" pitchFamily="18" charset="0"/>
              </a:rPr>
              <a:t># The conclusion from above </a:t>
            </a:r>
            <a:r>
              <a:rPr lang="en-US" sz="2800" cap="none"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2800" cap="none" dirty="0">
                <a:effectLst/>
                <a:latin typeface="Calibri" panose="020F0502020204030204" pitchFamily="34" charset="0"/>
                <a:ea typeface="Times New Roman" panose="02020603050405020304" pitchFamily="18" charset="0"/>
                <a:cs typeface="Times New Roman" panose="02020603050405020304" pitchFamily="18" charset="0"/>
              </a:rPr>
              <a:t> is  XG Boost Regressor is best suited for </a:t>
            </a:r>
            <a:r>
              <a:rPr lang="en-US" sz="2800" cap="none" dirty="0">
                <a:latin typeface="Calibri" panose="020F0502020204030204" pitchFamily="34" charset="0"/>
                <a:ea typeface="Times New Roman" panose="02020603050405020304" pitchFamily="18" charset="0"/>
                <a:cs typeface="Times New Roman" panose="02020603050405020304" pitchFamily="18" charset="0"/>
              </a:rPr>
              <a:t>this</a:t>
            </a:r>
            <a:r>
              <a:rPr lang="en-US" sz="2800" cap="none" dirty="0">
                <a:effectLst/>
                <a:latin typeface="Calibri" panose="020F0502020204030204" pitchFamily="34" charset="0"/>
                <a:ea typeface="Times New Roman" panose="02020603050405020304" pitchFamily="18" charset="0"/>
                <a:cs typeface="Times New Roman" panose="02020603050405020304" pitchFamily="18" charset="0"/>
              </a:rPr>
              <a:t> data .</a:t>
            </a:r>
            <a:br>
              <a:rPr lang="en-US" sz="28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800" cap="none" dirty="0"/>
          </a:p>
        </p:txBody>
      </p:sp>
      <p:pic>
        <p:nvPicPr>
          <p:cNvPr id="6" name="Picture 5">
            <a:extLst>
              <a:ext uri="{FF2B5EF4-FFF2-40B4-BE49-F238E27FC236}">
                <a16:creationId xmlns:a16="http://schemas.microsoft.com/office/drawing/2014/main" id="{1941AC05-5DB4-6A7C-17F3-0FB1A40F5206}"/>
              </a:ext>
            </a:extLst>
          </p:cNvPr>
          <p:cNvPicPr>
            <a:picLocks noChangeAspect="1"/>
          </p:cNvPicPr>
          <p:nvPr/>
        </p:nvPicPr>
        <p:blipFill>
          <a:blip r:embed="rId2"/>
          <a:stretch>
            <a:fillRect/>
          </a:stretch>
        </p:blipFill>
        <p:spPr>
          <a:xfrm>
            <a:off x="3072130" y="1813560"/>
            <a:ext cx="5600700" cy="4114800"/>
          </a:xfrm>
          <a:prstGeom prst="rect">
            <a:avLst/>
          </a:prstGeom>
        </p:spPr>
      </p:pic>
    </p:spTree>
    <p:extLst>
      <p:ext uri="{BB962C8B-B14F-4D97-AF65-F5344CB8AC3E}">
        <p14:creationId xmlns:p14="http://schemas.microsoft.com/office/powerpoint/2010/main" val="389181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39E-423B-3D96-F73E-486B0D5A27BA}"/>
              </a:ext>
            </a:extLst>
          </p:cNvPr>
          <p:cNvSpPr>
            <a:spLocks noGrp="1"/>
          </p:cNvSpPr>
          <p:nvPr>
            <p:ph type="title"/>
          </p:nvPr>
        </p:nvSpPr>
        <p:spPr/>
        <p:txBody>
          <a:bodyPr>
            <a:normAutofit fontScale="90000"/>
          </a:bodyPr>
          <a:lstStyle/>
          <a:p>
            <a:r>
              <a:rPr lang="en-US" sz="3200" dirty="0">
                <a:solidFill>
                  <a:schemeClr val="accent1"/>
                </a:solidFill>
              </a:rPr>
              <a:t>                        </a:t>
            </a:r>
            <a:br>
              <a:rPr lang="en-US" sz="3200" dirty="0">
                <a:solidFill>
                  <a:schemeClr val="accent1"/>
                </a:solidFill>
              </a:rPr>
            </a:br>
            <a:r>
              <a:rPr lang="en-US" sz="3600" dirty="0">
                <a:solidFill>
                  <a:schemeClr val="accent1"/>
                </a:solidFill>
              </a:rPr>
              <a:t>                              # Demerits </a:t>
            </a:r>
            <a:br>
              <a:rPr lang="en-US" sz="3200" dirty="0">
                <a:solidFill>
                  <a:schemeClr val="accent1"/>
                </a:solidFill>
              </a:rPr>
            </a:br>
            <a:endParaRPr lang="en-US" dirty="0"/>
          </a:p>
        </p:txBody>
      </p:sp>
      <p:sp>
        <p:nvSpPr>
          <p:cNvPr id="3" name="Content Placeholder 2">
            <a:extLst>
              <a:ext uri="{FF2B5EF4-FFF2-40B4-BE49-F238E27FC236}">
                <a16:creationId xmlns:a16="http://schemas.microsoft.com/office/drawing/2014/main" id="{8711BFBA-387A-A7B5-B66E-F392EE4D7BEF}"/>
              </a:ext>
            </a:extLst>
          </p:cNvPr>
          <p:cNvSpPr>
            <a:spLocks noGrp="1"/>
          </p:cNvSpPr>
          <p:nvPr>
            <p:ph idx="1"/>
          </p:nvPr>
        </p:nvSpPr>
        <p:spPr/>
        <p:txBody>
          <a:bodyPr/>
          <a:lstStyle/>
          <a:p>
            <a:pPr>
              <a:buFont typeface="Courier New" panose="02070309020205020404" pitchFamily="49" charset="0"/>
              <a:buChar char="o"/>
            </a:pPr>
            <a:r>
              <a:rPr lang="en-US" sz="2400" dirty="0"/>
              <a:t>If the prediction model only considers a limited set of factors influencing honey prices, it may not capture the full complexity of the market dynamics.</a:t>
            </a:r>
          </a:p>
          <a:p>
            <a:pPr>
              <a:buFont typeface="Courier New" panose="02070309020205020404" pitchFamily="49" charset="0"/>
              <a:buChar char="o"/>
            </a:pPr>
            <a:r>
              <a:rPr lang="en-US" sz="2400" dirty="0"/>
              <a:t>If the prediction models relies heavily on historical data , it may not adapt well to sudden changes or unforeseen events in the honey market.</a:t>
            </a:r>
          </a:p>
          <a:p>
            <a:endParaRPr lang="en-US" dirty="0"/>
          </a:p>
        </p:txBody>
      </p:sp>
    </p:spTree>
    <p:extLst>
      <p:ext uri="{BB962C8B-B14F-4D97-AF65-F5344CB8AC3E}">
        <p14:creationId xmlns:p14="http://schemas.microsoft.com/office/powerpoint/2010/main" val="228078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5F375-553E-F861-223B-3838785BBF92}"/>
              </a:ext>
            </a:extLst>
          </p:cNvPr>
          <p:cNvSpPr>
            <a:spLocks noGrp="1"/>
          </p:cNvSpPr>
          <p:nvPr>
            <p:ph idx="1"/>
          </p:nvPr>
        </p:nvSpPr>
        <p:spPr>
          <a:xfrm>
            <a:off x="1874466" y="495001"/>
            <a:ext cx="9603275" cy="3220572"/>
          </a:xfrm>
        </p:spPr>
        <p:txBody>
          <a:bodyPr>
            <a:normAutofit fontScale="92500" lnSpcReduction="10000"/>
          </a:bodyPr>
          <a:lstStyle/>
          <a:p>
            <a:pPr marL="0" indent="0">
              <a:buNone/>
            </a:pPr>
            <a:r>
              <a:rPr lang="en-US" sz="4800" dirty="0">
                <a:latin typeface="Algerian" panose="04020705040A02060702" pitchFamily="82" charset="0"/>
              </a:rPr>
              <a:t>               </a:t>
            </a:r>
            <a:r>
              <a:rPr lang="en-US" sz="4800" dirty="0">
                <a:solidFill>
                  <a:srgbClr val="002060"/>
                </a:solidFill>
                <a:latin typeface="Algerian" panose="04020705040A02060702" pitchFamily="82" charset="0"/>
              </a:rPr>
              <a:t>Thank You !!</a:t>
            </a:r>
          </a:p>
          <a:p>
            <a:pPr marL="0" indent="0">
              <a:buNone/>
            </a:pPr>
            <a:r>
              <a:rPr lang="en-US" sz="4800" dirty="0">
                <a:solidFill>
                  <a:srgbClr val="002060"/>
                </a:solidFill>
              </a:rPr>
              <a:t>         </a:t>
            </a:r>
          </a:p>
          <a:p>
            <a:pPr marL="0" indent="0">
              <a:buNone/>
            </a:pPr>
            <a:r>
              <a:rPr lang="en-US" sz="3900" dirty="0">
                <a:solidFill>
                  <a:srgbClr val="002060"/>
                </a:solidFill>
              </a:rPr>
              <a:t>              Ask me query if you have !</a:t>
            </a:r>
            <a:endParaRPr lang="en-US" sz="4800" dirty="0">
              <a:solidFill>
                <a:srgbClr val="002060"/>
              </a:solidFill>
              <a:latin typeface="Algerian" panose="04020705040A02060702" pitchFamily="82" charset="0"/>
            </a:endParaRPr>
          </a:p>
          <a:p>
            <a:pPr marL="0" indent="0">
              <a:buNone/>
            </a:pPr>
            <a:r>
              <a:rPr lang="en-US" sz="3200" dirty="0">
                <a:solidFill>
                  <a:srgbClr val="002060"/>
                </a:solidFill>
              </a:rPr>
              <a:t>                </a:t>
            </a:r>
          </a:p>
          <a:p>
            <a:pPr marL="0" indent="0">
              <a:buNone/>
            </a:pPr>
            <a:endParaRPr lang="en-US" sz="48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83381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A3F0-7B0D-B465-F568-94DFE0A2FED8}"/>
              </a:ext>
            </a:extLst>
          </p:cNvPr>
          <p:cNvSpPr>
            <a:spLocks noGrp="1"/>
          </p:cNvSpPr>
          <p:nvPr>
            <p:ph type="title"/>
          </p:nvPr>
        </p:nvSpPr>
        <p:spPr>
          <a:xfrm>
            <a:off x="1451580" y="750885"/>
            <a:ext cx="9603275" cy="979286"/>
          </a:xfrm>
        </p:spPr>
        <p:txBody>
          <a:bodyPr>
            <a:normAutofit fontScale="90000"/>
          </a:bodyPr>
          <a:lstStyle/>
          <a:p>
            <a:r>
              <a:rPr lang="en-US" dirty="0"/>
              <a:t>                   </a:t>
            </a:r>
            <a:br>
              <a:rPr lang="en-US" dirty="0"/>
            </a:br>
            <a:r>
              <a:rPr lang="en-US" dirty="0"/>
              <a:t>                     </a:t>
            </a:r>
            <a:r>
              <a:rPr lang="en-US" sz="4000" dirty="0">
                <a:solidFill>
                  <a:srgbClr val="990000"/>
                </a:solidFill>
              </a:rPr>
              <a:t>* problem statement  *</a:t>
            </a:r>
            <a:endParaRPr lang="en-US" dirty="0">
              <a:solidFill>
                <a:srgbClr val="990000"/>
              </a:solidFill>
            </a:endParaRPr>
          </a:p>
        </p:txBody>
      </p:sp>
      <p:sp>
        <p:nvSpPr>
          <p:cNvPr id="7" name="Content Placeholder 6">
            <a:extLst>
              <a:ext uri="{FF2B5EF4-FFF2-40B4-BE49-F238E27FC236}">
                <a16:creationId xmlns:a16="http://schemas.microsoft.com/office/drawing/2014/main" id="{38E7FADF-42AE-C855-CBAD-9C98E75B5B5F}"/>
              </a:ext>
            </a:extLst>
          </p:cNvPr>
          <p:cNvSpPr>
            <a:spLocks noGrp="1"/>
          </p:cNvSpPr>
          <p:nvPr>
            <p:ph idx="1"/>
          </p:nvPr>
        </p:nvSpPr>
        <p:spPr/>
        <p:txBody>
          <a:bodyPr>
            <a:normAutofit/>
          </a:bodyPr>
          <a:lstStyle/>
          <a:p>
            <a:pPr marL="0" indent="0">
              <a:buNone/>
            </a:pPr>
            <a:r>
              <a:rPr lang="en-US" sz="2400" dirty="0">
                <a:latin typeface="Arial" panose="020B0604020202020204" pitchFamily="34" charset="0"/>
              </a:rPr>
              <a:t>A honey price prediction involves data analysis and machine learning techniques to predict the future prices of honey. The project typically includes collecting and preprocessing data, selecting appropriate machine learning models, training and evaluating the models, and finally deploying the predictive model to make future price prediction.</a:t>
            </a:r>
          </a:p>
        </p:txBody>
      </p:sp>
    </p:spTree>
    <p:extLst>
      <p:ext uri="{BB962C8B-B14F-4D97-AF65-F5344CB8AC3E}">
        <p14:creationId xmlns:p14="http://schemas.microsoft.com/office/powerpoint/2010/main" val="11535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4B27-C199-FDE0-2F9E-2BD4902D18DA}"/>
              </a:ext>
            </a:extLst>
          </p:cNvPr>
          <p:cNvSpPr>
            <a:spLocks noGrp="1"/>
          </p:cNvSpPr>
          <p:nvPr>
            <p:ph type="title"/>
          </p:nvPr>
        </p:nvSpPr>
        <p:spPr>
          <a:xfrm>
            <a:off x="2356592" y="1023534"/>
            <a:ext cx="9603275" cy="979286"/>
          </a:xfrm>
        </p:spPr>
        <p:txBody>
          <a:bodyPr/>
          <a:lstStyle/>
          <a:p>
            <a:r>
              <a:rPr lang="en-US" dirty="0"/>
              <a:t>                     </a:t>
            </a:r>
            <a:r>
              <a:rPr lang="en-US" sz="3600" dirty="0">
                <a:solidFill>
                  <a:srgbClr val="00B050"/>
                </a:solidFill>
              </a:rPr>
              <a:t>Flow Chart</a:t>
            </a:r>
            <a:endParaRPr lang="en-US" dirty="0">
              <a:solidFill>
                <a:srgbClr val="00B050"/>
              </a:solidFill>
            </a:endParaRPr>
          </a:p>
        </p:txBody>
      </p:sp>
      <p:sp>
        <p:nvSpPr>
          <p:cNvPr id="8" name="TextBox 7">
            <a:extLst>
              <a:ext uri="{FF2B5EF4-FFF2-40B4-BE49-F238E27FC236}">
                <a16:creationId xmlns:a16="http://schemas.microsoft.com/office/drawing/2014/main" id="{9D6F658D-F8C5-EF60-B576-E8F16213C835}"/>
              </a:ext>
            </a:extLst>
          </p:cNvPr>
          <p:cNvSpPr txBox="1"/>
          <p:nvPr/>
        </p:nvSpPr>
        <p:spPr>
          <a:xfrm>
            <a:off x="2114658" y="1976802"/>
            <a:ext cx="9603275" cy="400110"/>
          </a:xfrm>
          <a:prstGeom prst="rect">
            <a:avLst/>
          </a:prstGeom>
          <a:noFill/>
        </p:spPr>
        <p:txBody>
          <a:bodyPr wrap="square" rtlCol="0">
            <a:spAutoFit/>
          </a:bodyPr>
          <a:lstStyle/>
          <a:p>
            <a:r>
              <a:rPr lang="en-US" sz="2000" dirty="0"/>
              <a:t>      Data Collection </a:t>
            </a:r>
          </a:p>
        </p:txBody>
      </p:sp>
      <p:cxnSp>
        <p:nvCxnSpPr>
          <p:cNvPr id="11" name="Straight Arrow Connector 10">
            <a:extLst>
              <a:ext uri="{FF2B5EF4-FFF2-40B4-BE49-F238E27FC236}">
                <a16:creationId xmlns:a16="http://schemas.microsoft.com/office/drawing/2014/main" id="{D2606489-5C71-4F77-37A4-098F63384A53}"/>
              </a:ext>
            </a:extLst>
          </p:cNvPr>
          <p:cNvCxnSpPr/>
          <p:nvPr/>
        </p:nvCxnSpPr>
        <p:spPr>
          <a:xfrm>
            <a:off x="3373293" y="2346135"/>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EF227-3BA5-CBEF-0511-9BFBB0F3306A}"/>
              </a:ext>
            </a:extLst>
          </p:cNvPr>
          <p:cNvSpPr txBox="1"/>
          <p:nvPr/>
        </p:nvSpPr>
        <p:spPr>
          <a:xfrm>
            <a:off x="2505985" y="2673472"/>
            <a:ext cx="166702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Data Cleaning</a:t>
            </a:r>
          </a:p>
        </p:txBody>
      </p:sp>
      <p:cxnSp>
        <p:nvCxnSpPr>
          <p:cNvPr id="17" name="Straight Arrow Connector 16">
            <a:extLst>
              <a:ext uri="{FF2B5EF4-FFF2-40B4-BE49-F238E27FC236}">
                <a16:creationId xmlns:a16="http://schemas.microsoft.com/office/drawing/2014/main" id="{3D48C009-19CA-E718-4AE7-AA2966ACFBD1}"/>
              </a:ext>
            </a:extLst>
          </p:cNvPr>
          <p:cNvCxnSpPr/>
          <p:nvPr/>
        </p:nvCxnSpPr>
        <p:spPr>
          <a:xfrm>
            <a:off x="3383954" y="3073582"/>
            <a:ext cx="0" cy="36576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80F2C6-4105-3382-C798-99B6A8F3DF5F}"/>
              </a:ext>
            </a:extLst>
          </p:cNvPr>
          <p:cNvSpPr txBox="1"/>
          <p:nvPr/>
        </p:nvSpPr>
        <p:spPr>
          <a:xfrm>
            <a:off x="2497808" y="3427413"/>
            <a:ext cx="2293708" cy="67710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Basic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1</a:t>
            </a:r>
          </a:p>
          <a:p>
            <a:endParaRPr lang="en-US" dirty="0"/>
          </a:p>
        </p:txBody>
      </p:sp>
      <p:cxnSp>
        <p:nvCxnSpPr>
          <p:cNvPr id="20" name="Straight Arrow Connector 19">
            <a:extLst>
              <a:ext uri="{FF2B5EF4-FFF2-40B4-BE49-F238E27FC236}">
                <a16:creationId xmlns:a16="http://schemas.microsoft.com/office/drawing/2014/main" id="{80381038-522C-B932-FA7E-704AB518D4E5}"/>
              </a:ext>
            </a:extLst>
          </p:cNvPr>
          <p:cNvCxnSpPr/>
          <p:nvPr/>
        </p:nvCxnSpPr>
        <p:spPr>
          <a:xfrm>
            <a:off x="3474669" y="4104521"/>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65C968-71EF-BD0A-0292-BC7A888DB5E7}"/>
              </a:ext>
            </a:extLst>
          </p:cNvPr>
          <p:cNvSpPr txBox="1"/>
          <p:nvPr/>
        </p:nvSpPr>
        <p:spPr>
          <a:xfrm>
            <a:off x="2430916" y="4438580"/>
            <a:ext cx="2577290" cy="98488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EDA - Outliers and Skewness</a:t>
            </a:r>
          </a:p>
          <a:p>
            <a:endParaRPr lang="en-US" dirty="0"/>
          </a:p>
        </p:txBody>
      </p:sp>
      <p:cxnSp>
        <p:nvCxnSpPr>
          <p:cNvPr id="23" name="Straight Arrow Connector 22">
            <a:extLst>
              <a:ext uri="{FF2B5EF4-FFF2-40B4-BE49-F238E27FC236}">
                <a16:creationId xmlns:a16="http://schemas.microsoft.com/office/drawing/2014/main" id="{DAF266B9-48A6-45A6-768A-69F27CC94D25}"/>
              </a:ext>
            </a:extLst>
          </p:cNvPr>
          <p:cNvCxnSpPr>
            <a:cxnSpLocks/>
          </p:cNvCxnSpPr>
          <p:nvPr/>
        </p:nvCxnSpPr>
        <p:spPr>
          <a:xfrm>
            <a:off x="5069712" y="4800749"/>
            <a:ext cx="365760" cy="12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A4E6764-A4A0-EC2A-88E4-17970DBDDE33}"/>
              </a:ext>
            </a:extLst>
          </p:cNvPr>
          <p:cNvSpPr txBox="1"/>
          <p:nvPr/>
        </p:nvSpPr>
        <p:spPr>
          <a:xfrm>
            <a:off x="5418657" y="4497005"/>
            <a:ext cx="1739573" cy="67710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a:t>
            </a:r>
          </a:p>
          <a:p>
            <a:endParaRPr lang="en-US" dirty="0"/>
          </a:p>
        </p:txBody>
      </p:sp>
      <p:cxnSp>
        <p:nvCxnSpPr>
          <p:cNvPr id="28" name="Straight Arrow Connector 27">
            <a:extLst>
              <a:ext uri="{FF2B5EF4-FFF2-40B4-BE49-F238E27FC236}">
                <a16:creationId xmlns:a16="http://schemas.microsoft.com/office/drawing/2014/main" id="{61F8DEF1-3132-8504-1506-B720520273D7}"/>
              </a:ext>
            </a:extLst>
          </p:cNvPr>
          <p:cNvCxnSpPr/>
          <p:nvPr/>
        </p:nvCxnSpPr>
        <p:spPr>
          <a:xfrm>
            <a:off x="7158230" y="4773164"/>
            <a:ext cx="3657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35CFA83-E072-8A51-F229-B242CC7F201B}"/>
              </a:ext>
            </a:extLst>
          </p:cNvPr>
          <p:cNvSpPr txBox="1"/>
          <p:nvPr/>
        </p:nvSpPr>
        <p:spPr>
          <a:xfrm>
            <a:off x="7523990" y="4597231"/>
            <a:ext cx="2116003" cy="40703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a:lnSpc>
                <a:spcPct val="107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Feature Selection</a:t>
            </a:r>
          </a:p>
        </p:txBody>
      </p:sp>
      <p:cxnSp>
        <p:nvCxnSpPr>
          <p:cNvPr id="34" name="Straight Arrow Connector 33">
            <a:extLst>
              <a:ext uri="{FF2B5EF4-FFF2-40B4-BE49-F238E27FC236}">
                <a16:creationId xmlns:a16="http://schemas.microsoft.com/office/drawing/2014/main" id="{3A8B5031-F84F-6593-CA7B-88D44AABD356}"/>
              </a:ext>
            </a:extLst>
          </p:cNvPr>
          <p:cNvCxnSpPr/>
          <p:nvPr/>
        </p:nvCxnSpPr>
        <p:spPr>
          <a:xfrm>
            <a:off x="9639993" y="4807169"/>
            <a:ext cx="3657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641EBD-B807-884F-5215-5DBE5D9E3CAB}"/>
              </a:ext>
            </a:extLst>
          </p:cNvPr>
          <p:cNvSpPr txBox="1"/>
          <p:nvPr/>
        </p:nvSpPr>
        <p:spPr>
          <a:xfrm>
            <a:off x="10120790" y="4632041"/>
            <a:ext cx="1868129" cy="40703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a:lnSpc>
                <a:spcPct val="107000"/>
              </a:lnSpc>
              <a:spcBef>
                <a:spcPts val="0"/>
              </a:spcBef>
              <a:spcAft>
                <a:spcPts val="800"/>
              </a:spcAft>
            </a:pP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3</a:t>
            </a:r>
          </a:p>
        </p:txBody>
      </p:sp>
      <p:sp>
        <p:nvSpPr>
          <p:cNvPr id="39" name="Rectangle 38">
            <a:extLst>
              <a:ext uri="{FF2B5EF4-FFF2-40B4-BE49-F238E27FC236}">
                <a16:creationId xmlns:a16="http://schemas.microsoft.com/office/drawing/2014/main" id="{D5DF6F21-AC1C-26CB-E8BF-FF9911D98ACD}"/>
              </a:ext>
            </a:extLst>
          </p:cNvPr>
          <p:cNvSpPr/>
          <p:nvPr/>
        </p:nvSpPr>
        <p:spPr>
          <a:xfrm>
            <a:off x="2505985" y="1974264"/>
            <a:ext cx="1937368" cy="3899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Data Collection</a:t>
            </a:r>
          </a:p>
        </p:txBody>
      </p:sp>
    </p:spTree>
    <p:extLst>
      <p:ext uri="{BB962C8B-B14F-4D97-AF65-F5344CB8AC3E}">
        <p14:creationId xmlns:p14="http://schemas.microsoft.com/office/powerpoint/2010/main" val="6043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0F63-04D3-A5F0-4202-54BC5FB6905F}"/>
              </a:ext>
            </a:extLst>
          </p:cNvPr>
          <p:cNvSpPr>
            <a:spLocks noGrp="1"/>
          </p:cNvSpPr>
          <p:nvPr>
            <p:ph type="title"/>
          </p:nvPr>
        </p:nvSpPr>
        <p:spPr>
          <a:xfrm>
            <a:off x="1392587" y="821713"/>
            <a:ext cx="9603275" cy="979286"/>
          </a:xfrm>
        </p:spPr>
        <p:txBody>
          <a:bodyPr/>
          <a:lstStyle/>
          <a:p>
            <a:r>
              <a:rPr lang="en-US" cap="none" dirty="0">
                <a:solidFill>
                  <a:schemeClr val="accent2"/>
                </a:solidFill>
              </a:rPr>
              <a:t>                       </a:t>
            </a:r>
            <a:r>
              <a:rPr lang="en-US" sz="3600" cap="none" dirty="0">
                <a:solidFill>
                  <a:schemeClr val="accent2"/>
                </a:solidFill>
                <a:highlight>
                  <a:srgbClr val="00FFFF"/>
                </a:highlight>
              </a:rPr>
              <a:t>About Dataset</a:t>
            </a:r>
            <a:endParaRPr lang="en-US" dirty="0">
              <a:highlight>
                <a:srgbClr val="00FFFF"/>
              </a:highlight>
            </a:endParaRPr>
          </a:p>
        </p:txBody>
      </p:sp>
      <p:sp>
        <p:nvSpPr>
          <p:cNvPr id="6" name="Content Placeholder 5">
            <a:extLst>
              <a:ext uri="{FF2B5EF4-FFF2-40B4-BE49-F238E27FC236}">
                <a16:creationId xmlns:a16="http://schemas.microsoft.com/office/drawing/2014/main" id="{EF4841E2-3FBF-2A90-1041-523B71679FE1}"/>
              </a:ext>
            </a:extLst>
          </p:cNvPr>
          <p:cNvSpPr>
            <a:spLocks noGrp="1"/>
          </p:cNvSpPr>
          <p:nvPr>
            <p:ph idx="1"/>
          </p:nvPr>
        </p:nvSpPr>
        <p:spPr/>
        <p:txBody>
          <a:bodyPr>
            <a:normAutofit/>
          </a:bodyPr>
          <a:lstStyle/>
          <a:p>
            <a:pPr algn="just">
              <a:lnSpc>
                <a:spcPct val="110000"/>
              </a:lnSpc>
              <a:buFont typeface="Wingdings" panose="05000000000000000000" pitchFamily="2" charset="2"/>
              <a:buChar char="v"/>
            </a:pPr>
            <a:r>
              <a:rPr lang="en-US" dirty="0"/>
              <a:t> </a:t>
            </a:r>
            <a:r>
              <a:rPr lang="en-US" sz="2400" dirty="0"/>
              <a:t>Dataset has 247903 rows with </a:t>
            </a:r>
            <a:r>
              <a:rPr lang="en-US" sz="2400" dirty="0">
                <a:latin typeface="Aptos Display" panose="020B0004020202020204" pitchFamily="34" charset="0"/>
              </a:rPr>
              <a:t>11 </a:t>
            </a:r>
            <a:r>
              <a:rPr lang="en-US" sz="2400" dirty="0">
                <a:latin typeface="+mj-lt"/>
              </a:rPr>
              <a:t>columns divided into train and test datasets respectively.</a:t>
            </a:r>
          </a:p>
          <a:p>
            <a:pPr marL="0" indent="0" algn="just">
              <a:lnSpc>
                <a:spcPct val="110000"/>
              </a:lnSpc>
              <a:buNone/>
            </a:pPr>
            <a:r>
              <a:rPr lang="en-US" sz="2400" dirty="0">
                <a:latin typeface="+mj-lt"/>
              </a:rPr>
              <a:t> Variable “Price” is considered as the target variable which represents the price of honey.</a:t>
            </a:r>
          </a:p>
          <a:p>
            <a:pPr marL="0" indent="0" algn="just">
              <a:lnSpc>
                <a:spcPct val="110000"/>
              </a:lnSpc>
              <a:buNone/>
            </a:pPr>
            <a:r>
              <a:rPr lang="en-US" sz="2400" dirty="0">
                <a:latin typeface="+mj-lt"/>
              </a:rPr>
              <a:t>Honey Price model has a dependent variable(Price) which is numerical in nature, so it’s a regression problem. I have opted for a linear regression to go for this analysis.  </a:t>
            </a: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261793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1B59E-F090-AC28-E9AF-B08D6E4A6724}"/>
              </a:ext>
            </a:extLst>
          </p:cNvPr>
          <p:cNvSpPr>
            <a:spLocks noGrp="1"/>
          </p:cNvSpPr>
          <p:nvPr>
            <p:ph idx="1"/>
          </p:nvPr>
        </p:nvSpPr>
        <p:spPr>
          <a:xfrm>
            <a:off x="3634341" y="2136988"/>
            <a:ext cx="9603275" cy="3220572"/>
          </a:xfrm>
        </p:spPr>
        <p:txBody>
          <a:bodyPr>
            <a:normAutofit/>
          </a:bodyPr>
          <a:lstStyle/>
          <a:p>
            <a:pPr>
              <a:buFont typeface="Wingdings" panose="05000000000000000000" pitchFamily="2" charset="2"/>
              <a:buChar char="Ø"/>
            </a:pPr>
            <a:r>
              <a:rPr lang="en-US" sz="2800" dirty="0"/>
              <a:t>  Missing Value Treatment</a:t>
            </a:r>
          </a:p>
          <a:p>
            <a:pPr>
              <a:buFont typeface="Wingdings" panose="05000000000000000000" pitchFamily="2" charset="2"/>
              <a:buChar char="Ø"/>
            </a:pPr>
            <a:r>
              <a:rPr lang="en-US" sz="2800" dirty="0"/>
              <a:t>  Data Type Conversion</a:t>
            </a:r>
          </a:p>
        </p:txBody>
      </p:sp>
      <p:sp>
        <p:nvSpPr>
          <p:cNvPr id="5" name="Title 4">
            <a:extLst>
              <a:ext uri="{FF2B5EF4-FFF2-40B4-BE49-F238E27FC236}">
                <a16:creationId xmlns:a16="http://schemas.microsoft.com/office/drawing/2014/main" id="{FCD1F7AC-0303-CA3C-C899-9CB19BEEA12C}"/>
              </a:ext>
            </a:extLst>
          </p:cNvPr>
          <p:cNvSpPr>
            <a:spLocks noGrp="1"/>
          </p:cNvSpPr>
          <p:nvPr>
            <p:ph type="title"/>
          </p:nvPr>
        </p:nvSpPr>
        <p:spPr/>
        <p:txBody>
          <a:bodyPr/>
          <a:lstStyle/>
          <a:p>
            <a:r>
              <a:rPr lang="en-US" dirty="0"/>
              <a:t>                           </a:t>
            </a:r>
            <a:br>
              <a:rPr lang="en-US" dirty="0"/>
            </a:br>
            <a:r>
              <a:rPr lang="en-US" dirty="0"/>
              <a:t>                      </a:t>
            </a:r>
            <a:r>
              <a:rPr lang="en-US" sz="3200" dirty="0">
                <a:highlight>
                  <a:srgbClr val="00FFFF"/>
                </a:highlight>
              </a:rPr>
              <a:t>data cleaning</a:t>
            </a:r>
            <a:endParaRPr lang="en-US" dirty="0">
              <a:highlight>
                <a:srgbClr val="00FFFF"/>
              </a:highlight>
            </a:endParaRPr>
          </a:p>
        </p:txBody>
      </p:sp>
    </p:spTree>
    <p:extLst>
      <p:ext uri="{BB962C8B-B14F-4D97-AF65-F5344CB8AC3E}">
        <p14:creationId xmlns:p14="http://schemas.microsoft.com/office/powerpoint/2010/main" val="230777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E056-3CDF-E55F-614D-039A9675BBC9}"/>
              </a:ext>
            </a:extLst>
          </p:cNvPr>
          <p:cNvSpPr>
            <a:spLocks noGrp="1"/>
          </p:cNvSpPr>
          <p:nvPr>
            <p:ph type="title"/>
          </p:nvPr>
        </p:nvSpPr>
        <p:spPr>
          <a:xfrm>
            <a:off x="1293812" y="435928"/>
            <a:ext cx="9604375" cy="979487"/>
          </a:xfrm>
        </p:spPr>
        <p:txBody>
          <a:bodyPr/>
          <a:lstStyle/>
          <a:p>
            <a:r>
              <a:rPr lang="en-US" dirty="0"/>
              <a:t>                         </a:t>
            </a:r>
            <a:br>
              <a:rPr lang="en-US" dirty="0"/>
            </a:br>
            <a:r>
              <a:rPr lang="en-US" dirty="0"/>
              <a:t>                        </a:t>
            </a:r>
            <a:r>
              <a:rPr lang="en-US" dirty="0">
                <a:solidFill>
                  <a:schemeClr val="accent5"/>
                </a:solidFill>
              </a:rPr>
              <a:t>Basic model</a:t>
            </a:r>
          </a:p>
        </p:txBody>
      </p:sp>
      <p:sp>
        <p:nvSpPr>
          <p:cNvPr id="9" name="Content Placeholder 8">
            <a:extLst>
              <a:ext uri="{FF2B5EF4-FFF2-40B4-BE49-F238E27FC236}">
                <a16:creationId xmlns:a16="http://schemas.microsoft.com/office/drawing/2014/main" id="{11B95249-56A7-53CB-D963-0E582EA7946B}"/>
              </a:ext>
            </a:extLst>
          </p:cNvPr>
          <p:cNvSpPr>
            <a:spLocks noGrp="1"/>
          </p:cNvSpPr>
          <p:nvPr>
            <p:ph idx="1"/>
          </p:nvPr>
        </p:nvSpPr>
        <p:spPr>
          <a:xfrm>
            <a:off x="1136016" y="4750207"/>
            <a:ext cx="9604374" cy="811050"/>
          </a:xfrm>
        </p:spPr>
        <p:txBody>
          <a:bodyPr>
            <a:normAutofit fontScale="25000" lnSpcReduction="20000"/>
          </a:bodyPr>
          <a:lstStyle/>
          <a:p>
            <a:pPr>
              <a:buFont typeface="Wingdings" panose="05000000000000000000" pitchFamily="2" charset="2"/>
              <a:buChar char="Ø"/>
            </a:pPr>
            <a:r>
              <a:rPr lang="en-US" sz="9600" dirty="0">
                <a:effectLst/>
                <a:latin typeface="Calibri" panose="020F0502020204030204" pitchFamily="34" charset="0"/>
                <a:ea typeface="Times New Roman" panose="02020603050405020304" pitchFamily="18" charset="0"/>
                <a:cs typeface="Times New Roman" panose="02020603050405020304" pitchFamily="18" charset="0"/>
              </a:rPr>
              <a:t>The conclusion from above </a:t>
            </a:r>
            <a:r>
              <a:rPr lang="en-US" sz="96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9600" dirty="0">
                <a:effectLst/>
                <a:latin typeface="Calibri" panose="020F0502020204030204" pitchFamily="34" charset="0"/>
                <a:ea typeface="Times New Roman" panose="02020603050405020304" pitchFamily="18" charset="0"/>
                <a:cs typeface="Times New Roman" panose="02020603050405020304" pitchFamily="18" charset="0"/>
              </a:rPr>
              <a:t> is XGB Regressor is best suited for </a:t>
            </a:r>
            <a:r>
              <a:rPr lang="en-US" sz="9600" dirty="0">
                <a:latin typeface="Calibri" panose="020F0502020204030204" pitchFamily="34" charset="0"/>
                <a:ea typeface="Times New Roman" panose="02020603050405020304" pitchFamily="18" charset="0"/>
                <a:cs typeface="Times New Roman" panose="02020603050405020304" pitchFamily="18" charset="0"/>
              </a:rPr>
              <a:t>this </a:t>
            </a:r>
            <a:r>
              <a:rPr lang="en-US" sz="9600" dirty="0">
                <a:effectLst/>
                <a:latin typeface="Calibri" panose="020F0502020204030204" pitchFamily="34" charset="0"/>
                <a:ea typeface="Times New Roman" panose="02020603050405020304" pitchFamily="18" charset="0"/>
                <a:cs typeface="Times New Roman" panose="02020603050405020304" pitchFamily="18" charset="0"/>
              </a:rPr>
              <a:t>data .</a:t>
            </a:r>
          </a:p>
          <a:p>
            <a:pPr>
              <a:buFont typeface="Wingdings" panose="05000000000000000000" pitchFamily="2" charset="2"/>
              <a:buChar char="Ø"/>
            </a:pPr>
            <a:endParaRPr lang="en-US" dirty="0"/>
          </a:p>
        </p:txBody>
      </p:sp>
      <p:graphicFrame>
        <p:nvGraphicFramePr>
          <p:cNvPr id="10" name="Table 9">
            <a:extLst>
              <a:ext uri="{FF2B5EF4-FFF2-40B4-BE49-F238E27FC236}">
                <a16:creationId xmlns:a16="http://schemas.microsoft.com/office/drawing/2014/main" id="{00F55770-713D-DA50-0F08-E4A93B4A2D59}"/>
              </a:ext>
            </a:extLst>
          </p:cNvPr>
          <p:cNvGraphicFramePr>
            <a:graphicFrameLocks noGrp="1"/>
          </p:cNvGraphicFramePr>
          <p:nvPr>
            <p:extLst>
              <p:ext uri="{D42A27DB-BD31-4B8C-83A1-F6EECF244321}">
                <p14:modId xmlns:p14="http://schemas.microsoft.com/office/powerpoint/2010/main" val="2383866019"/>
              </p:ext>
            </p:extLst>
          </p:nvPr>
        </p:nvGraphicFramePr>
        <p:xfrm>
          <a:off x="1696720" y="1730375"/>
          <a:ext cx="8453120" cy="3019832"/>
        </p:xfrm>
        <a:graphic>
          <a:graphicData uri="http://schemas.openxmlformats.org/drawingml/2006/table">
            <a:tbl>
              <a:tblPr firstRow="1" bandRow="1">
                <a:tableStyleId>{5C22544A-7EE6-4342-B048-85BDC9FD1C3A}</a:tableStyleId>
              </a:tblPr>
              <a:tblGrid>
                <a:gridCol w="1690624">
                  <a:extLst>
                    <a:ext uri="{9D8B030D-6E8A-4147-A177-3AD203B41FA5}">
                      <a16:colId xmlns:a16="http://schemas.microsoft.com/office/drawing/2014/main" val="1058584155"/>
                    </a:ext>
                  </a:extLst>
                </a:gridCol>
                <a:gridCol w="1690624">
                  <a:extLst>
                    <a:ext uri="{9D8B030D-6E8A-4147-A177-3AD203B41FA5}">
                      <a16:colId xmlns:a16="http://schemas.microsoft.com/office/drawing/2014/main" val="254875551"/>
                    </a:ext>
                  </a:extLst>
                </a:gridCol>
                <a:gridCol w="1690624">
                  <a:extLst>
                    <a:ext uri="{9D8B030D-6E8A-4147-A177-3AD203B41FA5}">
                      <a16:colId xmlns:a16="http://schemas.microsoft.com/office/drawing/2014/main" val="3111699315"/>
                    </a:ext>
                  </a:extLst>
                </a:gridCol>
                <a:gridCol w="1690624">
                  <a:extLst>
                    <a:ext uri="{9D8B030D-6E8A-4147-A177-3AD203B41FA5}">
                      <a16:colId xmlns:a16="http://schemas.microsoft.com/office/drawing/2014/main" val="2230410190"/>
                    </a:ext>
                  </a:extLst>
                </a:gridCol>
                <a:gridCol w="1690624">
                  <a:extLst>
                    <a:ext uri="{9D8B030D-6E8A-4147-A177-3AD203B41FA5}">
                      <a16:colId xmlns:a16="http://schemas.microsoft.com/office/drawing/2014/main" val="4212771103"/>
                    </a:ext>
                  </a:extLst>
                </a:gridCol>
              </a:tblGrid>
              <a:tr h="458592">
                <a:tc>
                  <a:txBody>
                    <a:bodyPr/>
                    <a:lstStyle/>
                    <a:p>
                      <a:r>
                        <a:rPr lang="en-US" dirty="0"/>
                        <a:t>       Sr.no</a:t>
                      </a:r>
                    </a:p>
                  </a:txBody>
                  <a:tcPr/>
                </a:tc>
                <a:tc>
                  <a:txBody>
                    <a:bodyPr/>
                    <a:lstStyle/>
                    <a:p>
                      <a:pPr algn="r" fontAlgn="ctr"/>
                      <a:r>
                        <a:rPr lang="en-US" b="1" dirty="0">
                          <a:effectLst/>
                        </a:rPr>
                        <a:t>Model Name</a:t>
                      </a:r>
                    </a:p>
                  </a:txBody>
                  <a:tcPr anchor="ctr"/>
                </a:tc>
                <a:tc>
                  <a:txBody>
                    <a:bodyPr/>
                    <a:lstStyle/>
                    <a:p>
                      <a:pPr algn="r" fontAlgn="ctr"/>
                      <a:r>
                        <a:rPr lang="en-US" b="1" dirty="0">
                          <a:effectLst/>
                        </a:rPr>
                        <a:t>R-square</a:t>
                      </a:r>
                    </a:p>
                  </a:txBody>
                  <a:tcPr anchor="ctr"/>
                </a:tc>
                <a:tc>
                  <a:txBody>
                    <a:bodyPr/>
                    <a:lstStyle/>
                    <a:p>
                      <a:pPr algn="r" fontAlgn="ctr"/>
                      <a:r>
                        <a:rPr lang="en-US" b="1">
                          <a:effectLst/>
                        </a:rPr>
                        <a:t>Adj-R2</a:t>
                      </a:r>
                    </a:p>
                  </a:txBody>
                  <a:tcPr anchor="ctr"/>
                </a:tc>
                <a:tc>
                  <a:txBody>
                    <a:bodyPr/>
                    <a:lstStyle/>
                    <a:p>
                      <a:pPr algn="r" fontAlgn="ctr"/>
                      <a:r>
                        <a:rPr lang="en-US" b="1" dirty="0">
                          <a:effectLst/>
                        </a:rPr>
                        <a:t>MSE</a:t>
                      </a:r>
                    </a:p>
                  </a:txBody>
                  <a:tcPr anchor="ctr"/>
                </a:tc>
                <a:extLst>
                  <a:ext uri="{0D108BD9-81ED-4DB2-BD59-A6C34878D82A}">
                    <a16:rowId xmlns:a16="http://schemas.microsoft.com/office/drawing/2014/main" val="2421973000"/>
                  </a:ext>
                </a:extLst>
              </a:tr>
              <a:tr h="489434">
                <a:tc>
                  <a:txBody>
                    <a:bodyPr/>
                    <a:lstStyle/>
                    <a:p>
                      <a:pPr algn="r" fontAlgn="ctr"/>
                      <a:r>
                        <a:rPr lang="en-US" b="1" dirty="0">
                          <a:effectLst/>
                        </a:rPr>
                        <a:t>1</a:t>
                      </a:r>
                    </a:p>
                  </a:txBody>
                  <a:tcPr anchor="ctr"/>
                </a:tc>
                <a:tc>
                  <a:txBody>
                    <a:bodyPr/>
                    <a:lstStyle/>
                    <a:p>
                      <a:pPr algn="r" fontAlgn="ctr"/>
                      <a:r>
                        <a:rPr lang="en-US">
                          <a:effectLst/>
                        </a:rPr>
                        <a:t>Linear</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44091.650082</a:t>
                      </a:r>
                    </a:p>
                  </a:txBody>
                  <a:tcPr anchor="ctr"/>
                </a:tc>
                <a:extLst>
                  <a:ext uri="{0D108BD9-81ED-4DB2-BD59-A6C34878D82A}">
                    <a16:rowId xmlns:a16="http://schemas.microsoft.com/office/drawing/2014/main" val="2968577726"/>
                  </a:ext>
                </a:extLst>
              </a:tr>
              <a:tr h="489434">
                <a:tc>
                  <a:txBody>
                    <a:bodyPr/>
                    <a:lstStyle/>
                    <a:p>
                      <a:pPr algn="r" fontAlgn="ctr"/>
                      <a:r>
                        <a:rPr lang="en-US" b="1" dirty="0">
                          <a:effectLst/>
                        </a:rPr>
                        <a:t>2</a:t>
                      </a:r>
                    </a:p>
                  </a:txBody>
                  <a:tcPr anchor="ctr"/>
                </a:tc>
                <a:tc>
                  <a:txBody>
                    <a:bodyPr/>
                    <a:lstStyle/>
                    <a:p>
                      <a:pPr algn="r" fontAlgn="ctr"/>
                      <a:r>
                        <a:rPr lang="en-US">
                          <a:effectLst/>
                        </a:rPr>
                        <a:t>Lasso</a:t>
                      </a:r>
                    </a:p>
                  </a:txBody>
                  <a:tcPr anchor="ctr"/>
                </a:tc>
                <a:tc>
                  <a:txBody>
                    <a:bodyPr/>
                    <a:lstStyle/>
                    <a:p>
                      <a:pPr algn="r" fontAlgn="ctr"/>
                      <a:r>
                        <a:rPr lang="en-US">
                          <a:effectLst/>
                        </a:rPr>
                        <a:t>0.188719</a:t>
                      </a:r>
                    </a:p>
                  </a:txBody>
                  <a:tcPr anchor="ctr"/>
                </a:tc>
                <a:tc>
                  <a:txBody>
                    <a:bodyPr/>
                    <a:lstStyle/>
                    <a:p>
                      <a:pPr algn="r" fontAlgn="ctr"/>
                      <a:r>
                        <a:rPr lang="en-US">
                          <a:effectLst/>
                        </a:rPr>
                        <a:t>0.188678</a:t>
                      </a:r>
                    </a:p>
                  </a:txBody>
                  <a:tcPr anchor="ctr"/>
                </a:tc>
                <a:tc>
                  <a:txBody>
                    <a:bodyPr/>
                    <a:lstStyle/>
                    <a:p>
                      <a:pPr algn="r" fontAlgn="ctr"/>
                      <a:r>
                        <a:rPr lang="en-US">
                          <a:effectLst/>
                        </a:rPr>
                        <a:t>44157.262306</a:t>
                      </a:r>
                    </a:p>
                  </a:txBody>
                  <a:tcPr anchor="ctr"/>
                </a:tc>
                <a:extLst>
                  <a:ext uri="{0D108BD9-81ED-4DB2-BD59-A6C34878D82A}">
                    <a16:rowId xmlns:a16="http://schemas.microsoft.com/office/drawing/2014/main" val="2135041773"/>
                  </a:ext>
                </a:extLst>
              </a:tr>
              <a:tr h="489434">
                <a:tc>
                  <a:txBody>
                    <a:bodyPr/>
                    <a:lstStyle/>
                    <a:p>
                      <a:pPr algn="r" fontAlgn="ctr"/>
                      <a:r>
                        <a:rPr lang="en-US" b="1" dirty="0">
                          <a:effectLst/>
                        </a:rPr>
                        <a:t>3</a:t>
                      </a:r>
                    </a:p>
                  </a:txBody>
                  <a:tcPr anchor="ctr"/>
                </a:tc>
                <a:tc>
                  <a:txBody>
                    <a:bodyPr/>
                    <a:lstStyle/>
                    <a:p>
                      <a:pPr algn="r" fontAlgn="ctr"/>
                      <a:r>
                        <a:rPr lang="en-US">
                          <a:effectLst/>
                        </a:rPr>
                        <a:t>Ridge</a:t>
                      </a:r>
                    </a:p>
                  </a:txBody>
                  <a:tcPr anchor="ctr"/>
                </a:tc>
                <a:tc>
                  <a:txBody>
                    <a:bodyPr/>
                    <a:lstStyle/>
                    <a:p>
                      <a:pPr algn="r" fontAlgn="ctr"/>
                      <a:r>
                        <a:rPr lang="en-US">
                          <a:effectLst/>
                        </a:rPr>
                        <a:t>0.189691</a:t>
                      </a:r>
                    </a:p>
                  </a:txBody>
                  <a:tcPr anchor="ctr"/>
                </a:tc>
                <a:tc>
                  <a:txBody>
                    <a:bodyPr/>
                    <a:lstStyle/>
                    <a:p>
                      <a:pPr algn="r" fontAlgn="ctr"/>
                      <a:r>
                        <a:rPr lang="en-US">
                          <a:effectLst/>
                        </a:rPr>
                        <a:t>0.189650</a:t>
                      </a:r>
                    </a:p>
                  </a:txBody>
                  <a:tcPr anchor="ctr"/>
                </a:tc>
                <a:tc>
                  <a:txBody>
                    <a:bodyPr/>
                    <a:lstStyle/>
                    <a:p>
                      <a:pPr algn="r" fontAlgn="ctr"/>
                      <a:r>
                        <a:rPr lang="en-US">
                          <a:effectLst/>
                        </a:rPr>
                        <a:t>44091.678632</a:t>
                      </a:r>
                    </a:p>
                  </a:txBody>
                  <a:tcPr anchor="ctr"/>
                </a:tc>
                <a:extLst>
                  <a:ext uri="{0D108BD9-81ED-4DB2-BD59-A6C34878D82A}">
                    <a16:rowId xmlns:a16="http://schemas.microsoft.com/office/drawing/2014/main" val="3968536757"/>
                  </a:ext>
                </a:extLst>
              </a:tr>
              <a:tr h="489434">
                <a:tc>
                  <a:txBody>
                    <a:bodyPr/>
                    <a:lstStyle/>
                    <a:p>
                      <a:pPr algn="r" fontAlgn="ctr"/>
                      <a:r>
                        <a:rPr lang="en-US" b="1" dirty="0">
                          <a:effectLst/>
                        </a:rPr>
                        <a:t>4</a:t>
                      </a:r>
                    </a:p>
                  </a:txBody>
                  <a:tcPr anchor="ctr"/>
                </a:tc>
                <a:tc>
                  <a:txBody>
                    <a:bodyPr/>
                    <a:lstStyle/>
                    <a:p>
                      <a:pPr algn="r" fontAlgn="ctr"/>
                      <a:r>
                        <a:rPr lang="en-US" dirty="0">
                          <a:effectLst/>
                        </a:rPr>
                        <a:t>XGB Regressor</a:t>
                      </a:r>
                    </a:p>
                  </a:txBody>
                  <a:tcPr anchor="ctr"/>
                </a:tc>
                <a:tc>
                  <a:txBody>
                    <a:bodyPr/>
                    <a:lstStyle/>
                    <a:p>
                      <a:pPr algn="r" fontAlgn="ctr"/>
                      <a:r>
                        <a:rPr lang="en-US">
                          <a:effectLst/>
                        </a:rPr>
                        <a:t>0.999992</a:t>
                      </a:r>
                    </a:p>
                  </a:txBody>
                  <a:tcPr anchor="ctr"/>
                </a:tc>
                <a:tc>
                  <a:txBody>
                    <a:bodyPr/>
                    <a:lstStyle/>
                    <a:p>
                      <a:pPr algn="r" fontAlgn="ctr"/>
                      <a:r>
                        <a:rPr lang="en-US">
                          <a:effectLst/>
                        </a:rPr>
                        <a:t>0.999992</a:t>
                      </a:r>
                    </a:p>
                  </a:txBody>
                  <a:tcPr anchor="ctr"/>
                </a:tc>
                <a:tc>
                  <a:txBody>
                    <a:bodyPr/>
                    <a:lstStyle/>
                    <a:p>
                      <a:pPr algn="r" fontAlgn="ctr"/>
                      <a:r>
                        <a:rPr lang="en-US">
                          <a:effectLst/>
                        </a:rPr>
                        <a:t>0.489739</a:t>
                      </a:r>
                    </a:p>
                  </a:txBody>
                  <a:tcPr anchor="ctr"/>
                </a:tc>
                <a:extLst>
                  <a:ext uri="{0D108BD9-81ED-4DB2-BD59-A6C34878D82A}">
                    <a16:rowId xmlns:a16="http://schemas.microsoft.com/office/drawing/2014/main" val="2047325177"/>
                  </a:ext>
                </a:extLst>
              </a:tr>
              <a:tr h="489434">
                <a:tc>
                  <a:txBody>
                    <a:bodyPr/>
                    <a:lstStyle/>
                    <a:p>
                      <a:pPr algn="r" fontAlgn="ctr"/>
                      <a:r>
                        <a:rPr lang="en-US" b="1" dirty="0">
                          <a:effectLst/>
                        </a:rPr>
                        <a:t>5</a:t>
                      </a:r>
                    </a:p>
                  </a:txBody>
                  <a:tcPr anchor="ctr"/>
                </a:tc>
                <a:tc>
                  <a:txBody>
                    <a:bodyPr/>
                    <a:lstStyle/>
                    <a:p>
                      <a:pPr algn="r" fontAlgn="ctr"/>
                      <a:r>
                        <a:rPr lang="en-US" dirty="0">
                          <a:effectLst/>
                        </a:rPr>
                        <a:t>Random Forest Regressor</a:t>
                      </a:r>
                    </a:p>
                  </a:txBody>
                  <a:tcPr anchor="ctr"/>
                </a:tc>
                <a:tc>
                  <a:txBody>
                    <a:bodyPr/>
                    <a:lstStyle/>
                    <a:p>
                      <a:pPr algn="r" fontAlgn="ctr"/>
                      <a:r>
                        <a:rPr lang="en-US">
                          <a:effectLst/>
                        </a:rPr>
                        <a:t>1.000000</a:t>
                      </a:r>
                    </a:p>
                  </a:txBody>
                  <a:tcPr anchor="ctr"/>
                </a:tc>
                <a:tc>
                  <a:txBody>
                    <a:bodyPr/>
                    <a:lstStyle/>
                    <a:p>
                      <a:pPr algn="r" fontAlgn="ctr"/>
                      <a:r>
                        <a:rPr lang="en-US">
                          <a:effectLst/>
                        </a:rPr>
                        <a:t>1.000000</a:t>
                      </a:r>
                    </a:p>
                  </a:txBody>
                  <a:tcPr anchor="ctr"/>
                </a:tc>
                <a:tc>
                  <a:txBody>
                    <a:bodyPr/>
                    <a:lstStyle/>
                    <a:p>
                      <a:pPr algn="r" fontAlgn="ctr"/>
                      <a:r>
                        <a:rPr lang="en-US" dirty="0">
                          <a:effectLst/>
                        </a:rPr>
                        <a:t>0.015764</a:t>
                      </a:r>
                    </a:p>
                  </a:txBody>
                  <a:tcPr anchor="ctr"/>
                </a:tc>
                <a:extLst>
                  <a:ext uri="{0D108BD9-81ED-4DB2-BD59-A6C34878D82A}">
                    <a16:rowId xmlns:a16="http://schemas.microsoft.com/office/drawing/2014/main" val="1540359745"/>
                  </a:ext>
                </a:extLst>
              </a:tr>
            </a:tbl>
          </a:graphicData>
        </a:graphic>
      </p:graphicFrame>
    </p:spTree>
    <p:extLst>
      <p:ext uri="{BB962C8B-B14F-4D97-AF65-F5344CB8AC3E}">
        <p14:creationId xmlns:p14="http://schemas.microsoft.com/office/powerpoint/2010/main" val="48888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3D356-ED8A-7353-D995-0D6447901552}"/>
              </a:ext>
            </a:extLst>
          </p:cNvPr>
          <p:cNvSpPr>
            <a:spLocks noGrp="1"/>
          </p:cNvSpPr>
          <p:nvPr>
            <p:ph idx="1"/>
          </p:nvPr>
        </p:nvSpPr>
        <p:spPr>
          <a:xfrm>
            <a:off x="1176276" y="655648"/>
            <a:ext cx="9603275" cy="3764735"/>
          </a:xfrm>
        </p:spPr>
        <p:txBody>
          <a:bodyPr/>
          <a:lstStyle/>
          <a:p>
            <a:pPr marL="0" marR="0" lvl="0" indent="0">
              <a:lnSpc>
                <a:spcPct val="107000"/>
              </a:lnSpc>
              <a:spcBef>
                <a:spcPts val="0"/>
              </a:spcBef>
              <a:spcAft>
                <a:spcPts val="800"/>
              </a:spcAft>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C85D7F3-D315-48DF-157B-FC809AEB08CE}"/>
              </a:ext>
            </a:extLst>
          </p:cNvPr>
          <p:cNvPicPr>
            <a:picLocks noChangeAspect="1"/>
          </p:cNvPicPr>
          <p:nvPr/>
        </p:nvPicPr>
        <p:blipFill>
          <a:blip r:embed="rId2"/>
          <a:stretch>
            <a:fillRect/>
          </a:stretch>
        </p:blipFill>
        <p:spPr>
          <a:xfrm>
            <a:off x="1656080" y="179979"/>
            <a:ext cx="9359643" cy="4716072"/>
          </a:xfrm>
          <a:prstGeom prst="rect">
            <a:avLst/>
          </a:prstGeom>
        </p:spPr>
      </p:pic>
    </p:spTree>
    <p:extLst>
      <p:ext uri="{BB962C8B-B14F-4D97-AF65-F5344CB8AC3E}">
        <p14:creationId xmlns:p14="http://schemas.microsoft.com/office/powerpoint/2010/main" val="189409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A8F-908E-6CEB-B7A0-622EA938E9F5}"/>
              </a:ext>
            </a:extLst>
          </p:cNvPr>
          <p:cNvSpPr>
            <a:spLocks noGrp="1"/>
          </p:cNvSpPr>
          <p:nvPr>
            <p:ph type="title"/>
          </p:nvPr>
        </p:nvSpPr>
        <p:spPr>
          <a:xfrm>
            <a:off x="1750142" y="200278"/>
            <a:ext cx="9147495" cy="556806"/>
          </a:xfrm>
        </p:spPr>
        <p:txBody>
          <a:bodyPr>
            <a:normAutofit/>
          </a:bodyPr>
          <a:lstStyle/>
          <a:p>
            <a:r>
              <a:rPr lang="en-US" dirty="0"/>
              <a:t>                </a:t>
            </a:r>
            <a:r>
              <a:rPr lang="en-US" dirty="0">
                <a:solidFill>
                  <a:srgbClr val="7030A0"/>
                </a:solidFill>
              </a:rPr>
              <a:t>outlier treatment           </a:t>
            </a:r>
          </a:p>
        </p:txBody>
      </p:sp>
      <p:sp>
        <p:nvSpPr>
          <p:cNvPr id="3" name="Content Placeholder 2">
            <a:extLst>
              <a:ext uri="{FF2B5EF4-FFF2-40B4-BE49-F238E27FC236}">
                <a16:creationId xmlns:a16="http://schemas.microsoft.com/office/drawing/2014/main" id="{E9D5F080-4F7A-462D-724B-5C69E5001020}"/>
              </a:ext>
            </a:extLst>
          </p:cNvPr>
          <p:cNvSpPr>
            <a:spLocks noGrp="1"/>
          </p:cNvSpPr>
          <p:nvPr>
            <p:ph idx="1"/>
          </p:nvPr>
        </p:nvSpPr>
        <p:spPr>
          <a:xfrm>
            <a:off x="884903" y="943896"/>
            <a:ext cx="10128925" cy="4857136"/>
          </a:xfrm>
        </p:spPr>
        <p:txBody>
          <a:bodyPr>
            <a:normAutofit lnSpcReduction="10000"/>
          </a:bodyPr>
          <a:lstStyle/>
          <a:p>
            <a:pPr marL="0" indent="0">
              <a:buNone/>
            </a:pPr>
            <a:r>
              <a:rPr lang="en-US" sz="2400" dirty="0"/>
              <a:t>                               #  Data having no outliers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Boxplot of “CS”                                                                             Boxplot of “Density”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39CD393F-B3C7-1093-A57F-4AC0A29CE4ED}"/>
              </a:ext>
            </a:extLst>
          </p:cNvPr>
          <p:cNvPicPr>
            <a:picLocks noChangeAspect="1"/>
          </p:cNvPicPr>
          <p:nvPr/>
        </p:nvPicPr>
        <p:blipFill>
          <a:blip r:embed="rId2"/>
          <a:stretch>
            <a:fillRect/>
          </a:stretch>
        </p:blipFill>
        <p:spPr>
          <a:xfrm>
            <a:off x="593323" y="1587062"/>
            <a:ext cx="4945779" cy="3761707"/>
          </a:xfrm>
          <a:prstGeom prst="rect">
            <a:avLst/>
          </a:prstGeom>
        </p:spPr>
      </p:pic>
      <p:pic>
        <p:nvPicPr>
          <p:cNvPr id="5" name="Picture 4">
            <a:extLst>
              <a:ext uri="{FF2B5EF4-FFF2-40B4-BE49-F238E27FC236}">
                <a16:creationId xmlns:a16="http://schemas.microsoft.com/office/drawing/2014/main" id="{7698E677-F376-8E61-4480-4804B6064C01}"/>
              </a:ext>
            </a:extLst>
          </p:cNvPr>
          <p:cNvPicPr>
            <a:picLocks noChangeAspect="1"/>
          </p:cNvPicPr>
          <p:nvPr/>
        </p:nvPicPr>
        <p:blipFill>
          <a:blip r:embed="rId3"/>
          <a:stretch>
            <a:fillRect/>
          </a:stretch>
        </p:blipFill>
        <p:spPr>
          <a:xfrm>
            <a:off x="6531722" y="1523079"/>
            <a:ext cx="5066955" cy="3825690"/>
          </a:xfrm>
          <a:prstGeom prst="rect">
            <a:avLst/>
          </a:prstGeom>
        </p:spPr>
      </p:pic>
    </p:spTree>
    <p:extLst>
      <p:ext uri="{BB962C8B-B14F-4D97-AF65-F5344CB8AC3E}">
        <p14:creationId xmlns:p14="http://schemas.microsoft.com/office/powerpoint/2010/main" val="11301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1C37-246F-9B48-19AC-6B01BA31665E}"/>
              </a:ext>
            </a:extLst>
          </p:cNvPr>
          <p:cNvSpPr>
            <a:spLocks noGrp="1"/>
          </p:cNvSpPr>
          <p:nvPr>
            <p:ph type="title"/>
          </p:nvPr>
        </p:nvSpPr>
        <p:spPr>
          <a:xfrm>
            <a:off x="916039" y="0"/>
            <a:ext cx="10189616" cy="639097"/>
          </a:xfrm>
        </p:spPr>
        <p:txBody>
          <a:bodyPr>
            <a:normAutofit fontScale="90000"/>
          </a:bodyPr>
          <a:lstStyle/>
          <a:p>
            <a:r>
              <a:rPr lang="en-US" dirty="0"/>
              <a:t>                            </a:t>
            </a:r>
            <a:br>
              <a:rPr lang="en-US" dirty="0"/>
            </a:br>
            <a:r>
              <a:rPr lang="en-US" dirty="0"/>
              <a:t>                                     </a:t>
            </a:r>
            <a:r>
              <a:rPr lang="en-US" dirty="0">
                <a:solidFill>
                  <a:schemeClr val="accent1"/>
                </a:solidFill>
              </a:rPr>
              <a:t>Visualization</a:t>
            </a:r>
          </a:p>
        </p:txBody>
      </p:sp>
      <p:pic>
        <p:nvPicPr>
          <p:cNvPr id="4" name="Content Placeholder 3">
            <a:extLst>
              <a:ext uri="{FF2B5EF4-FFF2-40B4-BE49-F238E27FC236}">
                <a16:creationId xmlns:a16="http://schemas.microsoft.com/office/drawing/2014/main" id="{2A32928D-8102-A8CB-8EB2-7BB152CE104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p:blipFill>
        <p:spPr>
          <a:xfrm>
            <a:off x="127819" y="1280652"/>
            <a:ext cx="5686425" cy="4114800"/>
          </a:xfrm>
          <a:prstGeom prst="rect">
            <a:avLst/>
          </a:prstGeom>
          <a:solidFill>
            <a:srgbClr val="FF0000"/>
          </a:solidFill>
        </p:spPr>
      </p:pic>
      <p:pic>
        <p:nvPicPr>
          <p:cNvPr id="5" name="Picture 4">
            <a:extLst>
              <a:ext uri="{FF2B5EF4-FFF2-40B4-BE49-F238E27FC236}">
                <a16:creationId xmlns:a16="http://schemas.microsoft.com/office/drawing/2014/main" id="{1564AFE1-A375-5C8A-011A-9894E258C565}"/>
              </a:ext>
            </a:extLst>
          </p:cNvPr>
          <p:cNvPicPr>
            <a:picLocks noChangeAspect="1"/>
          </p:cNvPicPr>
          <p:nvPr/>
        </p:nvPicPr>
        <p:blipFill>
          <a:blip r:embed="rId4"/>
          <a:stretch>
            <a:fillRect/>
          </a:stretch>
        </p:blipFill>
        <p:spPr>
          <a:xfrm>
            <a:off x="6096000" y="1280652"/>
            <a:ext cx="5524500" cy="4114800"/>
          </a:xfrm>
          <a:prstGeom prst="rect">
            <a:avLst/>
          </a:prstGeom>
        </p:spPr>
      </p:pic>
    </p:spTree>
    <p:extLst>
      <p:ext uri="{BB962C8B-B14F-4D97-AF65-F5344CB8AC3E}">
        <p14:creationId xmlns:p14="http://schemas.microsoft.com/office/powerpoint/2010/main" val="11706755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970</TotalTime>
  <Words>454</Words>
  <Application>Microsoft Office PowerPoint</Application>
  <PresentationFormat>Custom</PresentationFormat>
  <Paragraphs>309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Aptos Display</vt:lpstr>
      <vt:lpstr>Arial</vt:lpstr>
      <vt:lpstr>Calibri</vt:lpstr>
      <vt:lpstr>Courier New</vt:lpstr>
      <vt:lpstr>Gill Sans MT</vt:lpstr>
      <vt:lpstr>Wingdings</vt:lpstr>
      <vt:lpstr>Gallery</vt:lpstr>
      <vt:lpstr>Honey Price Prediction</vt:lpstr>
      <vt:lpstr>                                         * problem statement  *</vt:lpstr>
      <vt:lpstr>                     Flow Chart</vt:lpstr>
      <vt:lpstr>                       About Dataset</vt:lpstr>
      <vt:lpstr>                                                  data cleaning</vt:lpstr>
      <vt:lpstr>                                                  Basic model</vt:lpstr>
      <vt:lpstr>PowerPoint Presentation</vt:lpstr>
      <vt:lpstr>                outlier treatment           </vt:lpstr>
      <vt:lpstr>                                                                  Visualization</vt:lpstr>
      <vt:lpstr>                           dataframe 2</vt:lpstr>
      <vt:lpstr>PowerPoint Presentation</vt:lpstr>
      <vt:lpstr>                                                                   dataframe 3</vt:lpstr>
      <vt:lpstr> # The conclusion from above dataframe is  XG Boost Regressor is best suited for this data . </vt:lpstr>
      <vt:lpstr>                                                       # Demerits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Honey Price Prediction</dc:title>
  <dc:creator>Admin</dc:creator>
  <cp:lastModifiedBy>Admin</cp:lastModifiedBy>
  <cp:revision>7</cp:revision>
  <dcterms:created xsi:type="dcterms:W3CDTF">2024-03-15T05:14:22Z</dcterms:created>
  <dcterms:modified xsi:type="dcterms:W3CDTF">2024-03-18T07:50:32Z</dcterms:modified>
</cp:coreProperties>
</file>