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3" r:id="rId4"/>
    <p:sldId id="262" r:id="rId5"/>
    <p:sldId id="257" r:id="rId6"/>
    <p:sldId id="258" r:id="rId7"/>
    <p:sldId id="259" r:id="rId8"/>
    <p:sldId id="260" r:id="rId9"/>
    <p:sldId id="264" r:id="rId10"/>
    <p:sldId id="265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B125-7DA5-4149-AF88-4D8250BF0E3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20D-2AF1-4924-AA4D-C2802401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6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B125-7DA5-4149-AF88-4D8250BF0E3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20D-2AF1-4924-AA4D-C2802401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4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B125-7DA5-4149-AF88-4D8250BF0E3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20D-2AF1-4924-AA4D-C2802401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91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B125-7DA5-4149-AF88-4D8250BF0E3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20D-2AF1-4924-AA4D-C2802401BB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5652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B125-7DA5-4149-AF88-4D8250BF0E3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20D-2AF1-4924-AA4D-C2802401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34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B125-7DA5-4149-AF88-4D8250BF0E3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20D-2AF1-4924-AA4D-C2802401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30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B125-7DA5-4149-AF88-4D8250BF0E3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20D-2AF1-4924-AA4D-C2802401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03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B125-7DA5-4149-AF88-4D8250BF0E3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20D-2AF1-4924-AA4D-C2802401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65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B125-7DA5-4149-AF88-4D8250BF0E3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20D-2AF1-4924-AA4D-C2802401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7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B125-7DA5-4149-AF88-4D8250BF0E3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20D-2AF1-4924-AA4D-C2802401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5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B125-7DA5-4149-AF88-4D8250BF0E3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20D-2AF1-4924-AA4D-C2802401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7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B125-7DA5-4149-AF88-4D8250BF0E3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20D-2AF1-4924-AA4D-C2802401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6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B125-7DA5-4149-AF88-4D8250BF0E3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20D-2AF1-4924-AA4D-C2802401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8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B125-7DA5-4149-AF88-4D8250BF0E3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20D-2AF1-4924-AA4D-C2802401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7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B125-7DA5-4149-AF88-4D8250BF0E3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20D-2AF1-4924-AA4D-C2802401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6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B125-7DA5-4149-AF88-4D8250BF0E3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20D-2AF1-4924-AA4D-C2802401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7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2B125-7DA5-4149-AF88-4D8250BF0E3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3E20D-2AF1-4924-AA4D-C2802401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1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82B125-7DA5-4149-AF88-4D8250BF0E3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3E20D-2AF1-4924-AA4D-C2802401B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60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219199"/>
          </a:xfrm>
        </p:spPr>
        <p:txBody>
          <a:bodyPr>
            <a:normAutofit/>
          </a:bodyPr>
          <a:lstStyle/>
          <a:p>
            <a:r>
              <a:rPr lang="en-US" sz="6600" dirty="0"/>
              <a:t>Hotel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771" y="3124200"/>
            <a:ext cx="7772400" cy="2971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This report present business insights based on Data Analysis done on sales data collected over a period of time.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algn="r"/>
            <a:endParaRPr lang="en-US" sz="2800" dirty="0">
              <a:solidFill>
                <a:schemeClr val="tx1"/>
              </a:solidFill>
            </a:endParaRP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 Presented by Sonali Zote</a:t>
            </a:r>
          </a:p>
        </p:txBody>
      </p:sp>
    </p:spTree>
    <p:extLst>
      <p:ext uri="{BB962C8B-B14F-4D97-AF65-F5344CB8AC3E}">
        <p14:creationId xmlns:p14="http://schemas.microsoft.com/office/powerpoint/2010/main" val="2232679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2.a. Average booking amount per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SELECT </a:t>
            </a:r>
            <a:r>
              <a:rPr lang="en-US" sz="2400" dirty="0" err="1"/>
              <a:t>customer_id</a:t>
            </a:r>
            <a:r>
              <a:rPr lang="en-US" sz="2400" dirty="0"/>
              <a:t>, </a:t>
            </a:r>
          </a:p>
          <a:p>
            <a:pPr marL="0" indent="0">
              <a:buNone/>
            </a:pPr>
            <a:r>
              <a:rPr lang="en-US" sz="2400" dirty="0"/>
              <a:t>              AVG(amount) AS </a:t>
            </a:r>
            <a:r>
              <a:rPr lang="en-US" sz="2400" dirty="0" err="1"/>
              <a:t>avg_booking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hotel_sales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GROUP BY </a:t>
            </a:r>
            <a:r>
              <a:rPr lang="en-US" sz="2400" dirty="0" err="1"/>
              <a:t>customer_id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ORDER BY </a:t>
            </a:r>
            <a:r>
              <a:rPr lang="en-US" sz="2400" dirty="0" err="1"/>
              <a:t>avg_booking</a:t>
            </a:r>
            <a:r>
              <a:rPr lang="en-US" sz="2400" dirty="0"/>
              <a:t> DESC;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38600"/>
            <a:ext cx="34290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916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/>
              <a:t>2.b  Average discounts across cities peak versus off-season demand across 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SELECT </a:t>
            </a:r>
            <a:r>
              <a:rPr lang="en-US" sz="2400" dirty="0" err="1"/>
              <a:t>customer_id</a:t>
            </a:r>
            <a:r>
              <a:rPr lang="en-US" sz="2400" dirty="0"/>
              <a:t>, </a:t>
            </a:r>
          </a:p>
          <a:p>
            <a:pPr marL="0" indent="0">
              <a:buNone/>
            </a:pPr>
            <a:r>
              <a:rPr lang="en-US" sz="2400" dirty="0"/>
              <a:t>              AVG(discount) AS </a:t>
            </a:r>
            <a:r>
              <a:rPr lang="en-US" sz="2400" dirty="0" err="1"/>
              <a:t>avg_booking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hotel_sales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GROUP BY </a:t>
            </a:r>
            <a:r>
              <a:rPr lang="en-US" sz="2400" dirty="0" err="1"/>
              <a:t>customer_id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ORDER BY </a:t>
            </a:r>
            <a:r>
              <a:rPr lang="en-US" sz="2400" dirty="0" err="1"/>
              <a:t>avg_booking</a:t>
            </a:r>
            <a:r>
              <a:rPr lang="en-US" sz="2400" dirty="0"/>
              <a:t> DESC;</a:t>
            </a:r>
          </a:p>
          <a:p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81400"/>
            <a:ext cx="3048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95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dirty="0"/>
              <a:t>3.a. Average length of stay, seasonal demand patterns (Monthly/</a:t>
            </a:r>
            <a:r>
              <a:rPr lang="en-US" sz="3600" dirty="0" err="1"/>
              <a:t>Quaterly</a:t>
            </a:r>
            <a:r>
              <a:rPr lang="en-US" sz="3600" dirty="0"/>
              <a:t> stay patterns)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400" dirty="0"/>
              <a:t>SELECT AVG(duration)</a:t>
            </a:r>
          </a:p>
          <a:p>
            <a:pPr marL="0" indent="0">
              <a:buNone/>
            </a:pPr>
            <a:r>
              <a:rPr lang="en-US" sz="2400" dirty="0"/>
              <a:t>FROM </a:t>
            </a:r>
            <a:r>
              <a:rPr lang="en-US" sz="2400"/>
              <a:t>hotel_</a:t>
            </a:r>
            <a:r>
              <a:rPr lang="en-US" sz="2400" dirty="0" err="1"/>
              <a:t>sales</a:t>
            </a:r>
            <a:r>
              <a:rPr lang="en-US" sz="2400" dirty="0"/>
              <a:t>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67000"/>
            <a:ext cx="2667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90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>
            <a:normAutofit/>
          </a:bodyPr>
          <a:lstStyle/>
          <a:p>
            <a:br>
              <a:rPr lang="en-US" sz="8000" dirty="0"/>
            </a:br>
            <a:br>
              <a:rPr lang="en-US" sz="8000" dirty="0"/>
            </a:br>
            <a:r>
              <a:rPr lang="en-US" sz="8000" dirty="0"/>
              <a:t>   THANK YOU</a:t>
            </a:r>
          </a:p>
        </p:txBody>
      </p:sp>
    </p:spTree>
    <p:extLst>
      <p:ext uri="{BB962C8B-B14F-4D97-AF65-F5344CB8AC3E}">
        <p14:creationId xmlns:p14="http://schemas.microsoft.com/office/powerpoint/2010/main" val="326446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152983"/>
            <a:ext cx="6711654" cy="419548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The Hotel Sales Dataset contains the details of hotel booking of customers.</a:t>
            </a:r>
          </a:p>
          <a:p>
            <a:r>
              <a:rPr lang="en-US" sz="2400" dirty="0" err="1"/>
              <a:t>booking_id</a:t>
            </a:r>
            <a:r>
              <a:rPr lang="en-US" sz="2400" dirty="0"/>
              <a:t> : By which Booking has been made.</a:t>
            </a:r>
          </a:p>
          <a:p>
            <a:r>
              <a:rPr lang="en-US" sz="2400" dirty="0" err="1"/>
              <a:t>customer_id</a:t>
            </a:r>
            <a:r>
              <a:rPr lang="en-US" sz="2400" dirty="0"/>
              <a:t> : Id of a customer done hotel booking</a:t>
            </a:r>
          </a:p>
          <a:p>
            <a:r>
              <a:rPr lang="en-US" sz="2400" dirty="0"/>
              <a:t>Status: Shows the status customers Booking is done or not.</a:t>
            </a:r>
          </a:p>
          <a:p>
            <a:r>
              <a:rPr lang="en-US" sz="2400" dirty="0" err="1"/>
              <a:t>check_in</a:t>
            </a:r>
            <a:r>
              <a:rPr lang="en-US" sz="2400" dirty="0"/>
              <a:t>: Date when the customer checks-in into the hotel.</a:t>
            </a:r>
          </a:p>
          <a:p>
            <a:r>
              <a:rPr lang="en-US" sz="2400" dirty="0" err="1"/>
              <a:t>check_out</a:t>
            </a:r>
            <a:r>
              <a:rPr lang="en-US" sz="2400" dirty="0"/>
              <a:t>: Date when the customer checks-out from the hotel.</a:t>
            </a:r>
          </a:p>
        </p:txBody>
      </p:sp>
    </p:spTree>
    <p:extLst>
      <p:ext uri="{BB962C8B-B14F-4D97-AF65-F5344CB8AC3E}">
        <p14:creationId xmlns:p14="http://schemas.microsoft.com/office/powerpoint/2010/main" val="234012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dirty="0"/>
          </a:p>
          <a:p>
            <a:r>
              <a:rPr lang="en-US" sz="2400" dirty="0" err="1"/>
              <a:t>no_of_rooms</a:t>
            </a:r>
            <a:r>
              <a:rPr lang="en-US" sz="2400" dirty="0"/>
              <a:t>:  </a:t>
            </a:r>
            <a:r>
              <a:rPr lang="en-US" sz="2400" dirty="0" err="1"/>
              <a:t>Toatal</a:t>
            </a:r>
            <a:r>
              <a:rPr lang="en-US" sz="2400" dirty="0"/>
              <a:t> rooms booked by the customer.</a:t>
            </a:r>
          </a:p>
          <a:p>
            <a:r>
              <a:rPr lang="en-US" sz="2400" dirty="0" err="1"/>
              <a:t>hotel_id</a:t>
            </a:r>
            <a:r>
              <a:rPr lang="en-US" sz="2400" dirty="0"/>
              <a:t>: It is the Id in which the customer has booked the room.</a:t>
            </a:r>
          </a:p>
          <a:p>
            <a:r>
              <a:rPr lang="en-US" sz="2400" dirty="0"/>
              <a:t>Amount: Amount paid by the Customer.</a:t>
            </a:r>
          </a:p>
          <a:p>
            <a:r>
              <a:rPr lang="en-US" sz="2400" dirty="0"/>
              <a:t>Discount: Discount given to the customer while booking.</a:t>
            </a:r>
          </a:p>
          <a:p>
            <a:r>
              <a:rPr lang="en-US" sz="2400" dirty="0" err="1"/>
              <a:t>date_of_booking</a:t>
            </a:r>
            <a:r>
              <a:rPr lang="en-US" sz="2400" dirty="0"/>
              <a:t>: The date when the booking of a customer for a room has been done.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endParaRPr lang="en-US" sz="2400" dirty="0"/>
          </a:p>
          <a:p>
            <a:pPr marL="514350" indent="-514350">
              <a:buAutoNum type="arabicPeriod" startAt="2"/>
            </a:pPr>
            <a:r>
              <a:rPr lang="en-US" sz="2400" dirty="0"/>
              <a:t>The Hotel City Dataset contains the details of </a:t>
            </a:r>
            <a:r>
              <a:rPr lang="en-US" sz="2400" dirty="0" err="1"/>
              <a:t>hotel_id</a:t>
            </a:r>
            <a:r>
              <a:rPr lang="en-US" sz="2400" dirty="0"/>
              <a:t> and city.</a:t>
            </a:r>
          </a:p>
          <a:p>
            <a:pPr marL="0" indent="0">
              <a:buNone/>
            </a:pPr>
            <a:r>
              <a:rPr lang="en-US" sz="2400" dirty="0"/>
              <a:t>                   </a:t>
            </a:r>
          </a:p>
          <a:p>
            <a:r>
              <a:rPr lang="en-US" sz="2400" dirty="0" err="1"/>
              <a:t>hotel_id</a:t>
            </a:r>
            <a:r>
              <a:rPr lang="en-US" sz="2400" dirty="0"/>
              <a:t>: It is the Id in which the customer has booked the room.</a:t>
            </a:r>
          </a:p>
          <a:p>
            <a:r>
              <a:rPr lang="en-US" sz="2400" dirty="0"/>
              <a:t>City: Where it is located.</a:t>
            </a:r>
          </a:p>
        </p:txBody>
      </p:sp>
    </p:spTree>
    <p:extLst>
      <p:ext uri="{BB962C8B-B14F-4D97-AF65-F5344CB8AC3E}">
        <p14:creationId xmlns:p14="http://schemas.microsoft.com/office/powerpoint/2010/main" val="318622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Identify customer segments based on booking patterns, spending  </a:t>
            </a:r>
            <a:r>
              <a:rPr lang="en-US" sz="2400" dirty="0" err="1"/>
              <a:t>behaviour</a:t>
            </a:r>
            <a:r>
              <a:rPr lang="en-US" sz="2400" dirty="0"/>
              <a:t> to create targeted marketing campaigns</a:t>
            </a:r>
          </a:p>
          <a:p>
            <a:r>
              <a:rPr lang="en-US" sz="2400" dirty="0"/>
              <a:t>Analyze booking trends and discount patterns to optimize pricing strategies for different cities</a:t>
            </a:r>
          </a:p>
          <a:p>
            <a:r>
              <a:rPr lang="en-US" sz="2400" dirty="0"/>
              <a:t>Assess booking patterns to improve operational efficiency such as hotel staffing, resource management.</a:t>
            </a:r>
          </a:p>
        </p:txBody>
      </p:sp>
    </p:spTree>
    <p:extLst>
      <p:ext uri="{BB962C8B-B14F-4D97-AF65-F5344CB8AC3E}">
        <p14:creationId xmlns:p14="http://schemas.microsoft.com/office/powerpoint/2010/main" val="190755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Business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dirty="0"/>
          </a:p>
          <a:p>
            <a:r>
              <a:rPr lang="en-US" sz="2400" dirty="0"/>
              <a:t>1.a. Average amount spent per booking for each customer, C</a:t>
            </a:r>
          </a:p>
          <a:p>
            <a:r>
              <a:rPr lang="en-US" sz="2400" dirty="0"/>
              <a:t>1.b. Frequency of bookings and cancellation rate for each customer</a:t>
            </a:r>
          </a:p>
          <a:p>
            <a:r>
              <a:rPr lang="en-US" sz="2400" dirty="0"/>
              <a:t>2.a. Average booking amount per city</a:t>
            </a:r>
          </a:p>
          <a:p>
            <a:r>
              <a:rPr lang="en-US" sz="2400" dirty="0"/>
              <a:t>2.b  Average discounts across cities peak versus off-season demand across cities</a:t>
            </a:r>
          </a:p>
          <a:p>
            <a:r>
              <a:rPr lang="en-US" sz="2400" dirty="0"/>
              <a:t>3.a. Average length of stay, seasonal demand patterns (Monthly/Quarterly  stay patterns)</a:t>
            </a:r>
          </a:p>
        </p:txBody>
      </p:sp>
    </p:spTree>
    <p:extLst>
      <p:ext uri="{BB962C8B-B14F-4D97-AF65-F5344CB8AC3E}">
        <p14:creationId xmlns:p14="http://schemas.microsoft.com/office/powerpoint/2010/main" val="135858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0" y="3429000"/>
            <a:ext cx="6711950" cy="2474797"/>
          </a:xfrm>
        </p:spPr>
      </p:pic>
      <p:sp>
        <p:nvSpPr>
          <p:cNvPr id="5" name="TextBox 4"/>
          <p:cNvSpPr txBox="1"/>
          <p:nvPr/>
        </p:nvSpPr>
        <p:spPr>
          <a:xfrm>
            <a:off x="3657600" y="240613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Sales Table: 2889 Records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90800"/>
            <a:ext cx="20574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6418" y="1676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 Table: 357 Records</a:t>
            </a:r>
          </a:p>
        </p:txBody>
      </p:sp>
    </p:spTree>
    <p:extLst>
      <p:ext uri="{BB962C8B-B14F-4D97-AF65-F5344CB8AC3E}">
        <p14:creationId xmlns:p14="http://schemas.microsoft.com/office/powerpoint/2010/main" val="412109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1.a. Average amount spent per booking for each customer,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SELECT </a:t>
            </a:r>
            <a:r>
              <a:rPr lang="en-US" sz="2400" dirty="0" err="1"/>
              <a:t>customer_id</a:t>
            </a:r>
            <a:r>
              <a:rPr lang="en-US" sz="2400" dirty="0"/>
              <a:t>, </a:t>
            </a:r>
          </a:p>
          <a:p>
            <a:pPr marL="0" indent="0">
              <a:buNone/>
            </a:pPr>
            <a:r>
              <a:rPr lang="en-US" sz="2400" dirty="0"/>
              <a:t>AVG(amount) AS </a:t>
            </a:r>
            <a:r>
              <a:rPr lang="en-US" sz="2400" dirty="0" err="1"/>
              <a:t>avg_spending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hotel_sales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GROUP BY </a:t>
            </a:r>
            <a:r>
              <a:rPr lang="en-US" sz="2400" dirty="0" err="1"/>
              <a:t>customer_id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ORDER BY </a:t>
            </a:r>
            <a:r>
              <a:rPr lang="en-US" sz="2400" dirty="0" err="1"/>
              <a:t>avg_spending</a:t>
            </a:r>
            <a:r>
              <a:rPr lang="en-US" sz="2400" dirty="0"/>
              <a:t> DESC;   </a:t>
            </a:r>
          </a:p>
        </p:txBody>
      </p:sp>
      <p:pic>
        <p:nvPicPr>
          <p:cNvPr id="1029" name="Picture 5" descr="C:\Users\Lenovo\Pictures\Screenshots\Screenshot (13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671253"/>
            <a:ext cx="3429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58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 </a:t>
            </a:r>
            <a:r>
              <a:rPr lang="en-US" sz="3600" dirty="0"/>
              <a:t>1.b. Frequency of bookings and cancellation rate for each 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624" y="2235200"/>
            <a:ext cx="6705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SELECT </a:t>
            </a:r>
          </a:p>
          <a:p>
            <a:pPr marL="0" indent="0">
              <a:buNone/>
            </a:pPr>
            <a:r>
              <a:rPr lang="en-US" sz="2400" dirty="0"/>
              <a:t>              </a:t>
            </a:r>
            <a:r>
              <a:rPr lang="en-US" sz="2400" dirty="0" err="1"/>
              <a:t>customer_id</a:t>
            </a:r>
            <a:r>
              <a:rPr lang="en-US" sz="2400" dirty="0"/>
              <a:t>, 	</a:t>
            </a:r>
          </a:p>
          <a:p>
            <a:pPr marL="0" indent="0">
              <a:buNone/>
            </a:pPr>
            <a:r>
              <a:rPr lang="en-US" sz="2400" dirty="0"/>
              <a:t>              COUNT(</a:t>
            </a:r>
            <a:r>
              <a:rPr lang="en-US" sz="2400" dirty="0" err="1"/>
              <a:t>booking_id</a:t>
            </a:r>
            <a:r>
              <a:rPr lang="en-US" sz="2400" dirty="0"/>
              <a:t>) AS </a:t>
            </a:r>
            <a:r>
              <a:rPr lang="en-US" sz="2400" dirty="0" err="1"/>
              <a:t>booking_frquency</a:t>
            </a:r>
            <a:r>
              <a:rPr lang="en-US" sz="2400" dirty="0"/>
              <a:t>, 	</a:t>
            </a:r>
          </a:p>
          <a:p>
            <a:pPr marL="0" indent="0">
              <a:buNone/>
            </a:pPr>
            <a:r>
              <a:rPr lang="en-US" sz="2400" dirty="0"/>
              <a:t>              COUNT(IF(status = 'Cancelled',1,NULL)) AS      </a:t>
            </a:r>
            <a:r>
              <a:rPr lang="en-US" sz="2400" dirty="0" err="1"/>
              <a:t>cancelled_booking</a:t>
            </a:r>
            <a:r>
              <a:rPr lang="en-US" sz="2400" dirty="0"/>
              <a:t>,</a:t>
            </a:r>
          </a:p>
          <a:p>
            <a:pPr marL="0" indent="0">
              <a:buNone/>
            </a:pPr>
            <a:r>
              <a:rPr lang="en-US" sz="2400" dirty="0"/>
              <a:t>CASE</a:t>
            </a:r>
          </a:p>
          <a:p>
            <a:pPr marL="0" indent="0">
              <a:buNone/>
            </a:pPr>
            <a:r>
              <a:rPr lang="en-US" sz="2400" dirty="0"/>
              <a:t>WHEN COUNT(status) = 0 THEN 0 ELSE COUNT(IF(status = 'Cancelled',1,NULL)) / COUNT(status) END AS </a:t>
            </a:r>
            <a:r>
              <a:rPr lang="en-US" sz="2400" dirty="0" err="1"/>
              <a:t>cancelled_rate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</a:t>
            </a:r>
            <a:r>
              <a:rPr lang="en-US" sz="2400" dirty="0" err="1"/>
              <a:t>hotel_sales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GROUP BY </a:t>
            </a:r>
            <a:r>
              <a:rPr lang="en-US" sz="2400" dirty="0" err="1"/>
              <a:t>customer_id</a:t>
            </a:r>
            <a:r>
              <a:rPr lang="en-US" sz="2400" dirty="0"/>
              <a:t>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522" y="4554992"/>
            <a:ext cx="3568478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3030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</TotalTime>
  <Words>594</Words>
  <Application>Microsoft Office PowerPoint</Application>
  <PresentationFormat>On-screen Show (4:3)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Ion</vt:lpstr>
      <vt:lpstr>Hotel Case Study</vt:lpstr>
      <vt:lpstr>Introduction</vt:lpstr>
      <vt:lpstr>Introduction</vt:lpstr>
      <vt:lpstr>Introduction</vt:lpstr>
      <vt:lpstr>Business Objective</vt:lpstr>
      <vt:lpstr>Key Business Metrics</vt:lpstr>
      <vt:lpstr>Datasets</vt:lpstr>
      <vt:lpstr>1.a. Average amount spent per booking for each customer, C</vt:lpstr>
      <vt:lpstr> 1.b. Frequency of bookings and cancellation rate for each customer</vt:lpstr>
      <vt:lpstr>2.a. Average booking amount per city</vt:lpstr>
      <vt:lpstr>2.b  Average discounts across cities peak versus off-season demand across cities</vt:lpstr>
      <vt:lpstr>3.a. Average length of stay, seasonal demand patterns (Monthly/Quaterly stay patterns)</vt:lpstr>
      <vt:lpstr>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Oyo Case Study</dc:title>
  <dc:creator>Lenovo</dc:creator>
  <cp:lastModifiedBy>sonali zote</cp:lastModifiedBy>
  <cp:revision>14</cp:revision>
  <dcterms:created xsi:type="dcterms:W3CDTF">2024-10-27T16:08:48Z</dcterms:created>
  <dcterms:modified xsi:type="dcterms:W3CDTF">2025-04-03T16:12:15Z</dcterms:modified>
</cp:coreProperties>
</file>