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891685-CD39-47B7-BCD8-3EA0C0AC6591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EA56C2-D7B0-4034-A23F-ECACC0A541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PREDICATION </a:t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ICICI BANK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9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stock_change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_apr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stock_change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252 * 100    # There are 252 trading days in a year; the 100 converts to percentages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stock_change_apr.tail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407656"/>
              </p:ext>
            </p:extLst>
          </p:nvPr>
        </p:nvGraphicFramePr>
        <p:xfrm>
          <a:off x="1319154" y="2693886"/>
          <a:ext cx="10058399" cy="2679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08"/>
                <a:gridCol w="1184608"/>
                <a:gridCol w="1184608"/>
                <a:gridCol w="1184608"/>
                <a:gridCol w="1184608"/>
                <a:gridCol w="1184608"/>
                <a:gridCol w="1184608"/>
                <a:gridCol w="1766143"/>
              </a:tblGrid>
              <a:tr h="477004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Close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Diff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65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56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2019-07-18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-91.630370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-300.003543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23.728453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-361.565366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-721.484570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-361.564945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56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2019-07-19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-306.866345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-549.174276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-304.229413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-507.695942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3545.349919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-507.696238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10415.360596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56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2019-07-22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-447.581290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-263.552079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-616.627759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73.595351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9587.986607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135.089149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56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2019-07-23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185.439503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340.545723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186.882368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27.543405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-5875.100311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88.857304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56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2019-07-24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-252.656209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-500.009476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-58.059903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-211.934472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3779.477815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-211.934472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34562.047467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2191" y="-1196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WE HAVE 1'S FOR BULLISH REGIMES AND 0'S FOR EVERYTHING ELSE. BELOW I REPLACE BEARISH REGIMES'S VALUES WITH -1, AND TO MAINTAIN THE REST OF THE VECTOR, THE SECOND ARGUMENT IS APPLE["REGIME"]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70" y="2059536"/>
            <a:ext cx="5597495" cy="39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6724"/>
              </p:ext>
            </p:extLst>
          </p:nvPr>
        </p:nvGraphicFramePr>
        <p:xfrm>
          <a:off x="1096963" y="615299"/>
          <a:ext cx="10058401" cy="496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725"/>
                <a:gridCol w="2239725"/>
                <a:gridCol w="2239725"/>
                <a:gridCol w="3339226"/>
              </a:tblGrid>
              <a:tr h="54990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en-IN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                                 Signal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1544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2017-03-15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249.864975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2017-05-24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268.748474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2017-07-11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283.786957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2017-11-13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307.889008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2017-12-21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309.064697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2018-01-23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354.966370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2018-02-23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316.216949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2018-05-25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289.665497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29609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2018-06-07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285.011658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36834"/>
              </p:ext>
            </p:extLst>
          </p:nvPr>
        </p:nvGraphicFramePr>
        <p:xfrm>
          <a:off x="1096963" y="692205"/>
          <a:ext cx="10058400" cy="446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2018-05-25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289.665497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2018-06-07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285.011658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2018-08-09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329.907013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2018-10-05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305.806061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2018-11-06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351.383423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2019-02-08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353.373718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2019-03-19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396.463165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2019-05-21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398.204681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2019-05-27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433.382843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46717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2019-07-24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408.500000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THANK YOU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ANALYSIS OF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ICICI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SHARES WITH THE HELP OF PYTHON PROGRAMMING . BASICALLY THE ANALYSIS OF STOCK PRICE.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PRICE OF ICICI BANK.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OPEN AND CLOSING RATES.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SUMMARIES WEEKLY AND MONTHLY AVERAGES AND PLOT.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5720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web.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icicibank.ns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'yahoo', start, end)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598933"/>
              </p:ext>
            </p:extLst>
          </p:nvPr>
        </p:nvGraphicFramePr>
        <p:xfrm>
          <a:off x="880216" y="1134207"/>
          <a:ext cx="10400317" cy="564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392"/>
                <a:gridCol w="1388392"/>
                <a:gridCol w="1388392"/>
                <a:gridCol w="1388392"/>
                <a:gridCol w="1388392"/>
                <a:gridCol w="1388392"/>
                <a:gridCol w="2069965"/>
              </a:tblGrid>
              <a:tr h="344074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Open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Volume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 err="1">
                          <a:solidFill>
                            <a:schemeClr val="tx1"/>
                          </a:solidFill>
                          <a:effectLst/>
                        </a:rPr>
                        <a:t>Adj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 Close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endParaRPr lang="en-IN" sz="1050"/>
                    </a:p>
                  </a:txBody>
                  <a:tcPr marL="70313" marR="70313" marT="35156" marB="35156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2017-01-02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233.000000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225.544998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233.000000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229.044998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10404350.0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220.773010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2017-01-03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232.182007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226.636002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229.182007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231.272995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10236707.0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222.920547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2017-01-04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232.500000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227.636002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231.136002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228.272995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6901181.0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220.028885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2017-01-05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235.000000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229.272995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230.182007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233.863998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13830669.0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225.417984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2017-01-06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237.636002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233.817993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234.772995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234.682007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9055144.0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226.206451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2017-01-09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236.227005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232.727005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234.455002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235.182007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7875295.0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226.688370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2017-01-10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238.091003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234.817993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236.363998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236.544998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14784041.0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228.002151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2017-01-11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243.727005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237.817993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238.636002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240.636002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19565679.0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231.945404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2017-01-12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245.000000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241.317993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242.363998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243.955002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11711280.0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235.144516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2017-01-13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245.455002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240.727005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245.455002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243.682007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7810375.0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234.881409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2017-01-16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246.227005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240.727005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243.091003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244.817993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8863677.0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235.976379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2017-01-17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246.817993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241.363998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245.000000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244.000000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6968061.0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235.187927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2017-01-18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247.363998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242.500000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243.091003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244.044998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10085606.0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235.231293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2017-01-19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246.091003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242.000000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244.363998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245.182007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8605687.0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236.327240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2017-01-20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243.591003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238.682007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242.727005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239.500000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12207060.0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230.850433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  <a:tr h="311718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2017-01-23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238.000000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231.955002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238.000000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234.136002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43793368.0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225.680161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46" marR="43946" marT="43946" marB="43946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173348" y="0"/>
            <a:ext cx="143653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icicibank.head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15768"/>
              </p:ext>
            </p:extLst>
          </p:nvPr>
        </p:nvGraphicFramePr>
        <p:xfrm>
          <a:off x="1096962" y="2703195"/>
          <a:ext cx="10058402" cy="3475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48"/>
                <a:gridCol w="1342748"/>
                <a:gridCol w="1342748"/>
                <a:gridCol w="1342748"/>
                <a:gridCol w="1342748"/>
                <a:gridCol w="1342748"/>
                <a:gridCol w="2001914"/>
              </a:tblGrid>
              <a:tr h="550561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    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Volume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Adj Close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2017-01-02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233.000000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225.544998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233.000000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229.044998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10404350.0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220.773010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2017-01-03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232.182007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226.636002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229.182007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231.272995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10236707.0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222.920547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2017-01-04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232.500000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227.636002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231.136002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228.272995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6901181.0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220.028885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2017-01-05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235.000000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229.272995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230.182007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233.863998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13830669.0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225.417984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48747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2017-01-06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237.636002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233.817993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234.772995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234.682007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9055144.0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226.206451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icicibank.tail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92408"/>
              </p:ext>
            </p:extLst>
          </p:nvPr>
        </p:nvGraphicFramePr>
        <p:xfrm>
          <a:off x="1096962" y="2703195"/>
          <a:ext cx="10058402" cy="235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48"/>
                <a:gridCol w="1342748"/>
                <a:gridCol w="1342748"/>
                <a:gridCol w="1342748"/>
                <a:gridCol w="1342748"/>
                <a:gridCol w="1342748"/>
                <a:gridCol w="2001914"/>
              </a:tblGrid>
              <a:tr h="36576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VOLUME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Adj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Close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2019-07-18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425.500000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417.500000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425.000000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418.649994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10651654.0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416.614746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2019-07-19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420.350006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408.500000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419.899994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410.299988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12260757.0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408.305328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2019-07-22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412.950012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404.250000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409.750000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411.500000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17937246.0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410.500000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2019-07-23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416.000000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409.750000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412.799988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411.950012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14207080.0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411.950012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2385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2019-07-24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411.850006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401.700012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411.850006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408.500000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16505930.0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408.500000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icicibank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Open','High','Low','Close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']].plot()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32" y="1914258"/>
            <a:ext cx="7545936" cy="42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980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icicibank.resample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('BM').apply(lambda x: x[-1])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monthly.pct_change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21129"/>
              </p:ext>
            </p:extLst>
          </p:nvPr>
        </p:nvGraphicFramePr>
        <p:xfrm>
          <a:off x="1096962" y="1290416"/>
          <a:ext cx="10058402" cy="505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48"/>
                <a:gridCol w="1342748"/>
                <a:gridCol w="1342748"/>
                <a:gridCol w="1342748"/>
                <a:gridCol w="1342748"/>
                <a:gridCol w="1342748"/>
                <a:gridCol w="2001914"/>
              </a:tblGrid>
              <a:tr h="457503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Adj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</a:rPr>
                        <a:t> Close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2017-01-31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NaN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NaN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2017-02-28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0.022261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0.034715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0.037759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0.027513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-0.114697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0.027513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2017-03-31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0.009999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0.000000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0.005020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0.001811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0.085923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0.001811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2017-04-28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-0.012373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-0.010154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-0.024437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0.005960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-0.525502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0.005960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2017-05-31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0.171795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0.167644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0.180987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0.172173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12.710967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0.172173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2017-06-30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-0.018936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-0.007532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-0.005571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-0.022317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-0.903179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-0.006216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2017-07-31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0.049486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0.030435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0.023459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0.042909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0.731056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0.042909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2017-08-31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-0.018111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0.002532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0.006860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-0.015036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-0.309450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-0.015036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2017-09-29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-0.063975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-0.071549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-0.077933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-0.071968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-0.328579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-0.071968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2017-10-31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0.076691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0.081777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0.082177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0.084960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0.908746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0.084960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382755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2017-11-30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0.041385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0.026651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0.048959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0.024825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0.251004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0.024825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icicibank.resample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("4M").mean()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quarter.pct_change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195562"/>
              </p:ext>
            </p:extLst>
          </p:nvPr>
        </p:nvGraphicFramePr>
        <p:xfrm>
          <a:off x="1096963" y="2242026"/>
          <a:ext cx="10058399" cy="4432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08"/>
                <a:gridCol w="1184608"/>
                <a:gridCol w="1184608"/>
                <a:gridCol w="1184608"/>
                <a:gridCol w="1184608"/>
                <a:gridCol w="1184608"/>
                <a:gridCol w="1184608"/>
                <a:gridCol w="1766143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IN" sz="18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</a:rPr>
                        <a:t>Volume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Adj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</a:rPr>
                        <a:t> Close</a:t>
                      </a:r>
                      <a:endParaRPr lang="en-IN" sz="18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effectLst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2017-01-31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NaN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NaN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2017-05-31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0.090009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0.089164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0.089580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0.088649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0.129787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0.088649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-1.543616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2017-09-30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0.126021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0.130257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0.130350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0.127691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-0.395183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0.144325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9.465107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2018-01-31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0.057570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0.051639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0.050948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0.055881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0.299718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0.057669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-1.815329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2018-05-31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-0.032991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-0.036026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-0.032948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-0.036437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0.178399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-0.036437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-1.742137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2018-09-30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0.011031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0.011074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0.011127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0.012494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0.075238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0.020597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-0.858329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2019-01-31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0.158767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0.159590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0.157829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0.160324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0.011659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0.169183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-11.182883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2019-05-31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0.094790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0.098612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0.096653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0.095063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-0.180727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0.095063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-0.727221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2019-09-30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0.104211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0.109854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0.109199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0.106673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-0.256773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0.107026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-5.143075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712</Words>
  <Application>Microsoft Office PowerPoint</Application>
  <PresentationFormat>Widescreen</PresentationFormat>
  <Paragraphs>522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STOCK MARKET PREDICATION  OF ICICI BANK</vt:lpstr>
      <vt:lpstr>INTRODUCTION</vt:lpstr>
      <vt:lpstr>OBJECTIVE</vt:lpstr>
      <vt:lpstr>icicibank = web. DataReader("icicibank.ns", 'yahoo', start, end) icicibank</vt:lpstr>
      <vt:lpstr>icicibank.head()</vt:lpstr>
      <vt:lpstr>icicibank.tail()</vt:lpstr>
      <vt:lpstr>GRAPH icicibank[['Open','High','Low','Close']].plot()   </vt:lpstr>
      <vt:lpstr>  monthly = icicibank.resample('BM').apply(lambda x: x[-1]) monthly.pct_change()</vt:lpstr>
      <vt:lpstr>quarter = icicibank.resample("4M").mean()              quarter.pct_change()</vt:lpstr>
      <vt:lpstr>stock_change_apr = stock_change * 252 * 100    # There are 252 trading days in a year; the 100 converts to percentages             stock_change_apr.tail()</vt:lpstr>
      <vt:lpstr># WE HAVE 1'S FOR BULLISH REGIMES AND 0'S FOR EVERYTHING ELSE. BELOW I REPLACE BEARISH REGIMES'S VALUES WITH -1, AND TO MAINTAIN THE REST OF THE VECTOR, THE SECOND ARGUMENT IS APPLE["REGIME"]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PREDICATION  OF ICICI BANK</dc:title>
  <dc:creator>sonali rajput</dc:creator>
  <cp:lastModifiedBy>sonali rajput</cp:lastModifiedBy>
  <cp:revision>11</cp:revision>
  <dcterms:created xsi:type="dcterms:W3CDTF">2019-07-27T02:56:24Z</dcterms:created>
  <dcterms:modified xsi:type="dcterms:W3CDTF">2019-07-27T05:50:57Z</dcterms:modified>
</cp:coreProperties>
</file>