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313" r:id="rId4"/>
    <p:sldId id="286" r:id="rId5"/>
    <p:sldId id="285" r:id="rId6"/>
    <p:sldId id="287" r:id="rId7"/>
    <p:sldId id="288" r:id="rId8"/>
    <p:sldId id="289" r:id="rId9"/>
    <p:sldId id="290" r:id="rId10"/>
    <p:sldId id="261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12" r:id="rId19"/>
    <p:sldId id="298" r:id="rId20"/>
    <p:sldId id="299" r:id="rId21"/>
    <p:sldId id="314" r:id="rId22"/>
    <p:sldId id="300" r:id="rId23"/>
    <p:sldId id="302" r:id="rId24"/>
    <p:sldId id="303" r:id="rId25"/>
    <p:sldId id="305" r:id="rId26"/>
    <p:sldId id="306" r:id="rId27"/>
    <p:sldId id="311" r:id="rId28"/>
    <p:sldId id="315" r:id="rId29"/>
    <p:sldId id="304" r:id="rId30"/>
    <p:sldId id="307" r:id="rId31"/>
    <p:sldId id="309" r:id="rId32"/>
    <p:sldId id="278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Quantico" panose="02000000000000000000" pitchFamily="2" charset="77"/>
      <p:regular r:id="rId39"/>
      <p:bold r:id="rId40"/>
      <p:italic r:id="rId41"/>
      <p:boldItalic r:id="rId42"/>
    </p:embeddedFont>
    <p:embeddedFont>
      <p:font typeface="Titillium Web" pitchFamily="2" charset="77"/>
      <p:regular r:id="rId43"/>
      <p:bold r:id="rId44"/>
      <p:italic r:id="rId45"/>
      <p:boldItalic r:id="rId46"/>
    </p:embeddedFont>
    <p:embeddedFont>
      <p:font typeface="Titillium Web Light" pitchFamily="2" charset="77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C7868F-3B51-4B57-8583-FB4B322EA29A}">
  <a:tblStyle styleId="{12C7868F-3B51-4B57-8583-FB4B322EA2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5"/>
    <p:restoredTop sz="94599"/>
  </p:normalViewPr>
  <p:slideViewPr>
    <p:cSldViewPr snapToGrid="0" snapToObjects="1">
      <p:cViewPr varScale="1">
        <p:scale>
          <a:sx n="107" d="100"/>
          <a:sy n="107" d="100"/>
        </p:scale>
        <p:origin x="168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06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46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798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43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833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584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57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97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31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196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3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50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482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763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03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932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611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002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85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960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29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28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67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32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74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69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247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61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ons.wikimedia.org/wiki/File:FFT-Time-Frequency-View.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tatman/speech-accent-archiv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yatharthgarg/Speech-Accent-Recognition" TargetMode="External"/><Relationship Id="rId4" Type="http://schemas.openxmlformats.org/officeDocument/2006/relationships/hyperlink" Target="https://www.kdnuggets.com/2020/02/audio-data-analysis-deep-learning-python-part-1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nt.gmu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32737" y="985963"/>
            <a:ext cx="7635913" cy="20864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Capstone Presentation - Speech Accent Recognition </a:t>
            </a:r>
            <a:br>
              <a:rPr lang="en-US" dirty="0"/>
            </a:b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84EDF-7FB5-014B-8935-19C91574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01" y="2231136"/>
            <a:ext cx="3986784" cy="2453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34374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Audio Data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630936" y="1575120"/>
            <a:ext cx="3781737" cy="25950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dirty="0"/>
              <a:t>Audio  is combination of 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Duration 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Sampling rate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Amplitude 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Frequency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5AE4-A0B3-BE4A-9355-F846E5F8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50" y="1065267"/>
            <a:ext cx="4381134" cy="3033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02B01-9BA7-1644-9222-96DC7F182085}"/>
              </a:ext>
            </a:extLst>
          </p:cNvPr>
          <p:cNvSpPr txBox="1"/>
          <p:nvPr/>
        </p:nvSpPr>
        <p:spPr>
          <a:xfrm>
            <a:off x="4571950" y="4365874"/>
            <a:ext cx="4381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hlinkClick r:id="rId4"/>
              </a:rPr>
              <a:t>Source</a:t>
            </a:r>
            <a:r>
              <a:rPr lang="en-US" dirty="0">
                <a:solidFill>
                  <a:srgbClr val="00B0F0"/>
                </a:solidFill>
              </a:rPr>
              <a:t> : </a:t>
            </a: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commons.wikimedia.org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File:FFT-Time-Frequency-View.png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446238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Features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630936" y="1575119"/>
            <a:ext cx="7964424" cy="30985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" dirty="0"/>
              <a:t>Feature – According to dictionary is: </a:t>
            </a:r>
            <a:r>
              <a:rPr lang="en-US" dirty="0"/>
              <a:t>a distinctive attribute or aspect of something. </a:t>
            </a:r>
          </a:p>
          <a:p>
            <a:pPr marL="76200" lvl="0" indent="0">
              <a:buNone/>
            </a:pPr>
            <a:r>
              <a:rPr lang="en-US" dirty="0"/>
              <a:t>Some Features you can extract from audio are :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US" dirty="0"/>
              <a:t> Audio Wave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US" dirty="0"/>
              <a:t>MFCC – Mel Frequency Cepstral Coefficients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US" dirty="0"/>
              <a:t>Log Mel-</a:t>
            </a:r>
            <a:r>
              <a:rPr lang="en-US" dirty="0" err="1"/>
              <a:t>spectogram</a:t>
            </a:r>
            <a:endParaRPr lang="en-US" dirty="0"/>
          </a:p>
          <a:p>
            <a:pPr marL="533400" lvl="0" indent="-457200">
              <a:buFont typeface="+mj-lt"/>
              <a:buAutoNum type="arabicPeriod"/>
            </a:pPr>
            <a:r>
              <a:rPr lang="en-US" dirty="0"/>
              <a:t>Chroma</a:t>
            </a:r>
          </a:p>
          <a:p>
            <a:pPr marL="76200" lvl="0" indent="0">
              <a:buNone/>
            </a:pPr>
            <a:endParaRPr lang="en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564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Audio Data EDA</a:t>
            </a:r>
            <a:endParaRPr dirty="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1155056" y="1600349"/>
            <a:ext cx="354145" cy="354145"/>
            <a:chOff x="5964175" y="4329750"/>
            <a:chExt cx="421350" cy="421350"/>
          </a:xfrm>
        </p:grpSpPr>
        <p:sp>
          <p:nvSpPr>
            <p:cNvPr id="118" name="Google Shape;118;p1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595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Wave plot from audio file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9AE34-B767-684A-A140-69F418A99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0" y="1458867"/>
            <a:ext cx="7658100" cy="341793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393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Spectogram</a:t>
            </a:r>
            <a:r>
              <a:rPr lang="en" dirty="0"/>
              <a:t> from audio file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A46594-9CFC-2943-84A5-EE87DE89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8" y="1550054"/>
            <a:ext cx="7404100" cy="33203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09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MFCC from audio file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B7857-D3ED-5349-8D1A-0282405B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26" y="1549292"/>
            <a:ext cx="7302500" cy="3344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3435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75250" y="585216"/>
            <a:ext cx="7193400" cy="8736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of audio wave for speakers from 4 differ</a:t>
            </a:r>
            <a:r>
              <a:rPr lang="en-US" dirty="0"/>
              <a:t>e</a:t>
            </a:r>
            <a:r>
              <a:rPr lang="en" dirty="0"/>
              <a:t>nt countries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608C6-F1C8-2442-B826-90E0DDD6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5" y="1889760"/>
            <a:ext cx="3902113" cy="30845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A2678-16F7-6843-94BF-4AE5CFD8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543" y="1889759"/>
            <a:ext cx="4324241" cy="30845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350F21-1686-2A4E-9064-2DBC0B1D3036}"/>
              </a:ext>
            </a:extLst>
          </p:cNvPr>
          <p:cNvSpPr txBox="1"/>
          <p:nvPr/>
        </p:nvSpPr>
        <p:spPr>
          <a:xfrm>
            <a:off x="1584960" y="1489944"/>
            <a:ext cx="62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4F4A3-61BC-004D-909D-FF86B72EE85A}"/>
              </a:ext>
            </a:extLst>
          </p:cNvPr>
          <p:cNvSpPr txBox="1"/>
          <p:nvPr/>
        </p:nvSpPr>
        <p:spPr>
          <a:xfrm>
            <a:off x="6047232" y="1489944"/>
            <a:ext cx="84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413822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75250" y="585216"/>
            <a:ext cx="7193400" cy="8736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of audio wave for speakers from 4 differ</a:t>
            </a:r>
            <a:r>
              <a:rPr lang="en-US" dirty="0"/>
              <a:t>e</a:t>
            </a:r>
            <a:r>
              <a:rPr lang="en" dirty="0"/>
              <a:t>nt countries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179289-1651-5145-B6EC-4493ACB6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885139"/>
            <a:ext cx="4114800" cy="31821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599CE1-6506-1541-A01B-D9FFD60D4BA2}"/>
              </a:ext>
            </a:extLst>
          </p:cNvPr>
          <p:cNvSpPr txBox="1"/>
          <p:nvPr/>
        </p:nvSpPr>
        <p:spPr>
          <a:xfrm>
            <a:off x="1926336" y="1458867"/>
            <a:ext cx="4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BC78C-E200-A545-B1A2-1B01C9658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900" y="1885138"/>
            <a:ext cx="4114800" cy="31821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B4AB53-F5A9-0A42-A3D6-8028FF65A450}"/>
              </a:ext>
            </a:extLst>
          </p:cNvPr>
          <p:cNvSpPr txBox="1"/>
          <p:nvPr/>
        </p:nvSpPr>
        <p:spPr>
          <a:xfrm>
            <a:off x="6158268" y="1458866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74213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75250" y="585216"/>
            <a:ext cx="7193400" cy="8736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of audio wave for speakers from 4 differ</a:t>
            </a:r>
            <a:r>
              <a:rPr lang="en-US" dirty="0"/>
              <a:t>e</a:t>
            </a:r>
            <a:r>
              <a:rPr lang="en" dirty="0"/>
              <a:t>nt countries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2E164-3861-CA43-BF01-4494AC68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42" y="1600200"/>
            <a:ext cx="6945515" cy="33112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4670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and testing Models </a:t>
            </a:r>
            <a:endParaRPr dirty="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1155056" y="1600349"/>
            <a:ext cx="354145" cy="354145"/>
            <a:chOff x="5964175" y="4329750"/>
            <a:chExt cx="421350" cy="421350"/>
          </a:xfrm>
        </p:grpSpPr>
        <p:sp>
          <p:nvSpPr>
            <p:cNvPr id="118" name="Google Shape;118;p1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40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975250" y="1458867"/>
            <a:ext cx="6504542" cy="14725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People from different parts of the world speak in different accent and hence it is difficult for AI enabled devices like  Alexa , Google home or even Self Driving cars to understand user commands.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This project aims to recognize and classify speaker accents by AI enabled devices.</a:t>
            </a:r>
            <a:endParaRPr sz="1600" b="1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446238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 for modeling 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19"/>
            <a:ext cx="7632302" cy="33260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" sz="2300" dirty="0"/>
              <a:t>Below steps were followed to prepare audio data for modeling</a:t>
            </a:r>
          </a:p>
          <a:p>
            <a:r>
              <a:rPr lang="en" sz="2300" dirty="0"/>
              <a:t>Load audio file using  </a:t>
            </a:r>
            <a:r>
              <a:rPr lang="en" sz="2300" dirty="0" err="1"/>
              <a:t>librosa</a:t>
            </a:r>
            <a:r>
              <a:rPr lang="en" sz="2300" dirty="0"/>
              <a:t> (library for working with audio)</a:t>
            </a:r>
          </a:p>
          <a:p>
            <a:r>
              <a:rPr lang="en" sz="2300" dirty="0"/>
              <a:t>Extract audio features from audio file using </a:t>
            </a:r>
            <a:r>
              <a:rPr lang="en" sz="2300" dirty="0" err="1"/>
              <a:t>librosa</a:t>
            </a:r>
            <a:r>
              <a:rPr lang="en" sz="2300" dirty="0"/>
              <a:t>. </a:t>
            </a:r>
            <a:r>
              <a:rPr lang="en-US" sz="2300" dirty="0"/>
              <a:t>s</a:t>
            </a:r>
            <a:r>
              <a:rPr lang="en" sz="2300" dirty="0"/>
              <a:t>ampling rate used to extract - 44KH </a:t>
            </a:r>
          </a:p>
          <a:p>
            <a:r>
              <a:rPr lang="en" sz="2300" dirty="0"/>
              <a:t>Used MFCC feature from each audio file since it is common feature used for speech recognition.</a:t>
            </a:r>
          </a:p>
          <a:p>
            <a:r>
              <a:rPr lang="en" sz="2300" dirty="0"/>
              <a:t>Convert this to a vectorized array for modeling.</a:t>
            </a:r>
          </a:p>
          <a:p>
            <a:endParaRPr lang="en" sz="23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32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446238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 for modeling 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19"/>
            <a:ext cx="7632302" cy="2315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" dirty="0"/>
              <a:t>	Classes for model 	 Baseline for each class </a:t>
            </a:r>
          </a:p>
          <a:p>
            <a:pPr marL="76200" indent="0">
              <a:buNone/>
            </a:pPr>
            <a:r>
              <a:rPr lang="en" dirty="0"/>
              <a:t>	1) American 		 54% </a:t>
            </a:r>
          </a:p>
          <a:p>
            <a:pPr marL="76200" indent="0">
              <a:buNone/>
            </a:pPr>
            <a:r>
              <a:rPr lang="en" dirty="0"/>
              <a:t>	2) Chinies 		 27% </a:t>
            </a:r>
          </a:p>
          <a:p>
            <a:pPr marL="76200" indent="0">
              <a:buNone/>
            </a:pPr>
            <a:r>
              <a:rPr lang="en" dirty="0"/>
              <a:t>	3) Indian		 17% </a:t>
            </a:r>
          </a:p>
          <a:p>
            <a:pPr marL="76200" indent="0">
              <a:buNone/>
            </a:pPr>
            <a:endParaRPr lang="en" dirty="0"/>
          </a:p>
          <a:p>
            <a:endParaRPr lang="en" sz="23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32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77714" y="1065267"/>
            <a:ext cx="6010766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models experimented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779928" y="1458867"/>
            <a:ext cx="7815431" cy="3608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" sz="2200" dirty="0"/>
          </a:p>
          <a:p>
            <a:r>
              <a:rPr lang="en" sz="2200" dirty="0"/>
              <a:t>Feed Forward Neural Network – to check baseline</a:t>
            </a:r>
          </a:p>
          <a:p>
            <a:r>
              <a:rPr lang="en" sz="2200" dirty="0"/>
              <a:t>Simple Vector Machine – LinearSVC</a:t>
            </a:r>
          </a:p>
          <a:p>
            <a:r>
              <a:rPr lang="en" sz="2200" dirty="0"/>
              <a:t>Adaboost with DecisionTreeClassifier</a:t>
            </a:r>
          </a:p>
          <a:p>
            <a:r>
              <a:rPr lang="en" sz="2200" dirty="0"/>
              <a:t>Convolutional Neural Network (CNN) with regularization</a:t>
            </a:r>
          </a:p>
          <a:p>
            <a:r>
              <a:rPr lang="en" sz="2200" dirty="0"/>
              <a:t>CNN with SMOTE </a:t>
            </a:r>
          </a:p>
          <a:p>
            <a:r>
              <a:rPr lang="en" sz="2200" dirty="0"/>
              <a:t>CNN with </a:t>
            </a:r>
            <a:r>
              <a:rPr lang="en" sz="2200" dirty="0" err="1"/>
              <a:t>Undersampling</a:t>
            </a:r>
            <a:endParaRPr lang="en" sz="22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55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performing models</a:t>
            </a:r>
            <a:endParaRPr dirty="0"/>
          </a:p>
        </p:txBody>
      </p:sp>
      <p:graphicFrame>
        <p:nvGraphicFramePr>
          <p:cNvPr id="201" name="Google Shape;201;p25"/>
          <p:cNvGraphicFramePr/>
          <p:nvPr>
            <p:extLst>
              <p:ext uri="{D42A27DB-BD31-4B8C-83A1-F6EECF244321}">
                <p14:modId xmlns:p14="http://schemas.microsoft.com/office/powerpoint/2010/main" val="668813125"/>
              </p:ext>
            </p:extLst>
          </p:nvPr>
        </p:nvGraphicFramePr>
        <p:xfrm>
          <a:off x="975200" y="1869281"/>
          <a:ext cx="7216300" cy="2334900"/>
        </p:xfrm>
        <a:graphic>
          <a:graphicData uri="http://schemas.openxmlformats.org/drawingml/2006/table">
            <a:tbl>
              <a:tblPr>
                <a:noFill/>
                <a:tableStyleId>{12C7868F-3B51-4B57-8583-FB4B322EA29A}</a:tableStyleId>
              </a:tblPr>
              <a:tblGrid>
                <a:gridCol w="180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Train Accuracy </a:t>
                      </a:r>
                      <a:endParaRPr sz="12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Test Accuracy</a:t>
                      </a:r>
                      <a:endParaRPr sz="12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Predictability  (Y/N)</a:t>
                      </a:r>
                      <a:endParaRPr sz="12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sz="12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68 %</a:t>
                      </a:r>
                      <a:endParaRPr sz="18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63 %</a:t>
                      </a:r>
                      <a:endParaRPr sz="18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</a:t>
                      </a:r>
                      <a:endParaRPr sz="18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CNN with SMOTE</a:t>
                      </a:r>
                      <a:endParaRPr sz="12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62 %</a:t>
                      </a:r>
                      <a:endParaRPr sz="18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63 %</a:t>
                      </a:r>
                      <a:endParaRPr sz="18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</a:t>
                      </a:r>
                      <a:endParaRPr sz="18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CNN with Regularization</a:t>
                      </a:r>
                      <a:endParaRPr sz="12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63 %</a:t>
                      </a:r>
                      <a:endParaRPr sz="18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61 %</a:t>
                      </a:r>
                      <a:endParaRPr sz="18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</a:t>
                      </a:r>
                      <a:endParaRPr sz="18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09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5"/>
          <p:cNvGraphicFramePr/>
          <p:nvPr>
            <p:extLst>
              <p:ext uri="{D42A27DB-BD31-4B8C-83A1-F6EECF244321}">
                <p14:modId xmlns:p14="http://schemas.microsoft.com/office/powerpoint/2010/main" val="1139646805"/>
              </p:ext>
            </p:extLst>
          </p:nvPr>
        </p:nvGraphicFramePr>
        <p:xfrm>
          <a:off x="872382" y="1634742"/>
          <a:ext cx="7399236" cy="3230780"/>
        </p:xfrm>
        <a:graphic>
          <a:graphicData uri="http://schemas.openxmlformats.org/drawingml/2006/table">
            <a:tbl>
              <a:tblPr>
                <a:noFill/>
                <a:tableStyleId>{12C7868F-3B51-4B57-8583-FB4B322EA29A}</a:tableStyleId>
              </a:tblPr>
              <a:tblGrid>
                <a:gridCol w="164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578594088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98">
                  <a:extLst>
                    <a:ext uri="{9D8B030D-6E8A-4147-A177-3AD203B41FA5}">
                      <a16:colId xmlns:a16="http://schemas.microsoft.com/office/drawing/2014/main" val="3098606389"/>
                    </a:ext>
                  </a:extLst>
                </a:gridCol>
                <a:gridCol w="123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209">
                  <a:extLst>
                    <a:ext uri="{9D8B030D-6E8A-4147-A177-3AD203B41FA5}">
                      <a16:colId xmlns:a16="http://schemas.microsoft.com/office/drawing/2014/main" val="1740814700"/>
                    </a:ext>
                  </a:extLst>
                </a:gridCol>
              </a:tblGrid>
              <a:tr h="2787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Precision </a:t>
                      </a:r>
                      <a:endParaRPr sz="12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Recall</a:t>
                      </a:r>
                      <a:endParaRPr sz="12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f1 score</a:t>
                      </a:r>
                      <a:endParaRPr sz="1200" dirty="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99">
                <a:tc rowSpan="3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American 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75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American 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75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American 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75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Chinese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55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Chinese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67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Chinese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60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0339"/>
                  </a:ext>
                </a:extLst>
              </a:tr>
              <a:tr h="254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Indian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35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Indian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22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Indian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7EE7C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27</a:t>
                      </a:r>
                      <a:endParaRPr sz="1200" dirty="0">
                        <a:solidFill>
                          <a:srgbClr val="F7EE7C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9267"/>
                  </a:ext>
                </a:extLst>
              </a:tr>
              <a:tr h="254499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CNN wi</a:t>
                      </a: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th </a:t>
                      </a:r>
                      <a:r>
                        <a:rPr lang="en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SMOTE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American 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72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American 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60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American 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65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Chinese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49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Chinese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54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Chinese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51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995159"/>
                  </a:ext>
                </a:extLst>
              </a:tr>
              <a:tr h="254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Indian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36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Indian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49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Indian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41</a:t>
                      </a:r>
                      <a:endParaRPr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83654"/>
                  </a:ext>
                </a:extLst>
              </a:tr>
              <a:tr h="254499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CNN with Regularization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American 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65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American 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86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American 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74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Chinese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52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Chinese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51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Chinese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52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89332"/>
                  </a:ext>
                </a:extLst>
              </a:tr>
              <a:tr h="29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Indian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00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Indian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00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Indian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00</a:t>
                      </a:r>
                      <a:endParaRPr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150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13879"/>
                  </a:ext>
                </a:extLst>
              </a:tr>
            </a:tbl>
          </a:graphicData>
        </a:graphic>
      </p:graphicFrame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Google Shape;200;p25">
            <a:extLst>
              <a:ext uri="{FF2B5EF4-FFF2-40B4-BE49-F238E27FC236}">
                <a16:creationId xmlns:a16="http://schemas.microsoft.com/office/drawing/2014/main" id="{E75F8956-65FD-0443-BE36-EFA8232AB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382" y="1097762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metrics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83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Google Shape;200;p25">
            <a:extLst>
              <a:ext uri="{FF2B5EF4-FFF2-40B4-BE49-F238E27FC236}">
                <a16:creationId xmlns:a16="http://schemas.microsoft.com/office/drawing/2014/main" id="{E75F8956-65FD-0443-BE36-EFA8232AB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381" y="1096410"/>
            <a:ext cx="808070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 and loss - CNN with Regularization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2DC59-4BD3-DF43-BB17-8C033FDB1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484" y="1490010"/>
            <a:ext cx="4141242" cy="31849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219969-6EC3-E44C-9097-066A4F36A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1524051"/>
            <a:ext cx="4337779" cy="3149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347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Google Shape;200;p25">
            <a:extLst>
              <a:ext uri="{FF2B5EF4-FFF2-40B4-BE49-F238E27FC236}">
                <a16:creationId xmlns:a16="http://schemas.microsoft.com/office/drawing/2014/main" id="{E75F8956-65FD-0443-BE36-EFA8232AB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382" y="1097762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 and loss CNN with SMOTE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906A3-79F4-C045-8789-94D10F4C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37" y="1947370"/>
            <a:ext cx="3803963" cy="28500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E69AE3-D092-0D4D-BEA5-62AF5E038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47370"/>
            <a:ext cx="4147457" cy="27649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06984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" name="Google Shape;200;p25">
            <a:extLst>
              <a:ext uri="{FF2B5EF4-FFF2-40B4-BE49-F238E27FC236}">
                <a16:creationId xmlns:a16="http://schemas.microsoft.com/office/drawing/2014/main" id="{E75F8956-65FD-0443-BE36-EFA8232AB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055" y="1110305"/>
            <a:ext cx="4702088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Heatmap for 3 top models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17039-31E5-EF40-AAED-2EFCEC7D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2151623"/>
            <a:ext cx="2762145" cy="2619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5102E4-E577-494A-A24F-F97BC6BC6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26" y="2151623"/>
            <a:ext cx="2762145" cy="2619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28BC4-AB5F-C34C-87AF-8BE9B84BD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48" y="2116434"/>
            <a:ext cx="2732734" cy="26551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3E7DE5-8CAA-9544-8C40-45EACEBAFE0E}"/>
              </a:ext>
            </a:extLst>
          </p:cNvPr>
          <p:cNvSpPr txBox="1"/>
          <p:nvPr/>
        </p:nvSpPr>
        <p:spPr>
          <a:xfrm>
            <a:off x="1172184" y="1706038"/>
            <a:ext cx="581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EFB97-3223-9348-A913-91094D64C4B1}"/>
              </a:ext>
            </a:extLst>
          </p:cNvPr>
          <p:cNvSpPr txBox="1"/>
          <p:nvPr/>
        </p:nvSpPr>
        <p:spPr>
          <a:xfrm>
            <a:off x="3736674" y="173968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CNN With SMOTE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22420-87E9-F545-B7D8-A9F1DF464B8E}"/>
              </a:ext>
            </a:extLst>
          </p:cNvPr>
          <p:cNvSpPr txBox="1"/>
          <p:nvPr/>
        </p:nvSpPr>
        <p:spPr>
          <a:xfrm>
            <a:off x="6776258" y="1739685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CNN with Reg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25CAB-25B3-8F44-A794-E3F12326B2AF}"/>
              </a:ext>
            </a:extLst>
          </p:cNvPr>
          <p:cNvSpPr txBox="1"/>
          <p:nvPr/>
        </p:nvSpPr>
        <p:spPr>
          <a:xfrm>
            <a:off x="2953061" y="1431908"/>
            <a:ext cx="326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0 - American 1 - Chinese 2 - Indian </a:t>
            </a:r>
          </a:p>
        </p:txBody>
      </p:sp>
    </p:spTree>
    <p:extLst>
      <p:ext uri="{BB962C8B-B14F-4D97-AF65-F5344CB8AC3E}">
        <p14:creationId xmlns:p14="http://schemas.microsoft.com/office/powerpoint/2010/main" val="298894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1155056" y="1600349"/>
            <a:ext cx="354145" cy="354145"/>
            <a:chOff x="5964175" y="4329750"/>
            <a:chExt cx="421350" cy="421350"/>
          </a:xfrm>
        </p:grpSpPr>
        <p:sp>
          <p:nvSpPr>
            <p:cNvPr id="118" name="Google Shape;118;p1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5670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77714" y="1065267"/>
            <a:ext cx="6010766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77714" y="1458867"/>
            <a:ext cx="7964424" cy="33529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SVM is best performing model - good accuracy and optimal precision and recall for all classes.</a:t>
            </a:r>
          </a:p>
          <a:p>
            <a:r>
              <a:rPr lang="en" dirty="0"/>
              <a:t>After using balancing technique SMOTE , precision and recall gets </a:t>
            </a:r>
            <a:r>
              <a:rPr lang="en-US" dirty="0"/>
              <a:t>better,</a:t>
            </a:r>
            <a:r>
              <a:rPr lang="en" dirty="0"/>
              <a:t> and CNN </a:t>
            </a:r>
            <a:r>
              <a:rPr lang="en-US" dirty="0"/>
              <a:t>can</a:t>
            </a:r>
            <a:r>
              <a:rPr lang="en" dirty="0"/>
              <a:t> predict all 3 classes with slight comp</a:t>
            </a:r>
            <a:r>
              <a:rPr lang="en-US" dirty="0" err="1"/>
              <a:t>ro</a:t>
            </a:r>
            <a:r>
              <a:rPr lang="en" dirty="0"/>
              <a:t>mise on accuracy.</a:t>
            </a:r>
          </a:p>
          <a:p>
            <a:r>
              <a:rPr lang="en" dirty="0"/>
              <a:t>Data is insufficient and imbalanced.</a:t>
            </a:r>
          </a:p>
          <a:p>
            <a:r>
              <a:rPr lang="en" dirty="0"/>
              <a:t>Due to imbalanced data CNN gives biased results and does not predict 1 class at all.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28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975250" y="2130551"/>
            <a:ext cx="7193400" cy="7251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Gathering data</a:t>
            </a:r>
            <a:endParaRPr dirty="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1155056" y="1600349"/>
            <a:ext cx="354145" cy="354145"/>
            <a:chOff x="5964175" y="4329750"/>
            <a:chExt cx="421350" cy="421350"/>
          </a:xfrm>
        </p:grpSpPr>
        <p:sp>
          <p:nvSpPr>
            <p:cNvPr id="118" name="Google Shape;118;p1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2295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77714" y="1065267"/>
            <a:ext cx="6010766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77714" y="1458867"/>
            <a:ext cx="7964424" cy="29782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Gather more data and try to add more classes.</a:t>
            </a:r>
          </a:p>
          <a:p>
            <a:r>
              <a:rPr lang="en" dirty="0"/>
              <a:t>Convert this into a web app for better demonstration.</a:t>
            </a:r>
          </a:p>
          <a:p>
            <a:r>
              <a:rPr lang="en" dirty="0"/>
              <a:t>Try different approach for classification , </a:t>
            </a:r>
            <a:r>
              <a:rPr lang="en-US" dirty="0"/>
              <a:t>e.g.,</a:t>
            </a:r>
            <a:r>
              <a:rPr lang="en" dirty="0"/>
              <a:t> </a:t>
            </a:r>
            <a:r>
              <a:rPr lang="en-US" dirty="0"/>
              <a:t>try to vectorize with a single word for each user’s pronunciation.</a:t>
            </a:r>
          </a:p>
          <a:p>
            <a:r>
              <a:rPr lang="en-US" dirty="0"/>
              <a:t>More research with different datasets.</a:t>
            </a:r>
          </a:p>
          <a:p>
            <a:endParaRPr lang="en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818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36"/>
          <p:cNvSpPr txBox="1">
            <a:spLocks noGrp="1"/>
          </p:cNvSpPr>
          <p:nvPr>
            <p:ph type="body" idx="1"/>
          </p:nvPr>
        </p:nvSpPr>
        <p:spPr>
          <a:xfrm>
            <a:off x="975250" y="1458867"/>
            <a:ext cx="7193400" cy="3427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those that made these awesome resources freely available:</a:t>
            </a:r>
            <a:endParaRPr sz="2400" dirty="0"/>
          </a:p>
          <a:p>
            <a:pPr lvl="0">
              <a:lnSpc>
                <a:spcPct val="115000"/>
              </a:lnSpc>
            </a:pPr>
            <a:r>
              <a:rPr lang="en-US" sz="2000" dirty="0">
                <a:hlinkClick r:id="rId3"/>
              </a:rPr>
              <a:t>https://www.kaggle.com/rtatman/speech-accent-archive</a:t>
            </a:r>
            <a:endParaRPr lang="en-US" sz="2000" dirty="0"/>
          </a:p>
          <a:p>
            <a:pPr lvl="0">
              <a:lnSpc>
                <a:spcPct val="115000"/>
              </a:lnSpc>
            </a:pPr>
            <a:r>
              <a:rPr lang="en-US" sz="2000" dirty="0">
                <a:hlinkClick r:id="rId4"/>
              </a:rPr>
              <a:t>https://www.kdnuggets.com/2020/02/audio-data-analysis-deep-learning-python-part-1.html</a:t>
            </a:r>
            <a:endParaRPr lang="en-US" sz="2000" dirty="0"/>
          </a:p>
          <a:p>
            <a:pPr marL="342900" indent="-342900"/>
            <a:r>
              <a:rPr lang="en-US" sz="2000" dirty="0">
                <a:hlinkClick r:id="rId5"/>
              </a:rPr>
              <a:t>https://github.com/yatharthgarg/Speech-Accent-Recognition</a:t>
            </a:r>
            <a:endParaRPr lang="en-US" sz="2000" dirty="0"/>
          </a:p>
          <a:p>
            <a:pPr marL="342900" indent="-342900"/>
            <a:r>
              <a:rPr lang="en-US" sz="2000" dirty="0"/>
              <a:t>https://</a:t>
            </a:r>
            <a:r>
              <a:rPr lang="en-US" sz="2000" dirty="0" err="1"/>
              <a:t>medium.com</a:t>
            </a:r>
            <a:r>
              <a:rPr lang="en-US" sz="2000" dirty="0"/>
              <a:t>/</a:t>
            </a:r>
            <a:r>
              <a:rPr lang="en-US" sz="2000" dirty="0" err="1"/>
              <a:t>prathena</a:t>
            </a:r>
            <a:r>
              <a:rPr lang="en-US" sz="2000" dirty="0"/>
              <a:t>/the-dummys-guide-to-mfcc-aceab2450fd</a:t>
            </a:r>
            <a:endParaRPr lang="en" sz="2000" dirty="0"/>
          </a:p>
          <a:p>
            <a:pPr lvl="0">
              <a:lnSpc>
                <a:spcPct val="115000"/>
              </a:lnSpc>
            </a:pPr>
            <a:endParaRPr sz="2400"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126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32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ctrTitle" idx="4294967295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Thanks!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294967295"/>
          </p:nvPr>
        </p:nvSpPr>
        <p:spPr>
          <a:xfrm>
            <a:off x="-3398108" y="2767748"/>
            <a:ext cx="11516308" cy="76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sz="1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13" name="Google Shape;313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16" name="Google Shape;316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Gathering initial data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Initial dataset was obtained from Kaggle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rtatman</a:t>
            </a:r>
            <a:r>
              <a:rPr lang="en-US" dirty="0"/>
              <a:t>/speech-accent-archive.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Dataset had around 2000 audio files and a CSV file.</a:t>
            </a:r>
          </a:p>
          <a:p>
            <a:pPr>
              <a:spcBef>
                <a:spcPts val="0"/>
              </a:spcBef>
            </a:pPr>
            <a:r>
              <a:rPr lang="en-US" dirty="0"/>
              <a:t>CSV File contained biographical information about speaker.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32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92954" y="1083555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Gathering initial data 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Audio files contained below paragraph spoken by all the speakers in duration about 20-30 seconds. 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Please call Stella.  Ask her to bring these things with her from the store:  Six spoons of fresh snow peas, five thick slabs of blue cheese, and maybe a snack for her brother Bob.  We also need a small plastic snake and a big toy frog for the kids.  She can scoop these things into three red bags, and we will go meet her Wednesday at the train station.”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75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918743" y="877870"/>
            <a:ext cx="3432158" cy="8387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Available Data </a:t>
            </a:r>
            <a:endParaRPr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841248" y="1645226"/>
            <a:ext cx="3660302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Most number of audio files available from USA , followed by China , UK , India , Canada and South Korea </a:t>
            </a:r>
            <a:endParaRPr dirty="0"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056AA-D26C-564E-9B6E-3BECFA28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50" y="192182"/>
            <a:ext cx="4374642" cy="42380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241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329484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data story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34024" y="1556833"/>
            <a:ext cx="3377294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dirty="0"/>
              <a:t>Original data is hosted @ </a:t>
            </a:r>
            <a:r>
              <a:rPr lang="en-US" dirty="0">
                <a:hlinkClick r:id="rId3"/>
              </a:rPr>
              <a:t>https://accent.gmu.edu/</a:t>
            </a:r>
            <a:endParaRPr lang="en-US" dirty="0"/>
          </a:p>
          <a:p>
            <a:pPr marL="76200" lvl="0" indent="0">
              <a:buNone/>
            </a:pPr>
            <a:r>
              <a:rPr lang="en-US" dirty="0"/>
              <a:t>This data is created and maintained by George Mason University’s department of English Speech Accent Archive</a:t>
            </a:r>
          </a:p>
          <a:p>
            <a:pPr marL="76200" lvl="0" indent="0">
              <a:buNone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98D2F08-4782-8544-9B6F-688B1E439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544" y="787560"/>
            <a:ext cx="4600540" cy="35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7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387107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Gathering more data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359675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Additional data was gathered from Speech Accent Archive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Data was scraped using </a:t>
            </a:r>
            <a:r>
              <a:rPr lang="en-US" dirty="0" err="1"/>
              <a:t>BeautifulSoup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Data was cleaned and filtered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D6B0E-241E-5746-8517-654FFB8A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1054198"/>
            <a:ext cx="4006180" cy="361945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250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975250" y="2130551"/>
            <a:ext cx="7193400" cy="7251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Studying Audio Data</a:t>
            </a:r>
            <a:endParaRPr dirty="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1155056" y="1600349"/>
            <a:ext cx="354145" cy="354145"/>
            <a:chOff x="5964175" y="4329750"/>
            <a:chExt cx="421350" cy="421350"/>
          </a:xfrm>
        </p:grpSpPr>
        <p:sp>
          <p:nvSpPr>
            <p:cNvPr id="118" name="Google Shape;118;p1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0041162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889</Words>
  <Application>Microsoft Macintosh PowerPoint</Application>
  <PresentationFormat>On-screen Show (16:9)</PresentationFormat>
  <Paragraphs>196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Titillium Web</vt:lpstr>
      <vt:lpstr>Quantico</vt:lpstr>
      <vt:lpstr>Calibri</vt:lpstr>
      <vt:lpstr>Arial</vt:lpstr>
      <vt:lpstr>Titillium Web Light</vt:lpstr>
      <vt:lpstr>Juno template</vt:lpstr>
      <vt:lpstr>Capstone Presentation - Speech Accent Recognition  </vt:lpstr>
      <vt:lpstr>Problem statement </vt:lpstr>
      <vt:lpstr>Gathering data</vt:lpstr>
      <vt:lpstr>Gathering initial data</vt:lpstr>
      <vt:lpstr>Gathering initial data </vt:lpstr>
      <vt:lpstr>Available Data </vt:lpstr>
      <vt:lpstr>Original data story</vt:lpstr>
      <vt:lpstr>Gathering more data</vt:lpstr>
      <vt:lpstr>Studying Audio Data</vt:lpstr>
      <vt:lpstr>What is Audio Data</vt:lpstr>
      <vt:lpstr>Audio Features</vt:lpstr>
      <vt:lpstr> Audio Data EDA</vt:lpstr>
      <vt:lpstr>Audio Wave plot from audio file</vt:lpstr>
      <vt:lpstr>Spectogram from audio file</vt:lpstr>
      <vt:lpstr>MFCC from audio file</vt:lpstr>
      <vt:lpstr>Comparison of audio wave for speakers from 4 different countries</vt:lpstr>
      <vt:lpstr>Comparison of audio wave for speakers from 4 different countries</vt:lpstr>
      <vt:lpstr>Comparison of audio wave for speakers from 4 different countries</vt:lpstr>
      <vt:lpstr>Building and testing Models </vt:lpstr>
      <vt:lpstr>Prepare for modeling </vt:lpstr>
      <vt:lpstr>Prepare for modeling </vt:lpstr>
      <vt:lpstr>Different models experimented</vt:lpstr>
      <vt:lpstr>Best performing models</vt:lpstr>
      <vt:lpstr>Other metrics</vt:lpstr>
      <vt:lpstr>Accuracy and loss - CNN with Regularization</vt:lpstr>
      <vt:lpstr>Accuracy and loss CNN with SMOTE</vt:lpstr>
      <vt:lpstr>Heatmap for 3 top models </vt:lpstr>
      <vt:lpstr>Conclusion</vt:lpstr>
      <vt:lpstr>Summary</vt:lpstr>
      <vt:lpstr>Next Steps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YourPresentation Title</dc:title>
  <cp:lastModifiedBy>Sonali Bhatia</cp:lastModifiedBy>
  <cp:revision>55</cp:revision>
  <dcterms:modified xsi:type="dcterms:W3CDTF">2020-12-11T20:19:35Z</dcterms:modified>
</cp:coreProperties>
</file>