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4" r:id="rId4"/>
    <p:sldId id="257" r:id="rId5"/>
    <p:sldId id="258" r:id="rId6"/>
    <p:sldId id="260" r:id="rId7"/>
    <p:sldId id="272" r:id="rId8"/>
    <p:sldId id="270" r:id="rId9"/>
    <p:sldId id="271" r:id="rId10"/>
    <p:sldId id="259" r:id="rId11"/>
    <p:sldId id="261" r:id="rId12"/>
    <p:sldId id="262" r:id="rId13"/>
    <p:sldId id="264" r:id="rId14"/>
    <p:sldId id="263" r:id="rId15"/>
    <p:sldId id="265" r:id="rId16"/>
    <p:sldId id="266" r:id="rId17"/>
    <p:sldId id="267"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9855" y="964096"/>
            <a:ext cx="8915399" cy="1858617"/>
          </a:xfrm>
        </p:spPr>
        <p:txBody>
          <a:bodyPr/>
          <a:lstStyle/>
          <a:p>
            <a:pPr algn="ctr"/>
            <a:r>
              <a:rPr lang="en-IN" dirty="0">
                <a:latin typeface="Algerian" panose="04020705040A02060702" pitchFamily="82" charset="0"/>
              </a:rPr>
              <a:t>IMDB Database</a:t>
            </a:r>
          </a:p>
        </p:txBody>
      </p:sp>
      <p:sp>
        <p:nvSpPr>
          <p:cNvPr id="3" name="Subtitle 2"/>
          <p:cNvSpPr>
            <a:spLocks noGrp="1"/>
          </p:cNvSpPr>
          <p:nvPr>
            <p:ph type="subTitle" idx="1"/>
          </p:nvPr>
        </p:nvSpPr>
        <p:spPr>
          <a:xfrm>
            <a:off x="2562709" y="3962400"/>
            <a:ext cx="8915399" cy="1868557"/>
          </a:xfrm>
        </p:spPr>
        <p:txBody>
          <a:bodyPr>
            <a:normAutofit fontScale="47500" lnSpcReduction="20000"/>
          </a:bodyPr>
          <a:lstStyle/>
          <a:p>
            <a:pPr algn="r"/>
            <a:r>
              <a:rPr lang="en-IN" sz="4000" dirty="0">
                <a:latin typeface="Algerian" panose="04020705040A02060702" pitchFamily="82" charset="0"/>
              </a:rPr>
              <a:t>PROJECT BY </a:t>
            </a:r>
          </a:p>
          <a:p>
            <a:pPr algn="r"/>
            <a:r>
              <a:rPr lang="en-IN" sz="4000" dirty="0">
                <a:latin typeface="Algerian" panose="04020705040A02060702" pitchFamily="82" charset="0"/>
              </a:rPr>
              <a:t>Group 3</a:t>
            </a:r>
          </a:p>
          <a:p>
            <a:pPr algn="r"/>
            <a:r>
              <a:rPr lang="en-IN" sz="4000" dirty="0">
                <a:latin typeface="Algerian" panose="04020705040A02060702" pitchFamily="82" charset="0"/>
              </a:rPr>
              <a:t>TEJESH RATHI</a:t>
            </a:r>
          </a:p>
          <a:p>
            <a:pPr algn="r"/>
            <a:r>
              <a:rPr lang="en-IN" sz="4000" dirty="0">
                <a:latin typeface="Algerian" panose="04020705040A02060702" pitchFamily="82" charset="0"/>
              </a:rPr>
              <a:t>PALAK AGRAWAL</a:t>
            </a:r>
          </a:p>
          <a:p>
            <a:pPr algn="r"/>
            <a:r>
              <a:rPr lang="en-IN" sz="4000" dirty="0">
                <a:latin typeface="Algerian" panose="04020705040A02060702" pitchFamily="82" charset="0"/>
              </a:rPr>
              <a:t>SONALI CHAUDHARI</a:t>
            </a:r>
          </a:p>
        </p:txBody>
      </p:sp>
    </p:spTree>
    <p:extLst>
      <p:ext uri="{BB962C8B-B14F-4D97-AF65-F5344CB8AC3E}">
        <p14:creationId xmlns:p14="http://schemas.microsoft.com/office/powerpoint/2010/main" val="151992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POWER OF TABLEAU</a:t>
            </a:r>
          </a:p>
        </p:txBody>
      </p:sp>
      <p:sp>
        <p:nvSpPr>
          <p:cNvPr id="3" name="Content Placeholder 2"/>
          <p:cNvSpPr>
            <a:spLocks noGrp="1"/>
          </p:cNvSpPr>
          <p:nvPr>
            <p:ph idx="1"/>
          </p:nvPr>
        </p:nvSpPr>
        <p:spPr>
          <a:xfrm>
            <a:off x="2589212" y="1975449"/>
            <a:ext cx="8915400" cy="3935773"/>
          </a:xfrm>
        </p:spPr>
        <p:txBody>
          <a:bodyPr>
            <a:normAutofit/>
          </a:bodyPr>
          <a:lstStyle/>
          <a:p>
            <a:r>
              <a:rPr lang="en-US" dirty="0"/>
              <a:t>Tableau is data visualization software used for analysis purposes.</a:t>
            </a:r>
          </a:p>
          <a:p>
            <a:r>
              <a:rPr lang="en-IN" dirty="0"/>
              <a:t>Tableau for IMDB Data Analysis.</a:t>
            </a:r>
            <a:endParaRPr lang="en-US" dirty="0"/>
          </a:p>
        </p:txBody>
      </p:sp>
    </p:spTree>
    <p:extLst>
      <p:ext uri="{BB962C8B-B14F-4D97-AF65-F5344CB8AC3E}">
        <p14:creationId xmlns:p14="http://schemas.microsoft.com/office/powerpoint/2010/main" val="183932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Shows the age of all the celebrities in our database and gives us the average age of Celebrities.</a:t>
            </a:r>
          </a:p>
        </p:txBody>
      </p:sp>
      <p:pic>
        <p:nvPicPr>
          <p:cNvPr id="4" name="Content Placeholder 3"/>
          <p:cNvPicPr>
            <a:picLocks noGrp="1" noChangeAspect="1"/>
          </p:cNvPicPr>
          <p:nvPr>
            <p:ph idx="1"/>
          </p:nvPr>
        </p:nvPicPr>
        <p:blipFill>
          <a:blip r:embed="rId2"/>
          <a:stretch>
            <a:fillRect/>
          </a:stretch>
        </p:blipFill>
        <p:spPr>
          <a:xfrm>
            <a:off x="2592926" y="1905001"/>
            <a:ext cx="7690558" cy="4439528"/>
          </a:xfrm>
        </p:spPr>
      </p:pic>
    </p:spTree>
    <p:extLst>
      <p:ext uri="{BB962C8B-B14F-4D97-AF65-F5344CB8AC3E}">
        <p14:creationId xmlns:p14="http://schemas.microsoft.com/office/powerpoint/2010/main" val="99544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Similar to the previous one, just with additional year of their birth shown and their respective average</a:t>
            </a:r>
          </a:p>
        </p:txBody>
      </p:sp>
      <p:pic>
        <p:nvPicPr>
          <p:cNvPr id="4" name="Content Placeholder 3"/>
          <p:cNvPicPr>
            <a:picLocks noGrp="1" noChangeAspect="1"/>
          </p:cNvPicPr>
          <p:nvPr>
            <p:ph idx="1"/>
          </p:nvPr>
        </p:nvPicPr>
        <p:blipFill>
          <a:blip r:embed="rId2"/>
          <a:stretch>
            <a:fillRect/>
          </a:stretch>
        </p:blipFill>
        <p:spPr>
          <a:xfrm>
            <a:off x="2335237" y="2067951"/>
            <a:ext cx="8932985" cy="4459458"/>
          </a:xfrm>
        </p:spPr>
      </p:pic>
    </p:spTree>
    <p:extLst>
      <p:ext uri="{BB962C8B-B14F-4D97-AF65-F5344CB8AC3E}">
        <p14:creationId xmlns:p14="http://schemas.microsoft.com/office/powerpoint/2010/main" val="155420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Movie name and it’s profit based on the total collection till date and the budget at which the film is made.</a:t>
            </a:r>
          </a:p>
        </p:txBody>
      </p:sp>
      <p:pic>
        <p:nvPicPr>
          <p:cNvPr id="4" name="Content Placeholder 3"/>
          <p:cNvPicPr>
            <a:picLocks noGrp="1" noChangeAspect="1"/>
          </p:cNvPicPr>
          <p:nvPr>
            <p:ph idx="1"/>
          </p:nvPr>
        </p:nvPicPr>
        <p:blipFill>
          <a:blip r:embed="rId2"/>
          <a:stretch>
            <a:fillRect/>
          </a:stretch>
        </p:blipFill>
        <p:spPr>
          <a:xfrm>
            <a:off x="2592924" y="1905000"/>
            <a:ext cx="8759703" cy="4397326"/>
          </a:xfrm>
        </p:spPr>
      </p:pic>
    </p:spTree>
    <p:extLst>
      <p:ext uri="{BB962C8B-B14F-4D97-AF65-F5344CB8AC3E}">
        <p14:creationId xmlns:p14="http://schemas.microsoft.com/office/powerpoint/2010/main" val="217881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dirty="0"/>
              <a:t>This shows us the personal details of the stars with number of spouses and children count with each, as per the IMDB.</a:t>
            </a:r>
          </a:p>
        </p:txBody>
      </p:sp>
      <p:pic>
        <p:nvPicPr>
          <p:cNvPr id="6" name="Content Placeholder 5"/>
          <p:cNvPicPr>
            <a:picLocks noGrp="1" noChangeAspect="1"/>
          </p:cNvPicPr>
          <p:nvPr>
            <p:ph idx="1"/>
          </p:nvPr>
        </p:nvPicPr>
        <p:blipFill>
          <a:blip r:embed="rId2"/>
          <a:stretch>
            <a:fillRect/>
          </a:stretch>
        </p:blipFill>
        <p:spPr>
          <a:xfrm>
            <a:off x="2025748" y="1905000"/>
            <a:ext cx="9478865" cy="4481732"/>
          </a:xfrm>
        </p:spPr>
      </p:pic>
    </p:spTree>
    <p:extLst>
      <p:ext uri="{BB962C8B-B14F-4D97-AF65-F5344CB8AC3E}">
        <p14:creationId xmlns:p14="http://schemas.microsoft.com/office/powerpoint/2010/main" val="137273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2" name="Group 11"/>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3" name="Freeform 11"/>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6" name="Content Placeholder 3"/>
          <p:cNvPicPr>
            <a:picLocks noChangeAspect="1"/>
          </p:cNvPicPr>
          <p:nvPr/>
        </p:nvPicPr>
        <p:blipFill rotWithShape="1">
          <a:blip r:embed="rId2"/>
          <a:srcRect t="6749" r="1" b="15805"/>
          <a:stretch/>
        </p:blipFill>
        <p:spPr>
          <a:xfrm>
            <a:off x="-1555" y="1731"/>
            <a:ext cx="5402437" cy="6858000"/>
          </a:xfrm>
          <a:prstGeom prst="rect">
            <a:avLst/>
          </a:prstGeom>
        </p:spPr>
      </p:pic>
      <p:sp>
        <p:nvSpPr>
          <p:cNvPr id="2" name="Title 1"/>
          <p:cNvSpPr>
            <a:spLocks noGrp="1"/>
          </p:cNvSpPr>
          <p:nvPr>
            <p:ph type="title"/>
          </p:nvPr>
        </p:nvSpPr>
        <p:spPr>
          <a:xfrm>
            <a:off x="6483096" y="624110"/>
            <a:ext cx="5021516" cy="1280890"/>
          </a:xfrm>
        </p:spPr>
        <p:txBody>
          <a:bodyPr>
            <a:normAutofit/>
          </a:bodyPr>
          <a:lstStyle/>
          <a:p>
            <a:r>
              <a:rPr lang="en-IN" sz="3300" dirty="0"/>
              <a:t>The number of movies released each year</a:t>
            </a:r>
          </a:p>
        </p:txBody>
      </p:sp>
    </p:spTree>
    <p:extLst>
      <p:ext uri="{BB962C8B-B14F-4D97-AF65-F5344CB8AC3E}">
        <p14:creationId xmlns:p14="http://schemas.microsoft.com/office/powerpoint/2010/main" val="2961563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2" name="Group 11"/>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3" name="Freeform 11"/>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6" name="Content Placeholder 3"/>
          <p:cNvPicPr>
            <a:picLocks noChangeAspect="1"/>
          </p:cNvPicPr>
          <p:nvPr/>
        </p:nvPicPr>
        <p:blipFill rotWithShape="1">
          <a:blip r:embed="rId2"/>
          <a:srcRect t="7089" r="2" b="3721"/>
          <a:stretch/>
        </p:blipFill>
        <p:spPr>
          <a:xfrm>
            <a:off x="-1555" y="1731"/>
            <a:ext cx="5709211" cy="6858000"/>
          </a:xfrm>
          <a:prstGeom prst="rect">
            <a:avLst/>
          </a:prstGeom>
        </p:spPr>
      </p:pic>
      <p:sp>
        <p:nvSpPr>
          <p:cNvPr id="2" name="Title 1"/>
          <p:cNvSpPr>
            <a:spLocks noGrp="1"/>
          </p:cNvSpPr>
          <p:nvPr>
            <p:ph type="title"/>
          </p:nvPr>
        </p:nvSpPr>
        <p:spPr>
          <a:xfrm>
            <a:off x="6483095" y="624110"/>
            <a:ext cx="4145147" cy="1748030"/>
          </a:xfrm>
        </p:spPr>
        <p:txBody>
          <a:bodyPr>
            <a:normAutofit/>
          </a:bodyPr>
          <a:lstStyle/>
          <a:p>
            <a:pPr>
              <a:lnSpc>
                <a:spcPct val="80000"/>
              </a:lnSpc>
            </a:pPr>
            <a:r>
              <a:rPr lang="en-IN" sz="2800" dirty="0"/>
              <a:t>The amount of money put in on each movies with rise in the count of movies.</a:t>
            </a:r>
          </a:p>
        </p:txBody>
      </p:sp>
    </p:spTree>
    <p:extLst>
      <p:ext uri="{BB962C8B-B14F-4D97-AF65-F5344CB8AC3E}">
        <p14:creationId xmlns:p14="http://schemas.microsoft.com/office/powerpoint/2010/main" val="383139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The range of users  part of IMDB</a:t>
            </a:r>
          </a:p>
        </p:txBody>
      </p:sp>
      <p:pic>
        <p:nvPicPr>
          <p:cNvPr id="4" name="Content Placeholder 3"/>
          <p:cNvPicPr>
            <a:picLocks noGrp="1" noChangeAspect="1"/>
          </p:cNvPicPr>
          <p:nvPr>
            <p:ph idx="1"/>
          </p:nvPr>
        </p:nvPicPr>
        <p:blipFill>
          <a:blip r:embed="rId2"/>
          <a:stretch>
            <a:fillRect/>
          </a:stretch>
        </p:blipFill>
        <p:spPr>
          <a:xfrm>
            <a:off x="2592925" y="1589649"/>
            <a:ext cx="7399214" cy="4322201"/>
          </a:xfrm>
        </p:spPr>
      </p:pic>
    </p:spTree>
    <p:extLst>
      <p:ext uri="{BB962C8B-B14F-4D97-AF65-F5344CB8AC3E}">
        <p14:creationId xmlns:p14="http://schemas.microsoft.com/office/powerpoint/2010/main" val="3472496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Based on one of our query which gives the most popular genre based on the box office collection</a:t>
            </a:r>
          </a:p>
        </p:txBody>
      </p:sp>
      <p:pic>
        <p:nvPicPr>
          <p:cNvPr id="4" name="Content Placeholder 3"/>
          <p:cNvPicPr>
            <a:picLocks noGrp="1" noChangeAspect="1"/>
          </p:cNvPicPr>
          <p:nvPr>
            <p:ph idx="1"/>
          </p:nvPr>
        </p:nvPicPr>
        <p:blipFill>
          <a:blip r:embed="rId2"/>
          <a:stretch>
            <a:fillRect/>
          </a:stretch>
        </p:blipFill>
        <p:spPr>
          <a:xfrm>
            <a:off x="2592924" y="1905000"/>
            <a:ext cx="8365807" cy="4298852"/>
          </a:xfrm>
        </p:spPr>
      </p:pic>
    </p:spTree>
    <p:extLst>
      <p:ext uri="{BB962C8B-B14F-4D97-AF65-F5344CB8AC3E}">
        <p14:creationId xmlns:p14="http://schemas.microsoft.com/office/powerpoint/2010/main" val="504170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1408043"/>
          </a:xfrm>
        </p:spPr>
        <p:txBody>
          <a:bodyPr/>
          <a:lstStyle/>
          <a:p>
            <a:pPr algn="ctr"/>
            <a:r>
              <a:rPr lang="en-IN" dirty="0"/>
              <a:t>Questions?</a:t>
            </a:r>
          </a:p>
        </p:txBody>
      </p:sp>
    </p:spTree>
    <p:extLst>
      <p:ext uri="{BB962C8B-B14F-4D97-AF65-F5344CB8AC3E}">
        <p14:creationId xmlns:p14="http://schemas.microsoft.com/office/powerpoint/2010/main" val="146456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Contents</a:t>
            </a:r>
          </a:p>
        </p:txBody>
      </p:sp>
      <p:sp>
        <p:nvSpPr>
          <p:cNvPr id="3" name="Content Placeholder 2"/>
          <p:cNvSpPr>
            <a:spLocks noGrp="1"/>
          </p:cNvSpPr>
          <p:nvPr>
            <p:ph idx="1"/>
          </p:nvPr>
        </p:nvSpPr>
        <p:spPr/>
        <p:txBody>
          <a:bodyPr/>
          <a:lstStyle/>
          <a:p>
            <a:r>
              <a:rPr lang="en-US" dirty="0">
                <a:latin typeface="Bookman Old Style" panose="02050604050505020204" pitchFamily="18" charset="0"/>
              </a:rPr>
              <a:t>Introduction</a:t>
            </a:r>
          </a:p>
          <a:p>
            <a:r>
              <a:rPr lang="en-US" dirty="0">
                <a:latin typeface="Bookman Old Style" panose="02050604050505020204" pitchFamily="18" charset="0"/>
              </a:rPr>
              <a:t>ER Model</a:t>
            </a:r>
          </a:p>
          <a:p>
            <a:r>
              <a:rPr lang="en-US" dirty="0">
                <a:latin typeface="Bookman Old Style" panose="02050604050505020204" pitchFamily="18" charset="0"/>
              </a:rPr>
              <a:t>Queries</a:t>
            </a:r>
          </a:p>
          <a:p>
            <a:r>
              <a:rPr lang="en-US" dirty="0">
                <a:latin typeface="Bookman Old Style" panose="02050604050505020204" pitchFamily="18" charset="0"/>
              </a:rPr>
              <a:t>Views</a:t>
            </a:r>
          </a:p>
          <a:p>
            <a:r>
              <a:rPr lang="en-US" dirty="0">
                <a:latin typeface="Bookman Old Style" panose="02050604050505020204" pitchFamily="18" charset="0"/>
              </a:rPr>
              <a:t>PL/SQL (Procedure, Function, Trigger and Cursor)</a:t>
            </a:r>
          </a:p>
          <a:p>
            <a:r>
              <a:rPr lang="en-US" dirty="0">
                <a:latin typeface="Bookman Old Style" panose="02050604050505020204" pitchFamily="18" charset="0"/>
              </a:rPr>
              <a:t>Power of Tableau</a:t>
            </a:r>
          </a:p>
          <a:p>
            <a:endParaRPr lang="en-US" dirty="0"/>
          </a:p>
        </p:txBody>
      </p:sp>
    </p:spTree>
    <p:extLst>
      <p:ext uri="{BB962C8B-B14F-4D97-AF65-F5344CB8AC3E}">
        <p14:creationId xmlns:p14="http://schemas.microsoft.com/office/powerpoint/2010/main" val="132341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Introduction</a:t>
            </a:r>
          </a:p>
        </p:txBody>
      </p:sp>
      <p:sp>
        <p:nvSpPr>
          <p:cNvPr id="3" name="Content Placeholder 2"/>
          <p:cNvSpPr>
            <a:spLocks noGrp="1"/>
          </p:cNvSpPr>
          <p:nvPr>
            <p:ph idx="1"/>
          </p:nvPr>
        </p:nvSpPr>
        <p:spPr/>
        <p:txBody>
          <a:bodyPr/>
          <a:lstStyle/>
          <a:p>
            <a:r>
              <a:rPr lang="en-US" dirty="0">
                <a:latin typeface="Bookman Old Style" panose="02050604050505020204" pitchFamily="18" charset="0"/>
              </a:rPr>
              <a:t>IMDB is a database of information related to Movies, TV Shows, Celebrities, News, Awards and Bookings.</a:t>
            </a:r>
          </a:p>
          <a:p>
            <a:r>
              <a:rPr lang="en-US" dirty="0">
                <a:latin typeface="Bookman Old Style" panose="02050604050505020204" pitchFamily="18" charset="0"/>
              </a:rPr>
              <a:t>Objective:  Design database similar to IMDB, populate data and analyze the data</a:t>
            </a:r>
          </a:p>
          <a:p>
            <a:endParaRPr lang="en-US" dirty="0"/>
          </a:p>
          <a:p>
            <a:endParaRPr lang="en-US" dirty="0"/>
          </a:p>
        </p:txBody>
      </p:sp>
    </p:spTree>
    <p:extLst>
      <p:ext uri="{BB962C8B-B14F-4D97-AF65-F5344CB8AC3E}">
        <p14:creationId xmlns:p14="http://schemas.microsoft.com/office/powerpoint/2010/main" val="3451092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ER Model</a:t>
            </a:r>
          </a:p>
        </p:txBody>
      </p:sp>
      <p:sp>
        <p:nvSpPr>
          <p:cNvPr id="3" name="Content Placeholder 2"/>
          <p:cNvSpPr>
            <a:spLocks noGrp="1"/>
          </p:cNvSpPr>
          <p:nvPr>
            <p:ph idx="1"/>
          </p:nvPr>
        </p:nvSpPr>
        <p:spPr>
          <a:xfrm>
            <a:off x="2589212" y="2133600"/>
            <a:ext cx="5719901" cy="3777622"/>
          </a:xfrm>
        </p:spPr>
        <p:txBody>
          <a:bodyPr/>
          <a:lstStyle/>
          <a:p>
            <a:r>
              <a:rPr lang="en-IN" dirty="0">
                <a:latin typeface="Bookman Old Style" panose="02050604050505020204" pitchFamily="18" charset="0"/>
              </a:rPr>
              <a:t>We have created a total of 67 entities divided into 7 schemas as below:</a:t>
            </a:r>
          </a:p>
          <a:p>
            <a:pPr lvl="1"/>
            <a:r>
              <a:rPr lang="en-IN" dirty="0">
                <a:latin typeface="Bookman Old Style" panose="02050604050505020204" pitchFamily="18" charset="0"/>
              </a:rPr>
              <a:t>MOVIES</a:t>
            </a:r>
          </a:p>
          <a:p>
            <a:pPr lvl="1"/>
            <a:r>
              <a:rPr lang="en-IN" dirty="0">
                <a:latin typeface="Bookman Old Style" panose="02050604050505020204" pitchFamily="18" charset="0"/>
              </a:rPr>
              <a:t>PERSON</a:t>
            </a:r>
          </a:p>
          <a:p>
            <a:pPr lvl="1"/>
            <a:r>
              <a:rPr lang="en-IN" dirty="0">
                <a:latin typeface="Bookman Old Style" panose="02050604050505020204" pitchFamily="18" charset="0"/>
              </a:rPr>
              <a:t>TELEVISION</a:t>
            </a:r>
          </a:p>
          <a:p>
            <a:pPr lvl="1"/>
            <a:r>
              <a:rPr lang="en-IN" dirty="0">
                <a:latin typeface="Bookman Old Style" panose="02050604050505020204" pitchFamily="18" charset="0"/>
              </a:rPr>
              <a:t>AWARD</a:t>
            </a:r>
          </a:p>
          <a:p>
            <a:pPr lvl="1"/>
            <a:r>
              <a:rPr lang="en-IN" dirty="0">
                <a:latin typeface="Bookman Old Style" panose="02050604050505020204" pitchFamily="18" charset="0"/>
              </a:rPr>
              <a:t>NEWS</a:t>
            </a:r>
          </a:p>
          <a:p>
            <a:pPr lvl="1"/>
            <a:r>
              <a:rPr lang="en-IN" dirty="0">
                <a:latin typeface="Bookman Old Style" panose="02050604050505020204" pitchFamily="18" charset="0"/>
              </a:rPr>
              <a:t>IMDBCOMMUNITY</a:t>
            </a:r>
          </a:p>
          <a:p>
            <a:pPr lvl="1"/>
            <a:r>
              <a:rPr lang="en-IN" dirty="0">
                <a:latin typeface="Bookman Old Style" panose="02050604050505020204" pitchFamily="18" charset="0"/>
              </a:rPr>
              <a:t>REVIEW</a:t>
            </a:r>
          </a:p>
        </p:txBody>
      </p:sp>
      <p:pic>
        <p:nvPicPr>
          <p:cNvPr id="4" name="Content Placeholder 3"/>
          <p:cNvPicPr>
            <a:picLocks noChangeAspect="1"/>
          </p:cNvPicPr>
          <p:nvPr/>
        </p:nvPicPr>
        <p:blipFill>
          <a:blip r:embed="rId2"/>
          <a:stretch>
            <a:fillRect/>
          </a:stretch>
        </p:blipFill>
        <p:spPr>
          <a:xfrm>
            <a:off x="8894969" y="1905000"/>
            <a:ext cx="1680265" cy="3777622"/>
          </a:xfrm>
          <a:prstGeom prst="rect">
            <a:avLst/>
          </a:prstGeom>
        </p:spPr>
      </p:pic>
    </p:spTree>
    <p:extLst>
      <p:ext uri="{BB962C8B-B14F-4D97-AF65-F5344CB8AC3E}">
        <p14:creationId xmlns:p14="http://schemas.microsoft.com/office/powerpoint/2010/main" val="273660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QUERIES</a:t>
            </a:r>
          </a:p>
        </p:txBody>
      </p:sp>
      <p:sp>
        <p:nvSpPr>
          <p:cNvPr id="5" name="Content Placeholder 4"/>
          <p:cNvSpPr>
            <a:spLocks noGrp="1"/>
          </p:cNvSpPr>
          <p:nvPr>
            <p:ph idx="1"/>
          </p:nvPr>
        </p:nvSpPr>
        <p:spPr>
          <a:xfrm>
            <a:off x="2589212" y="1905000"/>
            <a:ext cx="8915400" cy="4350026"/>
          </a:xfrm>
        </p:spPr>
        <p:txBody>
          <a:bodyPr/>
          <a:lstStyle/>
          <a:p>
            <a:r>
              <a:rPr lang="en-US" dirty="0"/>
              <a:t>Below are the list of queries we created for our IMDB database:</a:t>
            </a:r>
          </a:p>
          <a:p>
            <a:pPr lvl="1"/>
            <a:r>
              <a:rPr lang="en-US" dirty="0"/>
              <a:t>Fetch Actor and Actress for each Movie which are not running in theatre currently(i.e. it is either RELEASED or it is UPCOMING’, also print Director for them AND order them by MOVIE alphabetically. (With the help of Rollup)</a:t>
            </a:r>
          </a:p>
          <a:p>
            <a:pPr lvl="1"/>
            <a:r>
              <a:rPr lang="en-US" dirty="0"/>
              <a:t>Query to print the total Box Office collection till date for Movie bookings at different show type for each Day and each Theatre (We used Pivot here)</a:t>
            </a:r>
          </a:p>
          <a:p>
            <a:pPr lvl="1"/>
            <a:r>
              <a:rPr lang="en-US" dirty="0"/>
              <a:t>Retrieve highest rated movie by Genre and if any Genre has two movies with same rating order by movie name alphabetically. (With the use of CTE)</a:t>
            </a:r>
          </a:p>
          <a:p>
            <a:pPr lvl="1"/>
            <a:r>
              <a:rPr lang="en-US" dirty="0"/>
              <a:t>Retrieve Top 10 Movie which has collected highest amount on </a:t>
            </a:r>
            <a:r>
              <a:rPr lang="en-US" dirty="0" err="1"/>
              <a:t>BoxOffice</a:t>
            </a:r>
            <a:r>
              <a:rPr lang="en-US" dirty="0"/>
              <a:t> and Print Number of weeks for which movie was running in descending order.</a:t>
            </a:r>
          </a:p>
          <a:p>
            <a:pPr lvl="1"/>
            <a:r>
              <a:rPr lang="en-US" dirty="0"/>
              <a:t>Highest voted poll option for every poll question (Subquery)</a:t>
            </a:r>
          </a:p>
          <a:p>
            <a:pPr lvl="1"/>
            <a:r>
              <a:rPr lang="en-US" dirty="0"/>
              <a:t>Number of reviews for Top 5 movies based on rating by USERS and CRITICS</a:t>
            </a:r>
          </a:p>
          <a:p>
            <a:pPr lvl="1"/>
            <a:endParaRPr lang="en-IN" dirty="0"/>
          </a:p>
        </p:txBody>
      </p:sp>
    </p:spTree>
    <p:extLst>
      <p:ext uri="{BB962C8B-B14F-4D97-AF65-F5344CB8AC3E}">
        <p14:creationId xmlns:p14="http://schemas.microsoft.com/office/powerpoint/2010/main" val="252857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709530"/>
            <a:ext cx="8915400" cy="4201692"/>
          </a:xfrm>
        </p:spPr>
        <p:txBody>
          <a:bodyPr>
            <a:normAutofit/>
          </a:bodyPr>
          <a:lstStyle/>
          <a:p>
            <a:r>
              <a:rPr lang="en-US" dirty="0"/>
              <a:t>Retrieve Budget, Box Office Collection of each Movie and decide whether it is in loss or profit.</a:t>
            </a:r>
          </a:p>
          <a:p>
            <a:r>
              <a:rPr lang="en-US" dirty="0"/>
              <a:t>Retrieve the number of seasons and episodes each TV Show has.</a:t>
            </a:r>
          </a:p>
          <a:p>
            <a:r>
              <a:rPr lang="en-US" dirty="0"/>
              <a:t>Retrieve the number of Users started particular Discussion in IMDB Community's </a:t>
            </a:r>
            <a:r>
              <a:rPr lang="en-US" dirty="0" err="1"/>
              <a:t>Messageboard</a:t>
            </a:r>
            <a:r>
              <a:rPr lang="en-US" dirty="0"/>
              <a:t>.</a:t>
            </a:r>
          </a:p>
          <a:p>
            <a:r>
              <a:rPr lang="en-US" dirty="0"/>
              <a:t>Retrieve the Number of celebrities based on their type (using Pivot).</a:t>
            </a:r>
          </a:p>
          <a:p>
            <a:r>
              <a:rPr lang="en-US" dirty="0"/>
              <a:t>Retrieve the cheapest ticket for each movie in each theatre for different screens.</a:t>
            </a:r>
          </a:p>
          <a:p>
            <a:r>
              <a:rPr lang="en-US" dirty="0"/>
              <a:t>Retrieve the details of TV shows and the time at which they come on the channel.</a:t>
            </a:r>
          </a:p>
          <a:p>
            <a:endParaRPr lang="en-IN" dirty="0"/>
          </a:p>
        </p:txBody>
      </p:sp>
    </p:spTree>
    <p:extLst>
      <p:ext uri="{BB962C8B-B14F-4D97-AF65-F5344CB8AC3E}">
        <p14:creationId xmlns:p14="http://schemas.microsoft.com/office/powerpoint/2010/main" val="181362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VIEWS</a:t>
            </a:r>
          </a:p>
        </p:txBody>
      </p:sp>
      <p:sp>
        <p:nvSpPr>
          <p:cNvPr id="3" name="Content Placeholder 2"/>
          <p:cNvSpPr>
            <a:spLocks noGrp="1"/>
          </p:cNvSpPr>
          <p:nvPr>
            <p:ph idx="1"/>
          </p:nvPr>
        </p:nvSpPr>
        <p:spPr>
          <a:xfrm>
            <a:off x="2589212" y="2001078"/>
            <a:ext cx="8915400" cy="3910144"/>
          </a:xfrm>
        </p:spPr>
        <p:txBody>
          <a:bodyPr/>
          <a:lstStyle/>
          <a:p>
            <a:r>
              <a:rPr lang="en-IN" dirty="0"/>
              <a:t>Fetch all the award details as per the category(movie or celebrity) awarded.</a:t>
            </a:r>
          </a:p>
          <a:p>
            <a:endParaRPr lang="en-IN" dirty="0"/>
          </a:p>
          <a:p>
            <a:r>
              <a:rPr lang="en-IN" dirty="0"/>
              <a:t>Fetch all types of news.</a:t>
            </a:r>
          </a:p>
          <a:p>
            <a:endParaRPr lang="en-IN" dirty="0"/>
          </a:p>
          <a:p>
            <a:r>
              <a:rPr lang="en-IN" dirty="0"/>
              <a:t>Different categories of shows based on range of show times.</a:t>
            </a:r>
          </a:p>
          <a:p>
            <a:endParaRPr lang="en-IN" dirty="0"/>
          </a:p>
          <a:p>
            <a:r>
              <a:rPr lang="en-IN" dirty="0"/>
              <a:t>Retrieving all the celebrities and their role in each movie.</a:t>
            </a:r>
          </a:p>
        </p:txBody>
      </p:sp>
    </p:spTree>
    <p:extLst>
      <p:ext uri="{BB962C8B-B14F-4D97-AF65-F5344CB8AC3E}">
        <p14:creationId xmlns:p14="http://schemas.microsoft.com/office/powerpoint/2010/main" val="66670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PL/SQL</a:t>
            </a:r>
          </a:p>
        </p:txBody>
      </p:sp>
      <p:sp>
        <p:nvSpPr>
          <p:cNvPr id="3" name="Content Placeholder 2"/>
          <p:cNvSpPr>
            <a:spLocks noGrp="1"/>
          </p:cNvSpPr>
          <p:nvPr>
            <p:ph idx="1"/>
          </p:nvPr>
        </p:nvSpPr>
        <p:spPr/>
        <p:txBody>
          <a:bodyPr>
            <a:normAutofit lnSpcReduction="10000"/>
          </a:bodyPr>
          <a:lstStyle/>
          <a:p>
            <a:r>
              <a:rPr lang="en-IN" dirty="0">
                <a:latin typeface="Bookman Old Style" panose="02050604050505020204" pitchFamily="18" charset="0"/>
              </a:rPr>
              <a:t>Combination of procedure, function and trigger.</a:t>
            </a:r>
          </a:p>
          <a:p>
            <a:endParaRPr lang="en-IN" dirty="0">
              <a:latin typeface="Bookman Old Style" panose="02050604050505020204" pitchFamily="18" charset="0"/>
            </a:endParaRPr>
          </a:p>
          <a:p>
            <a:r>
              <a:rPr lang="en-IN" dirty="0">
                <a:latin typeface="Bookman Old Style" panose="02050604050505020204" pitchFamily="18" charset="0"/>
              </a:rPr>
              <a:t>Print celebrity details given the Celebrity name.</a:t>
            </a:r>
          </a:p>
          <a:p>
            <a:endParaRPr lang="en-IN" dirty="0">
              <a:latin typeface="Bookman Old Style" panose="02050604050505020204" pitchFamily="18" charset="0"/>
            </a:endParaRPr>
          </a:p>
          <a:p>
            <a:r>
              <a:rPr lang="en-IN" dirty="0">
                <a:latin typeface="Bookman Old Style" panose="02050604050505020204" pitchFamily="18" charset="0"/>
              </a:rPr>
              <a:t>Add message board. </a:t>
            </a:r>
          </a:p>
          <a:p>
            <a:pPr marL="0" indent="0">
              <a:buNone/>
            </a:pPr>
            <a:endParaRPr lang="en-IN" dirty="0">
              <a:latin typeface="Bookman Old Style" panose="02050604050505020204" pitchFamily="18" charset="0"/>
            </a:endParaRPr>
          </a:p>
          <a:p>
            <a:r>
              <a:rPr lang="en-IN" dirty="0">
                <a:latin typeface="Bookman Old Style" panose="02050604050505020204" pitchFamily="18" charset="0"/>
              </a:rPr>
              <a:t>Popular movie names by Genre (based on total box office collection).</a:t>
            </a:r>
          </a:p>
          <a:p>
            <a:endParaRPr lang="en-IN" dirty="0">
              <a:latin typeface="Bookman Old Style" panose="02050604050505020204" pitchFamily="18" charset="0"/>
            </a:endParaRPr>
          </a:p>
          <a:p>
            <a:r>
              <a:rPr lang="en-IN" dirty="0">
                <a:latin typeface="Bookman Old Style" panose="02050604050505020204" pitchFamily="18" charset="0"/>
              </a:rPr>
              <a:t>Trigger to delete all the references of poll question on deleting the poll question by the user.</a:t>
            </a:r>
          </a:p>
          <a:p>
            <a:pPr marL="0" indent="0">
              <a:buNone/>
            </a:pPr>
            <a:endParaRPr lang="en-IN" dirty="0"/>
          </a:p>
          <a:p>
            <a:endParaRPr lang="en-IN" dirty="0"/>
          </a:p>
        </p:txBody>
      </p:sp>
    </p:spTree>
    <p:extLst>
      <p:ext uri="{BB962C8B-B14F-4D97-AF65-F5344CB8AC3E}">
        <p14:creationId xmlns:p14="http://schemas.microsoft.com/office/powerpoint/2010/main" val="251569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802296"/>
            <a:ext cx="8915400" cy="4108926"/>
          </a:xfrm>
        </p:spPr>
        <p:txBody>
          <a:bodyPr/>
          <a:lstStyle/>
          <a:p>
            <a:r>
              <a:rPr lang="en-IN" dirty="0">
                <a:latin typeface="Bookman Old Style" panose="02050604050505020204" pitchFamily="18" charset="0"/>
              </a:rPr>
              <a:t>Report of all the movies with all of its technical specifications.</a:t>
            </a:r>
          </a:p>
          <a:p>
            <a:pPr marL="0" indent="0">
              <a:buNone/>
            </a:pPr>
            <a:endParaRPr lang="en-IN" dirty="0">
              <a:latin typeface="Bookman Old Style" panose="02050604050505020204" pitchFamily="18" charset="0"/>
            </a:endParaRPr>
          </a:p>
          <a:p>
            <a:r>
              <a:rPr lang="en-IN" dirty="0">
                <a:latin typeface="Bookman Old Style" panose="02050604050505020204" pitchFamily="18" charset="0"/>
              </a:rPr>
              <a:t>Decoding the profit and loss of a movie based on it’s budget and total box office collection.</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5251981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610</TotalTime>
  <Words>622</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Bookman Old Style</vt:lpstr>
      <vt:lpstr>Century Gothic</vt:lpstr>
      <vt:lpstr>Wingdings 3</vt:lpstr>
      <vt:lpstr>Wisp</vt:lpstr>
      <vt:lpstr>IMDB Database</vt:lpstr>
      <vt:lpstr>Contents</vt:lpstr>
      <vt:lpstr>Introduction</vt:lpstr>
      <vt:lpstr>ER Model</vt:lpstr>
      <vt:lpstr>QUERIES</vt:lpstr>
      <vt:lpstr>PowerPoint Presentation</vt:lpstr>
      <vt:lpstr>VIEWS</vt:lpstr>
      <vt:lpstr>PL/SQL</vt:lpstr>
      <vt:lpstr>PowerPoint Presentation</vt:lpstr>
      <vt:lpstr>POWER OF TABLEAU</vt:lpstr>
      <vt:lpstr>Shows the age of all the celebrities in our database and gives us the average age of Celebrities.</vt:lpstr>
      <vt:lpstr>Similar to the previous one, just with additional year of their birth shown and their respective average</vt:lpstr>
      <vt:lpstr>Movie name and it’s profit based on the total collection till date and the budget at which the film is made.</vt:lpstr>
      <vt:lpstr>This shows us the personal details of the stars with number of spouses and children count with each, as per the IMDB.</vt:lpstr>
      <vt:lpstr>The number of movies released each year</vt:lpstr>
      <vt:lpstr>The amount of money put in on each movies with rise in the count of movies.</vt:lpstr>
      <vt:lpstr>The range of users  part of IMDB</vt:lpstr>
      <vt:lpstr>Based on one of our query which gives the most popular genre based on the box office collection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Database</dc:title>
  <dc:creator>Tejesh</dc:creator>
  <cp:lastModifiedBy>Palak</cp:lastModifiedBy>
  <cp:revision>52</cp:revision>
  <dcterms:created xsi:type="dcterms:W3CDTF">2016-12-08T18:12:49Z</dcterms:created>
  <dcterms:modified xsi:type="dcterms:W3CDTF">2016-12-09T04:45:56Z</dcterms:modified>
</cp:coreProperties>
</file>