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16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5408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62316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293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9031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347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1002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812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62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345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758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93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463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04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913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33734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914350"/>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639097"/>
            <a:ext cx="6253317" cy="3686015"/>
          </a:xfrm>
        </p:spPr>
        <p:txBody>
          <a:bodyPr>
            <a:noAutofit/>
          </a:bodyPr>
          <a:lstStyle/>
          <a:p>
            <a:r>
              <a:rPr lang="en-US" sz="6000" dirty="0">
                <a:solidFill>
                  <a:srgbClr val="FFFFFF"/>
                </a:solidFill>
              </a:rPr>
              <a:t>Progressive Web Applications (PWAs)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329236"/>
            <a:ext cx="6269347" cy="1021498"/>
          </a:xfrm>
        </p:spPr>
        <p:txBody>
          <a:bodyPr>
            <a:normAutofit/>
          </a:bodyPr>
          <a:lstStyle/>
          <a:p>
            <a:r>
              <a:rPr lang="en-US" sz="2400" b="0" i="0" dirty="0">
                <a:solidFill>
                  <a:schemeClr val="tx2">
                    <a:lumMod val="10000"/>
                    <a:lumOff val="90000"/>
                  </a:schemeClr>
                </a:solidFill>
                <a:effectLst/>
                <a:latin typeface="Söhne"/>
              </a:rPr>
              <a:t>Revolutionizing Web Experiences</a:t>
            </a:r>
            <a:endParaRPr lang="en-US" sz="2800" dirty="0">
              <a:solidFill>
                <a:schemeClr val="tx2">
                  <a:lumMod val="10000"/>
                  <a:lumOff val="90000"/>
                </a:schemeClr>
              </a:solidFill>
            </a:endParaRPr>
          </a:p>
        </p:txBody>
      </p:sp>
      <p:sp>
        <p:nvSpPr>
          <p:cNvPr id="6" name="Subtitle 2">
            <a:extLst>
              <a:ext uri="{FF2B5EF4-FFF2-40B4-BE49-F238E27FC236}">
                <a16:creationId xmlns:a16="http://schemas.microsoft.com/office/drawing/2014/main" id="{FDB3C20B-7D59-C1E6-CAEA-E9A1C4548780}"/>
              </a:ext>
            </a:extLst>
          </p:cNvPr>
          <p:cNvSpPr txBox="1">
            <a:spLocks/>
          </p:cNvSpPr>
          <p:nvPr/>
        </p:nvSpPr>
        <p:spPr>
          <a:xfrm>
            <a:off x="5427754" y="6083562"/>
            <a:ext cx="6269347" cy="38511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dirty="0">
                <a:solidFill>
                  <a:schemeClr val="accent3">
                    <a:lumMod val="20000"/>
                    <a:lumOff val="80000"/>
                  </a:schemeClr>
                </a:solidFill>
              </a:rPr>
              <a:t>- Sonali Makhijani ( D15 –A 34 )</a:t>
            </a:r>
          </a:p>
        </p:txBody>
      </p:sp>
      <p:pic>
        <p:nvPicPr>
          <p:cNvPr id="8" name="Picture 7">
            <a:extLst>
              <a:ext uri="{FF2B5EF4-FFF2-40B4-BE49-F238E27FC236}">
                <a16:creationId xmlns:a16="http://schemas.microsoft.com/office/drawing/2014/main" id="{855E84E8-E65A-51C3-63CC-A7A9D835243D}"/>
              </a:ext>
            </a:extLst>
          </p:cNvPr>
          <p:cNvPicPr>
            <a:picLocks noChangeAspect="1"/>
          </p:cNvPicPr>
          <p:nvPr/>
        </p:nvPicPr>
        <p:blipFill rotWithShape="1">
          <a:blip r:embed="rId2"/>
          <a:srcRect l="9277"/>
          <a:stretch/>
        </p:blipFill>
        <p:spPr>
          <a:xfrm>
            <a:off x="-1" y="0"/>
            <a:ext cx="5306711"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D02F-CC02-9DDE-6C7E-67F29FB68811}"/>
              </a:ext>
            </a:extLst>
          </p:cNvPr>
          <p:cNvSpPr>
            <a:spLocks noGrp="1"/>
          </p:cNvSpPr>
          <p:nvPr>
            <p:ph type="title"/>
          </p:nvPr>
        </p:nvSpPr>
        <p:spPr>
          <a:xfrm>
            <a:off x="681969" y="596153"/>
            <a:ext cx="9404723" cy="1400530"/>
          </a:xfrm>
        </p:spPr>
        <p:txBody>
          <a:bodyPr/>
          <a:lstStyle/>
          <a:p>
            <a:pPr algn="ctr"/>
            <a:r>
              <a:rPr lang="en-US" dirty="0">
                <a:solidFill>
                  <a:schemeClr val="accent3">
                    <a:lumMod val="20000"/>
                    <a:lumOff val="80000"/>
                  </a:schemeClr>
                </a:solidFill>
              </a:rPr>
              <a:t>Introduction</a:t>
            </a:r>
          </a:p>
        </p:txBody>
      </p:sp>
      <p:sp>
        <p:nvSpPr>
          <p:cNvPr id="3" name="Content Placeholder 2">
            <a:extLst>
              <a:ext uri="{FF2B5EF4-FFF2-40B4-BE49-F238E27FC236}">
                <a16:creationId xmlns:a16="http://schemas.microsoft.com/office/drawing/2014/main" id="{10B88BB8-409B-319F-136C-67D2D2AF54B4}"/>
              </a:ext>
            </a:extLst>
          </p:cNvPr>
          <p:cNvSpPr>
            <a:spLocks noGrp="1"/>
          </p:cNvSpPr>
          <p:nvPr>
            <p:ph idx="1"/>
          </p:nvPr>
        </p:nvSpPr>
        <p:spPr>
          <a:xfrm>
            <a:off x="1327103" y="2519084"/>
            <a:ext cx="9537794" cy="2366681"/>
          </a:xfrm>
        </p:spPr>
        <p:txBody>
          <a:bodyPr>
            <a:normAutofit/>
          </a:bodyPr>
          <a:lstStyle/>
          <a:p>
            <a:pPr marL="0" indent="0" algn="just">
              <a:buNone/>
            </a:pPr>
            <a:r>
              <a:rPr lang="en-US" sz="2800" b="0" i="0" dirty="0">
                <a:solidFill>
                  <a:schemeClr val="tx2">
                    <a:lumMod val="10000"/>
                    <a:lumOff val="90000"/>
                  </a:schemeClr>
                </a:solidFill>
                <a:effectLst/>
                <a:latin typeface="Söhne"/>
              </a:rPr>
              <a:t>Progressive Web Applications (PWAs) are web applications that utilize modern web technologies to provide a user experience similar to that of native mobile apps. PWAs are designed to work on any device and enhance user engagement through features like offline access, push notifications, and installation prompts.</a:t>
            </a:r>
            <a:endParaRPr lang="en-US" sz="3200" dirty="0">
              <a:solidFill>
                <a:schemeClr val="tx2">
                  <a:lumMod val="10000"/>
                  <a:lumOff val="90000"/>
                </a:schemeClr>
              </a:solidFill>
            </a:endParaRPr>
          </a:p>
        </p:txBody>
      </p:sp>
    </p:spTree>
    <p:extLst>
      <p:ext uri="{BB962C8B-B14F-4D97-AF65-F5344CB8AC3E}">
        <p14:creationId xmlns:p14="http://schemas.microsoft.com/office/powerpoint/2010/main" val="336319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751E-DE4F-D048-9716-793C935613D2}"/>
              </a:ext>
            </a:extLst>
          </p:cNvPr>
          <p:cNvSpPr>
            <a:spLocks noGrp="1"/>
          </p:cNvSpPr>
          <p:nvPr>
            <p:ph type="title"/>
          </p:nvPr>
        </p:nvSpPr>
        <p:spPr/>
        <p:txBody>
          <a:bodyPr/>
          <a:lstStyle/>
          <a:p>
            <a:pPr algn="ctr"/>
            <a:r>
              <a:rPr lang="en-US" i="0" dirty="0">
                <a:solidFill>
                  <a:schemeClr val="tx2">
                    <a:lumMod val="10000"/>
                    <a:lumOff val="90000"/>
                  </a:schemeClr>
                </a:solidFill>
                <a:effectLst/>
                <a:ea typeface="Calibri Light" panose="020F0302020204030204" pitchFamily="34" charset="0"/>
                <a:cs typeface="Calibri Light" panose="020F0302020204030204" pitchFamily="34" charset="0"/>
              </a:rPr>
              <a:t>Importance of PWAs in Modern Web Development</a:t>
            </a:r>
            <a:br>
              <a:rPr lang="en-US" i="0" dirty="0">
                <a:solidFill>
                  <a:srgbClr val="0D0D0D"/>
                </a:solidFill>
                <a:effectLst/>
                <a:ea typeface="Calibri Light" panose="020F0302020204030204" pitchFamily="34" charset="0"/>
                <a:cs typeface="Calibri Light" panose="020F0302020204030204" pitchFamily="34" charset="0"/>
              </a:rPr>
            </a:br>
            <a:endParaRPr lang="en-US" dirty="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97A8E79-2B3F-D966-A9F6-07A3DC3C4ECA}"/>
              </a:ext>
            </a:extLst>
          </p:cNvPr>
          <p:cNvSpPr>
            <a:spLocks noGrp="1"/>
          </p:cNvSpPr>
          <p:nvPr>
            <p:ph idx="1"/>
          </p:nvPr>
        </p:nvSpPr>
        <p:spPr>
          <a:xfrm>
            <a:off x="1103312" y="2223247"/>
            <a:ext cx="9404723" cy="3881717"/>
          </a:xfrm>
        </p:spPr>
        <p:txBody>
          <a:bodyPr>
            <a:normAutofit/>
          </a:bodyPr>
          <a:lstStyle/>
          <a:p>
            <a:pPr algn="just">
              <a:buFont typeface="+mj-lt"/>
              <a:buAutoNum type="arabicPeriod"/>
            </a:pPr>
            <a:r>
              <a:rPr lang="en-US" b="1" i="0" dirty="0">
                <a:solidFill>
                  <a:schemeClr val="tx2">
                    <a:lumMod val="10000"/>
                    <a:lumOff val="90000"/>
                  </a:schemeClr>
                </a:solidFill>
                <a:effectLst/>
                <a:latin typeface="Söhne"/>
              </a:rPr>
              <a:t>Enhanced User Experience:</a:t>
            </a:r>
            <a:r>
              <a:rPr lang="en-US" b="0" i="0" dirty="0">
                <a:solidFill>
                  <a:schemeClr val="tx2">
                    <a:lumMod val="10000"/>
                    <a:lumOff val="90000"/>
                  </a:schemeClr>
                </a:solidFill>
                <a:effectLst/>
                <a:latin typeface="Söhne"/>
              </a:rPr>
              <a:t> PWAs offer a seamless experience across devices, providing users with fast loading times and smooth interactions.</a:t>
            </a:r>
          </a:p>
          <a:p>
            <a:pPr algn="just">
              <a:buFont typeface="+mj-lt"/>
              <a:buAutoNum type="arabicPeriod"/>
            </a:pPr>
            <a:r>
              <a:rPr lang="en-US" b="1" i="0" dirty="0">
                <a:solidFill>
                  <a:schemeClr val="tx2">
                    <a:lumMod val="10000"/>
                    <a:lumOff val="90000"/>
                  </a:schemeClr>
                </a:solidFill>
                <a:effectLst/>
                <a:latin typeface="Söhne"/>
              </a:rPr>
              <a:t>Increased Engagement:</a:t>
            </a:r>
            <a:r>
              <a:rPr lang="en-US" b="0" i="0" dirty="0">
                <a:solidFill>
                  <a:schemeClr val="tx2">
                    <a:lumMod val="10000"/>
                    <a:lumOff val="90000"/>
                  </a:schemeClr>
                </a:solidFill>
                <a:effectLst/>
                <a:latin typeface="Söhne"/>
              </a:rPr>
              <a:t> With features like push notifications and offline access, PWAs encourage higher user engagement and retention.</a:t>
            </a:r>
          </a:p>
          <a:p>
            <a:pPr algn="just">
              <a:buFont typeface="+mj-lt"/>
              <a:buAutoNum type="arabicPeriod"/>
            </a:pPr>
            <a:r>
              <a:rPr lang="en-US" b="1" i="0" dirty="0">
                <a:solidFill>
                  <a:schemeClr val="tx2">
                    <a:lumMod val="10000"/>
                    <a:lumOff val="90000"/>
                  </a:schemeClr>
                </a:solidFill>
                <a:effectLst/>
                <a:latin typeface="Söhne"/>
              </a:rPr>
              <a:t>Cost-Effectiveness:</a:t>
            </a:r>
            <a:r>
              <a:rPr lang="en-US" b="0" i="0" dirty="0">
                <a:solidFill>
                  <a:schemeClr val="tx2">
                    <a:lumMod val="10000"/>
                    <a:lumOff val="90000"/>
                  </a:schemeClr>
                </a:solidFill>
                <a:effectLst/>
                <a:latin typeface="Söhne"/>
              </a:rPr>
              <a:t> PWAs eliminate the need for separate development of native apps for different platforms, reducing development costs.</a:t>
            </a:r>
          </a:p>
          <a:p>
            <a:pPr algn="just">
              <a:buFont typeface="+mj-lt"/>
              <a:buAutoNum type="arabicPeriod"/>
            </a:pPr>
            <a:r>
              <a:rPr lang="en-US" b="1" i="0" dirty="0">
                <a:solidFill>
                  <a:schemeClr val="tx2">
                    <a:lumMod val="10000"/>
                    <a:lumOff val="90000"/>
                  </a:schemeClr>
                </a:solidFill>
                <a:effectLst/>
                <a:latin typeface="Söhne"/>
              </a:rPr>
              <a:t>Accessibility:</a:t>
            </a:r>
            <a:r>
              <a:rPr lang="en-US" b="0" i="0" dirty="0">
                <a:solidFill>
                  <a:schemeClr val="tx2">
                    <a:lumMod val="10000"/>
                    <a:lumOff val="90000"/>
                  </a:schemeClr>
                </a:solidFill>
                <a:effectLst/>
                <a:latin typeface="Söhne"/>
              </a:rPr>
              <a:t> PWAs are accessible via a web browser, making them available to a wider audience without the need for app store downloads.</a:t>
            </a:r>
          </a:p>
          <a:p>
            <a:pPr algn="just">
              <a:buFont typeface="+mj-lt"/>
              <a:buAutoNum type="arabicPeriod"/>
            </a:pPr>
            <a:r>
              <a:rPr lang="en-US" b="1" i="0" dirty="0">
                <a:solidFill>
                  <a:schemeClr val="tx2">
                    <a:lumMod val="10000"/>
                    <a:lumOff val="90000"/>
                  </a:schemeClr>
                </a:solidFill>
                <a:effectLst/>
                <a:latin typeface="Söhne"/>
              </a:rPr>
              <a:t>Improved Performance:</a:t>
            </a:r>
            <a:r>
              <a:rPr lang="en-US" b="0" i="0" dirty="0">
                <a:solidFill>
                  <a:schemeClr val="tx2">
                    <a:lumMod val="10000"/>
                    <a:lumOff val="90000"/>
                  </a:schemeClr>
                </a:solidFill>
                <a:effectLst/>
                <a:latin typeface="Söhne"/>
              </a:rPr>
              <a:t> PWAs leverage technologies like service workers and caching to deliver improved performance, even in low-connectivity environments.</a:t>
            </a:r>
          </a:p>
          <a:p>
            <a:pPr algn="just"/>
            <a:endParaRPr lang="en-US" dirty="0">
              <a:solidFill>
                <a:schemeClr val="tx2">
                  <a:lumMod val="10000"/>
                  <a:lumOff val="90000"/>
                </a:schemeClr>
              </a:solidFill>
            </a:endParaRPr>
          </a:p>
        </p:txBody>
      </p:sp>
    </p:spTree>
    <p:extLst>
      <p:ext uri="{BB962C8B-B14F-4D97-AF65-F5344CB8AC3E}">
        <p14:creationId xmlns:p14="http://schemas.microsoft.com/office/powerpoint/2010/main" val="226290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0082-D8EA-D23F-B65D-8D6FAA1EAA5B}"/>
              </a:ext>
            </a:extLst>
          </p:cNvPr>
          <p:cNvSpPr>
            <a:spLocks noGrp="1"/>
          </p:cNvSpPr>
          <p:nvPr>
            <p:ph type="title"/>
          </p:nvPr>
        </p:nvSpPr>
        <p:spPr/>
        <p:txBody>
          <a:bodyPr/>
          <a:lstStyle/>
          <a:p>
            <a:pPr algn="ctr"/>
            <a:r>
              <a:rPr lang="en-US" i="0" dirty="0">
                <a:solidFill>
                  <a:schemeClr val="tx2">
                    <a:lumMod val="10000"/>
                    <a:lumOff val="90000"/>
                  </a:schemeClr>
                </a:solidFill>
                <a:effectLst/>
              </a:rPr>
              <a:t>Key Features of Progressive Web Applications</a:t>
            </a:r>
            <a:br>
              <a:rPr lang="en-US"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EA3130D9-97B9-769C-32A5-8509C1E6BDFA}"/>
              </a:ext>
            </a:extLst>
          </p:cNvPr>
          <p:cNvSpPr>
            <a:spLocks noGrp="1"/>
          </p:cNvSpPr>
          <p:nvPr>
            <p:ph idx="1"/>
          </p:nvPr>
        </p:nvSpPr>
        <p:spPr>
          <a:xfrm>
            <a:off x="1103312" y="2052918"/>
            <a:ext cx="9475041" cy="4195481"/>
          </a:xfrm>
        </p:spPr>
        <p:txBody>
          <a:bodyPr>
            <a:normAutofit fontScale="92500" lnSpcReduction="20000"/>
          </a:bodyPr>
          <a:lstStyle/>
          <a:p>
            <a:pPr algn="just">
              <a:buFont typeface="+mj-lt"/>
              <a:buAutoNum type="arabicPeriod"/>
            </a:pPr>
            <a:r>
              <a:rPr lang="en-US" b="1" i="0" dirty="0">
                <a:solidFill>
                  <a:schemeClr val="tx2">
                    <a:lumMod val="10000"/>
                    <a:lumOff val="90000"/>
                  </a:schemeClr>
                </a:solidFill>
                <a:effectLst/>
                <a:latin typeface="Söhne"/>
              </a:rPr>
              <a:t>Progressive Enhancement:</a:t>
            </a:r>
            <a:r>
              <a:rPr lang="en-US" b="0" i="0" dirty="0">
                <a:solidFill>
                  <a:schemeClr val="tx2">
                    <a:lumMod val="10000"/>
                    <a:lumOff val="90000"/>
                  </a:schemeClr>
                </a:solidFill>
                <a:effectLst/>
                <a:latin typeface="Söhne"/>
              </a:rPr>
              <a:t> PWAs are built with progressive enhancement in mind, ensuring basic functionality for all users while offering advanced features to those with modern browsers.</a:t>
            </a:r>
          </a:p>
          <a:p>
            <a:pPr algn="just">
              <a:buFont typeface="+mj-lt"/>
              <a:buAutoNum type="arabicPeriod"/>
            </a:pPr>
            <a:r>
              <a:rPr lang="en-US" b="1" i="0" dirty="0">
                <a:solidFill>
                  <a:schemeClr val="tx2">
                    <a:lumMod val="10000"/>
                    <a:lumOff val="90000"/>
                  </a:schemeClr>
                </a:solidFill>
                <a:effectLst/>
                <a:latin typeface="Söhne"/>
              </a:rPr>
              <a:t>Responsive Design:</a:t>
            </a:r>
            <a:r>
              <a:rPr lang="en-US" b="0" i="0" dirty="0">
                <a:solidFill>
                  <a:schemeClr val="tx2">
                    <a:lumMod val="10000"/>
                    <a:lumOff val="90000"/>
                  </a:schemeClr>
                </a:solidFill>
                <a:effectLst/>
                <a:latin typeface="Söhne"/>
              </a:rPr>
              <a:t> PWAs are responsive and adapt to various screen sizes, providing a consistent experience across desktops, tablets, and smartphones.</a:t>
            </a:r>
          </a:p>
          <a:p>
            <a:pPr algn="just">
              <a:buFont typeface="+mj-lt"/>
              <a:buAutoNum type="arabicPeriod"/>
            </a:pPr>
            <a:r>
              <a:rPr lang="en-US" b="1" i="0" dirty="0">
                <a:solidFill>
                  <a:schemeClr val="tx2">
                    <a:lumMod val="10000"/>
                    <a:lumOff val="90000"/>
                  </a:schemeClr>
                </a:solidFill>
                <a:effectLst/>
                <a:latin typeface="Söhne"/>
              </a:rPr>
              <a:t>Offline Access:</a:t>
            </a:r>
            <a:r>
              <a:rPr lang="en-US" b="0" i="0" dirty="0">
                <a:solidFill>
                  <a:schemeClr val="tx2">
                    <a:lumMod val="10000"/>
                    <a:lumOff val="90000"/>
                  </a:schemeClr>
                </a:solidFill>
                <a:effectLst/>
                <a:latin typeface="Söhne"/>
              </a:rPr>
              <a:t> PWAs can work offline or with limited connectivity, allowing users to access content and perform tasks even when they're not connected to the internet.</a:t>
            </a:r>
          </a:p>
          <a:p>
            <a:pPr algn="just">
              <a:buFont typeface="+mj-lt"/>
              <a:buAutoNum type="arabicPeriod"/>
            </a:pPr>
            <a:r>
              <a:rPr lang="en-US" b="1" i="0" dirty="0">
                <a:solidFill>
                  <a:schemeClr val="tx2">
                    <a:lumMod val="10000"/>
                    <a:lumOff val="90000"/>
                  </a:schemeClr>
                </a:solidFill>
                <a:effectLst/>
                <a:latin typeface="Söhne"/>
              </a:rPr>
              <a:t>App-Like Experience:</a:t>
            </a:r>
            <a:r>
              <a:rPr lang="en-US" b="0" i="0" dirty="0">
                <a:solidFill>
                  <a:schemeClr val="tx2">
                    <a:lumMod val="10000"/>
                    <a:lumOff val="90000"/>
                  </a:schemeClr>
                </a:solidFill>
                <a:effectLst/>
                <a:latin typeface="Söhne"/>
              </a:rPr>
              <a:t> PWAs offer an app-like experience, including features such as home screen installation prompts, push notifications, and Fullscreen mode.</a:t>
            </a:r>
          </a:p>
          <a:p>
            <a:pPr algn="just">
              <a:buFont typeface="+mj-lt"/>
              <a:buAutoNum type="arabicPeriod"/>
            </a:pPr>
            <a:r>
              <a:rPr lang="en-US" b="1" i="0" dirty="0">
                <a:solidFill>
                  <a:schemeClr val="tx2">
                    <a:lumMod val="10000"/>
                    <a:lumOff val="90000"/>
                  </a:schemeClr>
                </a:solidFill>
                <a:effectLst/>
                <a:latin typeface="Söhne"/>
              </a:rPr>
              <a:t>Fast Loading Times:</a:t>
            </a:r>
            <a:r>
              <a:rPr lang="en-US" b="0" i="0" dirty="0">
                <a:solidFill>
                  <a:schemeClr val="tx2">
                    <a:lumMod val="10000"/>
                    <a:lumOff val="90000"/>
                  </a:schemeClr>
                </a:solidFill>
                <a:effectLst/>
                <a:latin typeface="Söhne"/>
              </a:rPr>
              <a:t> PWAs are optimized for speed, with quick loading times and smooth transitions between pages.</a:t>
            </a:r>
          </a:p>
          <a:p>
            <a:pPr algn="just">
              <a:buFont typeface="+mj-lt"/>
              <a:buAutoNum type="arabicPeriod"/>
            </a:pPr>
            <a:r>
              <a:rPr lang="en-US" b="1" i="0" dirty="0">
                <a:solidFill>
                  <a:schemeClr val="tx2">
                    <a:lumMod val="10000"/>
                    <a:lumOff val="90000"/>
                  </a:schemeClr>
                </a:solidFill>
                <a:effectLst/>
                <a:latin typeface="Söhne"/>
              </a:rPr>
              <a:t>Security:</a:t>
            </a:r>
            <a:r>
              <a:rPr lang="en-US" b="0" i="0" dirty="0">
                <a:solidFill>
                  <a:schemeClr val="tx2">
                    <a:lumMod val="10000"/>
                    <a:lumOff val="90000"/>
                  </a:schemeClr>
                </a:solidFill>
                <a:effectLst/>
                <a:latin typeface="Söhne"/>
              </a:rPr>
              <a:t> PWAs use HTTPS to ensure data security and protect user privacy.</a:t>
            </a:r>
          </a:p>
          <a:p>
            <a:pPr algn="just">
              <a:buFont typeface="+mj-lt"/>
              <a:buAutoNum type="arabicPeriod"/>
            </a:pPr>
            <a:r>
              <a:rPr lang="en-US" b="1" i="0" dirty="0">
                <a:solidFill>
                  <a:schemeClr val="tx2">
                    <a:lumMod val="10000"/>
                    <a:lumOff val="90000"/>
                  </a:schemeClr>
                </a:solidFill>
                <a:effectLst/>
                <a:latin typeface="Söhne"/>
              </a:rPr>
              <a:t>Discoverability:</a:t>
            </a:r>
            <a:r>
              <a:rPr lang="en-US" b="0" i="0" dirty="0">
                <a:solidFill>
                  <a:schemeClr val="tx2">
                    <a:lumMod val="10000"/>
                    <a:lumOff val="90000"/>
                  </a:schemeClr>
                </a:solidFill>
                <a:effectLst/>
                <a:latin typeface="Söhne"/>
              </a:rPr>
              <a:t> PWAs can be discovered through search engines, social media, and direct links, eliminating the need for app store submissions and approvals.</a:t>
            </a:r>
          </a:p>
          <a:p>
            <a:pPr algn="just"/>
            <a:endParaRPr lang="en-US" dirty="0">
              <a:solidFill>
                <a:schemeClr val="tx2">
                  <a:lumMod val="10000"/>
                  <a:lumOff val="90000"/>
                </a:schemeClr>
              </a:solidFill>
            </a:endParaRPr>
          </a:p>
        </p:txBody>
      </p:sp>
    </p:spTree>
    <p:extLst>
      <p:ext uri="{BB962C8B-B14F-4D97-AF65-F5344CB8AC3E}">
        <p14:creationId xmlns:p14="http://schemas.microsoft.com/office/powerpoint/2010/main" val="419607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F167-B413-2BDB-83AD-79C086D57F5B}"/>
              </a:ext>
            </a:extLst>
          </p:cNvPr>
          <p:cNvSpPr>
            <a:spLocks noGrp="1"/>
          </p:cNvSpPr>
          <p:nvPr>
            <p:ph type="title"/>
          </p:nvPr>
        </p:nvSpPr>
        <p:spPr>
          <a:xfrm>
            <a:off x="646111" y="452718"/>
            <a:ext cx="9404723" cy="963706"/>
          </a:xfrm>
        </p:spPr>
        <p:txBody>
          <a:bodyPr/>
          <a:lstStyle/>
          <a:p>
            <a:pPr algn="ctr"/>
            <a:r>
              <a:rPr lang="en-US" i="0" dirty="0">
                <a:solidFill>
                  <a:schemeClr val="tx2">
                    <a:lumMod val="10000"/>
                    <a:lumOff val="90000"/>
                  </a:schemeClr>
                </a:solidFill>
                <a:effectLst/>
              </a:rPr>
              <a:t>Case Studies of Successful PWAs</a:t>
            </a:r>
            <a:endParaRPr lang="en-US" dirty="0">
              <a:solidFill>
                <a:schemeClr val="tx2">
                  <a:lumMod val="10000"/>
                  <a:lumOff val="90000"/>
                </a:schemeClr>
              </a:solidFill>
            </a:endParaRPr>
          </a:p>
        </p:txBody>
      </p:sp>
      <p:sp>
        <p:nvSpPr>
          <p:cNvPr id="3" name="Content Placeholder 2">
            <a:extLst>
              <a:ext uri="{FF2B5EF4-FFF2-40B4-BE49-F238E27FC236}">
                <a16:creationId xmlns:a16="http://schemas.microsoft.com/office/drawing/2014/main" id="{0E8A6E08-7B65-E12C-4181-BCEAC29535C1}"/>
              </a:ext>
            </a:extLst>
          </p:cNvPr>
          <p:cNvSpPr>
            <a:spLocks noGrp="1"/>
          </p:cNvSpPr>
          <p:nvPr>
            <p:ph idx="1"/>
          </p:nvPr>
        </p:nvSpPr>
        <p:spPr>
          <a:xfrm>
            <a:off x="1488794" y="2052918"/>
            <a:ext cx="8946541" cy="4195481"/>
          </a:xfrm>
        </p:spPr>
        <p:txBody>
          <a:bodyPr/>
          <a:lstStyle/>
          <a:p>
            <a:pPr algn="l"/>
            <a:r>
              <a:rPr lang="en-US" sz="2400" b="1" i="0" dirty="0">
                <a:solidFill>
                  <a:schemeClr val="tx2">
                    <a:lumMod val="10000"/>
                    <a:lumOff val="90000"/>
                  </a:schemeClr>
                </a:solidFill>
                <a:effectLst/>
                <a:latin typeface="Söhne"/>
              </a:rPr>
              <a:t>1. Twitter Lite</a:t>
            </a:r>
          </a:p>
          <a:p>
            <a:pPr marL="0" indent="0" algn="l">
              <a:buNone/>
            </a:pPr>
            <a:endParaRPr lang="en-US" b="0" i="0" dirty="0">
              <a:solidFill>
                <a:schemeClr val="tx2">
                  <a:lumMod val="10000"/>
                  <a:lumOff val="90000"/>
                </a:schemeClr>
              </a:solidFill>
              <a:effectLst/>
              <a:latin typeface="Söhne"/>
            </a:endParaRPr>
          </a:p>
          <a:p>
            <a:pPr algn="l">
              <a:buFont typeface="Arial" panose="020B0604020202020204" pitchFamily="34" charset="0"/>
              <a:buChar char="•"/>
            </a:pPr>
            <a:r>
              <a:rPr lang="en-US" b="1" i="0" dirty="0">
                <a:solidFill>
                  <a:schemeClr val="tx2">
                    <a:lumMod val="10000"/>
                    <a:lumOff val="90000"/>
                  </a:schemeClr>
                </a:solidFill>
                <a:effectLst/>
                <a:latin typeface="Söhne"/>
              </a:rPr>
              <a:t>Achievements:</a:t>
            </a:r>
            <a:r>
              <a:rPr lang="en-US" b="0" i="0" dirty="0">
                <a:solidFill>
                  <a:schemeClr val="tx2">
                    <a:lumMod val="10000"/>
                    <a:lumOff val="90000"/>
                  </a:schemeClr>
                </a:solidFill>
                <a:effectLst/>
                <a:latin typeface="Söhne"/>
              </a:rPr>
              <a:t> Twitter Lite saw a significant increase in user engagement and retention after launching its PWA. It reduced data usage and load times, especially on slower networks.</a:t>
            </a:r>
          </a:p>
          <a:p>
            <a:pPr algn="l">
              <a:buFont typeface="Arial" panose="020B0604020202020204" pitchFamily="34" charset="0"/>
              <a:buChar char="•"/>
            </a:pPr>
            <a:r>
              <a:rPr lang="en-US" b="1" i="0" dirty="0">
                <a:solidFill>
                  <a:schemeClr val="tx2">
                    <a:lumMod val="10000"/>
                    <a:lumOff val="90000"/>
                  </a:schemeClr>
                </a:solidFill>
                <a:effectLst/>
                <a:latin typeface="Söhne"/>
              </a:rPr>
              <a:t>Benefits:</a:t>
            </a:r>
            <a:r>
              <a:rPr lang="en-US" b="0" i="0" dirty="0">
                <a:solidFill>
                  <a:schemeClr val="tx2">
                    <a:lumMod val="10000"/>
                    <a:lumOff val="90000"/>
                  </a:schemeClr>
                </a:solidFill>
                <a:effectLst/>
                <a:latin typeface="Söhne"/>
              </a:rPr>
              <a:t> Increased user base due to accessibility across various devices and platforms. Improved performance, offline capabilities, and faster loading times contributed to enhanced user experience.</a:t>
            </a:r>
          </a:p>
          <a:p>
            <a:pPr algn="just"/>
            <a:endParaRPr lang="en-US" dirty="0">
              <a:solidFill>
                <a:schemeClr val="tx2">
                  <a:lumMod val="10000"/>
                  <a:lumOff val="90000"/>
                </a:schemeClr>
              </a:solidFill>
            </a:endParaRPr>
          </a:p>
        </p:txBody>
      </p:sp>
    </p:spTree>
    <p:extLst>
      <p:ext uri="{BB962C8B-B14F-4D97-AF65-F5344CB8AC3E}">
        <p14:creationId xmlns:p14="http://schemas.microsoft.com/office/powerpoint/2010/main" val="245560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35EAA-8894-BDAA-9491-01F5FD75746A}"/>
              </a:ext>
            </a:extLst>
          </p:cNvPr>
          <p:cNvSpPr>
            <a:spLocks noGrp="1"/>
          </p:cNvSpPr>
          <p:nvPr>
            <p:ph idx="1"/>
          </p:nvPr>
        </p:nvSpPr>
        <p:spPr>
          <a:xfrm>
            <a:off x="1156446" y="757516"/>
            <a:ext cx="9161929" cy="5437096"/>
          </a:xfrm>
        </p:spPr>
        <p:txBody>
          <a:bodyPr>
            <a:normAutofit/>
          </a:bodyPr>
          <a:lstStyle/>
          <a:p>
            <a:pPr algn="just"/>
            <a:r>
              <a:rPr lang="en-US" sz="2400" b="1" i="0" dirty="0">
                <a:solidFill>
                  <a:schemeClr val="tx2">
                    <a:lumMod val="10000"/>
                    <a:lumOff val="90000"/>
                  </a:schemeClr>
                </a:solidFill>
                <a:effectLst/>
                <a:latin typeface="Söhne"/>
              </a:rPr>
              <a:t>2. Flipkart</a:t>
            </a:r>
          </a:p>
          <a:p>
            <a:pPr marL="0" indent="0" algn="just">
              <a:buNone/>
            </a:pPr>
            <a:endParaRPr lang="en-US" b="0" i="0" dirty="0">
              <a:solidFill>
                <a:schemeClr val="tx2">
                  <a:lumMod val="10000"/>
                  <a:lumOff val="90000"/>
                </a:schemeClr>
              </a:solidFill>
              <a:effectLst/>
              <a:latin typeface="Söhne"/>
            </a:endParaRPr>
          </a:p>
          <a:p>
            <a:pPr algn="just">
              <a:buFont typeface="Arial" panose="020B0604020202020204" pitchFamily="34" charset="0"/>
              <a:buChar char="•"/>
            </a:pPr>
            <a:r>
              <a:rPr lang="en-US" b="1" i="0" dirty="0">
                <a:solidFill>
                  <a:schemeClr val="tx2">
                    <a:lumMod val="10000"/>
                    <a:lumOff val="90000"/>
                  </a:schemeClr>
                </a:solidFill>
                <a:effectLst/>
                <a:latin typeface="Söhne"/>
              </a:rPr>
              <a:t>Achievements:</a:t>
            </a:r>
            <a:r>
              <a:rPr lang="en-US" b="0" i="0" dirty="0">
                <a:solidFill>
                  <a:schemeClr val="tx2">
                    <a:lumMod val="10000"/>
                    <a:lumOff val="90000"/>
                  </a:schemeClr>
                </a:solidFill>
                <a:effectLst/>
                <a:latin typeface="Söhne"/>
              </a:rPr>
              <a:t> Flipkart's PWA saw a 70% increase in conversions and tripled the time spent on site. It also led to a 3x lower data usage compared to its native app.</a:t>
            </a:r>
          </a:p>
          <a:p>
            <a:pPr algn="just">
              <a:buFont typeface="Arial" panose="020B0604020202020204" pitchFamily="34" charset="0"/>
              <a:buChar char="•"/>
            </a:pPr>
            <a:r>
              <a:rPr lang="en-US" b="1" i="0" dirty="0">
                <a:solidFill>
                  <a:schemeClr val="tx2">
                    <a:lumMod val="10000"/>
                    <a:lumOff val="90000"/>
                  </a:schemeClr>
                </a:solidFill>
                <a:effectLst/>
                <a:latin typeface="Söhne"/>
              </a:rPr>
              <a:t>Benefits:</a:t>
            </a:r>
            <a:r>
              <a:rPr lang="en-US" b="0" i="0" dirty="0">
                <a:solidFill>
                  <a:schemeClr val="tx2">
                    <a:lumMod val="10000"/>
                    <a:lumOff val="90000"/>
                  </a:schemeClr>
                </a:solidFill>
                <a:effectLst/>
                <a:latin typeface="Söhne"/>
              </a:rPr>
              <a:t> Expanded reach to users with low-end devices and limited connectivity. Reduced development costs by eliminating the need for separate apps for different platforms.</a:t>
            </a:r>
          </a:p>
          <a:p>
            <a:pPr marL="0" indent="0" algn="just">
              <a:buNone/>
            </a:pPr>
            <a:endParaRPr lang="en-US" b="0" i="0" dirty="0">
              <a:solidFill>
                <a:schemeClr val="tx2">
                  <a:lumMod val="10000"/>
                  <a:lumOff val="90000"/>
                </a:schemeClr>
              </a:solidFill>
              <a:effectLst/>
              <a:latin typeface="Söhne"/>
            </a:endParaRPr>
          </a:p>
          <a:p>
            <a:pPr algn="just"/>
            <a:r>
              <a:rPr lang="en-US" sz="2400" b="1" i="0" dirty="0">
                <a:solidFill>
                  <a:schemeClr val="tx2">
                    <a:lumMod val="10000"/>
                    <a:lumOff val="90000"/>
                  </a:schemeClr>
                </a:solidFill>
                <a:effectLst/>
                <a:latin typeface="Söhne"/>
              </a:rPr>
              <a:t>3. Starbucks</a:t>
            </a:r>
            <a:endParaRPr lang="en-US" sz="2400" b="0" i="0" dirty="0">
              <a:solidFill>
                <a:schemeClr val="tx2">
                  <a:lumMod val="10000"/>
                  <a:lumOff val="90000"/>
                </a:schemeClr>
              </a:solidFill>
              <a:effectLst/>
              <a:latin typeface="Söhne"/>
            </a:endParaRPr>
          </a:p>
          <a:p>
            <a:pPr algn="just">
              <a:buFont typeface="Arial" panose="020B0604020202020204" pitchFamily="34" charset="0"/>
              <a:buChar char="•"/>
            </a:pPr>
            <a:r>
              <a:rPr lang="en-US" b="1" i="0" dirty="0">
                <a:solidFill>
                  <a:schemeClr val="tx2">
                    <a:lumMod val="10000"/>
                    <a:lumOff val="90000"/>
                  </a:schemeClr>
                </a:solidFill>
                <a:effectLst/>
                <a:latin typeface="Söhne"/>
              </a:rPr>
              <a:t>Achievements:</a:t>
            </a:r>
            <a:r>
              <a:rPr lang="en-US" b="0" i="0" dirty="0">
                <a:solidFill>
                  <a:schemeClr val="tx2">
                    <a:lumMod val="10000"/>
                    <a:lumOff val="90000"/>
                  </a:schemeClr>
                </a:solidFill>
                <a:effectLst/>
                <a:latin typeface="Söhne"/>
              </a:rPr>
              <a:t> Starbucks' PWA enabled users to browse menu items, customize orders, and locate nearby stores, even in offline mode. It resulted in a 2x increase in daily active users and a 1.9x increase in weekly users.</a:t>
            </a:r>
          </a:p>
          <a:p>
            <a:pPr algn="just">
              <a:buFont typeface="Arial" panose="020B0604020202020204" pitchFamily="34" charset="0"/>
              <a:buChar char="•"/>
            </a:pPr>
            <a:r>
              <a:rPr lang="en-US" b="1" i="0" dirty="0">
                <a:solidFill>
                  <a:schemeClr val="tx2">
                    <a:lumMod val="10000"/>
                    <a:lumOff val="90000"/>
                  </a:schemeClr>
                </a:solidFill>
                <a:effectLst/>
                <a:latin typeface="Söhne"/>
              </a:rPr>
              <a:t>Benefits:</a:t>
            </a:r>
            <a:r>
              <a:rPr lang="en-US" b="0" i="0" dirty="0">
                <a:solidFill>
                  <a:schemeClr val="tx2">
                    <a:lumMod val="10000"/>
                    <a:lumOff val="90000"/>
                  </a:schemeClr>
                </a:solidFill>
                <a:effectLst/>
                <a:latin typeface="Söhne"/>
              </a:rPr>
              <a:t> Enhanced customer experience with offline access and fast loading times. Increased user engagement through push notifications and seamless browsing.</a:t>
            </a:r>
          </a:p>
          <a:p>
            <a:pPr algn="just"/>
            <a:endParaRPr lang="en-US" dirty="0">
              <a:solidFill>
                <a:schemeClr val="tx2">
                  <a:lumMod val="10000"/>
                  <a:lumOff val="90000"/>
                </a:schemeClr>
              </a:solidFill>
            </a:endParaRPr>
          </a:p>
        </p:txBody>
      </p:sp>
    </p:spTree>
    <p:extLst>
      <p:ext uri="{BB962C8B-B14F-4D97-AF65-F5344CB8AC3E}">
        <p14:creationId xmlns:p14="http://schemas.microsoft.com/office/powerpoint/2010/main" val="160574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69AA-2C7D-A751-E2C8-2239A86F567D}"/>
              </a:ext>
            </a:extLst>
          </p:cNvPr>
          <p:cNvSpPr>
            <a:spLocks noGrp="1"/>
          </p:cNvSpPr>
          <p:nvPr>
            <p:ph type="title"/>
          </p:nvPr>
        </p:nvSpPr>
        <p:spPr>
          <a:xfrm>
            <a:off x="646111" y="452718"/>
            <a:ext cx="9404723" cy="1169894"/>
          </a:xfrm>
        </p:spPr>
        <p:txBody>
          <a:bodyPr/>
          <a:lstStyle/>
          <a:p>
            <a:pPr algn="ctr"/>
            <a:r>
              <a:rPr lang="en-US" i="0" dirty="0">
                <a:solidFill>
                  <a:schemeClr val="tx2">
                    <a:lumMod val="10000"/>
                    <a:lumOff val="90000"/>
                  </a:schemeClr>
                </a:solidFill>
                <a:effectLst/>
              </a:rPr>
              <a:t>Conclusion</a:t>
            </a:r>
            <a:br>
              <a:rPr lang="en-US" i="0" dirty="0">
                <a:solidFill>
                  <a:schemeClr val="tx2">
                    <a:lumMod val="10000"/>
                    <a:lumOff val="90000"/>
                  </a:schemeClr>
                </a:solidFill>
                <a:effectLst/>
              </a:rPr>
            </a:br>
            <a:endParaRPr lang="en-US" dirty="0">
              <a:solidFill>
                <a:schemeClr val="tx2">
                  <a:lumMod val="10000"/>
                  <a:lumOff val="90000"/>
                </a:schemeClr>
              </a:solidFill>
            </a:endParaRPr>
          </a:p>
        </p:txBody>
      </p:sp>
      <p:sp>
        <p:nvSpPr>
          <p:cNvPr id="3" name="Content Placeholder 2">
            <a:extLst>
              <a:ext uri="{FF2B5EF4-FFF2-40B4-BE49-F238E27FC236}">
                <a16:creationId xmlns:a16="http://schemas.microsoft.com/office/drawing/2014/main" id="{C8386BE1-2C6A-BFB5-3EB1-CA86B2F52E43}"/>
              </a:ext>
            </a:extLst>
          </p:cNvPr>
          <p:cNvSpPr>
            <a:spLocks noGrp="1"/>
          </p:cNvSpPr>
          <p:nvPr>
            <p:ph idx="1"/>
          </p:nvPr>
        </p:nvSpPr>
        <p:spPr>
          <a:xfrm>
            <a:off x="1393638" y="2124635"/>
            <a:ext cx="9404723" cy="4195481"/>
          </a:xfrm>
        </p:spPr>
        <p:txBody>
          <a:bodyPr>
            <a:normAutofit/>
          </a:bodyPr>
          <a:lstStyle/>
          <a:p>
            <a:pPr marL="0" indent="0" algn="just">
              <a:buNone/>
            </a:pPr>
            <a:r>
              <a:rPr lang="en-US" sz="2400" b="0" i="0" dirty="0">
                <a:solidFill>
                  <a:schemeClr val="tx2">
                    <a:lumMod val="10000"/>
                    <a:lumOff val="90000"/>
                  </a:schemeClr>
                </a:solidFill>
                <a:effectLst/>
                <a:latin typeface="Söhne"/>
              </a:rPr>
              <a:t>Progressive Web Applications (PWAs) are revolutionizing web development by offering enhanced user experiences, increased engagement, and cost-effective solutions for businesses. By leveraging modern web technologies, PWAs provide a bridge between web and native apps, offering the best of both worlds to users and developers alike.</a:t>
            </a:r>
          </a:p>
          <a:p>
            <a:pPr algn="just"/>
            <a:endParaRPr lang="en-US" sz="2400" dirty="0">
              <a:solidFill>
                <a:schemeClr val="tx2">
                  <a:lumMod val="10000"/>
                  <a:lumOff val="90000"/>
                </a:schemeClr>
              </a:solidFill>
            </a:endParaRPr>
          </a:p>
        </p:txBody>
      </p:sp>
    </p:spTree>
    <p:extLst>
      <p:ext uri="{BB962C8B-B14F-4D97-AF65-F5344CB8AC3E}">
        <p14:creationId xmlns:p14="http://schemas.microsoft.com/office/powerpoint/2010/main" val="246113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rgbClr val="3F3F3F"/>
      </a:dk1>
      <a:lt1>
        <a:srgbClr val="3E3E3E"/>
      </a:lt1>
      <a:dk2>
        <a:srgbClr val="000000"/>
      </a:dk2>
      <a:lt2>
        <a:srgbClr val="161616"/>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36</TotalTime>
  <Words>620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 Light</vt:lpstr>
      <vt:lpstr>Century Gothic</vt:lpstr>
      <vt:lpstr>Söhne</vt:lpstr>
      <vt:lpstr>Wingdings 3</vt:lpstr>
      <vt:lpstr>Ion</vt:lpstr>
      <vt:lpstr>Progressive Web Applications (PWAs)</vt:lpstr>
      <vt:lpstr>Introduction</vt:lpstr>
      <vt:lpstr>Importance of PWAs in Modern Web Development </vt:lpstr>
      <vt:lpstr>Key Features of Progressive Web Applications </vt:lpstr>
      <vt:lpstr>Case Studies of Successful PWAs</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Applications (PWAs)</dc:title>
  <dc:creator>Sonali Makhijani</dc:creator>
  <cp:lastModifiedBy>Sonali Makhijani</cp:lastModifiedBy>
  <cp:revision>1</cp:revision>
  <dcterms:created xsi:type="dcterms:W3CDTF">2024-04-01T20:46:06Z</dcterms:created>
  <dcterms:modified xsi:type="dcterms:W3CDTF">2024-04-01T21:22:29Z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