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en\Downloads\Sonali\SQL\SQL_US_Birth\check_birth_top10_states_202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en\Downloads\Sonali\SQL\SQL_US_Birth\check_birth_mother_educa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en\Downloads\Sonali\SQL\SQL_US_Birth\check_age_catego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[check_birth_top10_states_2021.csv]check_birth_top10_states_2021!PivotTable1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,\K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check_birth_top10_states_2021!$B$13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check_birth_top10_states_2021!$A$14:$A$24</c:f>
              <c:strCache>
                <c:ptCount val="10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Pennsylvania</c:v>
                </c:pt>
                <c:pt idx="5">
                  <c:v>Illinois</c:v>
                </c:pt>
                <c:pt idx="6">
                  <c:v>Ohio</c:v>
                </c:pt>
                <c:pt idx="7">
                  <c:v>Georgia</c:v>
                </c:pt>
                <c:pt idx="8">
                  <c:v>North Carolina</c:v>
                </c:pt>
                <c:pt idx="9">
                  <c:v>Michigan</c:v>
                </c:pt>
              </c:strCache>
            </c:strRef>
          </c:cat>
          <c:val>
            <c:numRef>
              <c:f>check_birth_top10_states_2021!$B$14:$B$24</c:f>
              <c:numCache>
                <c:formatCode>General</c:formatCode>
                <c:ptCount val="10"/>
                <c:pt idx="0">
                  <c:v>420608</c:v>
                </c:pt>
                <c:pt idx="1">
                  <c:v>373594</c:v>
                </c:pt>
                <c:pt idx="2">
                  <c:v>216260</c:v>
                </c:pt>
                <c:pt idx="3">
                  <c:v>210742</c:v>
                </c:pt>
                <c:pt idx="4">
                  <c:v>132622</c:v>
                </c:pt>
                <c:pt idx="5">
                  <c:v>132189</c:v>
                </c:pt>
                <c:pt idx="6">
                  <c:v>129791</c:v>
                </c:pt>
                <c:pt idx="7">
                  <c:v>124073</c:v>
                </c:pt>
                <c:pt idx="8">
                  <c:v>120466</c:v>
                </c:pt>
                <c:pt idx="9">
                  <c:v>104980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9-4BAE-9B00-E67313A0D0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7474848"/>
        <c:axId val="447478688"/>
      </c:barChart>
      <c:catAx>
        <c:axId val="4474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478688"/>
        <c:crosses val="autoZero"/>
        <c:auto val="1"/>
        <c:lblAlgn val="ctr"/>
        <c:lblOffset val="100"/>
        <c:noMultiLvlLbl val="0"/>
      </c:catAx>
      <c:valAx>
        <c:axId val="447478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747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[check_birth_mother_education.csv]Sheet1!PivotTable1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Sheet1!$A$4:$A$13</c:f>
              <c:strCache>
                <c:ptCount val="9"/>
                <c:pt idx="0">
                  <c:v>High school graduate or GED completed</c:v>
                </c:pt>
                <c:pt idx="1">
                  <c:v>Bachelor's degree (BA, AB, BS)</c:v>
                </c:pt>
                <c:pt idx="2">
                  <c:v>Some college credit, but not a degree</c:v>
                </c:pt>
                <c:pt idx="3">
                  <c:v>Master's degree (MA, MS, MEng, MEd, MSW, MBA)</c:v>
                </c:pt>
                <c:pt idx="4">
                  <c:v>9th through 12th grade with no diploma</c:v>
                </c:pt>
                <c:pt idx="5">
                  <c:v>Associate degree (AA, AS)</c:v>
                </c:pt>
                <c:pt idx="6">
                  <c:v>8th grade or less</c:v>
                </c:pt>
                <c:pt idx="7">
                  <c:v>Doctorate (PhD, EdD) or Professional Degree (MD, DDS, DVM, LLB, JD)</c:v>
                </c:pt>
                <c:pt idx="8">
                  <c:v>Unknown or Not Stated</c:v>
                </c:pt>
              </c:strCache>
            </c:strRef>
          </c:cat>
          <c:val>
            <c:numRef>
              <c:f>Sheet1!$B$4:$B$13</c:f>
              <c:numCache>
                <c:formatCode>0.00%</c:formatCode>
                <c:ptCount val="9"/>
                <c:pt idx="0">
                  <c:v>0.2553627829986807</c:v>
                </c:pt>
                <c:pt idx="1">
                  <c:v>0.20572487629584305</c:v>
                </c:pt>
                <c:pt idx="2">
                  <c:v>0.19564838132359028</c:v>
                </c:pt>
                <c:pt idx="3">
                  <c:v>9.5543378688576777E-2</c:v>
                </c:pt>
                <c:pt idx="4">
                  <c:v>9.2242361113567317E-2</c:v>
                </c:pt>
                <c:pt idx="5">
                  <c:v>8.2574072174611199E-2</c:v>
                </c:pt>
                <c:pt idx="6">
                  <c:v>3.1339418033395704E-2</c:v>
                </c:pt>
                <c:pt idx="7">
                  <c:v>2.7751864846797841E-2</c:v>
                </c:pt>
                <c:pt idx="8">
                  <c:v>1.3812864524937131E-2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1B-4EB6-864D-8A3BC762F1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82018575"/>
        <c:axId val="982019535"/>
      </c:barChart>
      <c:catAx>
        <c:axId val="9820185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019535"/>
        <c:crosses val="autoZero"/>
        <c:auto val="1"/>
        <c:lblAlgn val="ctr"/>
        <c:lblOffset val="100"/>
        <c:noMultiLvlLbl val="0"/>
      </c:catAx>
      <c:valAx>
        <c:axId val="982019535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982018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[check_age_category.csv]Sheet1!PivotTable2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18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7-4053-860F-F696782C00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87-4053-860F-F696782C00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87-4053-860F-F696782C00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3"/>
                <c:pt idx="0">
                  <c:v>early Age Mother</c:v>
                </c:pt>
                <c:pt idx="1">
                  <c:v>Matured Age Mother</c:v>
                </c:pt>
                <c:pt idx="2">
                  <c:v>Middle Age Mother</c:v>
                </c:pt>
              </c:strCache>
            </c:strRef>
          </c:cat>
          <c:val>
            <c:numRef>
              <c:f>Sheet1!$B$4:$B$7</c:f>
              <c:numCache>
                <c:formatCode>0.00%</c:formatCode>
                <c:ptCount val="3"/>
                <c:pt idx="0">
                  <c:v>0.46454589344642078</c:v>
                </c:pt>
                <c:pt idx="1">
                  <c:v>0.30989124821827108</c:v>
                </c:pt>
                <c:pt idx="2">
                  <c:v>0.22556285833530812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887-4053-860F-F696782C001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0D2D2-4C9B-419A-827B-04FACCF819F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52490C8-B89D-46E3-8FA0-01DA8FE49515}">
      <dgm:prSet/>
      <dgm:spPr/>
      <dgm:t>
        <a:bodyPr/>
        <a:lstStyle/>
        <a:p>
          <a:r>
            <a:rPr lang="en-CA" dirty="0"/>
            <a:t>The data consists of  5000+ rows contains number of child born in United States from year 2016 to 2021.</a:t>
          </a:r>
          <a:endParaRPr lang="en-US" dirty="0"/>
        </a:p>
      </dgm:t>
    </dgm:pt>
    <dgm:pt modelId="{334D0E5C-5071-45C3-A8F6-E87D4464176C}" type="parTrans" cxnId="{A1C05065-C3F1-4842-BC04-83B9D0E9C94B}">
      <dgm:prSet/>
      <dgm:spPr/>
      <dgm:t>
        <a:bodyPr/>
        <a:lstStyle/>
        <a:p>
          <a:endParaRPr lang="en-US"/>
        </a:p>
      </dgm:t>
    </dgm:pt>
    <dgm:pt modelId="{921BCFBD-3EA4-4049-8CFA-7B43E1331C78}" type="sibTrans" cxnId="{A1C05065-C3F1-4842-BC04-83B9D0E9C94B}">
      <dgm:prSet/>
      <dgm:spPr/>
      <dgm:t>
        <a:bodyPr/>
        <a:lstStyle/>
        <a:p>
          <a:endParaRPr lang="en-US"/>
        </a:p>
      </dgm:t>
    </dgm:pt>
    <dgm:pt modelId="{EE6B2814-DFA6-4773-9076-EECCBEAC84AC}">
      <dgm:prSet/>
      <dgm:spPr/>
      <dgm:t>
        <a:bodyPr/>
        <a:lstStyle/>
        <a:p>
          <a:r>
            <a:rPr lang="en-CA" dirty="0"/>
            <a:t>Worksheet contains details such as States, Year, Gender of baby, Average age of mother, Education level of mother, Number of Births and Average weight of baby.</a:t>
          </a:r>
          <a:endParaRPr lang="en-US" dirty="0"/>
        </a:p>
      </dgm:t>
    </dgm:pt>
    <dgm:pt modelId="{B2052E77-FBCA-4518-A6DF-CDE8974D35FE}" type="parTrans" cxnId="{0A078964-9C3A-43B9-A707-0518D87A357F}">
      <dgm:prSet/>
      <dgm:spPr/>
      <dgm:t>
        <a:bodyPr/>
        <a:lstStyle/>
        <a:p>
          <a:endParaRPr lang="en-US"/>
        </a:p>
      </dgm:t>
    </dgm:pt>
    <dgm:pt modelId="{7CDB0440-1074-4035-8AA4-EAD8EFDE273D}" type="sibTrans" cxnId="{0A078964-9C3A-43B9-A707-0518D87A357F}">
      <dgm:prSet/>
      <dgm:spPr/>
      <dgm:t>
        <a:bodyPr/>
        <a:lstStyle/>
        <a:p>
          <a:endParaRPr lang="en-US"/>
        </a:p>
      </dgm:t>
    </dgm:pt>
    <dgm:pt modelId="{171923CA-B5E2-4F6D-A964-38B0D2795958}" type="pres">
      <dgm:prSet presAssocID="{7470D2D2-4C9B-419A-827B-04FACCF819FD}" presName="linear" presStyleCnt="0">
        <dgm:presLayoutVars>
          <dgm:animLvl val="lvl"/>
          <dgm:resizeHandles val="exact"/>
        </dgm:presLayoutVars>
      </dgm:prSet>
      <dgm:spPr/>
    </dgm:pt>
    <dgm:pt modelId="{4748D7FA-308C-4B4C-A73B-8249063C03AB}" type="pres">
      <dgm:prSet presAssocID="{552490C8-B89D-46E3-8FA0-01DA8FE495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BDD48F-3E9A-4955-A821-C76EAD6169DD}" type="pres">
      <dgm:prSet presAssocID="{921BCFBD-3EA4-4049-8CFA-7B43E1331C78}" presName="spacer" presStyleCnt="0"/>
      <dgm:spPr/>
    </dgm:pt>
    <dgm:pt modelId="{489CEE71-4BBA-4871-929B-481C52077908}" type="pres">
      <dgm:prSet presAssocID="{EE6B2814-DFA6-4773-9076-EECCBEAC84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078964-9C3A-43B9-A707-0518D87A357F}" srcId="{7470D2D2-4C9B-419A-827B-04FACCF819FD}" destId="{EE6B2814-DFA6-4773-9076-EECCBEAC84AC}" srcOrd="1" destOrd="0" parTransId="{B2052E77-FBCA-4518-A6DF-CDE8974D35FE}" sibTransId="{7CDB0440-1074-4035-8AA4-EAD8EFDE273D}"/>
    <dgm:cxn modelId="{A1C05065-C3F1-4842-BC04-83B9D0E9C94B}" srcId="{7470D2D2-4C9B-419A-827B-04FACCF819FD}" destId="{552490C8-B89D-46E3-8FA0-01DA8FE49515}" srcOrd="0" destOrd="0" parTransId="{334D0E5C-5071-45C3-A8F6-E87D4464176C}" sibTransId="{921BCFBD-3EA4-4049-8CFA-7B43E1331C78}"/>
    <dgm:cxn modelId="{FA6D8B6F-E236-4427-BE27-7A82131D590B}" type="presOf" srcId="{7470D2D2-4C9B-419A-827B-04FACCF819FD}" destId="{171923CA-B5E2-4F6D-A964-38B0D2795958}" srcOrd="0" destOrd="0" presId="urn:microsoft.com/office/officeart/2005/8/layout/vList2"/>
    <dgm:cxn modelId="{7642B27B-08FB-4246-A4EF-33A12FC195C2}" type="presOf" srcId="{552490C8-B89D-46E3-8FA0-01DA8FE49515}" destId="{4748D7FA-308C-4B4C-A73B-8249063C03AB}" srcOrd="0" destOrd="0" presId="urn:microsoft.com/office/officeart/2005/8/layout/vList2"/>
    <dgm:cxn modelId="{4C8C40EE-1EA2-4F1F-8AFE-CD8E87DFE33F}" type="presOf" srcId="{EE6B2814-DFA6-4773-9076-EECCBEAC84AC}" destId="{489CEE71-4BBA-4871-929B-481C52077908}" srcOrd="0" destOrd="0" presId="urn:microsoft.com/office/officeart/2005/8/layout/vList2"/>
    <dgm:cxn modelId="{59633FD3-6F36-4617-9E27-3EE79F1D3F8C}" type="presParOf" srcId="{171923CA-B5E2-4F6D-A964-38B0D2795958}" destId="{4748D7FA-308C-4B4C-A73B-8249063C03AB}" srcOrd="0" destOrd="0" presId="urn:microsoft.com/office/officeart/2005/8/layout/vList2"/>
    <dgm:cxn modelId="{1BE48770-F734-41C0-AE01-62FB573073CE}" type="presParOf" srcId="{171923CA-B5E2-4F6D-A964-38B0D2795958}" destId="{F8BDD48F-3E9A-4955-A821-C76EAD6169DD}" srcOrd="1" destOrd="0" presId="urn:microsoft.com/office/officeart/2005/8/layout/vList2"/>
    <dgm:cxn modelId="{A0F49896-FEF6-400F-BD98-01F41DCED7EA}" type="presParOf" srcId="{171923CA-B5E2-4F6D-A964-38B0D2795958}" destId="{489CEE71-4BBA-4871-929B-481C5207790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8D7FA-308C-4B4C-A73B-8249063C03AB}">
      <dsp:nvSpPr>
        <dsp:cNvPr id="0" name=""/>
        <dsp:cNvSpPr/>
      </dsp:nvSpPr>
      <dsp:spPr>
        <a:xfrm>
          <a:off x="0" y="167347"/>
          <a:ext cx="10515600" cy="19579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The data consists of  5000+ rows contains number of child born in United States from year 2016 to 2021.</a:t>
          </a:r>
          <a:endParaRPr lang="en-US" sz="3500" kern="1200" dirty="0"/>
        </a:p>
      </dsp:txBody>
      <dsp:txXfrm>
        <a:off x="95578" y="262925"/>
        <a:ext cx="10324444" cy="1766765"/>
      </dsp:txXfrm>
    </dsp:sp>
    <dsp:sp modelId="{489CEE71-4BBA-4871-929B-481C52077908}">
      <dsp:nvSpPr>
        <dsp:cNvPr id="0" name=""/>
        <dsp:cNvSpPr/>
      </dsp:nvSpPr>
      <dsp:spPr>
        <a:xfrm>
          <a:off x="0" y="2226069"/>
          <a:ext cx="10515600" cy="195792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Worksheet contains details such as States, Year, Gender of baby, Average age of mother, Education level of mother, Number of Births and Average weight of baby.</a:t>
          </a:r>
          <a:endParaRPr lang="en-US" sz="3500" kern="1200" dirty="0"/>
        </a:p>
      </dsp:txBody>
      <dsp:txXfrm>
        <a:off x="95578" y="2321647"/>
        <a:ext cx="10324444" cy="1766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EC2B-040C-EE33-60F2-B49FEBF4F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D1659-9E9D-2325-603E-3298E7B8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40C5-6E21-F0E8-EBBD-7CC6523D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185B-0A1C-0BF2-E105-49001CAD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CBA7-CF17-78AC-7568-E0E77EE2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4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06C7-5108-C529-F783-EDC47421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05FAE-2254-50D9-6E5A-63C4108F2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526B-78E0-A75C-DE0D-6BC97975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42889-4ED7-23CC-6C64-49D7E116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396F-62AD-6410-345A-8797FB45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5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A5350-C2ED-0FAF-F0E0-87433DA3E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0B61C-C7D6-AA8E-5490-DBADF5FAE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6CC0-948A-2C82-D1D7-7AC4324E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FF928-F992-605F-EB7C-28EB9451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06FA-5F95-04C4-9E68-2CC7D5D2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6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ED36-5A79-BD5E-5531-A777CB01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D40A-F4F4-9A0D-FEC5-4ED09374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49B5-A1DE-AE01-CA92-64AFDE90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EF1D-727D-416A-432F-A0898A02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D880-B891-E9BF-BEE7-754E928A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59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5108-8D60-CF11-D0DD-31E51354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16574-3F3D-C401-2FCE-9B70B838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597F-0F17-C99B-B244-2474949F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E640-A030-9680-F131-8142C961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CB04-74BF-1EE8-CAA2-FF771165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82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A46-3479-1BEB-B0C1-6E58D2E5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3CC2-EC7B-34ED-69C7-555606304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F5C60-D452-6657-62DD-71834FC4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5A89-9580-6264-D8FC-939614C2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01B46-C150-9E48-ADB7-C6DEA779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6872-95B0-DB20-2A7F-0EC40105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43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962F-7405-9D97-3622-33A5697F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5C5E-65BA-83A9-3569-51C6D2BE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CB4C5-6733-372A-310B-F22D4FC04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2AD1C-2537-FB3E-68F5-7C18C0E8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BA0B8-C477-A8A2-4F0C-11CBA16AD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7DCA7-B5A7-2006-BE30-725DE53D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35ED2-DEEA-0A77-9B43-B7779760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956E4-125E-8FC3-1A0D-C74890F3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82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6F5D-A156-8C1B-B487-70AA7AC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1B69-0B42-6FB1-D844-37518173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F28E4-C4FA-E7ED-B465-A6E16EA5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64718-D113-0412-D59D-A159B6F3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9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19CB9-346C-4E4A-9CE3-A28EF804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8DD5B-F7F4-05B0-B7D5-13331172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4F01B-ED0B-6583-B1D2-D1DFA73F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9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5771-99D0-20CF-BE92-5EC032BA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6196-F7AA-DBAA-E7BE-1279BBBC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5F6E9-59DD-8980-F916-75F934A9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86353-10CE-DADA-58DE-540C23E2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DD622-080E-03EF-1078-C6E54DE7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EE8F1-7E9E-43D4-58E0-3148A36E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8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453F-8CFF-1BE7-E09B-FA313986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57F02-9C47-93A7-C6B9-304F29D3D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44D5C-5756-B802-80C8-AA3D4FF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28127-981E-2202-E8BD-A4BEB7A5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89D4-7699-730D-5A8F-59BAD7FB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628EF-F268-A9C8-2586-30CEE0A4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29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AC0E9-F9D4-1BBD-10B4-86C9912B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EC00-60C0-0693-BD0E-4CBEBB74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386B-20AC-C65F-3263-5839E0D44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E4FBA-8861-4BEB-9E13-5EF0A3CF1700}" type="datetimeFigureOut">
              <a:rPr lang="en-CA" smtClean="0"/>
              <a:t>2023-07-27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CFCA-62BE-C080-347E-007ED8655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19C8-3CD5-4C25-5DA2-78DBD0166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B896-C808-4C07-85A1-F56FB1D9AC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75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04B9-6F9B-248F-D185-180F13F02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US_Birth</a:t>
            </a:r>
            <a:r>
              <a:rPr lang="en-US" b="1" dirty="0"/>
              <a:t> Analysis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3824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6DEC-AFF7-042A-C6C4-5FEFBA72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Categorized </a:t>
            </a:r>
            <a:r>
              <a:rPr lang="en-CA" b="1" dirty="0" err="1"/>
              <a:t>Age_of_mother</a:t>
            </a:r>
            <a:endParaRPr lang="en-CA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9E0AD-8C81-5BE0-F71D-71506059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941637"/>
            <a:ext cx="3932237" cy="304006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Majority of mothers are from early age category</a:t>
            </a:r>
            <a:r>
              <a:rPr lang="en-CA" sz="1600" cap="none" spc="0" dirty="0">
                <a:solidFill>
                  <a:schemeClr val="tx1"/>
                </a:solidFill>
              </a:rPr>
              <a:t> (23.1 – 28.4)- 46.45%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Then middle age category (</a:t>
            </a:r>
            <a:r>
              <a:rPr lang="en-CA" sz="1600" cap="none" spc="0" dirty="0">
                <a:solidFill>
                  <a:schemeClr val="tx1"/>
                </a:solidFill>
              </a:rPr>
              <a:t>28.4 – 30.8</a:t>
            </a:r>
            <a:r>
              <a:rPr lang="en-US" dirty="0"/>
              <a:t>) occupies 22.56% and matured age category (</a:t>
            </a:r>
            <a:r>
              <a:rPr lang="en-CA" sz="1600" cap="none" spc="0" dirty="0">
                <a:solidFill>
                  <a:schemeClr val="tx1"/>
                </a:solidFill>
              </a:rPr>
              <a:t>30.8 – 35.5) occupies 30.99%.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C25512-E409-94DC-416E-DCFC8669E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436207"/>
              </p:ext>
            </p:extLst>
          </p:nvPr>
        </p:nvGraphicFramePr>
        <p:xfrm>
          <a:off x="5180012" y="992187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73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B157-EB74-ECE4-0CF7-5B6D5495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50" y="426136"/>
            <a:ext cx="3932237" cy="1600200"/>
          </a:xfrm>
        </p:spPr>
        <p:txBody>
          <a:bodyPr/>
          <a:lstStyle/>
          <a:p>
            <a:r>
              <a:rPr lang="en-US" b="1" dirty="0" err="1"/>
              <a:t>Birth_ratio</a:t>
            </a:r>
            <a:r>
              <a:rPr lang="en-US" b="1" dirty="0"/>
              <a:t> by Gender</a:t>
            </a:r>
            <a:endParaRPr lang="en-CA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ECB7C-1C7D-AB09-E52E-E76E4DA0A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4150" y="2628901"/>
            <a:ext cx="3932237" cy="2171700"/>
          </a:xfrm>
        </p:spPr>
        <p:txBody>
          <a:bodyPr/>
          <a:lstStyle/>
          <a:p>
            <a:r>
              <a:rPr lang="en-US" dirty="0"/>
              <a:t>Both gender have very minor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: 48.86%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: 51.14%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9A08A-AE69-FC25-DF34-FADD3656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50" y="4665447"/>
            <a:ext cx="5353797" cy="103837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170615-27FE-FAA3-FB6F-942CD13AB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1875" y="1290843"/>
            <a:ext cx="5384465" cy="4412974"/>
          </a:xfrm>
        </p:spPr>
      </p:pic>
    </p:spTree>
    <p:extLst>
      <p:ext uri="{BB962C8B-B14F-4D97-AF65-F5344CB8AC3E}">
        <p14:creationId xmlns:p14="http://schemas.microsoft.com/office/powerpoint/2010/main" val="311503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9E55-D5E0-CC34-5024-921FD99C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Findings And Scope of Improvement:</a:t>
            </a:r>
            <a:endParaRPr lang="en-C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E9344-85E3-A448-A1BC-891165B1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have drastic fall in number of births in year 2020.</a:t>
            </a:r>
          </a:p>
          <a:p>
            <a:r>
              <a:rPr lang="en-US" sz="2200" dirty="0"/>
              <a:t> California have highest number of births in year 2021 which is 421K.</a:t>
            </a:r>
          </a:p>
          <a:p>
            <a:r>
              <a:rPr lang="en-US" sz="2200" dirty="0"/>
              <a:t>We have excellent ratio of healthy babies.</a:t>
            </a:r>
          </a:p>
          <a:p>
            <a:r>
              <a:rPr lang="en-CA" sz="2200" dirty="0" err="1"/>
              <a:t>Birth_ratio</a:t>
            </a:r>
            <a:r>
              <a:rPr lang="en-CA" sz="2200" dirty="0"/>
              <a:t> is very low in category of well qualified mothers.(Master’s degree, doctorate or professional degree). Who are enough capable for sustenance of a child.</a:t>
            </a:r>
          </a:p>
          <a:p>
            <a:r>
              <a:rPr lang="en-US" sz="2200" dirty="0"/>
              <a:t>Majority of mothers are from early age category</a:t>
            </a:r>
            <a:r>
              <a:rPr lang="en-CA" sz="2200" cap="none" spc="0" dirty="0">
                <a:solidFill>
                  <a:schemeClr val="tx1"/>
                </a:solidFill>
              </a:rPr>
              <a:t> (23.1 – 28.4)- 46.45%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Birth_ratio</a:t>
            </a:r>
            <a:r>
              <a:rPr lang="en-US" sz="2200" dirty="0"/>
              <a:t> based on gender is also wonderful.</a:t>
            </a:r>
          </a:p>
        </p:txBody>
      </p:sp>
    </p:spTree>
    <p:extLst>
      <p:ext uri="{BB962C8B-B14F-4D97-AF65-F5344CB8AC3E}">
        <p14:creationId xmlns:p14="http://schemas.microsoft.com/office/powerpoint/2010/main" val="36058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5DC6-555A-212E-586B-E379E877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Applications used for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2557-B48A-4666-C233-9C0ED537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208"/>
            <a:ext cx="10515600" cy="3090932"/>
          </a:xfrm>
        </p:spPr>
        <p:txBody>
          <a:bodyPr/>
          <a:lstStyle/>
          <a:p>
            <a:pPr>
              <a:lnSpc>
                <a:spcPct val="150000"/>
              </a:lnSpc>
              <a:buSzPts val="1700"/>
            </a:pPr>
            <a:r>
              <a:rPr lang="en-US" sz="2200" b="1" dirty="0"/>
              <a:t>SQL Workbench: </a:t>
            </a:r>
            <a:r>
              <a:rPr lang="en-US" sz="2200" dirty="0"/>
              <a:t>used for data analysis and derive meaningful information</a:t>
            </a:r>
          </a:p>
          <a:p>
            <a:pPr>
              <a:lnSpc>
                <a:spcPct val="150000"/>
              </a:lnSpc>
              <a:buSzPts val="1700"/>
            </a:pPr>
            <a:r>
              <a:rPr lang="en-US" sz="2200" b="1" dirty="0"/>
              <a:t>Tableau: </a:t>
            </a:r>
            <a:r>
              <a:rPr lang="en-US" sz="2200" dirty="0"/>
              <a:t>used for Graphical Representation of data</a:t>
            </a:r>
          </a:p>
          <a:p>
            <a:pPr>
              <a:lnSpc>
                <a:spcPct val="150000"/>
              </a:lnSpc>
              <a:buSzPts val="1700"/>
            </a:pPr>
            <a:r>
              <a:rPr lang="en-US" sz="2200" b="1" dirty="0"/>
              <a:t>PowerPoint: </a:t>
            </a:r>
            <a:r>
              <a:rPr lang="en-US" sz="2200" dirty="0"/>
              <a:t>used for describing findings and scope of improvement in presentation manner</a:t>
            </a:r>
          </a:p>
        </p:txBody>
      </p:sp>
    </p:spTree>
    <p:extLst>
      <p:ext uri="{BB962C8B-B14F-4D97-AF65-F5344CB8AC3E}">
        <p14:creationId xmlns:p14="http://schemas.microsoft.com/office/powerpoint/2010/main" val="7877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A22A-2AAF-E431-27BD-CD664298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 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BD09-88DD-CDE0-5DEF-1054645E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Case Study</a:t>
            </a:r>
          </a:p>
          <a:p>
            <a:r>
              <a:rPr lang="en-CA" sz="2800" dirty="0"/>
              <a:t>Objectives </a:t>
            </a:r>
          </a:p>
          <a:p>
            <a:r>
              <a:rPr lang="en-CA" sz="2800" dirty="0"/>
              <a:t>Data Analysis</a:t>
            </a:r>
          </a:p>
          <a:p>
            <a:r>
              <a:rPr lang="en-CA" sz="2800" dirty="0"/>
              <a:t>Findings and Scope of improvements</a:t>
            </a:r>
          </a:p>
        </p:txBody>
      </p:sp>
    </p:spTree>
    <p:extLst>
      <p:ext uri="{BB962C8B-B14F-4D97-AF65-F5344CB8AC3E}">
        <p14:creationId xmlns:p14="http://schemas.microsoft.com/office/powerpoint/2010/main" val="211821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DF86-C04D-6A8D-C2A8-83033773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b="1" dirty="0"/>
              <a:t>Case Study:</a:t>
            </a:r>
            <a:endParaRPr lang="en-CA" b="1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1E37D91-A5B6-E09E-653C-5A5B7E860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13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22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5D59-E48B-AB92-991F-C1038A23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and Analysis: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DA52-34AC-EAA2-0E46-1802F6B0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Find out </a:t>
            </a:r>
            <a:r>
              <a:rPr lang="en-US" dirty="0" err="1"/>
              <a:t>Birth_ratio</a:t>
            </a:r>
            <a:r>
              <a:rPr lang="en-US" dirty="0"/>
              <a:t> YOY and Top 10 states in recent year 2021.</a:t>
            </a:r>
          </a:p>
          <a:p>
            <a:pPr>
              <a:lnSpc>
                <a:spcPct val="150000"/>
              </a:lnSpc>
            </a:pPr>
            <a:r>
              <a:rPr lang="en-US" dirty="0"/>
              <a:t>Segregate Average age of mother into groups and find out in which category has highest </a:t>
            </a:r>
            <a:r>
              <a:rPr lang="en-US" dirty="0" err="1"/>
              <a:t>birth_ratio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Find out </a:t>
            </a:r>
            <a:r>
              <a:rPr lang="en-US" dirty="0" err="1"/>
              <a:t>birth_ratio</a:t>
            </a:r>
            <a:r>
              <a:rPr lang="en-US" dirty="0"/>
              <a:t> according to Education level of mother.</a:t>
            </a:r>
          </a:p>
          <a:p>
            <a:pPr>
              <a:lnSpc>
                <a:spcPct val="150000"/>
              </a:lnSpc>
            </a:pPr>
            <a:r>
              <a:rPr lang="en-US" dirty="0"/>
              <a:t>Find out ratio for healthy or low weight babies.</a:t>
            </a:r>
          </a:p>
          <a:p>
            <a:pPr>
              <a:lnSpc>
                <a:spcPct val="150000"/>
              </a:lnSpc>
            </a:pPr>
            <a:r>
              <a:rPr lang="en-US" dirty="0"/>
              <a:t>Categories age of mother and health of baby.</a:t>
            </a:r>
          </a:p>
          <a:p>
            <a:pPr>
              <a:lnSpc>
                <a:spcPct val="150000"/>
              </a:lnSpc>
            </a:pPr>
            <a:r>
              <a:rPr lang="en-US" dirty="0"/>
              <a:t>To identify mother education level and age must be appropriate to give a birth.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160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8DF3C-477F-F45E-9AF0-04E65746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206C6B-B856-F300-DA1A-7FD5A02C3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887666"/>
              </p:ext>
            </p:extLst>
          </p:nvPr>
        </p:nvGraphicFramePr>
        <p:xfrm>
          <a:off x="5802086" y="1878099"/>
          <a:ext cx="5802315" cy="307182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75568">
                  <a:extLst>
                    <a:ext uri="{9D8B030D-6E8A-4147-A177-3AD203B41FA5}">
                      <a16:colId xmlns:a16="http://schemas.microsoft.com/office/drawing/2014/main" val="2868752856"/>
                    </a:ext>
                  </a:extLst>
                </a:gridCol>
                <a:gridCol w="2926747">
                  <a:extLst>
                    <a:ext uri="{9D8B030D-6E8A-4147-A177-3AD203B41FA5}">
                      <a16:colId xmlns:a16="http://schemas.microsoft.com/office/drawing/2014/main" val="603019969"/>
                    </a:ext>
                  </a:extLst>
                </a:gridCol>
              </a:tblGrid>
              <a:tr h="576606">
                <a:tc>
                  <a:txBody>
                    <a:bodyPr/>
                    <a:lstStyle/>
                    <a:p>
                      <a:r>
                        <a:rPr lang="en-CA" sz="1700" b="1" cap="none" spc="0">
                          <a:solidFill>
                            <a:schemeClr val="tx1"/>
                          </a:solidFill>
                        </a:rPr>
                        <a:t>Average_Age_of_Mother</a:t>
                      </a:r>
                    </a:p>
                  </a:txBody>
                  <a:tcPr marL="0" marR="76541" marT="30616" marB="22962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b="1" cap="none" spc="0">
                          <a:solidFill>
                            <a:schemeClr val="tx1"/>
                          </a:solidFill>
                        </a:rPr>
                        <a:t>Average_Birth_Weight_gm</a:t>
                      </a:r>
                    </a:p>
                  </a:txBody>
                  <a:tcPr marL="0" marR="76541" marT="30616" marB="22962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565685"/>
                  </a:ext>
                </a:extLst>
              </a:tr>
              <a:tr h="831741">
                <a:tc>
                  <a:txBody>
                    <a:bodyPr/>
                    <a:lstStyle/>
                    <a:p>
                      <a:r>
                        <a:rPr lang="en-CA" sz="1700" cap="none" spc="0" dirty="0">
                          <a:solidFill>
                            <a:schemeClr val="tx1"/>
                          </a:solidFill>
                        </a:rPr>
                        <a:t>Early Age Mother (23.1 – 28.4)</a:t>
                      </a:r>
                    </a:p>
                  </a:txBody>
                  <a:tcPr marL="0" marR="76541" marT="30616" marB="2296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cap="none" spc="0">
                          <a:solidFill>
                            <a:schemeClr val="tx1"/>
                          </a:solidFill>
                        </a:rPr>
                        <a:t>Low Weight Baby (1500 - 2700)</a:t>
                      </a:r>
                    </a:p>
                  </a:txBody>
                  <a:tcPr marL="0" marR="76541" marT="30616" marB="2296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755627"/>
                  </a:ext>
                </a:extLst>
              </a:tr>
              <a:tr h="831741">
                <a:tc>
                  <a:txBody>
                    <a:bodyPr/>
                    <a:lstStyle/>
                    <a:p>
                      <a:r>
                        <a:rPr lang="en-CA" sz="1700" cap="none" spc="0" dirty="0">
                          <a:solidFill>
                            <a:schemeClr val="tx1"/>
                          </a:solidFill>
                        </a:rPr>
                        <a:t>Middle Age Mother (28.4 – 30.8)</a:t>
                      </a:r>
                    </a:p>
                  </a:txBody>
                  <a:tcPr marL="0" marR="76541" marT="30616" marB="2296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Healthy Baby (&gt;=2700)</a:t>
                      </a:r>
                    </a:p>
                  </a:txBody>
                  <a:tcPr marL="0" marR="76541" marT="30616" marB="2296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722"/>
                  </a:ext>
                </a:extLst>
              </a:tr>
              <a:tr h="831741">
                <a:tc>
                  <a:txBody>
                    <a:bodyPr/>
                    <a:lstStyle/>
                    <a:p>
                      <a:r>
                        <a:rPr lang="en-CA" sz="1700" cap="none" spc="0" dirty="0">
                          <a:solidFill>
                            <a:schemeClr val="tx1"/>
                          </a:solidFill>
                        </a:rPr>
                        <a:t>Matured Age Mother (30.8 – 35.5)</a:t>
                      </a:r>
                    </a:p>
                  </a:txBody>
                  <a:tcPr marL="0" marR="76541" marT="30616" marB="2296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76541" marT="30616" marB="2296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654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1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11E79-6D0A-5F6A-8F91-8EFF0383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85" y="0"/>
            <a:ext cx="3932237" cy="1600200"/>
          </a:xfrm>
        </p:spPr>
        <p:txBody>
          <a:bodyPr/>
          <a:lstStyle/>
          <a:p>
            <a:r>
              <a:rPr lang="en-US" b="1" dirty="0"/>
              <a:t>Birth Ratio by YOY</a:t>
            </a:r>
            <a:endParaRPr lang="en-CA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4C4A53-0467-8C9C-0F0C-5EDAFD8D7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02052"/>
            <a:ext cx="3932237" cy="1600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As we can see number of births are continuously dropping but there is major fall in Year 2020 and again start increasing in year 2021.</a:t>
            </a:r>
            <a:endParaRPr lang="en-CA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2834A-4045-7ECD-4715-310852C9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85" y="4004104"/>
            <a:ext cx="4039164" cy="128605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141DC8-FFC5-E177-FCAE-41FD67AA7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0637" y="1139688"/>
            <a:ext cx="6586539" cy="4925128"/>
          </a:xfrm>
        </p:spPr>
      </p:pic>
    </p:spTree>
    <p:extLst>
      <p:ext uri="{BB962C8B-B14F-4D97-AF65-F5344CB8AC3E}">
        <p14:creationId xmlns:p14="http://schemas.microsoft.com/office/powerpoint/2010/main" val="251907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134A-16C4-6378-725A-EF8493F0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70" y="541176"/>
            <a:ext cx="3932237" cy="1600200"/>
          </a:xfrm>
        </p:spPr>
        <p:txBody>
          <a:bodyPr/>
          <a:lstStyle/>
          <a:p>
            <a:r>
              <a:rPr lang="en-US" b="1" dirty="0"/>
              <a:t>Top 10 States (in 2021)</a:t>
            </a:r>
            <a:endParaRPr lang="en-CA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F1BC7-308D-0813-DFF3-48D8FEF9B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571" y="2321765"/>
            <a:ext cx="3932237" cy="1842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Here are Top-10 states which has highest number of births in recent year  2021.</a:t>
            </a:r>
            <a:endParaRPr lang="en-CA" sz="1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B068B8-3A1D-26EF-5E3B-12AC9E6C9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755460"/>
              </p:ext>
            </p:extLst>
          </p:nvPr>
        </p:nvGraphicFramePr>
        <p:xfrm>
          <a:off x="5539409" y="987425"/>
          <a:ext cx="621444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601B545-DB3B-7355-6672-3B673408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4067200"/>
            <a:ext cx="462418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562-782D-3424-8714-F408A5BA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0"/>
            <a:ext cx="4128213" cy="1600200"/>
          </a:xfrm>
        </p:spPr>
        <p:txBody>
          <a:bodyPr>
            <a:noAutofit/>
          </a:bodyPr>
          <a:lstStyle/>
          <a:p>
            <a:r>
              <a:rPr lang="en-US" sz="2800" b="1" dirty="0"/>
              <a:t>Categorized </a:t>
            </a:r>
            <a:r>
              <a:rPr lang="en-US" sz="2800" b="1" dirty="0" err="1"/>
              <a:t>Average_Birth_Weight_gm</a:t>
            </a:r>
            <a:endParaRPr lang="en-CA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B2AF0-882E-E43D-E067-CE5692A48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12" y="1992635"/>
            <a:ext cx="3932237" cy="22066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Categorized </a:t>
            </a:r>
            <a:r>
              <a:rPr lang="en-US" dirty="0" err="1"/>
              <a:t>Average_Birth_Weight_gm</a:t>
            </a:r>
            <a:r>
              <a:rPr lang="en-US" dirty="0"/>
              <a:t> by Healthy (&gt;=2700) and </a:t>
            </a:r>
            <a:r>
              <a:rPr lang="en-US" dirty="0" err="1"/>
              <a:t>Low_weight</a:t>
            </a:r>
            <a:r>
              <a:rPr lang="en-US" dirty="0"/>
              <a:t> (1500 to 2700)</a:t>
            </a:r>
          </a:p>
          <a:p>
            <a:pPr>
              <a:lnSpc>
                <a:spcPct val="150000"/>
              </a:lnSpc>
            </a:pPr>
            <a:r>
              <a:rPr lang="en-US" dirty="0"/>
              <a:t>Conspicuously we have negligible number of Low weight babies, which is excellent.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5FF20-75CB-F184-4734-C22234C1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4" y="4404349"/>
            <a:ext cx="5450946" cy="19719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71A673-25B9-F476-EB0A-83CF22C85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9203" y="1034704"/>
            <a:ext cx="5695950" cy="4381500"/>
          </a:xfrm>
        </p:spPr>
      </p:pic>
    </p:spTree>
    <p:extLst>
      <p:ext uri="{BB962C8B-B14F-4D97-AF65-F5344CB8AC3E}">
        <p14:creationId xmlns:p14="http://schemas.microsoft.com/office/powerpoint/2010/main" val="420655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ADCD-1D8F-7788-5096-9D59D309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206898"/>
            <a:ext cx="3932237" cy="1600200"/>
          </a:xfrm>
        </p:spPr>
        <p:txBody>
          <a:bodyPr/>
          <a:lstStyle/>
          <a:p>
            <a:r>
              <a:rPr lang="en-US" b="1" dirty="0" err="1"/>
              <a:t>Birth_Ratio</a:t>
            </a:r>
            <a:r>
              <a:rPr lang="en-US" b="1" dirty="0"/>
              <a:t> by Education level of mother</a:t>
            </a:r>
            <a:endParaRPr lang="en-CA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0D5D-46A9-5DAF-F6EC-299B10CAD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64" y="2091046"/>
            <a:ext cx="4414286" cy="263589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School graduates or GED completed has Highest </a:t>
            </a:r>
            <a:r>
              <a:rPr lang="en-US" dirty="0" err="1"/>
              <a:t>birth_ratio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Bachelor’s Degree has second highest </a:t>
            </a:r>
            <a:r>
              <a:rPr lang="en-US" dirty="0" err="1"/>
              <a:t>birth_ratio</a:t>
            </a:r>
            <a:r>
              <a:rPr lang="en-US" dirty="0"/>
              <a:t> followed by category not a degree.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We have less </a:t>
            </a:r>
            <a:r>
              <a:rPr lang="en-CA" dirty="0" err="1"/>
              <a:t>birth_ratio</a:t>
            </a:r>
            <a:r>
              <a:rPr lang="en-CA" dirty="0"/>
              <a:t> in category of well qualified mothers.(Master’s degree, doctorate or professional degree). Who are enough capable for sustenance of a child.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3FA014-7B21-06F7-5305-27EB5A181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03389"/>
              </p:ext>
            </p:extLst>
          </p:nvPr>
        </p:nvGraphicFramePr>
        <p:xfrm>
          <a:off x="6559829" y="987425"/>
          <a:ext cx="5405162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D649DD-31EB-AF45-5F31-4BD871B3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4" y="5010892"/>
            <a:ext cx="559566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5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570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US_Birth Analysis</vt:lpstr>
      <vt:lpstr>Contents :</vt:lpstr>
      <vt:lpstr>Case Study:</vt:lpstr>
      <vt:lpstr>Objectives and Analysis:</vt:lpstr>
      <vt:lpstr>Categorization</vt:lpstr>
      <vt:lpstr>Birth Ratio by YOY</vt:lpstr>
      <vt:lpstr>Top 10 States (in 2021)</vt:lpstr>
      <vt:lpstr>Categorized Average_Birth_Weight_gm</vt:lpstr>
      <vt:lpstr>Birth_Ratio by Education level of mother</vt:lpstr>
      <vt:lpstr>Categorized Age_of_mother</vt:lpstr>
      <vt:lpstr>Birth_ratio by Gender</vt:lpstr>
      <vt:lpstr>Findings And Scope of Improvement:</vt:lpstr>
      <vt:lpstr>Applications used for analysis: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US_Birth Analysis</dc:title>
  <dc:creator>Riten patel</dc:creator>
  <cp:lastModifiedBy>Harvick</cp:lastModifiedBy>
  <cp:revision>3</cp:revision>
  <dcterms:created xsi:type="dcterms:W3CDTF">2023-07-09T18:45:30Z</dcterms:created>
  <dcterms:modified xsi:type="dcterms:W3CDTF">2023-07-27T21:16:26Z</dcterms:modified>
</cp:coreProperties>
</file>