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IySrLInTyoWq19UYLPdQ2s8I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B687AC-25AF-4CF0-BC1C-60A8C9A3D934}">
  <a:tblStyle styleId="{4FB687AC-25AF-4CF0-BC1C-60A8C9A3D9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24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en\Downloads\Sonali\SQL\SQL_Flight%20portfolio\Pessenger%20count%20as%20per%20distance_categ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[Pessenger count as per distance_category.xlsx]Sheet1!PivotTable1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Domestic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Sheet1!$A$5:$A$7</c:f>
              <c:strCache>
                <c:ptCount val="2"/>
                <c:pt idx="0">
                  <c:v>Business travel</c:v>
                </c:pt>
                <c:pt idx="1">
                  <c:v>Personal Travel</c:v>
                </c:pt>
              </c:strCache>
            </c:strRef>
          </c:cat>
          <c:val>
            <c:numRef>
              <c:f>Sheet1!$B$5:$B$7</c:f>
              <c:numCache>
                <c:formatCode>0.00%</c:formatCode>
                <c:ptCount val="2"/>
                <c:pt idx="0">
                  <c:v>0.81357063403781982</c:v>
                </c:pt>
                <c:pt idx="1">
                  <c:v>0.98066472892708201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9B-4080-98E2-022A0AB0AFF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International</c:v>
                </c:pt>
              </c:strCache>
            </c:strRef>
          </c:tx>
          <c:spPr>
            <a:solidFill>
              <a:srgbClr val="92D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Sheet1!$A$5:$A$7</c:f>
              <c:strCache>
                <c:ptCount val="2"/>
                <c:pt idx="0">
                  <c:v>Business travel</c:v>
                </c:pt>
                <c:pt idx="1">
                  <c:v>Personal Travel</c:v>
                </c:pt>
              </c:strCache>
            </c:strRef>
          </c:cat>
          <c:val>
            <c:numRef>
              <c:f>Sheet1!$C$5:$C$7</c:f>
              <c:numCache>
                <c:formatCode>0.00%</c:formatCode>
                <c:ptCount val="2"/>
                <c:pt idx="0">
                  <c:v>0.18642936596218021</c:v>
                </c:pt>
                <c:pt idx="1">
                  <c:v>1.9335271072917982E-2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9B-4080-98E2-022A0AB0AFF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7864351"/>
        <c:axId val="327876351"/>
      </c:barChart>
      <c:catAx>
        <c:axId val="3278643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876351"/>
        <c:crosses val="autoZero"/>
        <c:auto val="1"/>
        <c:lblAlgn val="ctr"/>
        <c:lblOffset val="100"/>
        <c:noMultiLvlLbl val="0"/>
      </c:catAx>
      <c:valAx>
        <c:axId val="32787635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32786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78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 descr="Plane in red circle"/>
          <p:cNvPicPr preferRelativeResize="0"/>
          <p:nvPr/>
        </p:nvPicPr>
        <p:blipFill rotWithShape="1">
          <a:blip r:embed="rId3">
            <a:alphaModFix/>
          </a:blip>
          <a:srcRect l="19564" t="6343" b="2747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CA" sz="4400" dirty="0"/>
              <a:t>AIRLINE PASSENGERS &amp; THEIR SENTIMENTS ANALYSIS</a:t>
            </a:r>
            <a:endParaRPr sz="4400" dirty="0"/>
          </a:p>
        </p:txBody>
      </p:sp>
      <p:sp>
        <p:nvSpPr>
          <p:cNvPr id="106" name="Google Shape;106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title"/>
          </p:nvPr>
        </p:nvSpPr>
        <p:spPr>
          <a:xfrm>
            <a:off x="1364514" y="154173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CA" sz="4000" b="1">
                <a:solidFill>
                  <a:schemeClr val="lt1"/>
                </a:solidFill>
              </a:rPr>
              <a:t>PASSENGERS CATEGORIZED AS PER LOYALTY PROGRAM AND SEAT CLASS</a:t>
            </a:r>
            <a:endParaRPr/>
          </a:p>
        </p:txBody>
      </p:sp>
      <p:sp>
        <p:nvSpPr>
          <p:cNvPr id="232" name="Google Shape;232;p10"/>
          <p:cNvSpPr txBox="1">
            <a:spLocks noGrp="1"/>
          </p:cNvSpPr>
          <p:nvPr>
            <p:ph type="body" idx="1"/>
          </p:nvPr>
        </p:nvSpPr>
        <p:spPr>
          <a:xfrm>
            <a:off x="838200" y="2824875"/>
            <a:ext cx="3267076" cy="53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CA" sz="2200" b="1"/>
              <a:t>FINDING</a:t>
            </a:r>
            <a:r>
              <a:rPr lang="en-CA" sz="2800"/>
              <a:t> :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836612" y="3428999"/>
            <a:ext cx="3704220" cy="19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81.53% of total passengers are enrolled in Loyalty Program and 18.47% passengers are new or unenrolled.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passengers enrolled for Loyalty Program from Business and Eco class.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27D3E-5230-B2B6-64A5-5AFEB71B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790" y="2323603"/>
            <a:ext cx="7141736" cy="41616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/>
          <p:nvPr/>
        </p:nvSpPr>
        <p:spPr>
          <a:xfrm rot="-853893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-3048" y="0"/>
            <a:ext cx="12192000" cy="1325563"/>
          </a:xfrm>
          <a:prstGeom prst="rect">
            <a:avLst/>
          </a:prstGeom>
          <a:gradFill>
            <a:gsLst>
              <a:gs pos="0">
                <a:srgbClr val="213F76"/>
              </a:gs>
              <a:gs pos="50000">
                <a:srgbClr val="2F5CAB"/>
              </a:gs>
              <a:gs pos="100000">
                <a:srgbClr val="3A6FC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CA">
                <a:solidFill>
                  <a:schemeClr val="lt1"/>
                </a:solidFill>
              </a:rPr>
              <a:t>DETERMINING TARGET PASSENGERS' CATEGORIES BASED ON FINDINGS</a:t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4088235" y="1861532"/>
            <a:ext cx="3356506" cy="278193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 flipH="1">
            <a:off x="4701121" y="2204521"/>
            <a:ext cx="2316603" cy="209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61.69% of total passengers are:</a:t>
            </a:r>
            <a:endParaRPr/>
          </a:p>
          <a:p>
            <a:pPr marL="257175" marR="0" lvl="0" indent="-25717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CA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Business or economy class</a:t>
            </a:r>
            <a:endParaRPr/>
          </a:p>
          <a:p>
            <a:pPr marL="257175" marR="0" lvl="0" indent="-25717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CA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Flight distance &lt;= 2500 km</a:t>
            </a:r>
            <a:endParaRPr/>
          </a:p>
          <a:p>
            <a:pPr marL="257175" marR="0" lvl="0" indent="-25717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CA" sz="14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Enrolled in loyalty Program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1006211" y="4111162"/>
            <a:ext cx="2481175" cy="142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marR="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both purpose Passenger count for domestic flights are more than international flight.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8045590" y="2341842"/>
            <a:ext cx="3356507" cy="241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marR="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81.53% of total passengers are enrolled in Loyalty Program and 18.47% passengers are new or unenrolled.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5740" marR="0" lvl="0" indent="-20574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passengers enrolled for Loyalty Program from Business and Eco class.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668352" y="2449174"/>
            <a:ext cx="3156891" cy="110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 count is approximately equally divided amongst male (49.30%) and female passenger(50.70%).</a:t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4760612" y="5086642"/>
            <a:ext cx="2481175" cy="142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marR="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should encourage more passengers to participate in Loyalty Program for better improvement.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0" y="1"/>
            <a:ext cx="4512467" cy="6858000"/>
          </a:xfrm>
          <a:custGeom>
            <a:avLst/>
            <a:gdLst/>
            <a:ahLst/>
            <a:cxnLst/>
            <a:rect l="l" t="t" r="r" b="b"/>
            <a:pathLst>
              <a:path w="4512467" h="6858000" extrusionOk="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"/>
          <p:cNvSpPr txBox="1"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CA" dirty="0">
                <a:solidFill>
                  <a:srgbClr val="FFFFFF"/>
                </a:solidFill>
              </a:rPr>
              <a:t>PRE-FLIGHT FACILITY RATINGS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62DDA-D63D-E761-E159-B1625137F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535" y="590845"/>
            <a:ext cx="5727319" cy="56448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-1" y="0"/>
            <a:ext cx="4818889" cy="6858000"/>
          </a:xfrm>
          <a:custGeom>
            <a:avLst/>
            <a:gdLst/>
            <a:ahLst/>
            <a:cxnLst/>
            <a:rect l="l" t="t" r="r" b="b"/>
            <a:pathLst>
              <a:path w="4818889" h="6858000" extrusionOk="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1" y="0"/>
            <a:ext cx="4811477" cy="6858000"/>
          </a:xfrm>
          <a:custGeom>
            <a:avLst/>
            <a:gdLst/>
            <a:ahLst/>
            <a:cxnLst/>
            <a:rect l="l" t="t" r="r" b="b"/>
            <a:pathLst>
              <a:path w="4811477" h="6858000" extrusionOk="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CA" sz="4000" dirty="0"/>
              <a:t>ON-BOARDING FACILITY RATINGS</a:t>
            </a:r>
            <a:endParaRPr dirty="0"/>
          </a:p>
        </p:txBody>
      </p:sp>
      <p:sp>
        <p:nvSpPr>
          <p:cNvPr id="264" name="Google Shape;264;p13"/>
          <p:cNvSpPr/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4A1A4-CC97-7B3C-92C5-21D62B9F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417" y="717451"/>
            <a:ext cx="6886575" cy="55567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0" y="1"/>
            <a:ext cx="4512467" cy="6858000"/>
          </a:xfrm>
          <a:custGeom>
            <a:avLst/>
            <a:gdLst/>
            <a:ahLst/>
            <a:cxnLst/>
            <a:rect l="l" t="t" r="r" b="b"/>
            <a:pathLst>
              <a:path w="4512467" h="6858000" extrusionOk="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 txBox="1"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CA" dirty="0">
                <a:solidFill>
                  <a:srgbClr val="FFFFFF"/>
                </a:solidFill>
              </a:rPr>
              <a:t>IN-FLIGHT FACILITY RATINGS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17386-7247-24A8-951B-792FFE22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83" y="618980"/>
            <a:ext cx="7054288" cy="56130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-1" y="0"/>
            <a:ext cx="4818889" cy="6858000"/>
          </a:xfrm>
          <a:custGeom>
            <a:avLst/>
            <a:gdLst/>
            <a:ahLst/>
            <a:cxnLst/>
            <a:rect l="l" t="t" r="r" b="b"/>
            <a:pathLst>
              <a:path w="4818889" h="6858000" extrusionOk="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1" y="0"/>
            <a:ext cx="4811477" cy="6858000"/>
          </a:xfrm>
          <a:custGeom>
            <a:avLst/>
            <a:gdLst/>
            <a:ahLst/>
            <a:cxnLst/>
            <a:rect l="l" t="t" r="r" b="b"/>
            <a:pathLst>
              <a:path w="4811477" h="6858000" extrusionOk="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CA" sz="4000" dirty="0"/>
              <a:t>POST-FLIGHT FACILITY RATINGS</a:t>
            </a:r>
            <a:endParaRPr dirty="0"/>
          </a:p>
        </p:txBody>
      </p:sp>
      <p:sp>
        <p:nvSpPr>
          <p:cNvPr id="282" name="Google Shape;282;p15"/>
          <p:cNvSpPr/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B959B-2B50-A697-DAC7-3639824B2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39" y="829994"/>
            <a:ext cx="6915150" cy="53175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6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6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CA" sz="3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Scope of Improvements</a:t>
            </a:r>
            <a:endParaRPr dirty="0"/>
          </a:p>
        </p:txBody>
      </p:sp>
      <p:graphicFrame>
        <p:nvGraphicFramePr>
          <p:cNvPr id="295" name="Google Shape;295;p16"/>
          <p:cNvGraphicFramePr/>
          <p:nvPr>
            <p:extLst>
              <p:ext uri="{D42A27DB-BD31-4B8C-83A1-F6EECF244321}">
                <p14:modId xmlns:p14="http://schemas.microsoft.com/office/powerpoint/2010/main" val="3624138953"/>
              </p:ext>
            </p:extLst>
          </p:nvPr>
        </p:nvGraphicFramePr>
        <p:xfrm>
          <a:off x="4905052" y="1316420"/>
          <a:ext cx="6666850" cy="4321975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{4FB687AC-25AF-4CF0-BC1C-60A8C9A3D934}</a:tableStyleId>
              </a:tblPr>
              <a:tblGrid>
                <a:gridCol w="165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CA" sz="1600" b="1" cap="none">
                          <a:solidFill>
                            <a:schemeClr val="lt1"/>
                          </a:solidFill>
                        </a:rPr>
                        <a:t>Pre-Flight Facilities</a:t>
                      </a:r>
                      <a:endParaRPr sz="1600" b="1" cap="none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CA" sz="1600" b="1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On-Boarding</a:t>
                      </a:r>
                      <a:r>
                        <a:rPr lang="en-CA" sz="1600" b="1" cap="none">
                          <a:solidFill>
                            <a:schemeClr val="lt1"/>
                          </a:solidFill>
                        </a:rPr>
                        <a:t> Facilities</a:t>
                      </a:r>
                      <a:endParaRPr sz="1600" b="1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300" marR="71300" marT="71300" marB="35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CA" sz="1600" b="1" cap="none">
                          <a:solidFill>
                            <a:schemeClr val="lt1"/>
                          </a:solidFill>
                        </a:rPr>
                        <a:t>In-Flight Facilities</a:t>
                      </a:r>
                      <a:endParaRPr sz="1600" b="1" cap="none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CA" sz="1600" b="1" cap="none">
                          <a:solidFill>
                            <a:schemeClr val="lt1"/>
                          </a:solidFill>
                        </a:rPr>
                        <a:t>Post-Flight Facilities</a:t>
                      </a:r>
                      <a:endParaRPr sz="1600" b="1" cap="none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cap="none">
                          <a:solidFill>
                            <a:schemeClr val="lt1"/>
                          </a:solidFill>
                        </a:rPr>
                        <a:t>Online booking App and Web-check In should be improved.</a:t>
                      </a:r>
                      <a:endParaRPr sz="1500" cap="none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cap="none">
                          <a:solidFill>
                            <a:schemeClr val="lt1"/>
                          </a:solidFill>
                        </a:rPr>
                        <a:t>Seats are comfortable.</a:t>
                      </a:r>
                      <a:endParaRPr sz="1500" cap="none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cap="none">
                          <a:solidFill>
                            <a:schemeClr val="lt1"/>
                          </a:solidFill>
                        </a:rPr>
                        <a:t>Food and beverages are good.</a:t>
                      </a:r>
                      <a:endParaRPr sz="1500" cap="none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cap="none">
                          <a:solidFill>
                            <a:schemeClr val="lt1"/>
                          </a:solidFill>
                        </a:rPr>
                        <a:t>Baggage Handling service is good.</a:t>
                      </a:r>
                      <a:endParaRPr sz="1500" cap="none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8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cap="none" dirty="0">
                          <a:solidFill>
                            <a:schemeClr val="lt1"/>
                          </a:solidFill>
                        </a:rPr>
                        <a:t>Online Boarding service should be improved for Personal Travelers from Eco class.</a:t>
                      </a:r>
                      <a:endParaRPr sz="1500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cap="none" dirty="0">
                          <a:solidFill>
                            <a:schemeClr val="lt1"/>
                          </a:solidFill>
                        </a:rPr>
                        <a:t>On-Boarding service should be improved for Business Travelers from Eco Class. </a:t>
                      </a:r>
                      <a:endParaRPr sz="1500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cap="none" dirty="0">
                          <a:solidFill>
                            <a:schemeClr val="lt1"/>
                          </a:solidFill>
                        </a:rPr>
                        <a:t>In Flight entertainment is good.</a:t>
                      </a:r>
                      <a:endParaRPr sz="1500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cap="none">
                          <a:solidFill>
                            <a:schemeClr val="lt1"/>
                          </a:solidFill>
                        </a:rPr>
                        <a:t>Cleanliness ratings are good.</a:t>
                      </a:r>
                      <a:endParaRPr sz="1500" cap="none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3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cap="none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Calibri"/>
                        <a:buNone/>
                      </a:pPr>
                      <a:r>
                        <a:rPr lang="en-CA" sz="1500" cap="none" dirty="0">
                          <a:solidFill>
                            <a:schemeClr val="lt1"/>
                          </a:solidFill>
                        </a:rPr>
                        <a:t>Check In service for Business travelers from Eco Class.</a:t>
                      </a:r>
                      <a:endParaRPr sz="1500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cap="none">
                          <a:solidFill>
                            <a:schemeClr val="lt1"/>
                          </a:solidFill>
                        </a:rPr>
                        <a:t>Legroom also has sufficient space.</a:t>
                      </a:r>
                      <a:endParaRPr sz="1500" cap="none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500" cap="none" dirty="0">
                          <a:solidFill>
                            <a:schemeClr val="lt1"/>
                          </a:solidFill>
                        </a:rPr>
                        <a:t>In Flight service is good for all travelers.</a:t>
                      </a:r>
                      <a:endParaRPr sz="1500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1300" marR="71300" marT="71300" marB="35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6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6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4000" b="1" dirty="0">
                <a:solidFill>
                  <a:schemeClr val="bg1"/>
                </a:solidFill>
              </a:rPr>
              <a:t>Applications used for analysis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10B01A6-6157-1AE5-2206-01A5B213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1903" y="1431730"/>
            <a:ext cx="6410228" cy="4351338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buSzPts val="1700"/>
            </a:pPr>
            <a:r>
              <a:rPr lang="en-US" sz="2400" b="1" dirty="0">
                <a:solidFill>
                  <a:schemeClr val="accent2"/>
                </a:solidFill>
              </a:rPr>
              <a:t>SQL Workbench: </a:t>
            </a:r>
            <a:r>
              <a:rPr lang="en-US" sz="2400" dirty="0"/>
              <a:t>used for data analysis and derive meaningful information</a:t>
            </a:r>
          </a:p>
          <a:p>
            <a:pPr marL="228600" indent="-228600">
              <a:lnSpc>
                <a:spcPct val="150000"/>
              </a:lnSpc>
              <a:buSzPts val="1700"/>
            </a:pPr>
            <a:r>
              <a:rPr lang="en-US" sz="2400" b="1" dirty="0">
                <a:solidFill>
                  <a:schemeClr val="accent2"/>
                </a:solidFill>
              </a:rPr>
              <a:t>Tableau: </a:t>
            </a:r>
            <a:r>
              <a:rPr lang="en-US" sz="2400" dirty="0"/>
              <a:t>used for Graphical Representation of data</a:t>
            </a:r>
          </a:p>
          <a:p>
            <a:pPr marL="228600" indent="-228600">
              <a:lnSpc>
                <a:spcPct val="150000"/>
              </a:lnSpc>
              <a:buSzPts val="1700"/>
            </a:pPr>
            <a:r>
              <a:rPr lang="en-US" sz="2400" b="1" dirty="0">
                <a:solidFill>
                  <a:schemeClr val="accent2"/>
                </a:solidFill>
              </a:rPr>
              <a:t>PowerPoint: </a:t>
            </a:r>
            <a:r>
              <a:rPr lang="en-US" sz="2400" dirty="0"/>
              <a:t>used for describing findings and scope of improvement in presentation manner</a:t>
            </a:r>
          </a:p>
        </p:txBody>
      </p:sp>
    </p:spTree>
    <p:extLst>
      <p:ext uri="{BB962C8B-B14F-4D97-AF65-F5344CB8AC3E}">
        <p14:creationId xmlns:p14="http://schemas.microsoft.com/office/powerpoint/2010/main" val="313369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" descr="Magnifying glass showing decling performance"/>
          <p:cNvPicPr preferRelativeResize="0"/>
          <p:nvPr/>
        </p:nvPicPr>
        <p:blipFill rotWithShape="1">
          <a:blip r:embed="rId3">
            <a:alphaModFix/>
          </a:blip>
          <a:srcRect r="15616" b="-1"/>
          <a:stretch/>
        </p:blipFill>
        <p:spPr>
          <a:xfrm>
            <a:off x="3522468" y="-198772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371094" y="1161288"/>
            <a:ext cx="444938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CA" sz="3200" b="1" dirty="0"/>
              <a:t>Contents</a:t>
            </a:r>
            <a:r>
              <a:rPr lang="en-CA" sz="2800" dirty="0"/>
              <a:t> </a:t>
            </a:r>
            <a:endParaRPr dirty="0"/>
          </a:p>
        </p:txBody>
      </p:sp>
      <p:sp>
        <p:nvSpPr>
          <p:cNvPr id="116" name="Google Shape;116;p2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371094" y="3177380"/>
            <a:ext cx="4797254" cy="320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CA" sz="1700" dirty="0"/>
              <a:t>Case Study (Understanding the data)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CA" sz="1700" dirty="0"/>
              <a:t>Objectives (motive behind this analysis)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CA" sz="1700" dirty="0"/>
              <a:t>Data Analysis (interpreting the data through diff graph and models)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CA" sz="1700" dirty="0"/>
              <a:t>Findings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CA" sz="1700" dirty="0"/>
              <a:t>Insights/Conclusion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CA" sz="1700" dirty="0"/>
              <a:t>Scope of improvements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 rot="-54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26" name="Google Shape;126;p3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8296B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8296B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3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8296B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8296B0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0" name="Google Shape;130;p3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131" name="Google Shape;131;p3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 cap="flat" cmpd="sng">
              <a:solidFill>
                <a:srgbClr val="EFEFEF">
                  <a:alpha val="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w="31750" cap="flat" cmpd="sng">
              <a:solidFill>
                <a:srgbClr val="EFEFEF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AEABAB">
                    <a:alpha val="20000"/>
                  </a:srgbClr>
                </a:gs>
                <a:gs pos="100000">
                  <a:srgbClr val="757070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AEABAB">
                    <a:alpha val="9803"/>
                  </a:srgbClr>
                </a:gs>
                <a:gs pos="100000">
                  <a:srgbClr val="AEABAB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 cap="flat" cmpd="sng">
              <a:solidFill>
                <a:srgbClr val="EFEFEF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 cap="flat" cmpd="sng">
              <a:solidFill>
                <a:srgbClr val="EFEFEF">
                  <a:alpha val="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3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F5F4F4">
                  <a:alpha val="0"/>
                </a:srgbClr>
              </a:gs>
              <a:gs pos="100000">
                <a:srgbClr val="AEABAB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39" name="Google Shape;139;p3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43" name="Google Shape;143;p3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757070">
                  <a:alpha val="9803"/>
                </a:srgbClr>
              </a:gs>
              <a:gs pos="10000">
                <a:srgbClr val="757070">
                  <a:alpha val="9803"/>
                </a:srgbClr>
              </a:gs>
              <a:gs pos="100000">
                <a:srgbClr val="EFEFEF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3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45" name="Google Shape;145;p3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3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EFEFEF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CA" sz="4800"/>
              <a:t>Case Study</a:t>
            </a:r>
            <a:endParaRPr/>
          </a:p>
        </p:txBody>
      </p:sp>
      <p:grpSp>
        <p:nvGrpSpPr>
          <p:cNvPr id="150" name="Google Shape;150;p3"/>
          <p:cNvGrpSpPr/>
          <p:nvPr/>
        </p:nvGrpSpPr>
        <p:grpSpPr>
          <a:xfrm>
            <a:off x="4915947" y="1224896"/>
            <a:ext cx="6253721" cy="4339546"/>
            <a:chOff x="0" y="358311"/>
            <a:chExt cx="6253721" cy="4339546"/>
          </a:xfrm>
        </p:grpSpPr>
        <p:sp>
          <p:nvSpPr>
            <p:cNvPr id="151" name="Google Shape;151;p3"/>
            <p:cNvSpPr/>
            <p:nvPr/>
          </p:nvSpPr>
          <p:spPr>
            <a:xfrm>
              <a:off x="0" y="358311"/>
              <a:ext cx="6253721" cy="139851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68270" y="426581"/>
              <a:ext cx="6117181" cy="12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CA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data consists of  25000+ customers' feedback rating to an airline.</a:t>
              </a: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0" y="1828827"/>
              <a:ext cx="6253721" cy="1398515"/>
            </a:xfrm>
            <a:prstGeom prst="roundRect">
              <a:avLst>
                <a:gd name="adj" fmla="val 16667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68270" y="1897097"/>
              <a:ext cx="6117181" cy="12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CA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passengers are categorized based on gender, age, seat class, purpose of travel, distance of travel and loyalty status.</a:t>
              </a: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0" y="3299342"/>
              <a:ext cx="6253721" cy="1398515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68270" y="3367612"/>
              <a:ext cx="6117181" cy="12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CA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ratings are given out of 5, to 12 facilities and services a passenger experienced from booking the flight till collecting baggage.</a:t>
              </a:r>
              <a:endParaRPr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4" descr="Back view of an aeroplane"/>
          <p:cNvPicPr preferRelativeResize="0"/>
          <p:nvPr/>
        </p:nvPicPr>
        <p:blipFill rotWithShape="1">
          <a:blip r:embed="rId3">
            <a:alphaModFix/>
          </a:blip>
          <a:srcRect r="15627" b="-1"/>
          <a:stretch/>
        </p:blipFill>
        <p:spPr>
          <a:xfrm>
            <a:off x="3526337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371094" y="1161288"/>
            <a:ext cx="4409628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CA" sz="3000"/>
              <a:t>Objectives</a:t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9525" cap="flat" cmpd="sng">
            <a:solidFill>
              <a:srgbClr val="D5D5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371093" y="2718054"/>
            <a:ext cx="4509019" cy="320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Find out which services and facilities are lowly rated by the major category of passengers.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Which category of passengers majorly flying with the airline?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CA" sz="1800"/>
              <a:t>How to improve passenger count, service quality and ratings?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5" descr="Back view of an aeroplane"/>
          <p:cNvPicPr preferRelativeResize="0"/>
          <p:nvPr/>
        </p:nvPicPr>
        <p:blipFill rotWithShape="1">
          <a:blip r:embed="rId3">
            <a:alphaModFix amt="30000"/>
          </a:blip>
          <a:srcRect r="15627" b="-1"/>
          <a:stretch/>
        </p:blipFill>
        <p:spPr>
          <a:xfrm>
            <a:off x="4861249" y="10"/>
            <a:ext cx="73335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 b="1"/>
              <a:t>Data Analysis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Part 1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To identify the categories of current highest passenger count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body" idx="4"/>
          </p:nvPr>
        </p:nvSpPr>
        <p:spPr>
          <a:xfrm>
            <a:off x="836612" y="4351840"/>
            <a:ext cx="4296747" cy="201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To identify low rated service and facilities by Part 1 passengers for improvement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836612" y="3450432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CA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 rot="-853893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 txBox="1"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CA" sz="3700">
                <a:solidFill>
                  <a:srgbClr val="FFFFFF"/>
                </a:solidFill>
              </a:rPr>
              <a:t>DA : Part-1 : Passengers categorization</a:t>
            </a:r>
            <a:endParaRPr/>
          </a:p>
        </p:txBody>
      </p:sp>
      <p:graphicFrame>
        <p:nvGraphicFramePr>
          <p:cNvPr id="186" name="Google Shape;186;p6"/>
          <p:cNvGraphicFramePr/>
          <p:nvPr/>
        </p:nvGraphicFramePr>
        <p:xfrm>
          <a:off x="5237018" y="2008742"/>
          <a:ext cx="6303700" cy="3050125"/>
        </p:xfrm>
        <a:graphic>
          <a:graphicData uri="http://schemas.openxmlformats.org/drawingml/2006/table">
            <a:tbl>
              <a:tblPr firstRow="1" bandRow="1">
                <a:noFill/>
                <a:tableStyleId>{4FB687AC-25AF-4CF0-BC1C-60A8C9A3D934}</a:tableStyleId>
              </a:tblPr>
              <a:tblGrid>
                <a:gridCol w="8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2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u="none" strike="noStrike" cap="none"/>
                        <a:t>Gender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Age 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Purpose of Travel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Seat Class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Flight Distance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Loyalty Program Status</a:t>
                      </a:r>
                      <a:endParaRPr/>
                    </a:p>
                  </a:txBody>
                  <a:tcPr marL="67950" marR="67950" marT="33975" marB="339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Male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&lt;=27 - Gen_Z or below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Business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Eco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&lt;2500 km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(may domestic flight)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Enrolled</a:t>
                      </a:r>
                      <a:endParaRPr/>
                    </a:p>
                  </a:txBody>
                  <a:tcPr marL="67950" marR="67950" marT="33975" marB="339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Female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27-42(millennials)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Personal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Eco Plus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&gt;=2500 km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(may international flight)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Unenrolled </a:t>
                      </a:r>
                      <a:endParaRPr/>
                    </a:p>
                  </a:txBody>
                  <a:tcPr marL="67950" marR="67950" marT="33975" marB="339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/>
                        <a:t>42&gt; - Gen_X and above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CA" sz="1400"/>
                        <a:t>Business</a:t>
                      </a:r>
                      <a:endParaRPr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7950" marR="67950" marT="33975" marB="33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7950" marR="67950" marT="33975" marB="339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CA" sz="4000" b="1">
                <a:solidFill>
                  <a:schemeClr val="lt1"/>
                </a:solidFill>
              </a:rPr>
              <a:t>PASSENGERS CATEGORIZED AS PER GENDER AGAINST PURPOSE OF TRAVEL</a:t>
            </a:r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838198" y="3711917"/>
            <a:ext cx="3156891" cy="110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 count is approximately equally divided amongst male (49.30%) and female passenger(50.70%).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838198" y="2765425"/>
            <a:ext cx="4962525" cy="132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CA" sz="2200" b="1"/>
              <a:t>FINDING</a:t>
            </a:r>
            <a:r>
              <a:rPr lang="en-CA" sz="2800"/>
              <a:t> :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C360E-C3F5-821F-DBFA-60769A8A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270" y="2765425"/>
            <a:ext cx="3633240" cy="32536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472C4">
                  <a:alpha val="40784"/>
                </a:srgbClr>
              </a:gs>
              <a:gs pos="74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472C4">
                  <a:alpha val="14901"/>
                </a:srgbClr>
              </a:gs>
              <a:gs pos="100000">
                <a:srgbClr val="4472C4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1056836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CA" sz="3600" b="1">
                <a:solidFill>
                  <a:schemeClr val="lt1"/>
                </a:solidFill>
              </a:rPr>
              <a:t>PASSENGERS CATEGORIZED AS PER AGE GROUP AGAINST PURPOSE OF TRAVEL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 txBox="1">
            <a:spLocks noGrp="1"/>
          </p:cNvSpPr>
          <p:nvPr>
            <p:ph type="body" idx="1"/>
          </p:nvPr>
        </p:nvSpPr>
        <p:spPr>
          <a:xfrm>
            <a:off x="699713" y="2108200"/>
            <a:ext cx="1724027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CA" sz="2200" b="1"/>
              <a:t>FINDING</a:t>
            </a:r>
            <a:r>
              <a:rPr lang="en-CA" sz="2800"/>
              <a:t> :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699713" y="2980550"/>
            <a:ext cx="3156891" cy="110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 who are Gen_X and above our major customers followed by Millennials.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CC7ED-1153-46C8-05B0-FA8C0785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28" y="1876426"/>
            <a:ext cx="77057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CA" sz="4000" b="1">
                <a:solidFill>
                  <a:schemeClr val="lt1"/>
                </a:solidFill>
              </a:rPr>
              <a:t>PASSENGERS CATEGORIZED AS PER FLIGHT DISTANCE AGAINST PURPOSE OF TRAVEL</a:t>
            </a:r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body" idx="1"/>
          </p:nvPr>
        </p:nvSpPr>
        <p:spPr>
          <a:xfrm>
            <a:off x="838200" y="2824875"/>
            <a:ext cx="3267076" cy="53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CA" sz="2200" b="1"/>
              <a:t>FINDING</a:t>
            </a:r>
            <a:r>
              <a:rPr lang="en-CA" sz="2800"/>
              <a:t> :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1006211" y="3635830"/>
            <a:ext cx="3099065" cy="190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5740" marR="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both purpose Passenger count for domestic flights are more than international flight.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9"/>
          <p:cNvGraphicFramePr/>
          <p:nvPr>
            <p:extLst>
              <p:ext uri="{D42A27DB-BD31-4B8C-83A1-F6EECF244321}">
                <p14:modId xmlns:p14="http://schemas.microsoft.com/office/powerpoint/2010/main" val="3853979745"/>
              </p:ext>
            </p:extLst>
          </p:nvPr>
        </p:nvGraphicFramePr>
        <p:xfrm>
          <a:off x="5686425" y="2381250"/>
          <a:ext cx="5905500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608</Words>
  <Application>Microsoft Office PowerPoint</Application>
  <PresentationFormat>Widescreen</PresentationFormat>
  <Paragraphs>92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Office Theme</vt:lpstr>
      <vt:lpstr>AIRLINE PASSENGERS &amp; THEIR SENTIMENTS ANALYSIS</vt:lpstr>
      <vt:lpstr>Contents </vt:lpstr>
      <vt:lpstr>Case Study</vt:lpstr>
      <vt:lpstr>Objectives</vt:lpstr>
      <vt:lpstr>Data Analysis</vt:lpstr>
      <vt:lpstr>DA : Part-1 : Passengers categorization</vt:lpstr>
      <vt:lpstr>PASSENGERS CATEGORIZED AS PER GENDER AGAINST PURPOSE OF TRAVEL</vt:lpstr>
      <vt:lpstr>PASSENGERS CATEGORIZED AS PER AGE GROUP AGAINST PURPOSE OF TRAVEL</vt:lpstr>
      <vt:lpstr>PASSENGERS CATEGORIZED AS PER FLIGHT DISTANCE AGAINST PURPOSE OF TRAVEL</vt:lpstr>
      <vt:lpstr>PASSENGERS CATEGORIZED AS PER LOYALTY PROGRAM AND SEAT CLASS</vt:lpstr>
      <vt:lpstr>DETERMINING TARGET PASSENGERS' CATEGORIES BASED ON FINDINGS</vt:lpstr>
      <vt:lpstr>PRE-FLIGHT FACILITY RATINGS</vt:lpstr>
      <vt:lpstr>ON-BOARDING FACILITY RATINGS</vt:lpstr>
      <vt:lpstr>IN-FLIGHT FACILITY RATINGS</vt:lpstr>
      <vt:lpstr>POST-FLIGHT FACILITY RATINGS</vt:lpstr>
      <vt:lpstr>Scope of Improvements</vt:lpstr>
      <vt:lpstr>Applications used for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PASSENGERS &amp; THEIR SENTIMENTS ANALYSIS</dc:title>
  <dc:creator>Riten patel</dc:creator>
  <cp:lastModifiedBy>Harvick</cp:lastModifiedBy>
  <cp:revision>3</cp:revision>
  <dcterms:created xsi:type="dcterms:W3CDTF">2023-06-19T18:55:28Z</dcterms:created>
  <dcterms:modified xsi:type="dcterms:W3CDTF">2023-07-27T20:35:04Z</dcterms:modified>
</cp:coreProperties>
</file>