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3" r:id="rId4"/>
    <p:sldId id="285" r:id="rId5"/>
    <p:sldId id="274" r:id="rId6"/>
    <p:sldId id="280" r:id="rId7"/>
    <p:sldId id="281" r:id="rId8"/>
    <p:sldId id="283" r:id="rId9"/>
    <p:sldId id="284" r:id="rId10"/>
    <p:sldId id="276" r:id="rId11"/>
    <p:sldId id="286" r:id="rId12"/>
    <p:sldId id="290" r:id="rId13"/>
    <p:sldId id="287" r:id="rId14"/>
    <p:sldId id="288" r:id="rId15"/>
    <p:sldId id="291" r:id="rId16"/>
    <p:sldId id="292" r:id="rId17"/>
    <p:sldId id="277" r:id="rId18"/>
    <p:sldId id="278" r:id="rId19"/>
    <p:sldId id="279" r:id="rId20"/>
    <p:sldId id="271" r:id="rId21"/>
  </p:sldIdLst>
  <p:sldSz cx="12192000" cy="6858000"/>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03DED-69D5-49BB-A734-72C495674AC2}" v="729" dt="2022-06-03T06:34:58.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1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050" y="0"/>
            <a:ext cx="2930525" cy="498475"/>
          </a:xfrm>
          <a:prstGeom prst="rect">
            <a:avLst/>
          </a:prstGeom>
        </p:spPr>
        <p:txBody>
          <a:bodyPr vert="horz" lIns="91440" tIns="45720" rIns="91440" bIns="45720" rtlCol="0"/>
          <a:lstStyle>
            <a:lvl1pPr algn="r">
              <a:defRPr sz="1200"/>
            </a:lvl1pPr>
          </a:lstStyle>
          <a:p>
            <a:fld id="{73C10282-23B2-4169-9949-09E88EE593D3}" type="datetimeFigureOut">
              <a:rPr lang="en-US" smtClean="0"/>
              <a:t>7/10/2022</a:t>
            </a:fld>
            <a:endParaRPr lang="en-US"/>
          </a:p>
        </p:txBody>
      </p:sp>
      <p:sp>
        <p:nvSpPr>
          <p:cNvPr id="4" name="Slide Image Placeholder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a:defRPr sz="1200"/>
            </a:lvl1pPr>
          </a:lstStyle>
          <a:p>
            <a:fld id="{2427D346-FFBA-4277-8286-6A96D98F3AE2}" type="slidenum">
              <a:rPr lang="en-US" smtClean="0"/>
              <a:t>‹#›</a:t>
            </a:fld>
            <a:endParaRPr lang="en-US"/>
          </a:p>
        </p:txBody>
      </p:sp>
    </p:spTree>
    <p:extLst>
      <p:ext uri="{BB962C8B-B14F-4D97-AF65-F5344CB8AC3E}">
        <p14:creationId xmlns:p14="http://schemas.microsoft.com/office/powerpoint/2010/main" val="391475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27D346-FFBA-4277-8286-6A96D98F3AE2}" type="slidenum">
              <a:rPr lang="en-US" smtClean="0"/>
              <a:t>1</a:t>
            </a:fld>
            <a:endParaRPr lang="en-US"/>
          </a:p>
        </p:txBody>
      </p:sp>
    </p:spTree>
    <p:extLst>
      <p:ext uri="{BB962C8B-B14F-4D97-AF65-F5344CB8AC3E}">
        <p14:creationId xmlns:p14="http://schemas.microsoft.com/office/powerpoint/2010/main" val="414604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2AB1D2-DA05-4B06-9FBB-A02CA6D014F7}" type="datetime1">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402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A85FC-83BB-44AF-A6BA-4C4886415EAF}" type="datetime1">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33426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7B501-32AC-4AE3-9FE5-CEADCB810D9C}" type="datetime1">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415880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F52A1-0110-4B66-8704-5C763A9869C6}" type="datetime1">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8934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49DB9-62E2-43C8-8039-DD66EAEF0EEF}" type="datetime1">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314450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F5A238-0D6E-45F2-BD30-2457F3AF66A1}" type="datetime1">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09543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87A51-6032-4520-A4D2-8D559ED4C8AB}" type="datetime1">
              <a:rPr lang="en-US" smtClean="0"/>
              <a:t>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09988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8DD53-4C85-4D69-B7EB-A0764849B3B6}" type="datetime1">
              <a:rPr lang="en-US" smtClean="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93689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78EE4-6E1F-4A21-A57D-00721DE8A4A1}" type="datetime1">
              <a:rPr lang="en-US" smtClean="0"/>
              <a:t>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147680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79416-BB5B-47B4-9A17-51E6D731C68B}" type="datetime1">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54567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BF2BE-E66F-4F2F-896B-DC84B1A1DBFC}" type="datetime1">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060DE-B8E9-4F2D-8324-2E818BE161EB}" type="slidenum">
              <a:rPr lang="en-US" smtClean="0"/>
              <a:t>‹#›</a:t>
            </a:fld>
            <a:endParaRPr lang="en-US"/>
          </a:p>
        </p:txBody>
      </p:sp>
    </p:spTree>
    <p:extLst>
      <p:ext uri="{BB962C8B-B14F-4D97-AF65-F5344CB8AC3E}">
        <p14:creationId xmlns:p14="http://schemas.microsoft.com/office/powerpoint/2010/main" val="26937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2F81A-AA06-42E0-88A1-0D5B32E69790}" type="datetime1">
              <a:rPr lang="en-US" smtClean="0"/>
              <a:t>7/10/2022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060DE-B8E9-4F2D-8324-2E818BE161EB}" type="slidenum">
              <a:rPr lang="en-US" smtClean="0"/>
              <a:t>‹#›</a:t>
            </a:fld>
            <a:endParaRPr lang="en-US"/>
          </a:p>
        </p:txBody>
      </p:sp>
    </p:spTree>
    <p:extLst>
      <p:ext uri="{BB962C8B-B14F-4D97-AF65-F5344CB8AC3E}">
        <p14:creationId xmlns:p14="http://schemas.microsoft.com/office/powerpoint/2010/main" val="3419121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857" y="336178"/>
            <a:ext cx="11376212" cy="4961963"/>
          </a:xfrm>
        </p:spPr>
        <p:txBody>
          <a:bodyPr anchor="t">
            <a:noAutofit/>
          </a:bodyPr>
          <a:lstStyle/>
          <a:p>
            <a:r>
              <a:rPr lang="en-US" sz="2400" b="1" dirty="0">
                <a:latin typeface="Times New Roman" panose="02020603050405020304" pitchFamily="18" charset="0"/>
                <a:cs typeface="Times New Roman" panose="02020603050405020304" pitchFamily="18" charset="0"/>
              </a:rPr>
              <a:t>BANASTHALI  VIDYAPITH  UNIVERSITY,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UNIVERSITY  IN  BANASTHALI, RAJASTHAN</a:t>
            </a: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INFORMATION TECHNOLOGY</a:t>
            </a:r>
            <a:br>
              <a:rPr lang="en-US" sz="2800" b="1" dirty="0">
                <a:latin typeface="Times New Roman" panose="02020603050405020304" pitchFamily="18" charset="0"/>
                <a:cs typeface="Times New Roman" panose="02020603050405020304" pitchFamily="18" charset="0"/>
              </a:rPr>
            </a:br>
            <a:br>
              <a:rPr lang="en-US" sz="8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Internship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on</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“Mass Mail Dispatcher”</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Presented by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Sonali </a:t>
            </a:r>
            <a:r>
              <a:rPr lang="en-US" sz="2000" dirty="0" err="1">
                <a:latin typeface="Times New Roman" panose="02020603050405020304" pitchFamily="18" charset="0"/>
                <a:cs typeface="Times New Roman" panose="02020603050405020304" pitchFamily="18" charset="0"/>
              </a:rPr>
              <a:t>Samdarshini</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USN:</a:t>
            </a:r>
            <a:r>
              <a:rPr lang="en-US" sz="2000" dirty="0">
                <a:latin typeface="Times New Roman" panose="02020603050405020304" pitchFamily="18" charset="0"/>
                <a:cs typeface="Times New Roman" panose="02020603050405020304" pitchFamily="18" charset="0"/>
              </a:rPr>
              <a:t> BTBTI19001</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Under the Guidance of:</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356605" y="5084834"/>
            <a:ext cx="3636231" cy="800219"/>
          </a:xfrm>
          <a:prstGeom prst="rect">
            <a:avLst/>
          </a:prstGeom>
          <a:noFill/>
        </p:spPr>
        <p:txBody>
          <a:bodyPr wrap="square" rtlCol="0">
            <a:spAutoFit/>
          </a:bodyPr>
          <a:lstStyle/>
          <a:p>
            <a:pPr algn="ctr"/>
            <a:r>
              <a:rPr lang="en-IN" sz="1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Proff</a:t>
            </a:r>
            <a:r>
              <a:rPr lang="en-IN"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Saurabh Mukherjee </a:t>
            </a:r>
            <a:endParaRPr lang="en-US"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Professor</a:t>
            </a:r>
          </a:p>
          <a:p>
            <a:pPr algn="ct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Faculty of Mathematics and Computing)</a:t>
            </a:r>
          </a:p>
        </p:txBody>
      </p:sp>
      <p:pic>
        <p:nvPicPr>
          <p:cNvPr id="7" name="Picture 6">
            <a:extLst>
              <a:ext uri="{FF2B5EF4-FFF2-40B4-BE49-F238E27FC236}">
                <a16:creationId xmlns:a16="http://schemas.microsoft.com/office/drawing/2014/main" id="{9AA2F1B5-C629-6CD0-0267-5CF221A2294A}"/>
              </a:ext>
            </a:extLst>
          </p:cNvPr>
          <p:cNvPicPr/>
          <p:nvPr/>
        </p:nvPicPr>
        <p:blipFill>
          <a:blip r:embed="rId3"/>
          <a:stretch>
            <a:fillRect/>
          </a:stretch>
        </p:blipFill>
        <p:spPr>
          <a:xfrm>
            <a:off x="5311094" y="1099911"/>
            <a:ext cx="1569811" cy="1104446"/>
          </a:xfrm>
          <a:prstGeom prst="rect">
            <a:avLst/>
          </a:prstGeom>
        </p:spPr>
      </p:pic>
    </p:spTree>
    <p:extLst>
      <p:ext uri="{BB962C8B-B14F-4D97-AF65-F5344CB8AC3E}">
        <p14:creationId xmlns:p14="http://schemas.microsoft.com/office/powerpoint/2010/main" val="100789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30654"/>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01D595C3-83A3-39F8-6CFB-5B8F313C4FE8}"/>
              </a:ext>
            </a:extLst>
          </p:cNvPr>
          <p:cNvSpPr txBox="1"/>
          <p:nvPr/>
        </p:nvSpPr>
        <p:spPr>
          <a:xfrm>
            <a:off x="5583" y="5170811"/>
            <a:ext cx="12008560" cy="1687963"/>
          </a:xfrm>
          <a:prstGeom prst="rect">
            <a:avLst/>
          </a:prstGeom>
          <a:noFill/>
        </p:spPr>
        <p:txBody>
          <a:bodyPr wrap="square" lIns="91440" tIns="45720" rIns="91440" bIns="45720" rtlCol="0" anchor="t">
            <a:spAutoFit/>
          </a:bodyPr>
          <a:lstStyle/>
          <a:p>
            <a:pPr marL="342900" indent="-342900" algn="just">
              <a:lnSpc>
                <a:spcPct val="150000"/>
              </a:lnSpc>
              <a:buFont typeface="Symbol" panose="05050102010706020507" pitchFamily="18" charset="2"/>
              <a:buChar char=""/>
              <a:tabLst>
                <a:tab pos="457200" algn="l"/>
              </a:tabLst>
            </a:pPr>
            <a:r>
              <a:rPr lang="en-US" sz="2400" dirty="0">
                <a:effectLst/>
                <a:latin typeface="Times New Roman"/>
                <a:ea typeface="Times New Roman" panose="02020603050405020304" pitchFamily="18" charset="0"/>
                <a:cs typeface="Times New Roman"/>
              </a:rPr>
              <a:t>There will be a </a:t>
            </a:r>
            <a:r>
              <a:rPr lang="en-US" sz="2400" dirty="0">
                <a:latin typeface="Times New Roman"/>
                <a:ea typeface="Times New Roman" panose="02020603050405020304" pitchFamily="18" charset="0"/>
                <a:cs typeface="Times New Roman"/>
              </a:rPr>
              <a:t>mail dispatcher button</a:t>
            </a:r>
            <a:r>
              <a:rPr lang="en-US" sz="2400" dirty="0">
                <a:effectLst/>
                <a:latin typeface="Times New Roman"/>
                <a:ea typeface="Times New Roman" panose="02020603050405020304" pitchFamily="18" charset="0"/>
                <a:cs typeface="Times New Roman"/>
              </a:rPr>
              <a:t> on homepage. On clicking</a:t>
            </a:r>
            <a:r>
              <a:rPr lang="en-IN"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the button, the user will land on the </a:t>
            </a:r>
            <a:r>
              <a:rPr lang="en-US" sz="2400" dirty="0">
                <a:latin typeface="Times New Roman"/>
                <a:ea typeface="Times New Roman" panose="02020603050405020304" pitchFamily="18" charset="0"/>
                <a:cs typeface="Times New Roman"/>
              </a:rPr>
              <a:t>mail</a:t>
            </a:r>
            <a:r>
              <a:rPr lang="en-US" sz="2400" dirty="0">
                <a:effectLst/>
                <a:latin typeface="Times New Roman"/>
                <a:ea typeface="Times New Roman" panose="02020603050405020304" pitchFamily="18" charset="0"/>
                <a:cs typeface="Times New Roman"/>
              </a:rPr>
              <a:t> </a:t>
            </a:r>
            <a:r>
              <a:rPr lang="en-US" sz="2400" dirty="0">
                <a:latin typeface="Times New Roman"/>
                <a:ea typeface="Times New Roman" panose="02020603050405020304" pitchFamily="18" charset="0"/>
                <a:cs typeface="Times New Roman"/>
              </a:rPr>
              <a:t>dispatcher page</a:t>
            </a:r>
            <a:r>
              <a:rPr lang="en-US" sz="2400" dirty="0">
                <a:effectLst/>
                <a:latin typeface="Times New Roman"/>
                <a:ea typeface="Times New Roman" panose="02020603050405020304" pitchFamily="18" charset="0"/>
                <a:cs typeface="Times New Roman"/>
              </a:rPr>
              <a:t> where</a:t>
            </a:r>
            <a:r>
              <a:rPr lang="en-IN" sz="2400" dirty="0">
                <a:latin typeface="Times New Roman"/>
                <a:ea typeface="Times New Roman" panose="02020603050405020304" pitchFamily="18" charset="0"/>
                <a:cs typeface="Times New Roman"/>
              </a:rPr>
              <a:t> </a:t>
            </a:r>
            <a:r>
              <a:rPr lang="en-US" sz="2400" dirty="0">
                <a:effectLst/>
                <a:latin typeface="Times New Roman"/>
                <a:ea typeface="Times New Roman" panose="02020603050405020304" pitchFamily="18" charset="0"/>
                <a:cs typeface="Times New Roman"/>
              </a:rPr>
              <a:t>user can </a:t>
            </a:r>
            <a:r>
              <a:rPr lang="en-US" sz="2400" dirty="0">
                <a:latin typeface="Times New Roman"/>
                <a:ea typeface="Times New Roman" panose="02020603050405020304" pitchFamily="18" charset="0"/>
                <a:cs typeface="Times New Roman"/>
              </a:rPr>
              <a:t>upload the</a:t>
            </a:r>
            <a:r>
              <a:rPr lang="en-US" sz="2400" dirty="0">
                <a:effectLst/>
                <a:latin typeface="Times New Roman"/>
                <a:ea typeface="Times New Roman" panose="02020603050405020304" pitchFamily="18" charset="0"/>
                <a:cs typeface="Times New Roman"/>
              </a:rPr>
              <a:t> </a:t>
            </a:r>
            <a:r>
              <a:rPr lang="en-US" sz="2400" dirty="0">
                <a:latin typeface="Times New Roman"/>
                <a:ea typeface="Times New Roman" panose="02020603050405020304" pitchFamily="18" charset="0"/>
                <a:cs typeface="Times New Roman"/>
              </a:rPr>
              <a:t>csv file which contains mail </a:t>
            </a:r>
            <a:r>
              <a:rPr lang="en-US" sz="2400" dirty="0" err="1">
                <a:latin typeface="Times New Roman"/>
                <a:ea typeface="Times New Roman" panose="02020603050405020304" pitchFamily="18" charset="0"/>
                <a:cs typeface="Times New Roman"/>
              </a:rPr>
              <a:t>id</a:t>
            </a:r>
            <a:r>
              <a:rPr lang="en-US" sz="2400" dirty="0">
                <a:latin typeface="Times New Roman"/>
                <a:ea typeface="Times New Roman" panose="02020603050405020304" pitchFamily="18" charset="0"/>
                <a:cs typeface="Times New Roman"/>
              </a:rPr>
              <a:t> to</a:t>
            </a:r>
            <a:r>
              <a:rPr lang="en-US" sz="2400" dirty="0">
                <a:effectLst/>
                <a:latin typeface="Times New Roman"/>
                <a:ea typeface="Times New Roman" panose="02020603050405020304" pitchFamily="18" charset="0"/>
                <a:cs typeface="Times New Roman"/>
              </a:rPr>
              <a:t> be </a:t>
            </a:r>
            <a:r>
              <a:rPr lang="en-US" sz="2400" dirty="0">
                <a:latin typeface="Times New Roman"/>
                <a:ea typeface="Times New Roman" panose="02020603050405020304" pitchFamily="18" charset="0"/>
                <a:cs typeface="Times New Roman"/>
              </a:rPr>
              <a:t>send the mail .</a:t>
            </a:r>
            <a:endParaRPr lang="en-US" sz="2400" dirty="0">
              <a:effectLst/>
              <a:latin typeface="Times New Roman"/>
              <a:ea typeface="Times New Roman" panose="02020603050405020304" pitchFamily="18" charset="0"/>
              <a:cs typeface="Times New Roman"/>
            </a:endParaRPr>
          </a:p>
        </p:txBody>
      </p:sp>
      <p:pic>
        <p:nvPicPr>
          <p:cNvPr id="3" name="Picture 5" descr="A screenshot of a computer&#10;&#10;Description automatically generated">
            <a:extLst>
              <a:ext uri="{FF2B5EF4-FFF2-40B4-BE49-F238E27FC236}">
                <a16:creationId xmlns:a16="http://schemas.microsoft.com/office/drawing/2014/main" id="{0B9C84CD-46E6-6923-820E-EEF7FCD90FEE}"/>
              </a:ext>
            </a:extLst>
          </p:cNvPr>
          <p:cNvPicPr>
            <a:picLocks noChangeAspect="1"/>
          </p:cNvPicPr>
          <p:nvPr/>
        </p:nvPicPr>
        <p:blipFill>
          <a:blip r:embed="rId2"/>
          <a:stretch>
            <a:fillRect/>
          </a:stretch>
        </p:blipFill>
        <p:spPr>
          <a:xfrm>
            <a:off x="1820174" y="644645"/>
            <a:ext cx="8407878" cy="4375387"/>
          </a:xfrm>
          <a:prstGeom prst="rect">
            <a:avLst/>
          </a:prstGeom>
        </p:spPr>
      </p:pic>
    </p:spTree>
    <p:extLst>
      <p:ext uri="{BB962C8B-B14F-4D97-AF65-F5344CB8AC3E}">
        <p14:creationId xmlns:p14="http://schemas.microsoft.com/office/powerpoint/2010/main" val="104830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65AA0894-F452-E3C6-C013-9DB8F090F330}"/>
              </a:ext>
            </a:extLst>
          </p:cNvPr>
          <p:cNvPicPr>
            <a:picLocks noGrp="1" noChangeAspect="1"/>
          </p:cNvPicPr>
          <p:nvPr>
            <p:ph idx="1"/>
          </p:nvPr>
        </p:nvPicPr>
        <p:blipFill rotWithShape="1">
          <a:blip r:embed="rId2"/>
          <a:srcRect b="19"/>
          <a:stretch/>
        </p:blipFill>
        <p:spPr>
          <a:xfrm>
            <a:off x="811794" y="457200"/>
            <a:ext cx="10568412" cy="5943600"/>
          </a:xfrm>
          <a:prstGeom prst="rect">
            <a:avLst/>
          </a:prstGeom>
        </p:spPr>
      </p:pic>
      <p:sp>
        <p:nvSpPr>
          <p:cNvPr id="7" name="TextBox 6">
            <a:extLst>
              <a:ext uri="{FF2B5EF4-FFF2-40B4-BE49-F238E27FC236}">
                <a16:creationId xmlns:a16="http://schemas.microsoft.com/office/drawing/2014/main" id="{DB372722-B9F2-0F3C-F83B-D3CD4B422E80}"/>
              </a:ext>
            </a:extLst>
          </p:cNvPr>
          <p:cNvSpPr txBox="1"/>
          <p:nvPr/>
        </p:nvSpPr>
        <p:spPr>
          <a:xfrm>
            <a:off x="1695682" y="369244"/>
            <a:ext cx="8283388" cy="369332"/>
          </a:xfrm>
          <a:prstGeom prst="rect">
            <a:avLst/>
          </a:prstGeom>
          <a:noFill/>
        </p:spPr>
        <p:txBody>
          <a:bodyPr wrap="square" lIns="91440" tIns="45720" rIns="91440" bIns="45720" rtlCol="0" anchor="t">
            <a:spAutoFit/>
          </a:bodyPr>
          <a:lstStyle/>
          <a:p>
            <a:pPr algn="just"/>
            <a:endParaRPr lang="en-US" dirty="0">
              <a:latin typeface="Times New Roman"/>
              <a:cs typeface="Times New Roman"/>
            </a:endParaRPr>
          </a:p>
        </p:txBody>
      </p:sp>
    </p:spTree>
    <p:extLst>
      <p:ext uri="{BB962C8B-B14F-4D97-AF65-F5344CB8AC3E}">
        <p14:creationId xmlns:p14="http://schemas.microsoft.com/office/powerpoint/2010/main" val="41263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Graphical user interface, application&#10;&#10;Description automatically generated">
            <a:extLst>
              <a:ext uri="{FF2B5EF4-FFF2-40B4-BE49-F238E27FC236}">
                <a16:creationId xmlns:a16="http://schemas.microsoft.com/office/drawing/2014/main" id="{FA5FD016-29FE-C7E5-45B1-3408BA3CE6C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DA7DC-929D-0A53-71A6-F01F7341010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a:solidFill>
                  <a:schemeClr val="tx1">
                    <a:lumMod val="85000"/>
                    <a:lumOff val="15000"/>
                  </a:schemeClr>
                </a:solidFill>
              </a:rPr>
              <a:t>By clicking on browse for a file , user can upload csv file from device which will contain all the email id's user wants to send the mail and </a:t>
            </a: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54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Table&#10;&#10;Description automatically generated">
            <a:extLst>
              <a:ext uri="{FF2B5EF4-FFF2-40B4-BE49-F238E27FC236}">
                <a16:creationId xmlns:a16="http://schemas.microsoft.com/office/drawing/2014/main" id="{697BE159-5C44-0266-D827-6CEAD84D9483}"/>
              </a:ext>
            </a:extLst>
          </p:cNvPr>
          <p:cNvPicPr>
            <a:picLocks noGrp="1" noChangeAspect="1"/>
          </p:cNvPicPr>
          <p:nvPr>
            <p:ph idx="1"/>
          </p:nvPr>
        </p:nvPicPr>
        <p:blipFill>
          <a:blip r:embed="rId2"/>
          <a:stretch>
            <a:fillRect/>
          </a:stretch>
        </p:blipFill>
        <p:spPr>
          <a:xfrm>
            <a:off x="617880" y="408258"/>
            <a:ext cx="11085635" cy="5515903"/>
          </a:xfrm>
        </p:spPr>
      </p:pic>
    </p:spTree>
    <p:extLst>
      <p:ext uri="{BB962C8B-B14F-4D97-AF65-F5344CB8AC3E}">
        <p14:creationId xmlns:p14="http://schemas.microsoft.com/office/powerpoint/2010/main" val="62519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9" descr="Graphical user interface, application&#10;&#10;Description automatically generated">
            <a:extLst>
              <a:ext uri="{FF2B5EF4-FFF2-40B4-BE49-F238E27FC236}">
                <a16:creationId xmlns:a16="http://schemas.microsoft.com/office/drawing/2014/main" id="{03CE0423-0AFE-5F33-F985-985792EB2BD1}"/>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
        <p:nvSpPr>
          <p:cNvPr id="7" name="TextBox 6">
            <a:extLst>
              <a:ext uri="{FF2B5EF4-FFF2-40B4-BE49-F238E27FC236}">
                <a16:creationId xmlns:a16="http://schemas.microsoft.com/office/drawing/2014/main" id="{F5C5C727-680B-2C80-2DB6-9303DF67411E}"/>
              </a:ext>
            </a:extLst>
          </p:cNvPr>
          <p:cNvSpPr txBox="1"/>
          <p:nvPr/>
        </p:nvSpPr>
        <p:spPr>
          <a:xfrm>
            <a:off x="1317812" y="466165"/>
            <a:ext cx="8247529" cy="36933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80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928A03B-91F6-411C-B9BC-03A4B8A3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597021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Table&#10;&#10;Description automatically generated">
            <a:extLst>
              <a:ext uri="{FF2B5EF4-FFF2-40B4-BE49-F238E27FC236}">
                <a16:creationId xmlns:a16="http://schemas.microsoft.com/office/drawing/2014/main" id="{9B808DE4-08D0-6839-5A02-4AE2CBC7E57E}"/>
              </a:ext>
            </a:extLst>
          </p:cNvPr>
          <p:cNvPicPr>
            <a:picLocks noGrp="1" noChangeAspect="1"/>
          </p:cNvPicPr>
          <p:nvPr>
            <p:ph idx="1"/>
          </p:nvPr>
        </p:nvPicPr>
        <p:blipFill rotWithShape="1">
          <a:blip r:embed="rId2"/>
          <a:srcRect r="-1" b="8507"/>
          <a:stretch/>
        </p:blipFill>
        <p:spPr>
          <a:xfrm>
            <a:off x="338327" y="338328"/>
            <a:ext cx="11548872" cy="5943600"/>
          </a:xfrm>
          <a:prstGeom prst="rect">
            <a:avLst/>
          </a:prstGeom>
        </p:spPr>
      </p:pic>
    </p:spTree>
    <p:extLst>
      <p:ext uri="{BB962C8B-B14F-4D97-AF65-F5344CB8AC3E}">
        <p14:creationId xmlns:p14="http://schemas.microsoft.com/office/powerpoint/2010/main" val="127121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66D8-BC45-99CC-3260-3388BDF80A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A1099F-64E1-35AC-E611-2F17E5FC234D}"/>
              </a:ext>
            </a:extLst>
          </p:cNvPr>
          <p:cNvSpPr>
            <a:spLocks noGrp="1"/>
          </p:cNvSpPr>
          <p:nvPr>
            <p:ph idx="1"/>
          </p:nvPr>
        </p:nvSpPr>
        <p:spPr>
          <a:xfrm>
            <a:off x="924464" y="5218682"/>
            <a:ext cx="10990052" cy="1317716"/>
          </a:xfrm>
        </p:spPr>
        <p:txBody>
          <a:bodyPr vert="horz" lIns="91440" tIns="45720" rIns="91440" bIns="45720" rtlCol="0" anchor="t">
            <a:normAutofit/>
          </a:bodyPr>
          <a:lstStyle/>
          <a:p>
            <a:r>
              <a:rPr lang="en-US" dirty="0">
                <a:cs typeface="Calibri"/>
              </a:rPr>
              <a:t>By clicking send button , a pop-screen will come out , where user can add subject of mail and the mail user want to send to all valid email-id's in just one stroke.</a:t>
            </a:r>
          </a:p>
        </p:txBody>
      </p:sp>
      <p:pic>
        <p:nvPicPr>
          <p:cNvPr id="7" name="Picture 7" descr="Graphical user interface, text&#10;&#10;Description automatically generated">
            <a:extLst>
              <a:ext uri="{FF2B5EF4-FFF2-40B4-BE49-F238E27FC236}">
                <a16:creationId xmlns:a16="http://schemas.microsoft.com/office/drawing/2014/main" id="{37C28B99-F3C7-60F3-CCD1-ABDB00AF436B}"/>
              </a:ext>
            </a:extLst>
          </p:cNvPr>
          <p:cNvPicPr>
            <a:picLocks noChangeAspect="1"/>
          </p:cNvPicPr>
          <p:nvPr/>
        </p:nvPicPr>
        <p:blipFill>
          <a:blip r:embed="rId2"/>
          <a:stretch>
            <a:fillRect/>
          </a:stretch>
        </p:blipFill>
        <p:spPr>
          <a:xfrm>
            <a:off x="8627" y="-2336"/>
            <a:ext cx="11872821" cy="5108634"/>
          </a:xfrm>
          <a:prstGeom prst="rect">
            <a:avLst/>
          </a:prstGeom>
        </p:spPr>
      </p:pic>
    </p:spTree>
    <p:extLst>
      <p:ext uri="{BB962C8B-B14F-4D97-AF65-F5344CB8AC3E}">
        <p14:creationId xmlns:p14="http://schemas.microsoft.com/office/powerpoint/2010/main" val="320809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6" y="1"/>
            <a:ext cx="10515600" cy="441924"/>
          </a:xfrm>
        </p:spPr>
        <p:txBody>
          <a:bodyPr>
            <a:normAutofit fontScale="90000"/>
          </a:bodyPr>
          <a:lstStyle/>
          <a:p>
            <a:pPr algn="ctr"/>
            <a:r>
              <a:rPr lang="en-US" sz="3600" b="1" dirty="0">
                <a:latin typeface="Times New Roman"/>
                <a:cs typeface="Times New Roman"/>
              </a:rPr>
              <a:t>Result</a:t>
            </a:r>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91AD4E2-A0AA-4E0C-D585-262F77E7EE27}"/>
              </a:ext>
            </a:extLst>
          </p:cNvPr>
          <p:cNvSpPr txBox="1"/>
          <p:nvPr/>
        </p:nvSpPr>
        <p:spPr>
          <a:xfrm>
            <a:off x="1990165" y="3158543"/>
            <a:ext cx="7906870" cy="646331"/>
          </a:xfrm>
          <a:prstGeom prst="rect">
            <a:avLst/>
          </a:prstGeom>
          <a:noFill/>
        </p:spPr>
        <p:txBody>
          <a:bodyPr wrap="square" lIns="91440" tIns="45720" rIns="91440" bIns="45720" rtlCol="0" anchor="t">
            <a:spAutoFit/>
          </a:bodyPr>
          <a:lstStyle/>
          <a:p>
            <a:endParaRPr lang="en-IN" dirty="0"/>
          </a:p>
          <a:p>
            <a:endParaRPr lang="en-US" dirty="0"/>
          </a:p>
        </p:txBody>
      </p:sp>
      <p:pic>
        <p:nvPicPr>
          <p:cNvPr id="11" name="Picture 11" descr="Graphical user interface, application, PowerPoint&#10;&#10;Description automatically generated">
            <a:extLst>
              <a:ext uri="{FF2B5EF4-FFF2-40B4-BE49-F238E27FC236}">
                <a16:creationId xmlns:a16="http://schemas.microsoft.com/office/drawing/2014/main" id="{8B5B3BBA-87BC-4ED7-C48D-488DF00ECE7D}"/>
              </a:ext>
            </a:extLst>
          </p:cNvPr>
          <p:cNvPicPr>
            <a:picLocks noChangeAspect="1"/>
          </p:cNvPicPr>
          <p:nvPr/>
        </p:nvPicPr>
        <p:blipFill>
          <a:blip r:embed="rId2"/>
          <a:stretch>
            <a:fillRect/>
          </a:stretch>
        </p:blipFill>
        <p:spPr>
          <a:xfrm>
            <a:off x="-5750" y="443362"/>
            <a:ext cx="12203500" cy="6503238"/>
          </a:xfrm>
          <a:prstGeom prst="rect">
            <a:avLst/>
          </a:prstGeom>
        </p:spPr>
      </p:pic>
    </p:spTree>
    <p:extLst>
      <p:ext uri="{BB962C8B-B14F-4D97-AF65-F5344CB8AC3E}">
        <p14:creationId xmlns:p14="http://schemas.microsoft.com/office/powerpoint/2010/main" val="106979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Reflection Notes</a:t>
            </a:r>
          </a:p>
        </p:txBody>
      </p:sp>
      <p:sp>
        <p:nvSpPr>
          <p:cNvPr id="3" name="Content Placeholder 2"/>
          <p:cNvSpPr>
            <a:spLocks noGrp="1"/>
          </p:cNvSpPr>
          <p:nvPr>
            <p:ph idx="1"/>
          </p:nvPr>
        </p:nvSpPr>
        <p:spPr>
          <a:xfrm>
            <a:off x="838200" y="1227324"/>
            <a:ext cx="10515600" cy="5065899"/>
          </a:xfrm>
        </p:spPr>
        <p:txBody>
          <a:bodyPr>
            <a:noAutofit/>
          </a:bodyPr>
          <a:lstStyle/>
          <a:p>
            <a:pPr marL="457200" lvl="4" indent="0" algn="just">
              <a:lnSpc>
                <a:spcPct val="100000"/>
              </a:lnSpc>
              <a:buNone/>
            </a:pPr>
            <a:r>
              <a:rPr lang="en-US" dirty="0">
                <a:effectLst/>
                <a:latin typeface="Times New Roman" panose="02020603050405020304" pitchFamily="18" charset="0"/>
                <a:ea typeface="Times New Roman" panose="02020603050405020304" pitchFamily="18" charset="0"/>
              </a:rPr>
              <a:t>I am thankful to having the opportunity to work with The </a:t>
            </a:r>
            <a:r>
              <a:rPr lang="en-US" dirty="0" err="1">
                <a:effectLst/>
                <a:latin typeface="Times New Roman" panose="02020603050405020304" pitchFamily="18" charset="0"/>
                <a:ea typeface="Times New Roman" panose="02020603050405020304" pitchFamily="18" charset="0"/>
              </a:rPr>
              <a:t>Exposys</a:t>
            </a:r>
            <a:r>
              <a:rPr lang="en-US" dirty="0">
                <a:effectLst/>
                <a:latin typeface="Times New Roman" panose="02020603050405020304" pitchFamily="18" charset="0"/>
                <a:ea typeface="Times New Roman" panose="02020603050405020304" pitchFamily="18" charset="0"/>
              </a:rPr>
              <a:t> Data labs because I discovered a program</a:t>
            </a:r>
            <a:r>
              <a:rPr lang="en-US" spc="-2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would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like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work</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the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same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time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gained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fabulous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ideas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projects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a:t>
            </a:r>
            <a:r>
              <a:rPr lang="en-US" spc="-2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Web Development. The time I spent at </a:t>
            </a:r>
            <a:r>
              <a:rPr lang="en-US" dirty="0" err="1">
                <a:effectLst/>
                <a:latin typeface="Times New Roman" panose="02020603050405020304" pitchFamily="18" charset="0"/>
                <a:ea typeface="Times New Roman" panose="02020603050405020304" pitchFamily="18" charset="0"/>
              </a:rPr>
              <a:t>Exposys</a:t>
            </a:r>
            <a:r>
              <a:rPr lang="en-US" dirty="0">
                <a:effectLst/>
                <a:latin typeface="Times New Roman" panose="02020603050405020304" pitchFamily="18" charset="0"/>
                <a:ea typeface="Times New Roman" panose="02020603050405020304" pitchFamily="18" charset="0"/>
              </a:rPr>
              <a:t> Data labs as an intern was a memorable one for me as it</a:t>
            </a:r>
            <a:r>
              <a:rPr lang="en-US" spc="-2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was rich in experience sharing and helped me discover my potential. I had so many experiences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opportunities that I personally believe will forever shape and influence my professional life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while fostering personal growth and development. To enhance my knowledge and skills, The </a:t>
            </a:r>
            <a:r>
              <a:rPr lang="en-US" dirty="0" err="1">
                <a:effectLst/>
                <a:latin typeface="Times New Roman" panose="02020603050405020304" pitchFamily="18" charset="0"/>
                <a:ea typeface="Times New Roman" panose="02020603050405020304" pitchFamily="18" charset="0"/>
              </a:rPr>
              <a:t>Exposys</a:t>
            </a:r>
            <a:r>
              <a:rPr lang="en-US" dirty="0">
                <a:effectLst/>
                <a:latin typeface="Times New Roman" panose="02020603050405020304" pitchFamily="18" charset="0"/>
                <a:ea typeface="Times New Roman" panose="02020603050405020304" pitchFamily="18" charset="0"/>
              </a:rPr>
              <a:t> Data labs gave me the opportunity to intern with their project for a period of 4 weeks. It has been 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great pleasure working and getting qualified with colorful grades from The </a:t>
            </a:r>
            <a:r>
              <a:rPr lang="en-US" dirty="0" err="1">
                <a:effectLst/>
                <a:latin typeface="Times New Roman" panose="02020603050405020304" pitchFamily="18" charset="0"/>
                <a:ea typeface="Times New Roman" panose="02020603050405020304" pitchFamily="18" charset="0"/>
              </a:rPr>
              <a:t>Exposys</a:t>
            </a:r>
            <a:r>
              <a:rPr lang="en-US" dirty="0">
                <a:effectLst/>
                <a:latin typeface="Times New Roman" panose="02020603050405020304" pitchFamily="18" charset="0"/>
                <a:ea typeface="Times New Roman" panose="02020603050405020304" pitchFamily="18" charset="0"/>
              </a:rPr>
              <a:t> Data labs as it </a:t>
            </a:r>
            <a:r>
              <a:rPr lang="en-US" spc="-2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provided</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great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opportunity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leadership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skills.</a:t>
            </a:r>
            <a:endParaRPr lang="en-IN" dirty="0">
              <a:effectLst/>
              <a:latin typeface="Times New Roman" panose="02020603050405020304" pitchFamily="18" charset="0"/>
              <a:ea typeface="Times New Roman" panose="02020603050405020304" pitchFamily="18" charset="0"/>
            </a:endParaRPr>
          </a:p>
          <a:p>
            <a:pPr marL="457200" lvl="4" indent="0">
              <a:lnSpc>
                <a:spcPct val="10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69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227324"/>
            <a:ext cx="10515600" cy="5065899"/>
          </a:xfrm>
        </p:spPr>
        <p:txBody>
          <a:bodyPr>
            <a:noAutofit/>
          </a:bodyPr>
          <a:lstStyle/>
          <a:p>
            <a:pPr marL="0" marR="0" algn="just">
              <a:lnSpc>
                <a:spcPct val="150000"/>
              </a:lnSpc>
              <a:spcBef>
                <a:spcPts val="590"/>
              </a:spcBef>
              <a:spcAft>
                <a:spcPts val="0"/>
              </a:spcAft>
            </a:pPr>
            <a:r>
              <a:rPr lang="en-US" sz="1800" spc="-5" dirty="0">
                <a:effectLst/>
                <a:latin typeface="Times New Roman" panose="02020603050405020304" pitchFamily="18" charset="0"/>
              </a:rPr>
              <a:t>I am</a:t>
            </a:r>
            <a:r>
              <a:rPr lang="en-US" sz="1800" spc="-105" dirty="0">
                <a:effectLst/>
                <a:latin typeface="Times New Roman" panose="02020603050405020304" pitchFamily="18" charset="0"/>
              </a:rPr>
              <a:t> </a:t>
            </a:r>
            <a:r>
              <a:rPr lang="en-US" sz="1800" spc="-5" dirty="0">
                <a:effectLst/>
                <a:latin typeface="Times New Roman" panose="02020603050405020304" pitchFamily="18" charset="0"/>
              </a:rPr>
              <a:t>grateful</a:t>
            </a:r>
            <a:r>
              <a:rPr lang="en-US" sz="1800" spc="-75" dirty="0">
                <a:effectLst/>
                <a:latin typeface="Times New Roman" panose="02020603050405020304" pitchFamily="18" charset="0"/>
              </a:rPr>
              <a:t> </a:t>
            </a:r>
            <a:r>
              <a:rPr lang="en-US" sz="1800" spc="-5" dirty="0">
                <a:effectLst/>
                <a:latin typeface="Times New Roman" panose="02020603050405020304" pitchFamily="18" charset="0"/>
              </a:rPr>
              <a:t>to</a:t>
            </a:r>
            <a:r>
              <a:rPr lang="en-US" sz="1800" spc="10" dirty="0">
                <a:effectLst/>
                <a:latin typeface="Times New Roman" panose="02020603050405020304" pitchFamily="18" charset="0"/>
              </a:rPr>
              <a:t> </a:t>
            </a:r>
            <a:r>
              <a:rPr lang="en-US" sz="1800" spc="-5" dirty="0">
                <a:effectLst/>
                <a:latin typeface="Times New Roman" panose="02020603050405020304" pitchFamily="18" charset="0"/>
              </a:rPr>
              <a:t>have</a:t>
            </a:r>
            <a:r>
              <a:rPr lang="en-US" sz="1800" spc="10" dirty="0">
                <a:effectLst/>
                <a:latin typeface="Times New Roman" panose="02020603050405020304" pitchFamily="18" charset="0"/>
              </a:rPr>
              <a:t> </a:t>
            </a:r>
            <a:r>
              <a:rPr lang="en-US" sz="1800" spc="-5" dirty="0">
                <a:effectLst/>
                <a:latin typeface="Times New Roman" panose="02020603050405020304" pitchFamily="18" charset="0"/>
              </a:rPr>
              <a:t>been</a:t>
            </a:r>
            <a:r>
              <a:rPr lang="en-US" sz="1800" spc="-60" dirty="0">
                <a:effectLst/>
                <a:latin typeface="Times New Roman" panose="02020603050405020304" pitchFamily="18" charset="0"/>
              </a:rPr>
              <a:t> </a:t>
            </a:r>
            <a:r>
              <a:rPr lang="en-US" sz="1800" spc="-5" dirty="0">
                <a:effectLst/>
                <a:latin typeface="Times New Roman" panose="02020603050405020304" pitchFamily="18" charset="0"/>
              </a:rPr>
              <a:t>able</a:t>
            </a:r>
            <a:r>
              <a:rPr lang="en-US" sz="1800" spc="-20" dirty="0">
                <a:effectLst/>
                <a:latin typeface="Times New Roman" panose="02020603050405020304" pitchFamily="18" charset="0"/>
              </a:rPr>
              <a:t> </a:t>
            </a:r>
            <a:r>
              <a:rPr lang="en-US" sz="1800" spc="-5" dirty="0">
                <a:effectLst/>
                <a:latin typeface="Times New Roman" panose="02020603050405020304" pitchFamily="18" charset="0"/>
              </a:rPr>
              <a:t>to</a:t>
            </a:r>
            <a:r>
              <a:rPr lang="en-US" sz="1800" spc="20" dirty="0">
                <a:effectLst/>
                <a:latin typeface="Times New Roman" panose="02020603050405020304" pitchFamily="18" charset="0"/>
              </a:rPr>
              <a:t> </a:t>
            </a:r>
            <a:r>
              <a:rPr lang="en-US" sz="1800" spc="-5" dirty="0">
                <a:effectLst/>
                <a:latin typeface="Times New Roman" panose="02020603050405020304" pitchFamily="18" charset="0"/>
              </a:rPr>
              <a:t>get</a:t>
            </a:r>
            <a:r>
              <a:rPr lang="en-US" sz="1800" spc="-10" dirty="0">
                <a:effectLst/>
                <a:latin typeface="Times New Roman" panose="02020603050405020304" pitchFamily="18" charset="0"/>
              </a:rPr>
              <a:t> </a:t>
            </a:r>
            <a:r>
              <a:rPr lang="en-US" sz="1800" spc="-5" dirty="0">
                <a:effectLst/>
                <a:latin typeface="Times New Roman" panose="02020603050405020304" pitchFamily="18" charset="0"/>
              </a:rPr>
              <a:t>the</a:t>
            </a:r>
            <a:r>
              <a:rPr lang="en-US" sz="1800" spc="-35" dirty="0">
                <a:effectLst/>
                <a:latin typeface="Times New Roman" panose="02020603050405020304" pitchFamily="18" charset="0"/>
              </a:rPr>
              <a:t> </a:t>
            </a:r>
            <a:r>
              <a:rPr lang="en-US" sz="1800" spc="-5" dirty="0">
                <a:effectLst/>
                <a:latin typeface="Times New Roman" panose="02020603050405020304" pitchFamily="18" charset="0"/>
              </a:rPr>
              <a:t>opportunity</a:t>
            </a:r>
            <a:r>
              <a:rPr lang="en-US" sz="1800" spc="-105" dirty="0">
                <a:effectLst/>
                <a:latin typeface="Times New Roman" panose="02020603050405020304" pitchFamily="18" charset="0"/>
              </a:rPr>
              <a:t> </a:t>
            </a:r>
            <a:r>
              <a:rPr lang="en-US" sz="1800" dirty="0">
                <a:effectLst/>
                <a:latin typeface="Times New Roman" panose="02020603050405020304" pitchFamily="18" charset="0"/>
              </a:rPr>
              <a:t>to</a:t>
            </a:r>
            <a:r>
              <a:rPr lang="en-US" sz="1800" spc="15" dirty="0">
                <a:effectLst/>
                <a:latin typeface="Times New Roman" panose="02020603050405020304" pitchFamily="18" charset="0"/>
              </a:rPr>
              <a:t> </a:t>
            </a:r>
            <a:r>
              <a:rPr lang="en-US" sz="1800" dirty="0">
                <a:effectLst/>
                <a:latin typeface="Times New Roman" panose="02020603050405020304" pitchFamily="18" charset="0"/>
              </a:rPr>
              <a:t>pursue</a:t>
            </a:r>
            <a:r>
              <a:rPr lang="en-US" sz="1800" spc="10" dirty="0">
                <a:effectLst/>
                <a:latin typeface="Times New Roman" panose="02020603050405020304" pitchFamily="18" charset="0"/>
              </a:rPr>
              <a:t> </a:t>
            </a:r>
            <a:r>
              <a:rPr lang="en-US" sz="1800" dirty="0">
                <a:effectLst/>
                <a:latin typeface="Times New Roman" panose="02020603050405020304" pitchFamily="18" charset="0"/>
              </a:rPr>
              <a:t>my</a:t>
            </a:r>
            <a:r>
              <a:rPr lang="en-US" sz="1800" spc="-55" dirty="0">
                <a:effectLst/>
                <a:latin typeface="Times New Roman" panose="02020603050405020304" pitchFamily="18" charset="0"/>
              </a:rPr>
              <a:t> </a:t>
            </a:r>
            <a:r>
              <a:rPr lang="en-US" sz="1800" dirty="0">
                <a:effectLst/>
                <a:latin typeface="Times New Roman" panose="02020603050405020304" pitchFamily="18" charset="0"/>
              </a:rPr>
              <a:t>industrial</a:t>
            </a:r>
            <a:r>
              <a:rPr lang="en-US" sz="1800" spc="-75" dirty="0">
                <a:effectLst/>
                <a:latin typeface="Times New Roman" panose="02020603050405020304" pitchFamily="18" charset="0"/>
              </a:rPr>
              <a:t> </a:t>
            </a:r>
            <a:r>
              <a:rPr lang="en-US" sz="1800" dirty="0">
                <a:effectLst/>
                <a:latin typeface="Times New Roman" panose="02020603050405020304" pitchFamily="18" charset="0"/>
              </a:rPr>
              <a:t>training</a:t>
            </a:r>
            <a:r>
              <a:rPr lang="en-US" sz="1800" spc="-10" dirty="0">
                <a:effectLst/>
                <a:latin typeface="Times New Roman" panose="02020603050405020304" pitchFamily="18" charset="0"/>
              </a:rPr>
              <a:t> </a:t>
            </a:r>
            <a:r>
              <a:rPr lang="en-US" sz="1800" dirty="0">
                <a:effectLst/>
                <a:latin typeface="Times New Roman" panose="02020603050405020304" pitchFamily="18" charset="0"/>
              </a:rPr>
              <a:t>at</a:t>
            </a:r>
            <a:r>
              <a:rPr lang="en-US" sz="1800" spc="90" dirty="0">
                <a:effectLst/>
                <a:latin typeface="Times New Roman" panose="02020603050405020304" pitchFamily="18" charset="0"/>
              </a:rPr>
              <a:t> </a:t>
            </a:r>
            <a:r>
              <a:rPr lang="en-US" sz="1800" dirty="0">
                <a:effectLst/>
                <a:latin typeface="Times New Roman" panose="02020603050405020304" pitchFamily="18" charset="0"/>
              </a:rPr>
              <a:t>The </a:t>
            </a:r>
            <a:r>
              <a:rPr lang="en-US" sz="1800" dirty="0" err="1">
                <a:effectLst/>
                <a:latin typeface="Times New Roman" panose="02020603050405020304" pitchFamily="18" charset="0"/>
              </a:rPr>
              <a:t>Exposys</a:t>
            </a:r>
            <a:r>
              <a:rPr lang="en-US" sz="1800" dirty="0">
                <a:effectLst/>
                <a:latin typeface="Times New Roman" panose="02020603050405020304" pitchFamily="18" charset="0"/>
              </a:rPr>
              <a:t> Data</a:t>
            </a:r>
          </a:p>
          <a:p>
            <a:pPr marL="0" marR="0" indent="0" algn="just">
              <a:lnSpc>
                <a:spcPct val="150000"/>
              </a:lnSpc>
              <a:spcBef>
                <a:spcPts val="590"/>
              </a:spcBef>
              <a:spcAft>
                <a:spcPts val="0"/>
              </a:spcAft>
              <a:buNone/>
            </a:pPr>
            <a:r>
              <a:rPr lang="en-US" sz="1800" dirty="0">
                <a:effectLst/>
                <a:latin typeface="Times New Roman" panose="02020603050405020304" pitchFamily="18" charset="0"/>
              </a:rPr>
              <a:t>Labs. I had a good learning experience at The </a:t>
            </a:r>
            <a:r>
              <a:rPr lang="en-US" sz="1800" dirty="0" err="1">
                <a:effectLst/>
                <a:latin typeface="Times New Roman" panose="02020603050405020304" pitchFamily="18" charset="0"/>
              </a:rPr>
              <a:t>Exposys</a:t>
            </a:r>
            <a:r>
              <a:rPr lang="en-US" sz="1800" dirty="0">
                <a:effectLst/>
                <a:latin typeface="Times New Roman" panose="02020603050405020304" pitchFamily="18" charset="0"/>
              </a:rPr>
              <a:t> Data Labs. </a:t>
            </a:r>
          </a:p>
          <a:p>
            <a:pPr marL="0" marR="0" indent="0" algn="just">
              <a:lnSpc>
                <a:spcPct val="150000"/>
              </a:lnSpc>
              <a:spcBef>
                <a:spcPts val="0"/>
              </a:spcBef>
              <a:spcAft>
                <a:spcPts val="0"/>
              </a:spcAf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5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909918" y="729783"/>
            <a:ext cx="10515600" cy="5991692"/>
          </a:xfrm>
        </p:spPr>
        <p:txBody>
          <a:bodyPr>
            <a:noAutofit/>
          </a:bodyPr>
          <a:lstStyle/>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About the Organization </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About the Department</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Tasks Performed</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Tools/Technologies</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Implementation</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Results</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Reflection Notes</a:t>
            </a:r>
          </a:p>
          <a:p>
            <a:pPr marL="0" lvl="4" indent="-457200">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Conclusion </a:t>
            </a:r>
          </a:p>
          <a:p>
            <a:pPr marL="457200" lvl="4" indent="0">
              <a:lnSpc>
                <a:spcPct val="10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2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012" y="1179549"/>
            <a:ext cx="6328522" cy="3894475"/>
          </a:xfrm>
          <a:prstGeom prst="rect">
            <a:avLst/>
          </a:prstGeom>
        </p:spPr>
      </p:pic>
    </p:spTree>
    <p:extLst>
      <p:ext uri="{BB962C8B-B14F-4D97-AF65-F5344CB8AC3E}">
        <p14:creationId xmlns:p14="http://schemas.microsoft.com/office/powerpoint/2010/main" val="74713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59"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About the Organization</a:t>
            </a:r>
          </a:p>
        </p:txBody>
      </p:sp>
      <p:sp>
        <p:nvSpPr>
          <p:cNvPr id="3" name="Content Placeholder 2"/>
          <p:cNvSpPr>
            <a:spLocks noGrp="1"/>
          </p:cNvSpPr>
          <p:nvPr>
            <p:ph idx="1"/>
          </p:nvPr>
        </p:nvSpPr>
        <p:spPr>
          <a:xfrm>
            <a:off x="205597" y="1012938"/>
            <a:ext cx="11838316" cy="5612238"/>
          </a:xfrm>
        </p:spPr>
        <p:txBody>
          <a:bodyPr vert="horz" lIns="91440" tIns="45720" rIns="91440" bIns="45720" rtlCol="0" anchor="t">
            <a:noAutofit/>
          </a:bodyPr>
          <a:lstStyle/>
          <a:p>
            <a:pPr marL="914400" lvl="4" indent="-457200" algn="just">
              <a:lnSpc>
                <a:spcPct val="100000"/>
              </a:lnSpc>
            </a:pPr>
            <a:r>
              <a:rPr lang="en-US" sz="2300" dirty="0" err="1">
                <a:latin typeface="Times New Roman"/>
                <a:cs typeface="Times New Roman"/>
              </a:rPr>
              <a:t>Exposys</a:t>
            </a:r>
            <a:r>
              <a:rPr lang="en-US" sz="2300" dirty="0">
                <a:latin typeface="Times New Roman"/>
                <a:cs typeface="Times New Roman"/>
              </a:rPr>
              <a:t> Data Labs is a world leader in Robotics, Universe Intelligence (UI), Artificial Intelligence (AI) research and its applications that directly impact Planet Earth and human life.</a:t>
            </a:r>
          </a:p>
          <a:p>
            <a:pPr marL="914400" lvl="4" indent="-457200" algn="just">
              <a:lnSpc>
                <a:spcPct val="100000"/>
              </a:lnSpc>
            </a:pPr>
            <a:r>
              <a:rPr lang="en-US" sz="2300" b="0" i="0" dirty="0" err="1">
                <a:effectLst/>
                <a:latin typeface="Times New Roman"/>
                <a:cs typeface="Times New Roman"/>
              </a:rPr>
              <a:t>Exposys</a:t>
            </a:r>
            <a:r>
              <a:rPr lang="en-US" sz="2300" b="0" i="0" dirty="0">
                <a:effectLst/>
                <a:latin typeface="Times New Roman"/>
                <a:cs typeface="Times New Roman"/>
              </a:rPr>
              <a:t> Data Labs aims to Solve real world business problems like Automation, Big Data and data Science.</a:t>
            </a:r>
            <a:r>
              <a:rPr lang="en-US" sz="2300" dirty="0">
                <a:latin typeface="Times New Roman"/>
                <a:cs typeface="Times New Roman"/>
              </a:rPr>
              <a:t> </a:t>
            </a:r>
            <a:endParaRPr lang="en-US" sz="2300" b="0" i="0" dirty="0">
              <a:effectLst/>
              <a:latin typeface="Times New Roman" panose="02020603050405020304" pitchFamily="18" charset="0"/>
              <a:cs typeface="Times New Roman" panose="02020603050405020304" pitchFamily="18" charset="0"/>
            </a:endParaRPr>
          </a:p>
          <a:p>
            <a:pPr marL="914400" lvl="4" indent="-457200" algn="just">
              <a:lnSpc>
                <a:spcPct val="100000"/>
              </a:lnSpc>
            </a:pPr>
            <a:r>
              <a:rPr lang="en-US" sz="2300" dirty="0">
                <a:latin typeface="Times New Roman"/>
                <a:cs typeface="Times New Roman"/>
              </a:rPr>
              <a:t>It is </a:t>
            </a:r>
            <a:r>
              <a:rPr lang="en-US" sz="2300" b="0" i="0" dirty="0">
                <a:effectLst/>
                <a:latin typeface="Times New Roman"/>
                <a:cs typeface="Times New Roman"/>
              </a:rPr>
              <a:t> based in Bulgaria, New York</a:t>
            </a:r>
            <a:r>
              <a:rPr lang="en-US" sz="2300" dirty="0">
                <a:latin typeface="Times New Roman"/>
                <a:cs typeface="Times New Roman"/>
              </a:rPr>
              <a:t> </a:t>
            </a:r>
            <a:r>
              <a:rPr lang="en-US" sz="2300" b="0" i="0" dirty="0">
                <a:effectLst/>
                <a:latin typeface="Times New Roman"/>
                <a:cs typeface="Times New Roman"/>
              </a:rPr>
              <a:t>and India</a:t>
            </a:r>
          </a:p>
          <a:p>
            <a:pPr marL="914400" lvl="4" indent="-457200" algn="just">
              <a:lnSpc>
                <a:spcPct val="100000"/>
              </a:lnSpc>
            </a:pPr>
            <a:r>
              <a:rPr lang="en-US" sz="2300" b="0" i="0" dirty="0" err="1">
                <a:effectLst/>
                <a:latin typeface="Times New Roman"/>
                <a:cs typeface="Times New Roman"/>
              </a:rPr>
              <a:t>Exposys</a:t>
            </a:r>
            <a:r>
              <a:rPr lang="en-US" sz="2300" b="0" i="0" dirty="0">
                <a:effectLst/>
                <a:latin typeface="Times New Roman"/>
                <a:cs typeface="Times New Roman"/>
              </a:rPr>
              <a:t> Data Labs is one among the forerunners who launched the new generation of Digital Learning platform in India. </a:t>
            </a:r>
            <a:r>
              <a:rPr lang="en-US" sz="2300" dirty="0">
                <a:latin typeface="Times New Roman"/>
                <a:cs typeface="Times New Roman"/>
              </a:rPr>
              <a:t>IT</a:t>
            </a:r>
            <a:r>
              <a:rPr lang="en-US" sz="2300" b="0" i="0" dirty="0">
                <a:effectLst/>
                <a:latin typeface="Times New Roman"/>
                <a:cs typeface="Times New Roman"/>
              </a:rPr>
              <a:t> strategies technology-enhanced educational instructional practice by grooming Aspirants domain skills with cutting edge technologies and processes to help them become industry ready Technocrats and Business Managers.</a:t>
            </a:r>
          </a:p>
          <a:p>
            <a:pPr marL="914400" lvl="4" indent="-457200" algn="just">
              <a:lnSpc>
                <a:spcPct val="100000"/>
              </a:lnSpc>
            </a:pPr>
            <a:r>
              <a:rPr lang="en-US" sz="2300" b="0" i="0" dirty="0">
                <a:effectLst/>
                <a:latin typeface="Times New Roman"/>
                <a:cs typeface="Times New Roman"/>
              </a:rPr>
              <a:t>Experts in various technologies help businesses to identify issues, </a:t>
            </a:r>
            <a:r>
              <a:rPr lang="en-US" sz="2300" b="0" i="0" dirty="0" err="1">
                <a:effectLst/>
                <a:latin typeface="Times New Roman"/>
                <a:cs typeface="Times New Roman"/>
              </a:rPr>
              <a:t>oppurtunities</a:t>
            </a:r>
            <a:r>
              <a:rPr lang="en-US" sz="2300" b="0" i="0" dirty="0">
                <a:effectLst/>
                <a:latin typeface="Times New Roman"/>
                <a:cs typeface="Times New Roman"/>
              </a:rPr>
              <a:t> and prototype solutions using trending technologies like AI, ML, Deep Learning and Data Science.</a:t>
            </a:r>
          </a:p>
          <a:p>
            <a:pPr marL="914400" lvl="4" indent="-457200" algn="just">
              <a:lnSpc>
                <a:spcPct val="100000"/>
              </a:lnSpc>
            </a:pPr>
            <a:endParaRPr lang="en-US" sz="2300" b="0" i="0" dirty="0">
              <a:effectLst/>
              <a:latin typeface="Times New Roman" panose="02020603050405020304" pitchFamily="18" charset="0"/>
              <a:cs typeface="Times New Roman" panose="02020603050405020304" pitchFamily="18" charset="0"/>
            </a:endParaRPr>
          </a:p>
          <a:p>
            <a:pPr marL="457200" lvl="4" indent="0" algn="just">
              <a:lnSpc>
                <a:spcPct val="100000"/>
              </a:lnSpc>
              <a:buNone/>
            </a:pPr>
            <a:r>
              <a:rPr lang="en-US" sz="2300" dirty="0">
                <a:latin typeface="Times New Roman"/>
                <a:cs typeface="Times New Roman"/>
              </a:rPr>
              <a:t> </a:t>
            </a:r>
            <a:br>
              <a:rPr lang="en-US" sz="2300" dirty="0">
                <a:latin typeface="Times New Roman" panose="02020603050405020304" pitchFamily="18" charset="0"/>
                <a:cs typeface="Times New Roman" panose="02020603050405020304" pitchFamily="18" charset="0"/>
              </a:rPr>
            </a:br>
            <a:endParaRPr lang="en-US" sz="2300" b="0" i="0" dirty="0">
              <a:effectLst/>
              <a:latin typeface="Times New Roman" panose="02020603050405020304" pitchFamily="18" charset="0"/>
              <a:cs typeface="Times New Roman" panose="02020603050405020304" pitchFamily="18" charset="0"/>
            </a:endParaRPr>
          </a:p>
          <a:p>
            <a:pPr marL="914400" lvl="4" indent="-457200">
              <a:lnSpc>
                <a:spcPct val="100000"/>
              </a:lnSpc>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92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13B19-16D5-52DB-32F9-8B43B2416BF9}"/>
              </a:ext>
            </a:extLst>
          </p:cNvPr>
          <p:cNvSpPr>
            <a:spLocks noGrp="1"/>
          </p:cNvSpPr>
          <p:nvPr>
            <p:ph idx="1"/>
          </p:nvPr>
        </p:nvSpPr>
        <p:spPr>
          <a:xfrm>
            <a:off x="649941" y="642284"/>
            <a:ext cx="10515600" cy="4351338"/>
          </a:xfrm>
        </p:spPr>
        <p:txBody>
          <a:bodyPr vert="horz" lIns="91440" tIns="45720" rIns="91440" bIns="45720" rtlCol="0" anchor="t">
            <a:normAutofit/>
          </a:bodyPr>
          <a:lstStyle/>
          <a:p>
            <a:pPr marL="914400" lvl="4" indent="-457200" algn="just">
              <a:lnSpc>
                <a:spcPct val="100000"/>
              </a:lnSpc>
            </a:pPr>
            <a:r>
              <a:rPr lang="en-US" sz="2400" b="1" dirty="0">
                <a:latin typeface="Times New Roman"/>
                <a:cs typeface="Times New Roman"/>
              </a:rPr>
              <a:t>VISION</a:t>
            </a:r>
            <a:r>
              <a:rPr lang="en-US" sz="2400" dirty="0">
                <a:latin typeface="Times New Roman"/>
                <a:cs typeface="Times New Roman"/>
              </a:rPr>
              <a:t>: Its vision </a:t>
            </a:r>
            <a:r>
              <a:rPr lang="en-US" sz="2400" b="0" i="0" dirty="0">
                <a:effectLst/>
                <a:latin typeface="Times New Roman"/>
                <a:cs typeface="Times New Roman"/>
              </a:rPr>
              <a:t>is to develop solutions to major world problems, such as education availability deficiency, insubstantial allocation of programming resources and software engineers, and portfolio management in the Financial Services Industry. As a whole, </a:t>
            </a:r>
            <a:r>
              <a:rPr lang="en-US" sz="2400" b="0" i="0" dirty="0" err="1">
                <a:effectLst/>
                <a:latin typeface="Times New Roman"/>
                <a:cs typeface="Times New Roman"/>
              </a:rPr>
              <a:t>Exposys</a:t>
            </a:r>
            <a:r>
              <a:rPr lang="en-US" sz="2400" b="0" i="0" dirty="0">
                <a:effectLst/>
                <a:latin typeface="Times New Roman"/>
                <a:cs typeface="Times New Roman"/>
              </a:rPr>
              <a:t> Data Labs aims to find solutions to these complicated problems in the coming months as we come up with cutting-edge ideas and apply them to the problematic issues we face today.</a:t>
            </a:r>
          </a:p>
          <a:p>
            <a:pPr marL="914400" lvl="4" indent="-457200" algn="just">
              <a:lnSpc>
                <a:spcPct val="100000"/>
              </a:lnSpc>
            </a:pPr>
            <a:r>
              <a:rPr lang="en-US" sz="2400" b="1" dirty="0">
                <a:latin typeface="Times New Roman"/>
                <a:cs typeface="Times New Roman"/>
              </a:rPr>
              <a:t>MISSION</a:t>
            </a:r>
            <a:r>
              <a:rPr lang="en-US" sz="2400" dirty="0">
                <a:latin typeface="Times New Roman"/>
                <a:cs typeface="Times New Roman"/>
              </a:rPr>
              <a:t>: </a:t>
            </a:r>
            <a:r>
              <a:rPr lang="en-US" sz="2400" b="0" i="0" dirty="0" err="1">
                <a:effectLst/>
                <a:latin typeface="Times New Roman"/>
                <a:cs typeface="Times New Roman"/>
              </a:rPr>
              <a:t>Exposys</a:t>
            </a:r>
            <a:r>
              <a:rPr lang="en-US" sz="2400" b="0" i="0" dirty="0">
                <a:effectLst/>
                <a:latin typeface="Times New Roman"/>
                <a:cs typeface="Times New Roman"/>
              </a:rPr>
              <a:t> Data Labs is not about only humans our mission is to build technology for all beings on mother earth and our focus is to make sure all our technology is harmless to our mother</a:t>
            </a:r>
            <a:r>
              <a:rPr lang="en-US" sz="2400" dirty="0">
                <a:solidFill>
                  <a:srgbClr val="212529"/>
                </a:solidFill>
                <a:latin typeface="Times New Roman"/>
                <a:cs typeface="Times New Roman"/>
              </a:rPr>
              <a:t> earth in all possible ways</a:t>
            </a:r>
          </a:p>
          <a:p>
            <a:pPr marL="914400" lvl="4" indent="-457200" algn="just">
              <a:lnSpc>
                <a:spcPct val="100000"/>
              </a:lnSpc>
            </a:pPr>
            <a:r>
              <a:rPr lang="en-US" sz="2400" b="0" dirty="0">
                <a:effectLst/>
                <a:latin typeface="Times New Roman"/>
                <a:cs typeface="Times New Roman"/>
              </a:rPr>
              <a:t>To Tap and train best brainpower to give solutions for real challenges of the world</a:t>
            </a:r>
          </a:p>
          <a:p>
            <a:pPr marL="914400" lvl="4" indent="-457200" algn="just">
              <a:lnSpc>
                <a:spcPct val="100000"/>
              </a:lnSpc>
            </a:pPr>
            <a:endParaRPr lang="en-US" b="0" i="0" dirty="0">
              <a:solidFill>
                <a:srgbClr val="48484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1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268941"/>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About the Department</a:t>
            </a:r>
          </a:p>
        </p:txBody>
      </p:sp>
      <p:sp>
        <p:nvSpPr>
          <p:cNvPr id="3" name="Content Placeholder 2"/>
          <p:cNvSpPr>
            <a:spLocks noGrp="1"/>
          </p:cNvSpPr>
          <p:nvPr>
            <p:ph idx="1"/>
          </p:nvPr>
        </p:nvSpPr>
        <p:spPr>
          <a:xfrm>
            <a:off x="690282" y="1613647"/>
            <a:ext cx="10663518" cy="5181599"/>
          </a:xfrm>
        </p:spPr>
        <p:txBody>
          <a:bodyPr vert="horz" lIns="91440" tIns="45720" rIns="91440" bIns="45720" rtlCol="0" anchor="t">
            <a:noAutofit/>
          </a:bodyPr>
          <a:lstStyle/>
          <a:p>
            <a:pPr marL="742950" lvl="4" indent="-285750" algn="just">
              <a:lnSpc>
                <a:spcPct val="100000"/>
              </a:lnSpc>
            </a:pPr>
            <a:r>
              <a:rPr lang="en-US" sz="2400" dirty="0">
                <a:latin typeface="Times New Roman"/>
                <a:cs typeface="Times New Roman"/>
              </a:rPr>
              <a:t>A UI/UX , and front-end web developer is responsible for applying interactive and visual design principles on websites and web application for a positive and </a:t>
            </a:r>
            <a:r>
              <a:rPr lang="en-US" sz="2400" dirty="0" err="1">
                <a:latin typeface="Times New Roman"/>
                <a:cs typeface="Times New Roman"/>
              </a:rPr>
              <a:t>cohensive</a:t>
            </a:r>
            <a:r>
              <a:rPr lang="en-US" sz="2400" dirty="0">
                <a:latin typeface="Times New Roman"/>
                <a:cs typeface="Times New Roman"/>
              </a:rPr>
              <a:t> user experience. These developers uses HTML, CSS, and other design tools to achieve responsive designs.</a:t>
            </a:r>
          </a:p>
          <a:p>
            <a:pPr marL="742950" lvl="4" indent="-285750" algn="just">
              <a:lnSpc>
                <a:spcPct val="100000"/>
              </a:lnSpc>
            </a:pPr>
            <a:r>
              <a:rPr lang="en-US" sz="2400" dirty="0">
                <a:latin typeface="Times New Roman"/>
                <a:cs typeface="Times New Roman"/>
              </a:rPr>
              <a:t>UI/UX ,and front-end developers are often assisted by back-end web developers, who are responsible for server-side application integration</a:t>
            </a:r>
          </a:p>
          <a:p>
            <a:pPr marL="457200" lvl="4" indent="0" algn="just">
              <a:lnSpc>
                <a:spcPct val="100000"/>
              </a:lnSpc>
              <a:buNone/>
            </a:pPr>
            <a:r>
              <a:rPr lang="en-US" sz="2400" dirty="0">
                <a:latin typeface="Times New Roman"/>
                <a:cs typeface="Times New Roman"/>
              </a:rPr>
              <a:t>     and logic.</a:t>
            </a:r>
          </a:p>
        </p:txBody>
      </p:sp>
    </p:spTree>
    <p:extLst>
      <p:ext uri="{BB962C8B-B14F-4D97-AF65-F5344CB8AC3E}">
        <p14:creationId xmlns:p14="http://schemas.microsoft.com/office/powerpoint/2010/main" val="170478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Tasks Performed</a:t>
            </a:r>
          </a:p>
        </p:txBody>
      </p:sp>
      <p:sp>
        <p:nvSpPr>
          <p:cNvPr id="3" name="Content Placeholder 2"/>
          <p:cNvSpPr>
            <a:spLocks noGrp="1"/>
          </p:cNvSpPr>
          <p:nvPr>
            <p:ph idx="1"/>
          </p:nvPr>
        </p:nvSpPr>
        <p:spPr>
          <a:xfrm>
            <a:off x="838200" y="1227324"/>
            <a:ext cx="10515600" cy="5065899"/>
          </a:xfrm>
        </p:spPr>
        <p:txBody>
          <a:bodyPr vert="horz" lIns="91440" tIns="45720" rIns="91440" bIns="45720" rtlCol="0" anchor="t">
            <a:noAutofit/>
          </a:bodyPr>
          <a:lstStyle/>
          <a:p>
            <a:pPr marL="914400" lvl="4" indent="-457200" algn="just">
              <a:lnSpc>
                <a:spcPct val="100000"/>
              </a:lnSpc>
            </a:pPr>
            <a:r>
              <a:rPr lang="en-US" sz="2400" dirty="0">
                <a:latin typeface="Times New Roman"/>
                <a:cs typeface="Times New Roman"/>
              </a:rPr>
              <a:t>Worked on Frontend bugs and improved UI.</a:t>
            </a:r>
          </a:p>
          <a:p>
            <a:pPr marL="914400" lvl="4" indent="-457200" algn="just">
              <a:lnSpc>
                <a:spcPct val="100000"/>
              </a:lnSpc>
            </a:pPr>
            <a:r>
              <a:rPr lang="en-US" sz="2400" dirty="0">
                <a:effectLst/>
                <a:latin typeface="Times New Roman"/>
                <a:ea typeface="Times New Roman" panose="02020603050405020304" pitchFamily="18" charset="0"/>
                <a:cs typeface="Times New Roman"/>
              </a:rPr>
              <a:t>Created a simple website , Mass Mail Dispatcher where we can send bulk of email on a single click.</a:t>
            </a:r>
            <a:endParaRPr lang="en-IN" sz="2400">
              <a:effectLst/>
              <a:latin typeface="Times New Roman"/>
              <a:ea typeface="Times New Roman" panose="02020603050405020304" pitchFamily="18" charset="0"/>
              <a:cs typeface="Times New Roman"/>
            </a:endParaRPr>
          </a:p>
          <a:p>
            <a:pPr marL="914400" lvl="4" indent="-457200" algn="just">
              <a:lnSpc>
                <a:spcPct val="100000"/>
              </a:lnSpc>
            </a:pPr>
            <a:r>
              <a:rPr lang="en-US" sz="2400" dirty="0">
                <a:latin typeface="Times New Roman"/>
                <a:cs typeface="Times New Roman"/>
              </a:rPr>
              <a:t>Worked on features such as </a:t>
            </a:r>
            <a:r>
              <a:rPr lang="en-US" sz="2400" dirty="0" err="1">
                <a:latin typeface="Times New Roman"/>
                <a:cs typeface="Times New Roman"/>
              </a:rPr>
              <a:t>Emailjs</a:t>
            </a:r>
            <a:r>
              <a:rPr lang="en-US" sz="2400" dirty="0">
                <a:latin typeface="Times New Roman"/>
                <a:cs typeface="Times New Roman"/>
              </a:rPr>
              <a:t>. </a:t>
            </a:r>
            <a:endParaRPr lang="en-US" sz="2400" dirty="0">
              <a:latin typeface="Times New Roman" panose="02020603050405020304" pitchFamily="18" charset="0"/>
              <a:cs typeface="Times New Roman" panose="02020603050405020304" pitchFamily="18" charset="0"/>
            </a:endParaRPr>
          </a:p>
          <a:p>
            <a:pPr marL="914400" lvl="4" indent="-457200" algn="just">
              <a:lnSpc>
                <a:spcPct val="100000"/>
              </a:lnSpc>
            </a:pPr>
            <a:r>
              <a:rPr lang="en-US" sz="2400" dirty="0">
                <a:latin typeface="Times New Roman"/>
                <a:cs typeface="Times New Roman"/>
              </a:rPr>
              <a:t>Tech used : HTML , CSS , Bootstrap , JavaScript .</a:t>
            </a:r>
          </a:p>
          <a:p>
            <a:pPr marL="914400" lvl="4" indent="-457200" algn="just">
              <a:lnSpc>
                <a:spcPct val="100000"/>
              </a:lnSpc>
            </a:pPr>
            <a:r>
              <a:rPr lang="en-US" sz="2400" dirty="0">
                <a:latin typeface="Times New Roman"/>
                <a:cs typeface="Times New Roman"/>
              </a:rPr>
              <a:t>Work in a team and coordinate accordingly.</a:t>
            </a:r>
          </a:p>
          <a:p>
            <a:pPr marL="914400" lvl="4" indent="-457200" algn="just">
              <a:lnSpc>
                <a:spcPct val="100000"/>
              </a:lnSpc>
            </a:pPr>
            <a:endParaRPr lang="en-IN" dirty="0">
              <a:latin typeface="Times New Roman" panose="02020603050405020304" pitchFamily="18" charset="0"/>
              <a:cs typeface="Times New Roman" panose="02020603050405020304" pitchFamily="18" charset="0"/>
            </a:endParaRPr>
          </a:p>
          <a:p>
            <a:pPr marL="914400" lvl="4" indent="-457200">
              <a:lnSpc>
                <a:spcPct val="10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4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215153"/>
            <a:ext cx="10515600" cy="791322"/>
          </a:xfrm>
        </p:spPr>
        <p:txBody>
          <a:bodyPr>
            <a:normAutofit/>
          </a:bodyPr>
          <a:lstStyle/>
          <a:p>
            <a:pPr algn="ctr"/>
            <a:r>
              <a:rPr lang="en-US" sz="3600" b="1" dirty="0">
                <a:latin typeface="Times New Roman" panose="02020603050405020304" pitchFamily="18" charset="0"/>
                <a:cs typeface="Times New Roman" panose="02020603050405020304" pitchFamily="18" charset="0"/>
              </a:rPr>
              <a:t>Tools/Technologies</a:t>
            </a:r>
          </a:p>
        </p:txBody>
      </p:sp>
      <p:pic>
        <p:nvPicPr>
          <p:cNvPr id="9" name="Content Placeholder 8">
            <a:extLst>
              <a:ext uri="{FF2B5EF4-FFF2-40B4-BE49-F238E27FC236}">
                <a16:creationId xmlns:a16="http://schemas.microsoft.com/office/drawing/2014/main" id="{D0D2ACAC-4B20-40B2-82AF-2D8041B4BC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2300" y="2633355"/>
            <a:ext cx="4453218" cy="2332271"/>
          </a:xfrm>
          <a:prstGeom prst="rect">
            <a:avLst/>
          </a:prstGeom>
          <a:noFill/>
          <a:ln>
            <a:noFill/>
          </a:ln>
        </p:spPr>
      </p:pic>
      <p:sp>
        <p:nvSpPr>
          <p:cNvPr id="10" name="TextBox 12">
            <a:extLst>
              <a:ext uri="{FF2B5EF4-FFF2-40B4-BE49-F238E27FC236}">
                <a16:creationId xmlns:a16="http://schemas.microsoft.com/office/drawing/2014/main" id="{88CA70E0-ED68-46F0-B0D2-964BF3AFDCF6}"/>
              </a:ext>
            </a:extLst>
          </p:cNvPr>
          <p:cNvSpPr txBox="1"/>
          <p:nvPr/>
        </p:nvSpPr>
        <p:spPr>
          <a:xfrm>
            <a:off x="979762" y="1239329"/>
            <a:ext cx="5116237" cy="4524315"/>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effectLst/>
                <a:latin typeface="Times New Roman"/>
                <a:ea typeface="Times New Roman" panose="02020603050405020304" pitchFamily="18" charset="0"/>
                <a:cs typeface="Times New Roman"/>
              </a:rPr>
              <a:t>Front End Development:</a:t>
            </a:r>
          </a:p>
          <a:p>
            <a:endParaRPr lang="en-US" sz="2400" b="1" dirty="0">
              <a:effectLst/>
              <a:latin typeface="Times New Roman" panose="02020603050405020304" pitchFamily="18" charset="0"/>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The part of a website that the user interacts with directly is termed the front end.</a:t>
            </a:r>
            <a:r>
              <a:rPr lang="en-US" sz="2400" dirty="0">
                <a:latin typeface="Times New Roman"/>
                <a:ea typeface="Times New Roman" panose="02020603050405020304" pitchFamily="18" charset="0"/>
                <a:cs typeface="Times New Roman"/>
              </a:rPr>
              <a:t> </a:t>
            </a:r>
            <a:endParaRPr lang="en-US" sz="2400" b="1" dirty="0">
              <a:latin typeface="Times New Roman"/>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It is also referred to as the ‘sender side’ of the application.</a:t>
            </a:r>
            <a:r>
              <a:rPr lang="en-US" sz="2400" dirty="0">
                <a:latin typeface="Times New Roman"/>
                <a:ea typeface="Times New Roman" panose="02020603050405020304" pitchFamily="18" charset="0"/>
                <a:cs typeface="Times New Roman"/>
              </a:rPr>
              <a:t> </a:t>
            </a:r>
            <a:endParaRPr lang="en-US" sz="2400" b="1" dirty="0">
              <a:effectLst/>
              <a:latin typeface="Times New Roman" panose="02020603050405020304" pitchFamily="18" charset="0"/>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HTML, CSS, and JavaScript are the languages used for Front End development.</a:t>
            </a:r>
            <a:endParaRPr lang="en-US" sz="2400" b="1" dirty="0">
              <a:latin typeface="Times New Roman"/>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Responsiveness and performance are two main objectives of the Front End.</a:t>
            </a:r>
            <a:endParaRPr lang="en-IN" sz="2400" dirty="0">
              <a:latin typeface="Times New Roman"/>
              <a:cs typeface="Times New Roman"/>
            </a:endParaRPr>
          </a:p>
        </p:txBody>
      </p:sp>
    </p:spTree>
    <p:extLst>
      <p:ext uri="{BB962C8B-B14F-4D97-AF65-F5344CB8AC3E}">
        <p14:creationId xmlns:p14="http://schemas.microsoft.com/office/powerpoint/2010/main" val="24057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1DC6F-780C-E4C4-7053-5C172BB70246}"/>
              </a:ext>
            </a:extLst>
          </p:cNvPr>
          <p:cNvSpPr>
            <a:spLocks noGrp="1"/>
          </p:cNvSpPr>
          <p:nvPr>
            <p:ph idx="1"/>
          </p:nvPr>
        </p:nvSpPr>
        <p:spPr>
          <a:xfrm>
            <a:off x="838200" y="136525"/>
            <a:ext cx="10515600" cy="3292475"/>
          </a:xfrm>
        </p:spPr>
        <p:txBody>
          <a:bodyPr vert="horz" lIns="91440" tIns="45720" rIns="91440" bIns="45720" rtlCol="0" anchor="t">
            <a:normAutofit fontScale="92500" lnSpcReduction="20000"/>
          </a:bodyPr>
          <a:lstStyle/>
          <a:p>
            <a:r>
              <a:rPr lang="en-US" b="1" dirty="0">
                <a:solidFill>
                  <a:srgbClr val="202122"/>
                </a:solidFill>
                <a:latin typeface="Times New Roman"/>
                <a:ea typeface="Times New Roman" panose="02020603050405020304" pitchFamily="18" charset="0"/>
                <a:cs typeface="Times New Roman"/>
              </a:rPr>
              <a:t>HTML</a:t>
            </a:r>
          </a:p>
          <a:p>
            <a:endParaRPr lang="en-US" sz="1800" b="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solidFill>
                  <a:srgbClr val="202122"/>
                </a:solidFill>
                <a:effectLst/>
                <a:latin typeface="Times New Roman"/>
                <a:ea typeface="Times New Roman" panose="02020603050405020304" pitchFamily="18" charset="0"/>
                <a:cs typeface="Times New Roman"/>
              </a:rPr>
              <a:t>The </a:t>
            </a:r>
            <a:r>
              <a:rPr lang="en-US" sz="2400" b="1" dirty="0">
                <a:solidFill>
                  <a:srgbClr val="202122"/>
                </a:solidFill>
                <a:effectLst/>
                <a:latin typeface="Times New Roman"/>
                <a:ea typeface="Times New Roman" panose="02020603050405020304" pitchFamily="18" charset="0"/>
                <a:cs typeface="Times New Roman"/>
              </a:rPr>
              <a:t>Hyper Text Markup Language</a:t>
            </a:r>
            <a:r>
              <a:rPr lang="en-US" sz="2400" dirty="0">
                <a:solidFill>
                  <a:srgbClr val="202122"/>
                </a:solidFill>
                <a:effectLst/>
                <a:latin typeface="Times New Roman"/>
                <a:ea typeface="Times New Roman" panose="02020603050405020304" pitchFamily="18" charset="0"/>
                <a:cs typeface="Times New Roman"/>
              </a:rPr>
              <a:t> is the standard </a:t>
            </a:r>
            <a:r>
              <a:rPr lang="en-US" sz="2400" dirty="0">
                <a:effectLst/>
                <a:latin typeface="Times New Roman"/>
                <a:ea typeface="Times New Roman" panose="02020603050405020304" pitchFamily="18" charset="0"/>
                <a:cs typeface="Times New Roman"/>
              </a:rPr>
              <a:t>markup language</a:t>
            </a:r>
            <a:r>
              <a:rPr lang="en-US" sz="2400" dirty="0">
                <a:solidFill>
                  <a:srgbClr val="202122"/>
                </a:solidFill>
                <a:effectLst/>
                <a:latin typeface="Times New Roman"/>
                <a:ea typeface="Times New Roman" panose="02020603050405020304" pitchFamily="18" charset="0"/>
                <a:cs typeface="Times New Roman"/>
              </a:rPr>
              <a:t> for documents designed to be displayed in a </a:t>
            </a:r>
            <a:r>
              <a:rPr lang="en-US" sz="2400" dirty="0">
                <a:effectLst/>
                <a:latin typeface="Times New Roman"/>
                <a:ea typeface="Times New Roman" panose="02020603050405020304" pitchFamily="18" charset="0"/>
                <a:cs typeface="Times New Roman"/>
              </a:rPr>
              <a:t>web browser</a:t>
            </a:r>
            <a:r>
              <a:rPr lang="en-US" sz="2400" dirty="0">
                <a:solidFill>
                  <a:srgbClr val="202122"/>
                </a:solidFill>
                <a:effectLst/>
                <a:latin typeface="Times New Roman"/>
                <a:ea typeface="Times New Roman" panose="02020603050405020304" pitchFamily="18" charset="0"/>
                <a:cs typeface="Times New Roman"/>
              </a:rPr>
              <a:t>.</a:t>
            </a:r>
            <a:r>
              <a:rPr lang="en-US" sz="2400" dirty="0">
                <a:solidFill>
                  <a:srgbClr val="202122"/>
                </a:solidFill>
                <a:latin typeface="Times New Roman"/>
                <a:ea typeface="Times New Roman" panose="02020603050405020304" pitchFamily="18" charset="0"/>
                <a:cs typeface="Times New Roman"/>
              </a:rPr>
              <a:t> </a:t>
            </a:r>
          </a:p>
          <a:p>
            <a:pPr marL="285750" indent="-285750" algn="just">
              <a:buFont typeface="Wingdings" panose="05000000000000000000" pitchFamily="2" charset="2"/>
              <a:buChar char="Ø"/>
            </a:pPr>
            <a:r>
              <a:rPr lang="en-US" sz="2400" dirty="0">
                <a:solidFill>
                  <a:srgbClr val="202122"/>
                </a:solidFill>
                <a:effectLst/>
                <a:latin typeface="Times New Roman"/>
                <a:ea typeface="Times New Roman" panose="02020603050405020304" pitchFamily="18" charset="0"/>
                <a:cs typeface="Times New Roman"/>
              </a:rPr>
              <a:t>It can be assisted by technologies such as Cascading Style Sheets (CSS) and scripting languages such as </a:t>
            </a:r>
            <a:r>
              <a:rPr lang="en-US" sz="2400" dirty="0" err="1">
                <a:solidFill>
                  <a:srgbClr val="202122"/>
                </a:solidFill>
                <a:effectLst/>
                <a:latin typeface="Times New Roman"/>
                <a:ea typeface="Times New Roman" panose="02020603050405020304" pitchFamily="18" charset="0"/>
                <a:cs typeface="Times New Roman"/>
              </a:rPr>
              <a:t>Javascript</a:t>
            </a:r>
            <a:r>
              <a:rPr lang="en-US" sz="2400" dirty="0">
                <a:solidFill>
                  <a:srgbClr val="202122"/>
                </a:solidFill>
                <a:effectLst/>
                <a:latin typeface="Times New Roman"/>
                <a:ea typeface="Times New Roman" panose="02020603050405020304" pitchFamily="18" charset="0"/>
                <a:cs typeface="Times New Roman"/>
              </a:rPr>
              <a:t>.</a:t>
            </a:r>
            <a:r>
              <a:rPr lang="en-US" sz="2400" dirty="0">
                <a:solidFill>
                  <a:srgbClr val="202122"/>
                </a:solidFill>
                <a:latin typeface="Times New Roman"/>
                <a:ea typeface="Times New Roman" panose="02020603050405020304" pitchFamily="18" charset="0"/>
                <a:cs typeface="Times New Roman"/>
              </a:rPr>
              <a:t> </a:t>
            </a:r>
            <a:endParaRPr lang="en-US" sz="24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Web Browsers</a:t>
            </a:r>
            <a:r>
              <a:rPr lang="en-US" sz="2400" dirty="0">
                <a:solidFill>
                  <a:srgbClr val="202122"/>
                </a:solidFill>
                <a:effectLst/>
                <a:latin typeface="Times New Roman"/>
                <a:ea typeface="Times New Roman" panose="02020603050405020304" pitchFamily="18" charset="0"/>
                <a:cs typeface="Times New Roman"/>
              </a:rPr>
              <a:t> receive HTML documents from a </a:t>
            </a:r>
            <a:r>
              <a:rPr lang="en-US" sz="2400" dirty="0">
                <a:effectLst/>
                <a:latin typeface="Times New Roman"/>
                <a:ea typeface="Times New Roman" panose="02020603050405020304" pitchFamily="18" charset="0"/>
                <a:cs typeface="Times New Roman"/>
              </a:rPr>
              <a:t>web server</a:t>
            </a:r>
            <a:r>
              <a:rPr lang="en-US" sz="2400" dirty="0">
                <a:solidFill>
                  <a:srgbClr val="202122"/>
                </a:solidFill>
                <a:effectLst/>
                <a:latin typeface="Times New Roman"/>
                <a:ea typeface="Times New Roman" panose="02020603050405020304" pitchFamily="18" charset="0"/>
                <a:cs typeface="Times New Roman"/>
              </a:rPr>
              <a:t> or from local storage and </a:t>
            </a:r>
            <a:r>
              <a:rPr lang="en-US" sz="2400" dirty="0">
                <a:effectLst/>
                <a:latin typeface="Times New Roman"/>
                <a:ea typeface="Times New Roman" panose="02020603050405020304" pitchFamily="18" charset="0"/>
                <a:cs typeface="Times New Roman"/>
              </a:rPr>
              <a:t>render</a:t>
            </a:r>
            <a:r>
              <a:rPr lang="en-US" sz="2400" dirty="0">
                <a:solidFill>
                  <a:srgbClr val="202122"/>
                </a:solidFill>
                <a:effectLst/>
                <a:latin typeface="Times New Roman"/>
                <a:ea typeface="Times New Roman" panose="02020603050405020304" pitchFamily="18" charset="0"/>
                <a:cs typeface="Times New Roman"/>
              </a:rPr>
              <a:t> the documents into multimedia web pages.</a:t>
            </a:r>
            <a:r>
              <a:rPr lang="en-US" sz="2400" dirty="0">
                <a:solidFill>
                  <a:srgbClr val="202122"/>
                </a:solidFill>
                <a:latin typeface="Times New Roman"/>
                <a:ea typeface="Times New Roman" panose="02020603050405020304" pitchFamily="18" charset="0"/>
                <a:cs typeface="Times New Roman"/>
              </a:rPr>
              <a:t> </a:t>
            </a:r>
            <a:endParaRPr lang="en-US" sz="24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solidFill>
                  <a:srgbClr val="202122"/>
                </a:solidFill>
                <a:latin typeface="Times New Roman"/>
                <a:ea typeface="Times New Roman" panose="02020603050405020304" pitchFamily="18" charset="0"/>
                <a:cs typeface="Times New Roman"/>
              </a:rPr>
              <a:t> </a:t>
            </a:r>
            <a:r>
              <a:rPr lang="en-US" sz="2400" dirty="0">
                <a:solidFill>
                  <a:srgbClr val="202122"/>
                </a:solidFill>
                <a:effectLst/>
                <a:latin typeface="Times New Roman"/>
                <a:ea typeface="Times New Roman" panose="02020603050405020304" pitchFamily="18" charset="0"/>
                <a:cs typeface="Times New Roman"/>
              </a:rPr>
              <a:t>HTML describes the structure of a </a:t>
            </a:r>
            <a:r>
              <a:rPr lang="en-US" sz="2400" dirty="0">
                <a:effectLst/>
                <a:latin typeface="Times New Roman"/>
                <a:ea typeface="Times New Roman" panose="02020603050405020304" pitchFamily="18" charset="0"/>
                <a:cs typeface="Times New Roman"/>
              </a:rPr>
              <a:t>web page semantically </a:t>
            </a:r>
            <a:r>
              <a:rPr lang="en-US" sz="2400" dirty="0">
                <a:solidFill>
                  <a:srgbClr val="202122"/>
                </a:solidFill>
                <a:effectLst/>
                <a:latin typeface="Times New Roman"/>
                <a:ea typeface="Times New Roman" panose="02020603050405020304" pitchFamily="18" charset="0"/>
                <a:cs typeface="Times New Roman"/>
              </a:rPr>
              <a:t>and originally included cues for the appearance of the document.</a:t>
            </a:r>
            <a:r>
              <a:rPr lang="en-US" sz="2400" dirty="0">
                <a:latin typeface="Times New Roman"/>
                <a:ea typeface="Times New Roman" panose="02020603050405020304" pitchFamily="18" charset="0"/>
                <a:cs typeface="Times New Roman"/>
              </a:rPr>
              <a:t> </a:t>
            </a:r>
            <a:endParaRPr lang="en-IN" sz="1800"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1AB00D60-0F3F-4E7F-92C1-72BEEA79C5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4588" y="3858508"/>
            <a:ext cx="5235387" cy="2688590"/>
          </a:xfrm>
          <a:prstGeom prst="rect">
            <a:avLst/>
          </a:prstGeom>
          <a:noFill/>
          <a:ln>
            <a:noFill/>
          </a:ln>
        </p:spPr>
      </p:pic>
    </p:spTree>
    <p:extLst>
      <p:ext uri="{BB962C8B-B14F-4D97-AF65-F5344CB8AC3E}">
        <p14:creationId xmlns:p14="http://schemas.microsoft.com/office/powerpoint/2010/main" val="423013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4C27B-1757-4DAA-A9C6-4F9DB9E0DE4D}"/>
              </a:ext>
            </a:extLst>
          </p:cNvPr>
          <p:cNvSpPr>
            <a:spLocks noGrp="1"/>
          </p:cNvSpPr>
          <p:nvPr>
            <p:ph idx="1"/>
          </p:nvPr>
        </p:nvSpPr>
        <p:spPr>
          <a:xfrm>
            <a:off x="133710" y="136524"/>
            <a:ext cx="12053976" cy="6583283"/>
          </a:xfrm>
        </p:spPr>
        <p:txBody>
          <a:bodyPr vert="horz" lIns="91440" tIns="45720" rIns="91440" bIns="45720" rtlCol="0" anchor="t">
            <a:normAutofit lnSpcReduction="10000"/>
          </a:bodyPr>
          <a:lstStyle/>
          <a:p>
            <a:r>
              <a:rPr lang="en-US" b="1" dirty="0">
                <a:solidFill>
                  <a:srgbClr val="202122"/>
                </a:solidFill>
                <a:effectLst/>
                <a:latin typeface="Times New Roman"/>
                <a:ea typeface="Times New Roman" panose="02020603050405020304" pitchFamily="18" charset="0"/>
                <a:cs typeface="Times New Roman"/>
              </a:rPr>
              <a:t>CSS</a:t>
            </a:r>
          </a:p>
          <a:p>
            <a:endParaRPr lang="en-US" sz="1900" b="1" dirty="0">
              <a:solidFill>
                <a:srgbClr val="202122"/>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400" b="1" dirty="0">
                <a:solidFill>
                  <a:srgbClr val="202122"/>
                </a:solidFill>
                <a:effectLst/>
                <a:latin typeface="Times New Roman"/>
                <a:ea typeface="Times New Roman" panose="02020603050405020304" pitchFamily="18" charset="0"/>
                <a:cs typeface="Times New Roman"/>
              </a:rPr>
              <a:t>Cascading Style Sheets</a:t>
            </a:r>
            <a:r>
              <a:rPr lang="en-US" sz="2400" dirty="0">
                <a:solidFill>
                  <a:srgbClr val="202122"/>
                </a:solidFill>
                <a:effectLst/>
                <a:latin typeface="Times New Roman"/>
                <a:ea typeface="Times New Roman" panose="02020603050405020304" pitchFamily="18" charset="0"/>
                <a:cs typeface="Times New Roman"/>
              </a:rPr>
              <a:t> (</a:t>
            </a:r>
            <a:r>
              <a:rPr lang="en-US" sz="2400" b="1" dirty="0">
                <a:solidFill>
                  <a:srgbClr val="202122"/>
                </a:solidFill>
                <a:effectLst/>
                <a:latin typeface="Times New Roman"/>
                <a:ea typeface="Times New Roman" panose="02020603050405020304" pitchFamily="18" charset="0"/>
                <a:cs typeface="Times New Roman"/>
              </a:rPr>
              <a:t>CSS</a:t>
            </a:r>
            <a:r>
              <a:rPr lang="en-US" sz="2400" dirty="0">
                <a:solidFill>
                  <a:srgbClr val="202122"/>
                </a:solidFill>
                <a:effectLst/>
                <a:latin typeface="Times New Roman"/>
                <a:ea typeface="Times New Roman" panose="02020603050405020304" pitchFamily="18" charset="0"/>
                <a:cs typeface="Times New Roman"/>
              </a:rPr>
              <a:t>) is a </a:t>
            </a:r>
            <a:r>
              <a:rPr lang="en-US" sz="2400" dirty="0">
                <a:effectLst/>
                <a:latin typeface="Times New Roman"/>
                <a:ea typeface="Times New Roman" panose="02020603050405020304" pitchFamily="18" charset="0"/>
                <a:cs typeface="Times New Roman"/>
              </a:rPr>
              <a:t>style sheet language</a:t>
            </a:r>
            <a:r>
              <a:rPr lang="en-US" sz="2400" dirty="0">
                <a:solidFill>
                  <a:srgbClr val="202122"/>
                </a:solidFill>
                <a:effectLst/>
                <a:latin typeface="Times New Roman"/>
                <a:ea typeface="Times New Roman" panose="02020603050405020304" pitchFamily="18" charset="0"/>
                <a:cs typeface="Times New Roman"/>
              </a:rPr>
              <a:t> used for describing the </a:t>
            </a:r>
            <a:r>
              <a:rPr lang="en-US" sz="2400" dirty="0">
                <a:effectLst/>
                <a:latin typeface="Times New Roman"/>
                <a:ea typeface="Times New Roman" panose="02020603050405020304" pitchFamily="18" charset="0"/>
                <a:cs typeface="Times New Roman"/>
              </a:rPr>
              <a:t>presentation</a:t>
            </a:r>
            <a:r>
              <a:rPr lang="en-US" sz="2400" dirty="0">
                <a:solidFill>
                  <a:srgbClr val="202122"/>
                </a:solidFill>
                <a:effectLst/>
                <a:latin typeface="Times New Roman"/>
                <a:ea typeface="Times New Roman" panose="02020603050405020304" pitchFamily="18" charset="0"/>
                <a:cs typeface="Times New Roman"/>
              </a:rPr>
              <a:t> of a document written in a </a:t>
            </a:r>
            <a:r>
              <a:rPr lang="en-US" sz="2400" dirty="0">
                <a:effectLst/>
                <a:latin typeface="Times New Roman"/>
                <a:ea typeface="Times New Roman" panose="02020603050405020304" pitchFamily="18" charset="0"/>
                <a:cs typeface="Times New Roman"/>
              </a:rPr>
              <a:t>markup language</a:t>
            </a:r>
            <a:r>
              <a:rPr lang="en-US" sz="2400" dirty="0">
                <a:solidFill>
                  <a:srgbClr val="202122"/>
                </a:solidFill>
                <a:effectLst/>
                <a:latin typeface="Times New Roman"/>
                <a:ea typeface="Times New Roman" panose="02020603050405020304" pitchFamily="18" charset="0"/>
                <a:cs typeface="Times New Roman"/>
              </a:rPr>
              <a:t> such as </a:t>
            </a:r>
            <a:r>
              <a:rPr lang="en-US" sz="2400" dirty="0">
                <a:effectLst/>
                <a:latin typeface="Times New Roman"/>
                <a:ea typeface="Times New Roman" panose="02020603050405020304" pitchFamily="18" charset="0"/>
                <a:cs typeface="Times New Roman"/>
              </a:rPr>
              <a:t>HTML.</a:t>
            </a: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CSS is designed to enable the separation of presentation and content, including layout, colors, and fonts.</a:t>
            </a:r>
            <a:r>
              <a:rPr lang="en-US" sz="2400" dirty="0">
                <a:latin typeface="Times New Roman"/>
                <a:ea typeface="Times New Roman" panose="02020603050405020304" pitchFamily="18" charset="0"/>
                <a:cs typeface="Times New Roman"/>
              </a:rPr>
              <a:t> </a:t>
            </a:r>
            <a:endParaRPr lang="en-US" sz="2400" dirty="0">
              <a:latin typeface="Times New Roman" panose="02020603050405020304" pitchFamily="18" charset="0"/>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CSS also has rules for alternate formatting if the content is accessed on a mobile device.</a:t>
            </a:r>
          </a:p>
          <a:p>
            <a:pPr algn="just"/>
            <a:endParaRPr lang="en-US" sz="1800" dirty="0">
              <a:effectLst/>
              <a:latin typeface="Times New Roman" panose="02020603050405020304" pitchFamily="18" charset="0"/>
              <a:ea typeface="Times New Roman" panose="02020603050405020304" pitchFamily="18" charset="0"/>
            </a:endParaRPr>
          </a:p>
          <a:p>
            <a:pPr algn="just"/>
            <a:r>
              <a:rPr lang="en-US" b="1" dirty="0">
                <a:effectLst/>
                <a:latin typeface="Times New Roman"/>
                <a:ea typeface="Times New Roman" panose="02020603050405020304" pitchFamily="18" charset="0"/>
                <a:cs typeface="Times New Roman"/>
              </a:rPr>
              <a:t>JavaScript</a:t>
            </a:r>
          </a:p>
          <a:p>
            <a:pPr algn="just"/>
            <a:endParaRPr lang="en-US" sz="1800" dirty="0">
              <a:latin typeface="Times New Roman" panose="02020603050405020304" pitchFamily="18" charset="0"/>
            </a:endParaRPr>
          </a:p>
          <a:p>
            <a:pPr marL="285750" indent="-285750" algn="just">
              <a:buFont typeface="Wingdings" panose="05000000000000000000" pitchFamily="2" charset="2"/>
              <a:buChar char="Ø"/>
            </a:pPr>
            <a:r>
              <a:rPr lang="en-US" sz="2400" b="1" dirty="0">
                <a:effectLst/>
                <a:latin typeface="Times New Roman"/>
                <a:ea typeface="Times New Roman" panose="02020603050405020304" pitchFamily="18" charset="0"/>
                <a:cs typeface="Times New Roman"/>
              </a:rPr>
              <a:t>JavaScript</a:t>
            </a:r>
            <a:r>
              <a:rPr lang="en-US" sz="2400" dirty="0">
                <a:effectLst/>
                <a:latin typeface="Times New Roman"/>
                <a:ea typeface="Times New Roman" panose="02020603050405020304" pitchFamily="18" charset="0"/>
                <a:cs typeface="Times New Roman"/>
              </a:rPr>
              <a:t> often abbreviated JS, is a programming language that is one of the core technologies of the World Wide Web, alongside HTML and CSS.</a:t>
            </a:r>
            <a:r>
              <a:rPr lang="en-US" sz="2400" dirty="0">
                <a:latin typeface="Times New Roman"/>
                <a:ea typeface="Times New Roman" panose="02020603050405020304" pitchFamily="18" charset="0"/>
                <a:cs typeface="Times New Roman"/>
              </a:rPr>
              <a:t> </a:t>
            </a:r>
            <a:endParaRPr lang="en-US" sz="2400" dirty="0">
              <a:effectLst/>
              <a:latin typeface="Times New Roman" panose="02020603050405020304" pitchFamily="18" charset="0"/>
              <a:ea typeface="Times New Roman" panose="02020603050405020304" pitchFamily="18" charset="0"/>
              <a:cs typeface="Times New Roman"/>
            </a:endParaRP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Over 97% of websites use JavaScript on the client side for web page behavior, often incorporating third-party libraries.</a:t>
            </a: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It has application programming interfaces (APIs) for working with text, dates, regular expressions, standard data structures, and the Document Object Model (DOM).</a:t>
            </a:r>
          </a:p>
          <a:p>
            <a:pPr marL="285750" indent="-285750" algn="just">
              <a:buFont typeface="Wingdings" panose="05000000000000000000" pitchFamily="2" charset="2"/>
              <a:buChar char="Ø"/>
            </a:pPr>
            <a:r>
              <a:rPr lang="en-US" sz="2400" dirty="0">
                <a:effectLst/>
                <a:latin typeface="Times New Roman"/>
                <a:ea typeface="Times New Roman" panose="02020603050405020304" pitchFamily="18" charset="0"/>
                <a:cs typeface="Times New Roman"/>
              </a:rPr>
              <a:t>The most popular runtime system for this usage is Node.js.</a:t>
            </a:r>
            <a:endParaRPr lang="en-IN" sz="2400" dirty="0">
              <a:effectLst/>
              <a:latin typeface="Times New Roman"/>
              <a:ea typeface="Times New Roman" panose="02020603050405020304" pitchFamily="18" charset="0"/>
              <a:cs typeface="Times New Roman"/>
            </a:endParaRPr>
          </a:p>
          <a:p>
            <a:endParaRPr lang="en-US" dirty="0"/>
          </a:p>
        </p:txBody>
      </p:sp>
    </p:spTree>
    <p:extLst>
      <p:ext uri="{BB962C8B-B14F-4D97-AF65-F5344CB8AC3E}">
        <p14:creationId xmlns:p14="http://schemas.microsoft.com/office/powerpoint/2010/main" val="154797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1099</Words>
  <Application>Microsoft Office PowerPoint</Application>
  <PresentationFormat>Widescreen</PresentationFormat>
  <Paragraphs>70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Wingdings</vt:lpstr>
      <vt:lpstr>Office Theme</vt:lpstr>
      <vt:lpstr>BANASTHALI  VIDYAPITH  UNIVERSITY, UNIVERSITY  IN  BANASTHALI, RAJASTHAN      DEPARTMENT OF INFORMATION TECHNOLOGY  Internship  on “Mass Mail Dispatcher”  Presented by Name: Sonali Samdarshini USN: BTBTI19001   Under the Guidance of:  </vt:lpstr>
      <vt:lpstr>AGENDA</vt:lpstr>
      <vt:lpstr>About the Organization</vt:lpstr>
      <vt:lpstr>PowerPoint Presentation</vt:lpstr>
      <vt:lpstr>About the Department</vt:lpstr>
      <vt:lpstr>Tasks Performed</vt:lpstr>
      <vt:lpstr>Tools/Technologies</vt:lpstr>
      <vt:lpstr>PowerPoint Presentation</vt:lpstr>
      <vt:lpstr>PowerPoint Presentation</vt:lpstr>
      <vt:lpstr>Implementation</vt:lpstr>
      <vt:lpstr>PowerPoint Presentation</vt:lpstr>
      <vt:lpstr>By clicking on browse for a file , user can upload csv file from device which will contain all the email id's user wants to send the mail and </vt:lpstr>
      <vt:lpstr>PowerPoint Presentation</vt:lpstr>
      <vt:lpstr>PowerPoint Presentation</vt:lpstr>
      <vt:lpstr>PowerPoint Presentation</vt:lpstr>
      <vt:lpstr>PowerPoint Presentation</vt:lpstr>
      <vt:lpstr>Result</vt:lpstr>
      <vt:lpstr>Reflection Notes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Thanuja Narasimahamurthy</dc:creator>
  <cp:lastModifiedBy>Aman Singh</cp:lastModifiedBy>
  <cp:revision>201</cp:revision>
  <dcterms:created xsi:type="dcterms:W3CDTF">2020-04-05T14:21:25Z</dcterms:created>
  <dcterms:modified xsi:type="dcterms:W3CDTF">2022-07-09T22:21:43Z</dcterms:modified>
</cp:coreProperties>
</file>