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914361" rtl="0" eaLnBrk="1" latinLnBrk="0" hangingPunct="1">
      <a:defRPr sz="1800" kern="1200">
        <a:solidFill>
          <a:schemeClr val="tx1"/>
        </a:solidFill>
        <a:latin typeface="+mn-lt"/>
        <a:ea typeface="+mn-ea"/>
        <a:cs typeface="+mn-cs"/>
      </a:defRPr>
    </a:lvl1pPr>
    <a:lvl2pPr marL="457181" algn="l" defTabSz="914361" rtl="0" eaLnBrk="1" latinLnBrk="0" hangingPunct="1">
      <a:defRPr sz="1800" kern="1200">
        <a:solidFill>
          <a:schemeClr val="tx1"/>
        </a:solidFill>
        <a:latin typeface="+mn-lt"/>
        <a:ea typeface="+mn-ea"/>
        <a:cs typeface="+mn-cs"/>
      </a:defRPr>
    </a:lvl2pPr>
    <a:lvl3pPr marL="914361" algn="l" defTabSz="914361" rtl="0" eaLnBrk="1" latinLnBrk="0" hangingPunct="1">
      <a:defRPr sz="1800" kern="1200">
        <a:solidFill>
          <a:schemeClr val="tx1"/>
        </a:solidFill>
        <a:latin typeface="+mn-lt"/>
        <a:ea typeface="+mn-ea"/>
        <a:cs typeface="+mn-cs"/>
      </a:defRPr>
    </a:lvl3pPr>
    <a:lvl4pPr marL="1371542" algn="l" defTabSz="914361" rtl="0" eaLnBrk="1" latinLnBrk="0" hangingPunct="1">
      <a:defRPr sz="1800" kern="1200">
        <a:solidFill>
          <a:schemeClr val="tx1"/>
        </a:solidFill>
        <a:latin typeface="+mn-lt"/>
        <a:ea typeface="+mn-ea"/>
        <a:cs typeface="+mn-cs"/>
      </a:defRPr>
    </a:lvl4pPr>
    <a:lvl5pPr marL="1828721" algn="l" defTabSz="914361" rtl="0" eaLnBrk="1" latinLnBrk="0" hangingPunct="1">
      <a:defRPr sz="1800" kern="1200">
        <a:solidFill>
          <a:schemeClr val="tx1"/>
        </a:solidFill>
        <a:latin typeface="+mn-lt"/>
        <a:ea typeface="+mn-ea"/>
        <a:cs typeface="+mn-cs"/>
      </a:defRPr>
    </a:lvl5pPr>
    <a:lvl6pPr marL="2285902" algn="l" defTabSz="914361" rtl="0" eaLnBrk="1" latinLnBrk="0" hangingPunct="1">
      <a:defRPr sz="1800" kern="1200">
        <a:solidFill>
          <a:schemeClr val="tx1"/>
        </a:solidFill>
        <a:latin typeface="+mn-lt"/>
        <a:ea typeface="+mn-ea"/>
        <a:cs typeface="+mn-cs"/>
      </a:defRPr>
    </a:lvl6pPr>
    <a:lvl7pPr marL="2743082" algn="l" defTabSz="914361" rtl="0" eaLnBrk="1" latinLnBrk="0" hangingPunct="1">
      <a:defRPr sz="1800" kern="1200">
        <a:solidFill>
          <a:schemeClr val="tx1"/>
        </a:solidFill>
        <a:latin typeface="+mn-lt"/>
        <a:ea typeface="+mn-ea"/>
        <a:cs typeface="+mn-cs"/>
      </a:defRPr>
    </a:lvl7pPr>
    <a:lvl8pPr marL="3200263" algn="l" defTabSz="914361" rtl="0" eaLnBrk="1" latinLnBrk="0" hangingPunct="1">
      <a:defRPr sz="1800" kern="1200">
        <a:solidFill>
          <a:schemeClr val="tx1"/>
        </a:solidFill>
        <a:latin typeface="+mn-lt"/>
        <a:ea typeface="+mn-ea"/>
        <a:cs typeface="+mn-cs"/>
      </a:defRPr>
    </a:lvl8pPr>
    <a:lvl9pPr marL="3657443" algn="l" defTabSz="91436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4" y="3810001"/>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24" name="Rectangle 23"/>
          <p:cNvSpPr/>
          <p:nvPr/>
        </p:nvSpPr>
        <p:spPr>
          <a:xfrm flipV="1">
            <a:off x="5410202"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25" name="Rectangle 24"/>
          <p:cNvSpPr/>
          <p:nvPr/>
        </p:nvSpPr>
        <p:spPr>
          <a:xfrm flipV="1">
            <a:off x="5410202"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useBgFill="1">
        <p:nvSpPr>
          <p:cNvPr id="31" name="Rounded Rectangle 30"/>
          <p:cNvSpPr/>
          <p:nvPr/>
        </p:nvSpPr>
        <p:spPr bwMode="white">
          <a:xfrm>
            <a:off x="7376508"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7" name="Rectangle 6"/>
          <p:cNvSpPr/>
          <p:nvPr/>
        </p:nvSpPr>
        <p:spPr>
          <a:xfrm>
            <a:off x="2"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10" name="Rectangle 9"/>
          <p:cNvSpPr/>
          <p:nvPr/>
        </p:nvSpPr>
        <p:spPr>
          <a:xfrm>
            <a:off x="1" y="3675528"/>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11" name="Rectangle 10"/>
          <p:cNvSpPr/>
          <p:nvPr/>
        </p:nvSpPr>
        <p:spPr>
          <a:xfrm flipV="1">
            <a:off x="6414052" y="3643090"/>
            <a:ext cx="2729949"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19" name="Rectangle 18"/>
          <p:cNvSpPr/>
          <p:nvPr/>
        </p:nvSpPr>
        <p:spPr>
          <a:xfrm>
            <a:off x="1"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8" name="Title 7"/>
          <p:cNvSpPr>
            <a:spLocks noGrp="1"/>
          </p:cNvSpPr>
          <p:nvPr>
            <p:ph type="ctrTitle"/>
          </p:nvPr>
        </p:nvSpPr>
        <p:spPr>
          <a:xfrm>
            <a:off x="457201" y="2401889"/>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1" y="3899939"/>
            <a:ext cx="4953000" cy="1752600"/>
          </a:xfrm>
        </p:spPr>
        <p:txBody>
          <a:bodyPr/>
          <a:lstStyle>
            <a:lvl1pPr marL="64005" indent="0" algn="l">
              <a:buNone/>
              <a:defRPr sz="2400">
                <a:solidFill>
                  <a:schemeClr val="tx2"/>
                </a:solidFill>
              </a:defRPr>
            </a:lvl1pPr>
            <a:lvl2pPr marL="457181" indent="0" algn="ctr">
              <a:buNone/>
            </a:lvl2pPr>
            <a:lvl3pPr marL="914361" indent="0" algn="ctr">
              <a:buNone/>
            </a:lvl3pPr>
            <a:lvl4pPr marL="1371542" indent="0" algn="ctr">
              <a:buNone/>
            </a:lvl4pPr>
            <a:lvl5pPr marL="1828721" indent="0" algn="ctr">
              <a:buNone/>
            </a:lvl5pPr>
            <a:lvl6pPr marL="2285902" indent="0" algn="ctr">
              <a:buNone/>
            </a:lvl6pPr>
            <a:lvl7pPr marL="2743082" indent="0" algn="ctr">
              <a:buNone/>
            </a:lvl7pPr>
            <a:lvl8pPr marL="3200263" indent="0" algn="ctr">
              <a:buNone/>
            </a:lvl8pPr>
            <a:lvl9pPr marL="3657443"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107B3DD-3A38-4795-9740-1325BF002981}" type="datetimeFigureOut">
              <a:rPr lang="en-IN" smtClean="0"/>
              <a:t>06-08-2025</a:t>
            </a:fld>
            <a:endParaRPr lang="en-IN"/>
          </a:p>
        </p:txBody>
      </p:sp>
      <p:sp>
        <p:nvSpPr>
          <p:cNvPr id="17" name="Footer Placeholder 16"/>
          <p:cNvSpPr>
            <a:spLocks noGrp="1"/>
          </p:cNvSpPr>
          <p:nvPr>
            <p:ph type="ftr" sz="quarter" idx="11"/>
          </p:nvPr>
        </p:nvSpPr>
        <p:spPr>
          <a:xfrm>
            <a:off x="5410200" y="4205288"/>
            <a:ext cx="1295400" cy="457200"/>
          </a:xfrm>
        </p:spPr>
        <p:txBody>
          <a:bodyPr/>
          <a:lstStyle/>
          <a:p>
            <a:endParaRPr lang="en-IN"/>
          </a:p>
        </p:txBody>
      </p:sp>
      <p:sp>
        <p:nvSpPr>
          <p:cNvPr id="29" name="Slide Number Placeholder 28"/>
          <p:cNvSpPr>
            <a:spLocks noGrp="1"/>
          </p:cNvSpPr>
          <p:nvPr>
            <p:ph type="sldNum" sz="quarter" idx="12"/>
          </p:nvPr>
        </p:nvSpPr>
        <p:spPr>
          <a:xfrm>
            <a:off x="8320089" y="1137"/>
            <a:ext cx="747712" cy="365760"/>
          </a:xfrm>
        </p:spPr>
        <p:txBody>
          <a:bodyPr/>
          <a:lstStyle>
            <a:lvl1pPr algn="r">
              <a:defRPr sz="1800">
                <a:solidFill>
                  <a:schemeClr val="bg1"/>
                </a:solidFill>
              </a:defRPr>
            </a:lvl1pPr>
          </a:lstStyle>
          <a:p>
            <a:fld id="{6EB99F27-9175-4F2D-B209-48F09367A60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07B3DD-3A38-4795-9740-1325BF002981}"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99F27-9175-4F2D-B209-48F09367A60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799"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1"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07B3DD-3A38-4795-9740-1325BF002981}"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99F27-9175-4F2D-B209-48F09367A60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07B3DD-3A38-4795-9740-1325BF002981}"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99F27-9175-4F2D-B209-48F09367A60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5" y="1981202"/>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5" y="3367088"/>
            <a:ext cx="7772400" cy="1509712"/>
          </a:xfrm>
        </p:spPr>
        <p:txBody>
          <a:bodyPr anchor="t"/>
          <a:lstStyle>
            <a:lvl1pPr marL="45718"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07B3DD-3A38-4795-9740-1325BF002981}" type="datetimeFigureOut">
              <a:rPr lang="en-IN" smtClean="0"/>
              <a:t>06-08-2025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EB99F27-9175-4F2D-B209-48F09367A60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1"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1"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07B3DD-3A38-4795-9740-1325BF002981}"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B99F27-9175-4F2D-B209-48F09367A60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1"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1" y="2244970"/>
            <a:ext cx="4041648" cy="457200"/>
          </a:xfrm>
          <a:solidFill>
            <a:schemeClr val="accent2">
              <a:satMod val="150000"/>
              <a:alpha val="25000"/>
            </a:schemeClr>
          </a:solidFill>
          <a:ln w="12700">
            <a:solidFill>
              <a:schemeClr val="accent2"/>
            </a:solidFill>
          </a:ln>
        </p:spPr>
        <p:txBody>
          <a:bodyPr anchor="ctr">
            <a:noAutofit/>
          </a:bodyPr>
          <a:lstStyle>
            <a:lvl1pPr marL="45718"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7" y="2244970"/>
            <a:ext cx="4041775" cy="457200"/>
          </a:xfrm>
          <a:solidFill>
            <a:schemeClr val="accent2">
              <a:satMod val="150000"/>
              <a:alpha val="25000"/>
            </a:schemeClr>
          </a:solidFill>
          <a:ln w="12700">
            <a:solidFill>
              <a:schemeClr val="accent2"/>
            </a:solidFill>
          </a:ln>
        </p:spPr>
        <p:txBody>
          <a:bodyPr anchor="ctr">
            <a:noAutofit/>
          </a:bodyPr>
          <a:lstStyle>
            <a:lvl1pPr marL="45718"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1" y="2708520"/>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20"/>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107B3DD-3A38-4795-9740-1325BF002981}" type="datetimeFigureOut">
              <a:rPr lang="en-IN" smtClean="0"/>
              <a:t>06-08-2025</a:t>
            </a:fld>
            <a:endParaRPr lang="en-IN"/>
          </a:p>
        </p:txBody>
      </p:sp>
      <p:sp>
        <p:nvSpPr>
          <p:cNvPr id="27" name="Slide Number Placeholder 26"/>
          <p:cNvSpPr>
            <a:spLocks noGrp="1"/>
          </p:cNvSpPr>
          <p:nvPr>
            <p:ph type="sldNum" sz="quarter" idx="11"/>
          </p:nvPr>
        </p:nvSpPr>
        <p:spPr/>
        <p:txBody>
          <a:bodyPr rtlCol="0"/>
          <a:lstStyle/>
          <a:p>
            <a:fld id="{6EB99F27-9175-4F2D-B209-48F09367A606}" type="slidenum">
              <a:rPr lang="en-IN" smtClean="0"/>
              <a:t>‹#›</a:t>
            </a:fld>
            <a:endParaRPr lang="en-IN"/>
          </a:p>
        </p:txBody>
      </p:sp>
      <p:sp>
        <p:nvSpPr>
          <p:cNvPr id="28" name="Footer Placeholder 27"/>
          <p:cNvSpPr>
            <a:spLocks noGrp="1"/>
          </p:cNvSpPr>
          <p:nvPr>
            <p:ph type="ftr" sz="quarter" idx="12"/>
          </p:nvPr>
        </p:nvSpPr>
        <p:spPr/>
        <p:txBody>
          <a:bodyPr rtlCol="0"/>
          <a:lstStyle/>
          <a:p>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1"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9"/>
            <a:ext cx="957264" cy="457200"/>
          </a:xfrm>
        </p:spPr>
        <p:txBody>
          <a:bodyPr/>
          <a:lstStyle/>
          <a:p>
            <a:fld id="{4107B3DD-3A38-4795-9740-1325BF002981}" type="datetimeFigureOut">
              <a:rPr lang="en-IN" smtClean="0"/>
              <a:t>06-08-2025</a:t>
            </a:fld>
            <a:endParaRPr lang="en-IN"/>
          </a:p>
        </p:txBody>
      </p:sp>
      <p:sp>
        <p:nvSpPr>
          <p:cNvPr id="4" name="Footer Placeholder 3"/>
          <p:cNvSpPr>
            <a:spLocks noGrp="1"/>
          </p:cNvSpPr>
          <p:nvPr>
            <p:ph type="ftr" sz="quarter" idx="11"/>
          </p:nvPr>
        </p:nvSpPr>
        <p:spPr>
          <a:xfrm>
            <a:off x="5257801" y="612649"/>
            <a:ext cx="1325880" cy="457200"/>
          </a:xfrm>
        </p:spPr>
        <p:txBody>
          <a:bodyPr/>
          <a:lstStyle/>
          <a:p>
            <a:endParaRPr lang="en-IN"/>
          </a:p>
        </p:txBody>
      </p:sp>
      <p:sp>
        <p:nvSpPr>
          <p:cNvPr id="5" name="Slide Number Placeholder 4"/>
          <p:cNvSpPr>
            <a:spLocks noGrp="1"/>
          </p:cNvSpPr>
          <p:nvPr>
            <p:ph type="sldNum" sz="quarter" idx="12"/>
          </p:nvPr>
        </p:nvSpPr>
        <p:spPr>
          <a:xfrm>
            <a:off x="8174736" y="2274"/>
            <a:ext cx="762000" cy="365760"/>
          </a:xfrm>
        </p:spPr>
        <p:txBody>
          <a:bodyPr/>
          <a:lstStyle/>
          <a:p>
            <a:fld id="{6EB99F27-9175-4F2D-B209-48F09367A60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7B3DD-3A38-4795-9740-1325BF002981}" type="datetimeFigureOut">
              <a:rPr lang="en-IN" smtClean="0"/>
              <a:t>06-08-2025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EB99F27-9175-4F2D-B209-48F09367A60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7" y="1101971"/>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7" y="2010728"/>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07B3DD-3A38-4795-9740-1325BF002981}"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B99F27-9175-4F2D-B209-48F09367A60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5" y="1109161"/>
            <a:ext cx="586804" cy="4681637"/>
          </a:xfrm>
        </p:spPr>
        <p:txBody>
          <a:bodyPr vert="vert270" lIns="45718" tIns="0" rIns="45718"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1"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9"/>
            <a:ext cx="2590800" cy="2516489"/>
          </a:xfrm>
        </p:spPr>
        <p:txBody>
          <a:bodyPr lIns="0" tIns="0" rIns="45718"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07B3DD-3A38-4795-9740-1325BF002981}" type="datetimeFigureOut">
              <a:rPr lang="en-IN" smtClean="0"/>
              <a:t>06-08-2025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EB99F27-9175-4F2D-B209-48F09367A60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2" y="366819"/>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29" name="Rectangle 28"/>
          <p:cNvSpPr/>
          <p:nvPr/>
        </p:nvSpPr>
        <p:spPr>
          <a:xfrm>
            <a:off x="1" y="0"/>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30" name="Rectangle 29"/>
          <p:cNvSpPr/>
          <p:nvPr/>
        </p:nvSpPr>
        <p:spPr>
          <a:xfrm>
            <a:off x="1" y="308277"/>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31" name="Rectangle 30"/>
          <p:cNvSpPr/>
          <p:nvPr/>
        </p:nvSpPr>
        <p:spPr>
          <a:xfrm flipV="1">
            <a:off x="5410184" y="360247"/>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32" name="Rectangle 31"/>
          <p:cNvSpPr/>
          <p:nvPr/>
        </p:nvSpPr>
        <p:spPr>
          <a:xfrm flipV="1">
            <a:off x="5410202" y="440113"/>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useBgFill="1">
        <p:nvSpPr>
          <p:cNvPr id="33" name="Rounded Rectangle 32"/>
          <p:cNvSpPr/>
          <p:nvPr/>
        </p:nvSpPr>
        <p:spPr bwMode="white">
          <a:xfrm>
            <a:off x="5407340"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useBgFill="1">
        <p:nvSpPr>
          <p:cNvPr id="34" name="Rounded Rectangle 33"/>
          <p:cNvSpPr/>
          <p:nvPr/>
        </p:nvSpPr>
        <p:spPr bwMode="white">
          <a:xfrm>
            <a:off x="7373646" y="588944"/>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35" name="Rectangle 34"/>
          <p:cNvSpPr/>
          <p:nvPr/>
        </p:nvSpPr>
        <p:spPr bwMode="invGray">
          <a:xfrm>
            <a:off x="9084968"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dirty="0"/>
          </a:p>
        </p:txBody>
      </p:sp>
      <p:sp>
        <p:nvSpPr>
          <p:cNvPr id="37" name="Rectangle 36"/>
          <p:cNvSpPr/>
          <p:nvPr/>
        </p:nvSpPr>
        <p:spPr bwMode="invGray">
          <a:xfrm>
            <a:off x="9025430"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39" name="Rectangle 38"/>
          <p:cNvSpPr/>
          <p:nvPr/>
        </p:nvSpPr>
        <p:spPr bwMode="invGray">
          <a:xfrm>
            <a:off x="8915678" y="381"/>
            <a:ext cx="54865"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a:p>
        </p:txBody>
      </p:sp>
      <p:sp>
        <p:nvSpPr>
          <p:cNvPr id="40" name="Rectangle 39"/>
          <p:cNvSpPr/>
          <p:nvPr/>
        </p:nvSpPr>
        <p:spPr bwMode="invGray">
          <a:xfrm>
            <a:off x="8873477" y="381"/>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36" tIns="45718" rIns="91436" bIns="45718"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1" cy="1066800"/>
          </a:xfrm>
          <a:prstGeom prst="rect">
            <a:avLst/>
          </a:prstGeom>
        </p:spPr>
        <p:txBody>
          <a:bodyPr vert="horz" lIns="91436" tIns="45718" rIns="91436" bIns="45718"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6"/>
            <a:ext cx="8229601" cy="4325112"/>
          </a:xfrm>
          <a:prstGeom prst="rect">
            <a:avLst/>
          </a:prstGeom>
        </p:spPr>
        <p:txBody>
          <a:bodyPr vert="horz" lIns="91436" tIns="45718" rIns="91436" bIns="45718">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5" y="612649"/>
            <a:ext cx="957264" cy="457200"/>
          </a:xfrm>
          <a:prstGeom prst="rect">
            <a:avLst/>
          </a:prstGeom>
        </p:spPr>
        <p:txBody>
          <a:bodyPr vert="horz" lIns="91436" tIns="45718" rIns="91436" bIns="45718"/>
          <a:lstStyle>
            <a:lvl1pPr algn="l" eaLnBrk="1" latinLnBrk="0" hangingPunct="1">
              <a:defRPr kumimoji="0" sz="800">
                <a:solidFill>
                  <a:schemeClr val="accent2"/>
                </a:solidFill>
              </a:defRPr>
            </a:lvl1pPr>
          </a:lstStyle>
          <a:p>
            <a:fld id="{4107B3DD-3A38-4795-9740-1325BF002981}" type="datetimeFigureOut">
              <a:rPr lang="en-IN" smtClean="0"/>
              <a:t>06-08-2025</a:t>
            </a:fld>
            <a:endParaRPr lang="en-IN"/>
          </a:p>
        </p:txBody>
      </p:sp>
      <p:sp>
        <p:nvSpPr>
          <p:cNvPr id="3" name="Footer Placeholder 2"/>
          <p:cNvSpPr>
            <a:spLocks noGrp="1"/>
          </p:cNvSpPr>
          <p:nvPr>
            <p:ph type="ftr" sz="quarter" idx="3"/>
          </p:nvPr>
        </p:nvSpPr>
        <p:spPr>
          <a:xfrm>
            <a:off x="5257801" y="612649"/>
            <a:ext cx="1325880" cy="457200"/>
          </a:xfrm>
          <a:prstGeom prst="rect">
            <a:avLst/>
          </a:prstGeom>
        </p:spPr>
        <p:txBody>
          <a:bodyPr vert="horz" lIns="91436" tIns="45718" rIns="91436" bIns="45718"/>
          <a:lstStyle>
            <a:lvl1pPr algn="r" eaLnBrk="1" latinLnBrk="0" hangingPunct="1">
              <a:defRPr kumimoji="0" sz="800">
                <a:solidFill>
                  <a:schemeClr val="accent2"/>
                </a:solidFill>
              </a:defRPr>
            </a:lvl1pPr>
          </a:lstStyle>
          <a:p>
            <a:endParaRPr lang="en-IN"/>
          </a:p>
        </p:txBody>
      </p:sp>
      <p:sp>
        <p:nvSpPr>
          <p:cNvPr id="23" name="Slide Number Placeholder 22"/>
          <p:cNvSpPr>
            <a:spLocks noGrp="1"/>
          </p:cNvSpPr>
          <p:nvPr>
            <p:ph type="sldNum" sz="quarter" idx="4"/>
          </p:nvPr>
        </p:nvSpPr>
        <p:spPr>
          <a:xfrm>
            <a:off x="8174736" y="2274"/>
            <a:ext cx="762000" cy="365760"/>
          </a:xfrm>
          <a:prstGeom prst="rect">
            <a:avLst/>
          </a:prstGeom>
        </p:spPr>
        <p:txBody>
          <a:bodyPr vert="horz" lIns="91436" tIns="45718" rIns="91436" bIns="45718" anchor="b"/>
          <a:lstStyle>
            <a:lvl1pPr algn="r" eaLnBrk="1" latinLnBrk="0" hangingPunct="1">
              <a:defRPr kumimoji="0" sz="1800">
                <a:solidFill>
                  <a:srgbClr val="FFFFFF"/>
                </a:solidFill>
              </a:defRPr>
            </a:lvl1pPr>
          </a:lstStyle>
          <a:p>
            <a:fld id="{6EB99F27-9175-4F2D-B209-48F09367A60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44" indent="-256021"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40" indent="-24687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04" indent="-219447"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25" indent="-201160"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29" indent="-182872"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276" indent="-182872"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721" indent="-182872"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881" indent="-182872"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184" indent="-182872"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81" algn="l" rtl="0" eaLnBrk="1" latinLnBrk="0" hangingPunct="1">
        <a:defRPr kumimoji="0" kern="1200">
          <a:solidFill>
            <a:schemeClr val="tx1"/>
          </a:solidFill>
          <a:latin typeface="+mn-lt"/>
          <a:ea typeface="+mn-ea"/>
          <a:cs typeface="+mn-cs"/>
        </a:defRPr>
      </a:lvl2pPr>
      <a:lvl3pPr marL="914361" algn="l" rtl="0" eaLnBrk="1" latinLnBrk="0" hangingPunct="1">
        <a:defRPr kumimoji="0" kern="1200">
          <a:solidFill>
            <a:schemeClr val="tx1"/>
          </a:solidFill>
          <a:latin typeface="+mn-lt"/>
          <a:ea typeface="+mn-ea"/>
          <a:cs typeface="+mn-cs"/>
        </a:defRPr>
      </a:lvl3pPr>
      <a:lvl4pPr marL="1371542" algn="l" rtl="0" eaLnBrk="1" latinLnBrk="0" hangingPunct="1">
        <a:defRPr kumimoji="0" kern="1200">
          <a:solidFill>
            <a:schemeClr val="tx1"/>
          </a:solidFill>
          <a:latin typeface="+mn-lt"/>
          <a:ea typeface="+mn-ea"/>
          <a:cs typeface="+mn-cs"/>
        </a:defRPr>
      </a:lvl4pPr>
      <a:lvl5pPr marL="1828721" algn="l" rtl="0" eaLnBrk="1" latinLnBrk="0" hangingPunct="1">
        <a:defRPr kumimoji="0" kern="1200">
          <a:solidFill>
            <a:schemeClr val="tx1"/>
          </a:solidFill>
          <a:latin typeface="+mn-lt"/>
          <a:ea typeface="+mn-ea"/>
          <a:cs typeface="+mn-cs"/>
        </a:defRPr>
      </a:lvl5pPr>
      <a:lvl6pPr marL="2285902" algn="l" rtl="0" eaLnBrk="1" latinLnBrk="0" hangingPunct="1">
        <a:defRPr kumimoji="0" kern="1200">
          <a:solidFill>
            <a:schemeClr val="tx1"/>
          </a:solidFill>
          <a:latin typeface="+mn-lt"/>
          <a:ea typeface="+mn-ea"/>
          <a:cs typeface="+mn-cs"/>
        </a:defRPr>
      </a:lvl6pPr>
      <a:lvl7pPr marL="2743082" algn="l" rtl="0" eaLnBrk="1" latinLnBrk="0" hangingPunct="1">
        <a:defRPr kumimoji="0" kern="1200">
          <a:solidFill>
            <a:schemeClr val="tx1"/>
          </a:solidFill>
          <a:latin typeface="+mn-lt"/>
          <a:ea typeface="+mn-ea"/>
          <a:cs typeface="+mn-cs"/>
        </a:defRPr>
      </a:lvl7pPr>
      <a:lvl8pPr marL="3200263" algn="l" rtl="0" eaLnBrk="1" latinLnBrk="0" hangingPunct="1">
        <a:defRPr kumimoji="0" kern="1200">
          <a:solidFill>
            <a:schemeClr val="tx1"/>
          </a:solidFill>
          <a:latin typeface="+mn-lt"/>
          <a:ea typeface="+mn-ea"/>
          <a:cs typeface="+mn-cs"/>
        </a:defRPr>
      </a:lvl8pPr>
      <a:lvl9pPr marL="365744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5" y="836713"/>
            <a:ext cx="7772400" cy="1298575"/>
          </a:xfrm>
        </p:spPr>
        <p:txBody>
          <a:bodyPr>
            <a:normAutofit fontScale="90000"/>
          </a:bodyPr>
          <a:lstStyle/>
          <a:p>
            <a:r>
              <a:rPr lang="en-US" dirty="0" smtClean="0"/>
              <a:t>Adventure Sales and Customer insights dashboard</a:t>
            </a:r>
            <a:br>
              <a:rPr lang="en-US" dirty="0" smtClean="0"/>
            </a:br>
            <a:r>
              <a:rPr lang="en-US" sz="2200" dirty="0"/>
              <a:t>.</a:t>
            </a:r>
            <a:endParaRPr lang="en-IN" sz="2200" dirty="0"/>
          </a:p>
        </p:txBody>
      </p:sp>
      <p:sp>
        <p:nvSpPr>
          <p:cNvPr id="3" name="Subtitle 2"/>
          <p:cNvSpPr>
            <a:spLocks noGrp="1"/>
          </p:cNvSpPr>
          <p:nvPr>
            <p:ph type="subTitle" idx="1"/>
          </p:nvPr>
        </p:nvSpPr>
        <p:spPr>
          <a:xfrm>
            <a:off x="683569" y="1988842"/>
            <a:ext cx="6696744" cy="1080120"/>
          </a:xfrm>
          <a:ln>
            <a:noFill/>
          </a:ln>
        </p:spPr>
        <p:txBody>
          <a:bodyPr>
            <a:normAutofit fontScale="77500" lnSpcReduction="20000"/>
          </a:bodyPr>
          <a:lstStyle/>
          <a:p>
            <a:r>
              <a:rPr lang="en-US" sz="1800" b="1" dirty="0">
                <a:latin typeface="Times New Roman" pitchFamily="18" charset="0"/>
                <a:ea typeface="Cambria Math" pitchFamily="18" charset="0"/>
                <a:cs typeface="Times New Roman" pitchFamily="18" charset="0"/>
              </a:rPr>
              <a:t>Analyzing product</a:t>
            </a:r>
            <a:r>
              <a:rPr lang="en-US" sz="1800" dirty="0"/>
              <a:t> Analyzing product sales, customer behavior and regional performance across time Analyzing product sales, customer behavior and regional performance across time</a:t>
            </a:r>
            <a:r>
              <a:rPr lang="en-US" sz="1800" b="1" dirty="0">
                <a:latin typeface="Times New Roman" pitchFamily="18" charset="0"/>
                <a:ea typeface="Cambria Math" pitchFamily="18" charset="0"/>
                <a:cs typeface="Times New Roman" pitchFamily="18" charset="0"/>
              </a:rPr>
              <a:t> sales customer behavior</a:t>
            </a:r>
            <a:r>
              <a:rPr lang="en-US" sz="2200" dirty="0">
                <a:solidFill>
                  <a:prstClr val="white"/>
                </a:solidFill>
                <a:latin typeface="Trebuchet MS"/>
                <a:ea typeface="+mj-ea"/>
                <a:cs typeface="+mj-cs"/>
              </a:rPr>
              <a:t> Analyzing product sales, customer behavior and regional performance across time</a:t>
            </a:r>
          </a:p>
          <a:p>
            <a:r>
              <a:rPr lang="en-US" sz="1800" b="1" dirty="0">
                <a:latin typeface="Times New Roman" pitchFamily="18" charset="0"/>
                <a:ea typeface="Cambria Math" pitchFamily="18" charset="0"/>
                <a:cs typeface="Times New Roman" pitchFamily="18" charset="0"/>
              </a:rPr>
              <a:t>And regional performance across time</a:t>
            </a:r>
            <a:endParaRPr lang="en-IN" sz="1800" b="1" dirty="0">
              <a:latin typeface="Times New Roman" pitchFamily="18" charset="0"/>
              <a:ea typeface="Cambria Math" pitchFamily="18" charset="0"/>
              <a:cs typeface="Times New Roman" pitchFamily="18" charset="0"/>
            </a:endParaRPr>
          </a:p>
        </p:txBody>
      </p:sp>
      <p:sp>
        <p:nvSpPr>
          <p:cNvPr id="4" name="Rectangle 3"/>
          <p:cNvSpPr/>
          <p:nvPr/>
        </p:nvSpPr>
        <p:spPr>
          <a:xfrm>
            <a:off x="6084168" y="5013176"/>
            <a:ext cx="1682219" cy="367815"/>
          </a:xfrm>
          <a:prstGeom prst="rect">
            <a:avLst/>
          </a:prstGeom>
          <a:noFill/>
          <a:ln>
            <a:solidFill>
              <a:schemeClr val="bg1"/>
            </a:solidFill>
          </a:ln>
        </p:spPr>
        <p:txBody>
          <a:bodyPr wrap="none" lIns="91436" tIns="45718" rIns="91436" bIns="45718">
            <a:spAutoFit/>
          </a:bodyPr>
          <a:lstStyle/>
          <a:p>
            <a:r>
              <a:rPr lang="en-US" b="1" dirty="0" smtClean="0">
                <a:latin typeface="Trebuchet MS"/>
              </a:rPr>
              <a:t>-Sonali</a:t>
            </a:r>
            <a:r>
              <a:rPr lang="en-US" b="1" dirty="0" smtClean="0">
                <a:solidFill>
                  <a:prstClr val="white"/>
                </a:solidFill>
                <a:latin typeface="Trebuchet MS"/>
              </a:rPr>
              <a:t> </a:t>
            </a:r>
            <a:r>
              <a:rPr lang="en-US" b="1" dirty="0">
                <a:latin typeface="Trebuchet MS"/>
              </a:rPr>
              <a:t>Pawar</a:t>
            </a:r>
            <a:endParaRPr lang="en-US" sz="1400" b="1" dirty="0">
              <a:latin typeface="Times New Roman" pitchFamily="18" charset="0"/>
              <a:ea typeface="Cambria Math" pitchFamily="18" charset="0"/>
              <a:cs typeface="Times New Roman" pitchFamily="18" charset="0"/>
            </a:endParaRPr>
          </a:p>
        </p:txBody>
      </p:sp>
    </p:spTree>
    <p:extLst>
      <p:ext uri="{BB962C8B-B14F-4D97-AF65-F5344CB8AC3E}">
        <p14:creationId xmlns:p14="http://schemas.microsoft.com/office/powerpoint/2010/main" val="2815500681"/>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949280"/>
            <a:ext cx="8229601" cy="490736"/>
          </a:xfrm>
        </p:spPr>
        <p:txBody>
          <a:bodyPr>
            <a:normAutofit fontScale="90000"/>
          </a:bodyPr>
          <a:lstStyle/>
          <a:p>
            <a:r>
              <a:rPr lang="en-US" sz="2800" b="1" dirty="0" smtClean="0"/>
              <a:t>                   Continent-wise Map  </a:t>
            </a:r>
            <a:endParaRPr lang="en-IN" sz="28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692696"/>
            <a:ext cx="7704856" cy="5040560"/>
          </a:xfrm>
        </p:spPr>
      </p:pic>
    </p:spTree>
    <p:extLst>
      <p:ext uri="{BB962C8B-B14F-4D97-AF65-F5344CB8AC3E}">
        <p14:creationId xmlns:p14="http://schemas.microsoft.com/office/powerpoint/2010/main" val="373607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1" cy="504056"/>
          </a:xfrm>
        </p:spPr>
        <p:txBody>
          <a:bodyPr>
            <a:noAutofit/>
          </a:bodyPr>
          <a:lstStyle/>
          <a:p>
            <a:r>
              <a:rPr lang="en-US" sz="3600" b="1" dirty="0" smtClean="0">
                <a:latin typeface="Times New Roman" pitchFamily="18" charset="0"/>
                <a:cs typeface="Times New Roman" pitchFamily="18" charset="0"/>
              </a:rPr>
              <a:t>Dashboard Structure</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67544" y="1556792"/>
            <a:ext cx="8219257" cy="5017746"/>
          </a:xfrm>
        </p:spPr>
        <p:txBody>
          <a:bodyPr>
            <a:normAutofit/>
          </a:bodyPr>
          <a:lstStyle/>
          <a:p>
            <a:r>
              <a:rPr lang="en-US" sz="2000" dirty="0" smtClean="0"/>
              <a:t>To analyze how sales are distributed across different countries and continents, helping the business identity high-performing regions and explore market expansion opportunities.</a:t>
            </a:r>
          </a:p>
          <a:p>
            <a:r>
              <a:rPr lang="en-US" sz="2000" b="1" dirty="0" smtClean="0"/>
              <a:t>Top countries displayed:</a:t>
            </a:r>
          </a:p>
          <a:p>
            <a:r>
              <a:rPr lang="en-US" sz="2000" dirty="0" smtClean="0"/>
              <a:t>United States, United Kingdom, Germany, France, </a:t>
            </a:r>
            <a:r>
              <a:rPr lang="en-US" sz="2000" dirty="0" err="1" smtClean="0"/>
              <a:t>canada</a:t>
            </a:r>
            <a:r>
              <a:rPr lang="en-US" sz="2000" dirty="0" smtClean="0"/>
              <a:t>, Australia.</a:t>
            </a:r>
          </a:p>
          <a:p>
            <a:r>
              <a:rPr lang="en-US" sz="2000" b="1" dirty="0" smtClean="0"/>
              <a:t>Geographical Layers</a:t>
            </a:r>
            <a:r>
              <a:rPr lang="en-US" sz="2000" dirty="0" smtClean="0"/>
              <a:t>: Continents(filter), Countries shown on map.</a:t>
            </a:r>
          </a:p>
          <a:p>
            <a:r>
              <a:rPr lang="en-US" sz="2000" b="1" dirty="0" smtClean="0"/>
              <a:t>Filter Pane: </a:t>
            </a:r>
            <a:r>
              <a:rPr lang="en-US" sz="2000" dirty="0" smtClean="0"/>
              <a:t>Europe, North America, Pacific, and Total Orders and </a:t>
            </a:r>
          </a:p>
          <a:p>
            <a:endParaRPr lang="en-US" sz="2000" b="1" dirty="0" smtClean="0"/>
          </a:p>
          <a:p>
            <a:r>
              <a:rPr lang="en-US" sz="2000" b="1" dirty="0" smtClean="0"/>
              <a:t>Interactive filters: </a:t>
            </a:r>
            <a:r>
              <a:rPr lang="en-US" sz="2000" dirty="0" smtClean="0"/>
              <a:t>Reset filters Option</a:t>
            </a:r>
          </a:p>
          <a:p>
            <a:endParaRPr lang="en-IN" sz="2000" dirty="0"/>
          </a:p>
        </p:txBody>
      </p:sp>
    </p:spTree>
    <p:extLst>
      <p:ext uri="{BB962C8B-B14F-4D97-AF65-F5344CB8AC3E}">
        <p14:creationId xmlns:p14="http://schemas.microsoft.com/office/powerpoint/2010/main" val="2195511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Key metrices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2132856"/>
            <a:ext cx="8229601" cy="4441682"/>
          </a:xfrm>
        </p:spPr>
        <p:txBody>
          <a:bodyPr>
            <a:normAutofit/>
          </a:bodyPr>
          <a:lstStyle/>
          <a:p>
            <a:r>
              <a:rPr lang="en-US" sz="2400" b="1" dirty="0" smtClean="0"/>
              <a:t>Sales Overview Dashboard:</a:t>
            </a:r>
          </a:p>
          <a:p>
            <a:pPr marL="109723" indent="0">
              <a:buNone/>
            </a:pPr>
            <a:r>
              <a:rPr lang="en-US" sz="2400" dirty="0" smtClean="0"/>
              <a:t>      Total Orders: 25164</a:t>
            </a:r>
          </a:p>
          <a:p>
            <a:pPr marL="109723" indent="0">
              <a:buNone/>
            </a:pPr>
            <a:r>
              <a:rPr lang="en-US" sz="2400" dirty="0" smtClean="0"/>
              <a:t>       Total Profit:10.46</a:t>
            </a:r>
          </a:p>
          <a:p>
            <a:pPr marL="109723" indent="0">
              <a:buNone/>
            </a:pPr>
            <a:r>
              <a:rPr lang="en-US" sz="2400" dirty="0"/>
              <a:t> </a:t>
            </a:r>
            <a:r>
              <a:rPr lang="en-US" sz="2400" dirty="0" smtClean="0"/>
              <a:t>      Total Revenue:24.91</a:t>
            </a:r>
          </a:p>
          <a:p>
            <a:pPr marL="109723" indent="0">
              <a:buNone/>
            </a:pPr>
            <a:r>
              <a:rPr lang="en-US" sz="2400" dirty="0" smtClean="0"/>
              <a:t>       Return Rate:2.17%</a:t>
            </a:r>
          </a:p>
          <a:p>
            <a:pPr>
              <a:buFont typeface="Arial" pitchFamily="34" charset="0"/>
              <a:buChar char="•"/>
            </a:pPr>
            <a:r>
              <a:rPr lang="en-US" sz="2400" b="1" dirty="0" smtClean="0"/>
              <a:t>Product Target &amp; Performance Dashboard</a:t>
            </a:r>
          </a:p>
          <a:p>
            <a:pPr marL="109723" indent="0">
              <a:buNone/>
            </a:pPr>
            <a:r>
              <a:rPr lang="en-US" sz="2400" dirty="0"/>
              <a:t> </a:t>
            </a:r>
            <a:r>
              <a:rPr lang="en-US" sz="2400" dirty="0" smtClean="0"/>
              <a:t>   Total Orders: 25K</a:t>
            </a:r>
          </a:p>
          <a:p>
            <a:pPr marL="109723" indent="0">
              <a:buNone/>
            </a:pPr>
            <a:r>
              <a:rPr lang="en-US" sz="2400" dirty="0"/>
              <a:t> </a:t>
            </a:r>
            <a:r>
              <a:rPr lang="en-US" sz="2400" dirty="0" smtClean="0"/>
              <a:t>    Total Revenue: $24.91M</a:t>
            </a:r>
          </a:p>
          <a:p>
            <a:pPr marL="109723" indent="0">
              <a:buNone/>
            </a:pPr>
            <a:r>
              <a:rPr lang="en-US" sz="2400" dirty="0" smtClean="0"/>
              <a:t>     Total Profit: $10.46M</a:t>
            </a:r>
          </a:p>
          <a:p>
            <a:pPr marL="109723" indent="0">
              <a:buNone/>
            </a:pPr>
            <a:r>
              <a:rPr lang="en-US" sz="2400" dirty="0"/>
              <a:t> </a:t>
            </a:r>
            <a:r>
              <a:rPr lang="en-US" sz="2400" dirty="0" smtClean="0"/>
              <a:t>     Total Selling product: Water Bottle</a:t>
            </a:r>
            <a:endParaRPr lang="en-IN" sz="2400" dirty="0"/>
          </a:p>
        </p:txBody>
      </p:sp>
    </p:spTree>
    <p:extLst>
      <p:ext uri="{BB962C8B-B14F-4D97-AF65-F5344CB8AC3E}">
        <p14:creationId xmlns:p14="http://schemas.microsoft.com/office/powerpoint/2010/main" val="2945620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Key metrices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t>Customer Demographics Dashboard:</a:t>
            </a:r>
          </a:p>
          <a:p>
            <a:r>
              <a:rPr lang="en-US" sz="2400" dirty="0" smtClean="0"/>
              <a:t>Orders by income level: High(11.5K), Below </a:t>
            </a:r>
            <a:r>
              <a:rPr lang="en-US" sz="2400" dirty="0" smtClean="0"/>
              <a:t>Avg (</a:t>
            </a:r>
            <a:r>
              <a:rPr lang="en-US" sz="2400" dirty="0" smtClean="0"/>
              <a:t>6.5K).</a:t>
            </a:r>
          </a:p>
          <a:p>
            <a:r>
              <a:rPr lang="en-US" sz="2400" dirty="0" smtClean="0"/>
              <a:t>Orders by education </a:t>
            </a:r>
            <a:r>
              <a:rPr lang="en-US" sz="2400" dirty="0" smtClean="0"/>
              <a:t>– Graduates , Still </a:t>
            </a:r>
            <a:r>
              <a:rPr lang="en-US" sz="2400" dirty="0" smtClean="0"/>
              <a:t>pursuing etc..</a:t>
            </a:r>
          </a:p>
          <a:p>
            <a:r>
              <a:rPr lang="en-US" sz="2400" dirty="0" smtClean="0"/>
              <a:t>Gender </a:t>
            </a:r>
            <a:r>
              <a:rPr lang="en-US" sz="2400" dirty="0" smtClean="0"/>
              <a:t>Distribution : Male </a:t>
            </a:r>
            <a:r>
              <a:rPr lang="en-US" sz="2400" dirty="0" smtClean="0"/>
              <a:t>(42K) Female(41K).</a:t>
            </a:r>
          </a:p>
          <a:p>
            <a:r>
              <a:rPr lang="en-US" sz="2400" dirty="0" smtClean="0"/>
              <a:t>Quantity sold by category: Accessories(58K)</a:t>
            </a:r>
          </a:p>
          <a:p>
            <a:pPr marL="109723" indent="0">
              <a:buNone/>
            </a:pPr>
            <a:endParaRPr lang="en-US" sz="2400" dirty="0" smtClean="0"/>
          </a:p>
          <a:p>
            <a:pPr marL="109723" indent="0">
              <a:buNone/>
            </a:pPr>
            <a:endParaRPr lang="en-US" sz="2400" dirty="0"/>
          </a:p>
          <a:p>
            <a:pPr marL="109723" indent="0">
              <a:buNone/>
            </a:pPr>
            <a:endParaRPr lang="en-US" sz="2400" dirty="0" smtClean="0"/>
          </a:p>
          <a:p>
            <a:pPr marL="109723" indent="0">
              <a:buNone/>
            </a:pPr>
            <a:endParaRPr lang="en-US" sz="2400" dirty="0"/>
          </a:p>
          <a:p>
            <a:pPr marL="109723" indent="0">
              <a:buNone/>
            </a:pPr>
            <a:endParaRPr lang="en-IN" sz="2400" dirty="0"/>
          </a:p>
        </p:txBody>
      </p:sp>
    </p:spTree>
    <p:extLst>
      <p:ext uri="{BB962C8B-B14F-4D97-AF65-F5344CB8AC3E}">
        <p14:creationId xmlns:p14="http://schemas.microsoft.com/office/powerpoint/2010/main" val="143154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Key metrices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smtClean="0"/>
              <a:t>Geographic Sales Dashboard</a:t>
            </a:r>
          </a:p>
          <a:p>
            <a:r>
              <a:rPr lang="en-US" sz="2400" dirty="0" smtClean="0"/>
              <a:t>Total Revenue by country: Shows sales distribution across countries.</a:t>
            </a:r>
          </a:p>
          <a:p>
            <a:r>
              <a:rPr lang="en-US" sz="2400" dirty="0" smtClean="0"/>
              <a:t>Revenue by continent: Filters and compares sales across continents</a:t>
            </a:r>
          </a:p>
          <a:p>
            <a:r>
              <a:rPr lang="en-US" sz="2400" dirty="0" smtClean="0"/>
              <a:t>Orders by country : Total order placed per country</a:t>
            </a:r>
            <a:endParaRPr lang="en-IN" sz="2400" dirty="0"/>
          </a:p>
        </p:txBody>
      </p:sp>
    </p:spTree>
    <p:extLst>
      <p:ext uri="{BB962C8B-B14F-4D97-AF65-F5344CB8AC3E}">
        <p14:creationId xmlns:p14="http://schemas.microsoft.com/office/powerpoint/2010/main" val="2851112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365104"/>
            <a:ext cx="8229601" cy="2209434"/>
          </a:xfrm>
        </p:spPr>
        <p:txBody>
          <a:bodyPr>
            <a:normAutofit lnSpcReduction="10000"/>
          </a:bodyPr>
          <a:lstStyle/>
          <a:p>
            <a:r>
              <a:rPr lang="en-US" sz="2400" dirty="0" smtClean="0"/>
              <a:t>This line chart tracks total revenue over time on a monthly or quarterly basis.</a:t>
            </a:r>
          </a:p>
          <a:p>
            <a:r>
              <a:rPr lang="en-US" sz="2400" dirty="0" smtClean="0"/>
              <a:t>There is clear declining trend in revenue from mid 2020 to early 2022</a:t>
            </a:r>
          </a:p>
          <a:p>
            <a:r>
              <a:rPr lang="en-US" sz="2400" dirty="0" smtClean="0"/>
              <a:t>The chart also includes a dotted trendline ,which confirms the downword movement.</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332656"/>
            <a:ext cx="5832648" cy="3803845"/>
          </a:xfrm>
          <a:prstGeom prst="rect">
            <a:avLst/>
          </a:prstGeom>
        </p:spPr>
      </p:pic>
    </p:spTree>
    <p:extLst>
      <p:ext uri="{BB962C8B-B14F-4D97-AF65-F5344CB8AC3E}">
        <p14:creationId xmlns:p14="http://schemas.microsoft.com/office/powerpoint/2010/main" val="4074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61048"/>
            <a:ext cx="8229601" cy="2713490"/>
          </a:xfrm>
        </p:spPr>
        <p:txBody>
          <a:bodyPr>
            <a:normAutofit fontScale="92500" lnSpcReduction="20000"/>
          </a:bodyPr>
          <a:lstStyle/>
          <a:p>
            <a:r>
              <a:rPr lang="en-US" sz="2400" dirty="0" smtClean="0"/>
              <a:t>The Category vs total orders chart shows that accessories dominate the product orders with over 17,000 units, followed by Bikes and then clothing . This indicates strong consumer interest in accessory products, potentially due to lower pricing or higher utility. </a:t>
            </a:r>
          </a:p>
          <a:p>
            <a:r>
              <a:rPr lang="en-US" sz="2400" dirty="0" smtClean="0"/>
              <a:t>Accessories have the highest number of orders among all categories contributing the most to total sales volume.</a:t>
            </a:r>
          </a:p>
          <a:p>
            <a:r>
              <a:rPr lang="en-US" sz="2400" dirty="0" smtClean="0"/>
              <a:t>Bikes are the second most ordered category</a:t>
            </a:r>
          </a:p>
          <a:p>
            <a:r>
              <a:rPr lang="en-US" sz="2400" dirty="0" smtClean="0"/>
              <a:t>Clothing has the lowest order volume under 7K orders.</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332656"/>
            <a:ext cx="5472608" cy="3312368"/>
          </a:xfrm>
          <a:prstGeom prst="rect">
            <a:avLst/>
          </a:prstGeom>
        </p:spPr>
      </p:pic>
    </p:spTree>
    <p:extLst>
      <p:ext uri="{BB962C8B-B14F-4D97-AF65-F5344CB8AC3E}">
        <p14:creationId xmlns:p14="http://schemas.microsoft.com/office/powerpoint/2010/main" val="106116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933056"/>
            <a:ext cx="8229601" cy="2641482"/>
          </a:xfrm>
        </p:spPr>
        <p:txBody>
          <a:bodyPr>
            <a:normAutofit lnSpcReduction="10000"/>
          </a:bodyPr>
          <a:lstStyle/>
          <a:p>
            <a:r>
              <a:rPr lang="en-US" dirty="0" smtClean="0"/>
              <a:t>This chart displays the weekly total number of orders over a 2-year period.</a:t>
            </a:r>
          </a:p>
          <a:p>
            <a:r>
              <a:rPr lang="en-US" dirty="0" smtClean="0"/>
              <a:t>The area is shaded ,showing order volume intensity.</a:t>
            </a:r>
          </a:p>
          <a:p>
            <a:r>
              <a:rPr lang="en-US" dirty="0" smtClean="0"/>
              <a:t>The trend starts strong in early 2020 then shows a steady decline through 2021 and into 2022.</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3" y="332656"/>
            <a:ext cx="5328592" cy="3245017"/>
          </a:xfrm>
          <a:prstGeom prst="rect">
            <a:avLst/>
          </a:prstGeom>
        </p:spPr>
      </p:pic>
    </p:spTree>
    <p:extLst>
      <p:ext uri="{BB962C8B-B14F-4D97-AF65-F5344CB8AC3E}">
        <p14:creationId xmlns:p14="http://schemas.microsoft.com/office/powerpoint/2010/main" val="3891010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49080"/>
            <a:ext cx="8229601" cy="2425458"/>
          </a:xfrm>
        </p:spPr>
        <p:txBody>
          <a:bodyPr>
            <a:normAutofit/>
          </a:bodyPr>
          <a:lstStyle/>
          <a:p>
            <a:r>
              <a:rPr lang="en-US" sz="2400" dirty="0" smtClean="0"/>
              <a:t>This chart visualizes order volume for different sub</a:t>
            </a:r>
          </a:p>
          <a:p>
            <a:pPr marL="109723" indent="0">
              <a:buNone/>
            </a:pPr>
            <a:r>
              <a:rPr lang="en-US" sz="2400" dirty="0" smtClean="0"/>
              <a:t>categories(</a:t>
            </a:r>
            <a:r>
              <a:rPr lang="en-US" sz="2400" dirty="0" err="1" smtClean="0"/>
              <a:t>e.g</a:t>
            </a:r>
            <a:r>
              <a:rPr lang="en-US" sz="2400" dirty="0" smtClean="0"/>
              <a:t> helmets, tires, water bottles etc..)</a:t>
            </a:r>
          </a:p>
          <a:p>
            <a:pPr marL="109723" indent="0">
              <a:buNone/>
            </a:pPr>
            <a:r>
              <a:rPr lang="en-US" sz="2400" dirty="0" smtClean="0"/>
              <a:t>The longest bar represents the subcategory with the highest total orders, possibly making up more than 30% of total subcategory sales.</a:t>
            </a:r>
          </a:p>
          <a:p>
            <a:pPr marL="109723" indent="0">
              <a:buNone/>
            </a:pPr>
            <a:r>
              <a:rPr lang="en-US" sz="2400" dirty="0" smtClean="0"/>
              <a:t>The shortest bar indicates the least ordered subcategory</a:t>
            </a:r>
            <a:endParaRPr lang="en-IN"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908720"/>
            <a:ext cx="6343976" cy="2387723"/>
          </a:xfrm>
          <a:prstGeom prst="rect">
            <a:avLst/>
          </a:prstGeom>
        </p:spPr>
      </p:pic>
    </p:spTree>
    <p:extLst>
      <p:ext uri="{BB962C8B-B14F-4D97-AF65-F5344CB8AC3E}">
        <p14:creationId xmlns:p14="http://schemas.microsoft.com/office/powerpoint/2010/main" val="2942034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53136"/>
            <a:ext cx="8229601" cy="1921402"/>
          </a:xfrm>
        </p:spPr>
        <p:txBody>
          <a:bodyPr>
            <a:normAutofit fontScale="92500" lnSpcReduction="10000"/>
          </a:bodyPr>
          <a:lstStyle/>
          <a:p>
            <a:r>
              <a:rPr lang="en-US" dirty="0" smtClean="0"/>
              <a:t>The pie chart shows that the majority of orders come from high –income customers (46.13%), </a:t>
            </a:r>
            <a:r>
              <a:rPr lang="en-US" dirty="0" err="1" smtClean="0"/>
              <a:t>followes</a:t>
            </a:r>
            <a:r>
              <a:rPr lang="en-US" dirty="0" smtClean="0"/>
              <a:t> by below-average income groups(25.93%). This indicates a wide customer base ranging from price sensitive buyers to premium shoppers.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4715" y="764704"/>
            <a:ext cx="4901541" cy="3600400"/>
          </a:xfrm>
          <a:prstGeom prst="rect">
            <a:avLst/>
          </a:prstGeom>
        </p:spPr>
      </p:pic>
    </p:spTree>
    <p:extLst>
      <p:ext uri="{BB962C8B-B14F-4D97-AF65-F5344CB8AC3E}">
        <p14:creationId xmlns:p14="http://schemas.microsoft.com/office/powerpoint/2010/main" val="263841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normAutofit/>
          </a:bodyPr>
          <a:lstStyle/>
          <a:p>
            <a:r>
              <a:rPr lang="en-US" sz="1900" dirty="0"/>
              <a:t>To analyze Total orders, revenue, profit, return rates, and customer behavior across categories , time periods, and regions to identify performance trends and customer segments.</a:t>
            </a:r>
          </a:p>
          <a:p>
            <a:r>
              <a:rPr lang="en-US" sz="1900" dirty="0"/>
              <a:t>To monitor sales performance and identify trends across different product categories and time period.</a:t>
            </a:r>
          </a:p>
          <a:p>
            <a:r>
              <a:rPr lang="en-US" sz="1900" dirty="0"/>
              <a:t>To evaluate the effectiveness of current sales strategies using KPIs like total orders, revenue, profit, and return rate.</a:t>
            </a:r>
          </a:p>
          <a:p>
            <a:r>
              <a:rPr lang="en-US" sz="1900" dirty="0"/>
              <a:t>To segment customers based on income and education levels for targated marketing and engagement.</a:t>
            </a:r>
          </a:p>
          <a:p>
            <a:r>
              <a:rPr lang="en-US" sz="1900" dirty="0"/>
              <a:t>To analyze regional sales distribution and identify high performing countries and continents</a:t>
            </a:r>
          </a:p>
          <a:p>
            <a:endParaRPr lang="en-IN" sz="1900" dirty="0"/>
          </a:p>
        </p:txBody>
      </p:sp>
    </p:spTree>
    <p:extLst>
      <p:ext uri="{BB962C8B-B14F-4D97-AF65-F5344CB8AC3E}">
        <p14:creationId xmlns:p14="http://schemas.microsoft.com/office/powerpoint/2010/main" val="332895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97152"/>
            <a:ext cx="8229601" cy="1777386"/>
          </a:xfrm>
        </p:spPr>
        <p:txBody>
          <a:bodyPr>
            <a:normAutofit fontScale="85000" lnSpcReduction="10000"/>
          </a:bodyPr>
          <a:lstStyle/>
          <a:p>
            <a:r>
              <a:rPr lang="en-US" dirty="0" smtClean="0"/>
              <a:t>The Donut chart of customer vs Education category shows that the business caters mostly to graduate (35.87%) and students currently pursuing education(29.02%). This indicates a strong customer base among educated and younger audiences.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7704" y="1124744"/>
            <a:ext cx="5133783" cy="3312368"/>
          </a:xfrm>
          <a:prstGeom prst="rect">
            <a:avLst/>
          </a:prstGeom>
        </p:spPr>
      </p:pic>
    </p:spTree>
    <p:extLst>
      <p:ext uri="{BB962C8B-B14F-4D97-AF65-F5344CB8AC3E}">
        <p14:creationId xmlns:p14="http://schemas.microsoft.com/office/powerpoint/2010/main" val="405176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21088"/>
            <a:ext cx="8229601" cy="2353450"/>
          </a:xfrm>
        </p:spPr>
        <p:txBody>
          <a:bodyPr>
            <a:normAutofit/>
          </a:bodyPr>
          <a:lstStyle/>
          <a:p>
            <a:r>
              <a:rPr lang="en-US" sz="2000" dirty="0" smtClean="0"/>
              <a:t>The chart shows that both male and female customers have an equal share in total returns, each contributing 1.81K. This suggests gender does not significantly influence return behavior. Therefore, efforts to reduce return rates should</a:t>
            </a:r>
          </a:p>
          <a:p>
            <a:pPr marL="109723" indent="0">
              <a:buNone/>
            </a:pPr>
            <a:r>
              <a:rPr lang="en-US" sz="2000" dirty="0"/>
              <a:t> </a:t>
            </a:r>
            <a:r>
              <a:rPr lang="en-US" sz="2000" dirty="0" smtClean="0"/>
              <a:t>focus on product quality, fit, or delivery experience, rather than demographic-specific adjustments.</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1268760"/>
            <a:ext cx="4320480" cy="2160240"/>
          </a:xfrm>
          <a:prstGeom prst="rect">
            <a:avLst/>
          </a:prstGeom>
        </p:spPr>
      </p:pic>
    </p:spTree>
    <p:extLst>
      <p:ext uri="{BB962C8B-B14F-4D97-AF65-F5344CB8AC3E}">
        <p14:creationId xmlns:p14="http://schemas.microsoft.com/office/powerpoint/2010/main" val="1921773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43000"/>
            <a:ext cx="8291265" cy="773832"/>
          </a:xfrm>
        </p:spPr>
        <p:txBody>
          <a:bodyPr>
            <a:normAutofit fontScale="90000"/>
          </a:bodyPr>
          <a:lstStyle/>
          <a:p>
            <a:pPr marL="342900" indent="-342900">
              <a:buFont typeface="Wingdings" pitchFamily="2" charset="2"/>
              <a:buChar char="§"/>
            </a:pPr>
            <a:r>
              <a:rPr lang="en-US" sz="2400" b="1" dirty="0" smtClean="0"/>
              <a:t>Key Insights</a:t>
            </a:r>
            <a:r>
              <a:rPr lang="en-US" sz="2400" dirty="0" smtClean="0"/>
              <a:t>(</a:t>
            </a:r>
            <a:r>
              <a:rPr lang="en-US" sz="2400" b="1" dirty="0"/>
              <a:t>Product Target &amp; Performance </a:t>
            </a:r>
            <a:r>
              <a:rPr lang="en-US" sz="2400" b="1" dirty="0" smtClean="0"/>
              <a:t>Dashboard)</a:t>
            </a:r>
            <a:endParaRPr lang="en-IN" sz="2400" dirty="0"/>
          </a:p>
        </p:txBody>
      </p:sp>
      <p:sp>
        <p:nvSpPr>
          <p:cNvPr id="3" name="Content Placeholder 2"/>
          <p:cNvSpPr>
            <a:spLocks noGrp="1"/>
          </p:cNvSpPr>
          <p:nvPr>
            <p:ph idx="1"/>
          </p:nvPr>
        </p:nvSpPr>
        <p:spPr>
          <a:xfrm>
            <a:off x="457200" y="1844824"/>
            <a:ext cx="8229601" cy="4729714"/>
          </a:xfrm>
        </p:spPr>
        <p:txBody>
          <a:bodyPr>
            <a:normAutofit/>
          </a:bodyPr>
          <a:lstStyle/>
          <a:p>
            <a:r>
              <a:rPr lang="en-US" sz="2400" dirty="0" smtClean="0"/>
              <a:t>Revenue performance is strong, very close to the goal</a:t>
            </a:r>
          </a:p>
          <a:p>
            <a:r>
              <a:rPr lang="en-US" sz="2400" dirty="0" smtClean="0"/>
              <a:t>Orders and Profit are slightly below target, including the need to: Increase sales volume</a:t>
            </a:r>
          </a:p>
          <a:p>
            <a:pPr marL="109723" indent="0">
              <a:buNone/>
            </a:pPr>
            <a:r>
              <a:rPr lang="en-US" sz="2400" dirty="0"/>
              <a:t> </a:t>
            </a:r>
            <a:r>
              <a:rPr lang="en-US" sz="2400" dirty="0" smtClean="0"/>
              <a:t>             Improve profit margins or reduce costs</a:t>
            </a:r>
          </a:p>
          <a:p>
            <a:pPr>
              <a:buFont typeface="Arial" pitchFamily="34" charset="0"/>
              <a:buChar char="•"/>
            </a:pPr>
            <a:r>
              <a:rPr lang="en-US" sz="2400" b="1" dirty="0" smtClean="0"/>
              <a:t>Top Product highlight : </a:t>
            </a:r>
          </a:p>
          <a:p>
            <a:pPr marL="109723" indent="0">
              <a:buNone/>
            </a:pPr>
            <a:r>
              <a:rPr lang="en-US" sz="2400" b="1" dirty="0"/>
              <a:t> </a:t>
            </a:r>
            <a:r>
              <a:rPr lang="en-US" sz="2400" b="1" dirty="0" smtClean="0"/>
              <a:t>  </a:t>
            </a:r>
            <a:r>
              <a:rPr lang="en-US" sz="2400" dirty="0" smtClean="0"/>
              <a:t>Water bottle – 30 </a:t>
            </a:r>
            <a:r>
              <a:rPr lang="en-US" sz="2400" dirty="0" err="1" smtClean="0"/>
              <a:t>oz</a:t>
            </a:r>
            <a:r>
              <a:rPr lang="en-US" sz="2400" dirty="0"/>
              <a:t> </a:t>
            </a:r>
            <a:r>
              <a:rPr lang="en-US" sz="2400" dirty="0" smtClean="0"/>
              <a:t>–One of the most frequently </a:t>
            </a:r>
          </a:p>
          <a:p>
            <a:pPr marL="109723" indent="0">
              <a:buNone/>
            </a:pPr>
            <a:r>
              <a:rPr lang="en-US" sz="2400" dirty="0" smtClean="0"/>
              <a:t>       </a:t>
            </a:r>
            <a:r>
              <a:rPr lang="en-US" sz="2400" dirty="0" err="1" smtClean="0"/>
              <a:t>orderd</a:t>
            </a:r>
            <a:r>
              <a:rPr lang="en-US" sz="2400" dirty="0" smtClean="0"/>
              <a:t> items(high volume).</a:t>
            </a:r>
          </a:p>
          <a:p>
            <a:pPr>
              <a:buFont typeface="Arial" pitchFamily="34" charset="0"/>
              <a:buChar char="•"/>
            </a:pPr>
            <a:r>
              <a:rPr lang="en-US" sz="2400" dirty="0"/>
              <a:t> </a:t>
            </a:r>
            <a:r>
              <a:rPr lang="en-US" sz="2400" dirty="0" smtClean="0"/>
              <a:t>  </a:t>
            </a:r>
            <a:r>
              <a:rPr lang="en-US" sz="2000" b="1" dirty="0" smtClean="0"/>
              <a:t>The “Orders vs week ” chart shows</a:t>
            </a:r>
          </a:p>
          <a:p>
            <a:pPr marL="109723" indent="0">
              <a:buNone/>
            </a:pPr>
            <a:r>
              <a:rPr lang="en-US" sz="2400" dirty="0" smtClean="0"/>
              <a:t>    Orders peaked in early 2020</a:t>
            </a:r>
          </a:p>
          <a:p>
            <a:pPr marL="109723" indent="0">
              <a:buNone/>
            </a:pPr>
            <a:r>
              <a:rPr lang="en-US" sz="2400" dirty="0" smtClean="0"/>
              <a:t>     Consistent decline through 2021-2022</a:t>
            </a:r>
          </a:p>
          <a:p>
            <a:pPr marL="109723" indent="0">
              <a:buNone/>
            </a:pPr>
            <a:r>
              <a:rPr lang="en-US" sz="2400" dirty="0" smtClean="0"/>
              <a:t>     A small recovery spike mid - 2021</a:t>
            </a:r>
            <a:endParaRPr lang="en-IN" sz="2400" dirty="0"/>
          </a:p>
        </p:txBody>
      </p:sp>
    </p:spTree>
    <p:extLst>
      <p:ext uri="{BB962C8B-B14F-4D97-AF65-F5344CB8AC3E}">
        <p14:creationId xmlns:p14="http://schemas.microsoft.com/office/powerpoint/2010/main" val="1076108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1" cy="701824"/>
          </a:xfrm>
        </p:spPr>
        <p:txBody>
          <a:bodyPr>
            <a:normAutofit/>
          </a:bodyPr>
          <a:lstStyle/>
          <a:p>
            <a:pPr marL="342900" indent="-342900">
              <a:buFont typeface="Wingdings" pitchFamily="2" charset="2"/>
              <a:buChar char="§"/>
            </a:pPr>
            <a:r>
              <a:rPr lang="en-US" sz="2400" b="1" dirty="0" smtClean="0"/>
              <a:t>Key Insights (Customer demographics dashboard)</a:t>
            </a:r>
            <a:endParaRPr lang="en-IN" sz="2400" b="1" dirty="0"/>
          </a:p>
        </p:txBody>
      </p:sp>
      <p:sp>
        <p:nvSpPr>
          <p:cNvPr id="3" name="Content Placeholder 2"/>
          <p:cNvSpPr>
            <a:spLocks noGrp="1"/>
          </p:cNvSpPr>
          <p:nvPr>
            <p:ph idx="1"/>
          </p:nvPr>
        </p:nvSpPr>
        <p:spPr>
          <a:xfrm>
            <a:off x="457200" y="1772816"/>
            <a:ext cx="8229601" cy="4801722"/>
          </a:xfrm>
        </p:spPr>
        <p:txBody>
          <a:bodyPr>
            <a:normAutofit/>
          </a:bodyPr>
          <a:lstStyle/>
          <a:p>
            <a:r>
              <a:rPr lang="en-US" sz="2000" dirty="0" smtClean="0"/>
              <a:t>High income customers account for the largest share of total orders(46.13%, 12K)</a:t>
            </a:r>
          </a:p>
          <a:p>
            <a:r>
              <a:rPr lang="en-US" sz="2000" dirty="0" smtClean="0"/>
              <a:t>Below Average income group also contribute significantly (25.93%,6K orders)</a:t>
            </a:r>
          </a:p>
          <a:p>
            <a:r>
              <a:rPr lang="en-US" sz="2000" dirty="0" smtClean="0"/>
              <a:t>Very high Income </a:t>
            </a:r>
            <a:r>
              <a:rPr lang="en-IN" sz="2000" dirty="0" smtClean="0"/>
              <a:t>group contributes the least(13.11%).</a:t>
            </a:r>
          </a:p>
          <a:p>
            <a:r>
              <a:rPr lang="en-US" sz="2000" dirty="0" smtClean="0"/>
              <a:t>High income individuals are your most active buyers, but there’s untapped potential in very high income and average income groups.</a:t>
            </a:r>
          </a:p>
          <a:p>
            <a:r>
              <a:rPr lang="en-US" sz="2000" dirty="0" smtClean="0"/>
              <a:t>Graduate make up the largest segment (35.87%).</a:t>
            </a:r>
          </a:p>
          <a:p>
            <a:pPr marL="109723" indent="0">
              <a:buNone/>
            </a:pPr>
            <a:r>
              <a:rPr lang="en-US" sz="2000" dirty="0"/>
              <a:t> </a:t>
            </a:r>
            <a:r>
              <a:rPr lang="en-US" sz="2000" dirty="0" smtClean="0"/>
              <a:t>   followed by those still pursuing education(29.02%)</a:t>
            </a:r>
          </a:p>
          <a:p>
            <a:pPr marL="109723" indent="0">
              <a:buNone/>
            </a:pPr>
            <a:r>
              <a:rPr lang="en-US" sz="2000" dirty="0"/>
              <a:t> </a:t>
            </a:r>
            <a:r>
              <a:rPr lang="en-US" sz="2000" dirty="0" smtClean="0"/>
              <a:t>    undergrads and graduated are equally distributed(17% each)</a:t>
            </a:r>
          </a:p>
        </p:txBody>
      </p:sp>
    </p:spTree>
    <p:extLst>
      <p:ext uri="{BB962C8B-B14F-4D97-AF65-F5344CB8AC3E}">
        <p14:creationId xmlns:p14="http://schemas.microsoft.com/office/powerpoint/2010/main" val="706105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08720"/>
            <a:ext cx="8229601" cy="648072"/>
          </a:xfrm>
        </p:spPr>
        <p:txBody>
          <a:bodyPr>
            <a:normAutofit/>
          </a:bodyPr>
          <a:lstStyle/>
          <a:p>
            <a:r>
              <a:rPr lang="en-US" sz="3600" b="1" dirty="0" smtClean="0">
                <a:latin typeface="Times New Roman" pitchFamily="18" charset="0"/>
                <a:cs typeface="Times New Roman" pitchFamily="18" charset="0"/>
              </a:rPr>
              <a:t>Business Values</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44824"/>
            <a:ext cx="8229601" cy="4729714"/>
          </a:xfrm>
        </p:spPr>
        <p:txBody>
          <a:bodyPr>
            <a:normAutofit/>
          </a:bodyPr>
          <a:lstStyle/>
          <a:p>
            <a:r>
              <a:rPr lang="en-US" sz="2400" dirty="0" smtClean="0"/>
              <a:t>Identifies key customer segments based on income, education, and gender</a:t>
            </a:r>
          </a:p>
          <a:p>
            <a:r>
              <a:rPr lang="en-US" sz="2400" dirty="0" smtClean="0"/>
              <a:t>Supports targated marketing , like student offers or premium product promotions</a:t>
            </a:r>
          </a:p>
          <a:p>
            <a:r>
              <a:rPr lang="en-US" sz="2400" dirty="0" smtClean="0"/>
              <a:t>Highlights best selling products Categories (</a:t>
            </a:r>
            <a:r>
              <a:rPr lang="en-US" sz="2400" dirty="0" err="1" smtClean="0"/>
              <a:t>e.g</a:t>
            </a:r>
            <a:r>
              <a:rPr lang="en-US" sz="2400" dirty="0" smtClean="0"/>
              <a:t>, Accessories) for inventory and sales focus.</a:t>
            </a:r>
          </a:p>
          <a:p>
            <a:r>
              <a:rPr lang="en-US" sz="2400" dirty="0" smtClean="0"/>
              <a:t>Ensures inclusive branding by showing balance male female customer base.</a:t>
            </a:r>
          </a:p>
          <a:p>
            <a:r>
              <a:rPr lang="en-US" sz="2400" dirty="0" smtClean="0"/>
              <a:t>Improves decision making with data on customer behavior and order patterens.</a:t>
            </a:r>
            <a:endParaRPr lang="en-IN" sz="2400" dirty="0"/>
          </a:p>
        </p:txBody>
      </p:sp>
    </p:spTree>
    <p:extLst>
      <p:ext uri="{BB962C8B-B14F-4D97-AF65-F5344CB8AC3E}">
        <p14:creationId xmlns:p14="http://schemas.microsoft.com/office/powerpoint/2010/main" val="1843009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980728"/>
            <a:ext cx="8229601" cy="576064"/>
          </a:xfrm>
        </p:spPr>
        <p:txBody>
          <a:bodyPr>
            <a:normAutofit fontScale="90000"/>
          </a:bodyPr>
          <a:lstStyle/>
          <a:p>
            <a:r>
              <a:rPr lang="en-US" dirty="0" smtClean="0">
                <a:latin typeface="Times New Roman" pitchFamily="18" charset="0"/>
                <a:cs typeface="Times New Roman" pitchFamily="18" charset="0"/>
              </a:rPr>
              <a:t>Conclusion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28800"/>
            <a:ext cx="8229601" cy="4945738"/>
          </a:xfrm>
        </p:spPr>
        <p:txBody>
          <a:bodyPr>
            <a:normAutofit/>
          </a:bodyPr>
          <a:lstStyle/>
          <a:p>
            <a:r>
              <a:rPr lang="en-US" sz="2400" dirty="0" smtClean="0"/>
              <a:t>The customer demographics dashboard provides valuable insights into who the customers are, how they behave , and what they purchase. By analyzing income levels, education backgrounds, gender distribution and order patterens , the business gains a deeper understanding of its target audience.</a:t>
            </a:r>
          </a:p>
          <a:p>
            <a:r>
              <a:rPr lang="en-US" sz="2400" dirty="0" smtClean="0"/>
              <a:t>These insights support smarter marketing , better product positioning, and more personalized experience. The dashboard helps the business make data driven decisions that increase engagement , boost sales, and strengthen long term customer relationships.</a:t>
            </a:r>
            <a:endParaRPr lang="en-IN" sz="2400" dirty="0"/>
          </a:p>
        </p:txBody>
      </p:sp>
    </p:spTree>
    <p:extLst>
      <p:ext uri="{BB962C8B-B14F-4D97-AF65-F5344CB8AC3E}">
        <p14:creationId xmlns:p14="http://schemas.microsoft.com/office/powerpoint/2010/main" val="4179293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24944"/>
            <a:ext cx="8229601" cy="2376264"/>
          </a:xfrm>
        </p:spPr>
        <p:txBody>
          <a:bodyPr>
            <a:normAutofit/>
          </a:bodyPr>
          <a:lstStyle/>
          <a:p>
            <a:pPr marL="109723" indent="0">
              <a:buNone/>
            </a:pPr>
            <a:r>
              <a:rPr lang="en-US" sz="6600" b="1" dirty="0" smtClean="0"/>
              <a:t>       Thank You</a:t>
            </a:r>
            <a:r>
              <a:rPr lang="en-US" sz="6600" b="1" dirty="0" smtClean="0">
                <a:sym typeface="Wingdings" pitchFamily="2" charset="2"/>
              </a:rPr>
              <a:t></a:t>
            </a:r>
            <a:endParaRPr lang="en-IN" sz="6600" b="1" dirty="0"/>
          </a:p>
        </p:txBody>
      </p:sp>
    </p:spTree>
    <p:extLst>
      <p:ext uri="{BB962C8B-B14F-4D97-AF65-F5344CB8AC3E}">
        <p14:creationId xmlns:p14="http://schemas.microsoft.com/office/powerpoint/2010/main" val="1389562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1" cy="853106"/>
          </a:xfrm>
        </p:spPr>
        <p:txBody>
          <a:bodyPr/>
          <a:lstStyle/>
          <a:p>
            <a:r>
              <a:rPr lang="en-US" dirty="0" smtClean="0"/>
              <a:t>Data Overview</a:t>
            </a:r>
            <a:endParaRPr lang="en-IN" dirty="0"/>
          </a:p>
        </p:txBody>
      </p:sp>
      <p:sp>
        <p:nvSpPr>
          <p:cNvPr id="3" name="Content Placeholder 2"/>
          <p:cNvSpPr>
            <a:spLocks noGrp="1"/>
          </p:cNvSpPr>
          <p:nvPr>
            <p:ph idx="1"/>
          </p:nvPr>
        </p:nvSpPr>
        <p:spPr>
          <a:xfrm>
            <a:off x="351894" y="1996106"/>
            <a:ext cx="8229601" cy="4325112"/>
          </a:xfrm>
        </p:spPr>
        <p:txBody>
          <a:bodyPr>
            <a:normAutofit/>
          </a:bodyPr>
          <a:lstStyle/>
          <a:p>
            <a:r>
              <a:rPr lang="en-US" sz="2300" dirty="0"/>
              <a:t>This dataset contains multiple tables and connection between them.</a:t>
            </a:r>
          </a:p>
          <a:p>
            <a:pPr>
              <a:buFont typeface="Wingdings" pitchFamily="2" charset="2"/>
              <a:buChar char="Ø"/>
            </a:pPr>
            <a:r>
              <a:rPr lang="en-US" sz="2300" b="1" dirty="0"/>
              <a:t>Dataset highlights</a:t>
            </a:r>
          </a:p>
          <a:p>
            <a:r>
              <a:rPr lang="en-US" sz="2300" dirty="0"/>
              <a:t>Revenue – 2.91M</a:t>
            </a:r>
          </a:p>
          <a:p>
            <a:r>
              <a:rPr lang="en-US" sz="2300" dirty="0"/>
              <a:t>Profit – 10.46</a:t>
            </a:r>
          </a:p>
          <a:p>
            <a:r>
              <a:rPr lang="en-US" sz="2300" dirty="0"/>
              <a:t>Total orders – 25K</a:t>
            </a:r>
          </a:p>
          <a:p>
            <a:r>
              <a:rPr lang="en-US" sz="2300" dirty="0"/>
              <a:t>Return rate – 2.17</a:t>
            </a:r>
          </a:p>
          <a:p>
            <a:pPr>
              <a:buFont typeface="Wingdings" pitchFamily="2" charset="2"/>
              <a:buChar char="Ø"/>
            </a:pPr>
            <a:r>
              <a:rPr lang="en-US" sz="1900" b="1" dirty="0"/>
              <a:t>Key Fields</a:t>
            </a:r>
          </a:p>
          <a:p>
            <a:pPr marL="109723" indent="0">
              <a:buNone/>
            </a:pPr>
            <a:r>
              <a:rPr lang="en-US" sz="1900" dirty="0"/>
              <a:t>   This is too large dataset but the following are some key fields</a:t>
            </a:r>
          </a:p>
          <a:p>
            <a:pPr>
              <a:buFont typeface="Arial" pitchFamily="34" charset="0"/>
              <a:buChar char="•"/>
            </a:pPr>
            <a:r>
              <a:rPr lang="en-US" sz="1900" dirty="0"/>
              <a:t>Order date and Transaction date, Product name, Product category, Quantity sold, Unit price, Total revenue, total order, customer name, Gender, Country</a:t>
            </a:r>
            <a:r>
              <a:rPr lang="en-US" sz="1900" dirty="0" smtClean="0"/>
              <a:t>, continent </a:t>
            </a:r>
            <a:r>
              <a:rPr lang="en-US" sz="1900" dirty="0"/>
              <a:t>etc……..</a:t>
            </a:r>
            <a:endParaRPr lang="en-IN" sz="1900" dirty="0"/>
          </a:p>
        </p:txBody>
      </p:sp>
    </p:spTree>
    <p:extLst>
      <p:ext uri="{BB962C8B-B14F-4D97-AF65-F5344CB8AC3E}">
        <p14:creationId xmlns:p14="http://schemas.microsoft.com/office/powerpoint/2010/main" val="370009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6237312"/>
            <a:ext cx="8229601" cy="490736"/>
          </a:xfrm>
        </p:spPr>
        <p:txBody>
          <a:bodyPr>
            <a:normAutofit/>
          </a:bodyPr>
          <a:lstStyle/>
          <a:p>
            <a:r>
              <a:rPr lang="en-US" sz="2000" b="1" dirty="0" smtClean="0"/>
              <a:t>                         Sales Overview Dashboard</a:t>
            </a:r>
            <a:endParaRPr lang="en-IN" sz="20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404664"/>
            <a:ext cx="8424936" cy="5832648"/>
          </a:xfrm>
        </p:spPr>
      </p:pic>
    </p:spTree>
    <p:extLst>
      <p:ext uri="{BB962C8B-B14F-4D97-AF65-F5344CB8AC3E}">
        <p14:creationId xmlns:p14="http://schemas.microsoft.com/office/powerpoint/2010/main" val="2554698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1" cy="1066800"/>
          </a:xfrm>
        </p:spPr>
        <p:txBody>
          <a:bodyPr/>
          <a:lstStyle/>
          <a:p>
            <a:r>
              <a:rPr lang="en-US" dirty="0" smtClean="0"/>
              <a:t>Dashboard structure</a:t>
            </a:r>
            <a:endParaRPr lang="en-IN" dirty="0"/>
          </a:p>
        </p:txBody>
      </p:sp>
      <p:sp>
        <p:nvSpPr>
          <p:cNvPr id="3" name="Content Placeholder 2"/>
          <p:cNvSpPr>
            <a:spLocks noGrp="1"/>
          </p:cNvSpPr>
          <p:nvPr>
            <p:ph idx="1"/>
          </p:nvPr>
        </p:nvSpPr>
        <p:spPr>
          <a:xfrm>
            <a:off x="457200" y="1916832"/>
            <a:ext cx="8229601" cy="4657706"/>
          </a:xfrm>
        </p:spPr>
        <p:txBody>
          <a:bodyPr>
            <a:normAutofit/>
          </a:bodyPr>
          <a:lstStyle/>
          <a:p>
            <a:r>
              <a:rPr lang="en-US" sz="2000" dirty="0" smtClean="0"/>
              <a:t>To provide a high-level overview business performance through total orders, revenue, profit, and return metrics – along with category –specific performance and time based trends</a:t>
            </a:r>
          </a:p>
          <a:p>
            <a:r>
              <a:rPr lang="en-US" sz="2000" b="1" dirty="0" smtClean="0"/>
              <a:t>Key Elements</a:t>
            </a:r>
          </a:p>
          <a:p>
            <a:r>
              <a:rPr lang="en-US" sz="2000" b="1" dirty="0" smtClean="0"/>
              <a:t>KPI Cards :</a:t>
            </a:r>
            <a:r>
              <a:rPr lang="en-US" sz="2000" dirty="0" smtClean="0"/>
              <a:t>Total Revenue, profit, Total order, return rate</a:t>
            </a:r>
          </a:p>
          <a:p>
            <a:r>
              <a:rPr lang="en-US" sz="2000" b="1" dirty="0" smtClean="0"/>
              <a:t>Product Categories: </a:t>
            </a:r>
            <a:r>
              <a:rPr lang="en-US" sz="2000" dirty="0" smtClean="0"/>
              <a:t>Accessaries, Bike, Clothing….</a:t>
            </a:r>
          </a:p>
          <a:p>
            <a:r>
              <a:rPr lang="en-US" sz="2000" b="1" dirty="0" smtClean="0"/>
              <a:t>Trends: </a:t>
            </a:r>
            <a:r>
              <a:rPr lang="en-US" sz="2000" dirty="0" smtClean="0"/>
              <a:t>Over the time Revenue analysis, Product category-wise Total Revenue Comparison</a:t>
            </a:r>
          </a:p>
          <a:p>
            <a:r>
              <a:rPr lang="en-US" sz="1800" b="1" dirty="0" smtClean="0"/>
              <a:t>Demographics &amp; usage analysis: </a:t>
            </a:r>
            <a:r>
              <a:rPr lang="en-US" sz="2000" dirty="0" smtClean="0"/>
              <a:t>Compare the total revenue by setting previous month revenue and set a </a:t>
            </a:r>
            <a:r>
              <a:rPr lang="en-US" sz="2000" dirty="0" smtClean="0"/>
              <a:t>target </a:t>
            </a:r>
            <a:r>
              <a:rPr lang="en-US" sz="2000" dirty="0" smtClean="0"/>
              <a:t>value to analyse profit and loss.</a:t>
            </a:r>
          </a:p>
          <a:p>
            <a:pPr marL="109723" indent="0">
              <a:buNone/>
            </a:pPr>
            <a:endParaRPr lang="en-US" sz="2000" dirty="0" smtClean="0"/>
          </a:p>
          <a:p>
            <a:endParaRPr lang="en-IN" sz="2000" b="1" dirty="0"/>
          </a:p>
        </p:txBody>
      </p:sp>
    </p:spTree>
    <p:extLst>
      <p:ext uri="{BB962C8B-B14F-4D97-AF65-F5344CB8AC3E}">
        <p14:creationId xmlns:p14="http://schemas.microsoft.com/office/powerpoint/2010/main" val="93215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6093296"/>
            <a:ext cx="8229601" cy="288032"/>
          </a:xfrm>
        </p:spPr>
        <p:txBody>
          <a:bodyPr>
            <a:normAutofit fontScale="90000"/>
          </a:bodyPr>
          <a:lstStyle/>
          <a:p>
            <a:r>
              <a:rPr lang="en-US" sz="2400" b="1" dirty="0" smtClean="0"/>
              <a:t>                Product Target &amp; Performance Dashboard</a:t>
            </a:r>
            <a:endParaRPr lang="en-IN" sz="24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332656"/>
            <a:ext cx="8280920" cy="5616624"/>
          </a:xfrm>
        </p:spPr>
      </p:pic>
    </p:spTree>
    <p:extLst>
      <p:ext uri="{BB962C8B-B14F-4D97-AF65-F5344CB8AC3E}">
        <p14:creationId xmlns:p14="http://schemas.microsoft.com/office/powerpoint/2010/main" val="253516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1" cy="845840"/>
          </a:xfrm>
        </p:spPr>
        <p:txBody>
          <a:bodyPr>
            <a:normAutofit/>
          </a:bodyPr>
          <a:lstStyle/>
          <a:p>
            <a:r>
              <a:rPr lang="en-US" sz="3600" b="1" dirty="0" smtClean="0">
                <a:latin typeface="Times New Roman" pitchFamily="18" charset="0"/>
                <a:cs typeface="Times New Roman" pitchFamily="18" charset="0"/>
              </a:rPr>
              <a:t>Dashboard Structure</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16832"/>
            <a:ext cx="8229601" cy="4752528"/>
          </a:xfrm>
        </p:spPr>
        <p:txBody>
          <a:bodyPr>
            <a:normAutofit/>
          </a:bodyPr>
          <a:lstStyle/>
          <a:p>
            <a:r>
              <a:rPr lang="en-US" sz="2400" dirty="0" smtClean="0">
                <a:latin typeface="Times New Roman" pitchFamily="18" charset="0"/>
                <a:cs typeface="Times New Roman" pitchFamily="18" charset="0"/>
              </a:rPr>
              <a:t>To evaluate business performance against defined targets for orders, revenue, and profit, using gauge charts for visual tracking and to identify gaps in performance</a:t>
            </a:r>
          </a:p>
          <a:p>
            <a:r>
              <a:rPr lang="en-US" sz="2400" b="1" dirty="0">
                <a:latin typeface="Times New Roman" pitchFamily="18" charset="0"/>
                <a:cs typeface="Times New Roman" pitchFamily="18" charset="0"/>
              </a:rPr>
              <a:t>Key Elements</a:t>
            </a:r>
          </a:p>
          <a:p>
            <a:r>
              <a:rPr lang="en-US" sz="2400" b="1" dirty="0" smtClean="0">
                <a:latin typeface="Times New Roman" pitchFamily="18" charset="0"/>
                <a:cs typeface="Times New Roman" pitchFamily="18" charset="0"/>
              </a:rPr>
              <a:t>Gauge charts :</a:t>
            </a:r>
            <a:r>
              <a:rPr lang="en-US" sz="2400" dirty="0" smtClean="0">
                <a:latin typeface="Times New Roman" pitchFamily="18" charset="0"/>
                <a:cs typeface="Times New Roman" pitchFamily="18" charset="0"/>
              </a:rPr>
              <a:t>Total orders vs order target, Total Revenue vs Revenue target, Total profit vs profit target</a:t>
            </a:r>
          </a:p>
          <a:p>
            <a:r>
              <a:rPr lang="en-US" sz="2400" b="1" dirty="0" smtClean="0">
                <a:latin typeface="Times New Roman" pitchFamily="18" charset="0"/>
                <a:cs typeface="Times New Roman" pitchFamily="18" charset="0"/>
              </a:rPr>
              <a:t>Line Chart: </a:t>
            </a:r>
            <a:r>
              <a:rPr lang="en-US" sz="2400" dirty="0" smtClean="0">
                <a:latin typeface="Times New Roman" pitchFamily="18" charset="0"/>
                <a:cs typeface="Times New Roman" pitchFamily="18" charset="0"/>
              </a:rPr>
              <a:t>Total Orders over Time</a:t>
            </a:r>
          </a:p>
          <a:p>
            <a:r>
              <a:rPr lang="en-US" sz="2400" dirty="0" smtClean="0">
                <a:latin typeface="Times New Roman" pitchFamily="18" charset="0"/>
                <a:cs typeface="Times New Roman" pitchFamily="18" charset="0"/>
              </a:rPr>
              <a:t>Apply Slicers to Product color, category name</a:t>
            </a:r>
          </a:p>
          <a:p>
            <a:r>
              <a:rPr lang="en-US" sz="2400" dirty="0" smtClean="0">
                <a:latin typeface="Times New Roman" pitchFamily="18" charset="0"/>
                <a:cs typeface="Times New Roman" pitchFamily="18" charset="0"/>
              </a:rPr>
              <a:t>Use Funnel to Total order by subcategory.</a:t>
            </a:r>
          </a:p>
          <a:p>
            <a:r>
              <a:rPr lang="en-US" sz="2400" dirty="0" smtClean="0">
                <a:latin typeface="Times New Roman" pitchFamily="18" charset="0"/>
                <a:cs typeface="Times New Roman" pitchFamily="18" charset="0"/>
              </a:rPr>
              <a:t>Use Area chart to order vs week</a:t>
            </a:r>
          </a:p>
          <a:p>
            <a:endParaRPr lang="en-US" sz="2400" dirty="0"/>
          </a:p>
          <a:p>
            <a:endParaRPr lang="en-US" dirty="0" smtClean="0"/>
          </a:p>
          <a:p>
            <a:endParaRPr lang="en-IN" dirty="0"/>
          </a:p>
        </p:txBody>
      </p:sp>
    </p:spTree>
    <p:extLst>
      <p:ext uri="{BB962C8B-B14F-4D97-AF65-F5344CB8AC3E}">
        <p14:creationId xmlns:p14="http://schemas.microsoft.com/office/powerpoint/2010/main" val="1430301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7732" y="6093296"/>
            <a:ext cx="8229601" cy="407150"/>
          </a:xfrm>
        </p:spPr>
        <p:txBody>
          <a:bodyPr>
            <a:normAutofit fontScale="90000"/>
          </a:bodyPr>
          <a:lstStyle/>
          <a:p>
            <a:r>
              <a:rPr lang="en-US" dirty="0" smtClean="0"/>
              <a:t>          </a:t>
            </a:r>
            <a:r>
              <a:rPr lang="en-US" sz="2700" b="1" dirty="0" smtClean="0"/>
              <a:t>Customer Demographics Dashboard</a:t>
            </a:r>
            <a:endParaRPr lang="en-IN" sz="27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476672"/>
            <a:ext cx="8208912" cy="5544616"/>
          </a:xfrm>
        </p:spPr>
      </p:pic>
    </p:spTree>
    <p:extLst>
      <p:ext uri="{BB962C8B-B14F-4D97-AF65-F5344CB8AC3E}">
        <p14:creationId xmlns:p14="http://schemas.microsoft.com/office/powerpoint/2010/main" val="212475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1" cy="629816"/>
          </a:xfrm>
        </p:spPr>
        <p:txBody>
          <a:bodyPr>
            <a:normAutofit fontScale="90000"/>
          </a:bodyPr>
          <a:lstStyle/>
          <a:p>
            <a:r>
              <a:rPr lang="en-US" b="1" dirty="0" smtClean="0">
                <a:latin typeface="Times New Roman" pitchFamily="18" charset="0"/>
                <a:cs typeface="Times New Roman" pitchFamily="18" charset="0"/>
              </a:rPr>
              <a:t>Dashboard Structure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916832"/>
            <a:ext cx="8229601" cy="4657706"/>
          </a:xfrm>
        </p:spPr>
        <p:txBody>
          <a:bodyPr>
            <a:normAutofit/>
          </a:bodyPr>
          <a:lstStyle/>
          <a:p>
            <a:r>
              <a:rPr lang="en-US" sz="2400" dirty="0" smtClean="0"/>
              <a:t>To understand the customer base by analyzing demographic factors such as income level, education status, and gender enabling better customer segmentation and targeted marketing strategies.</a:t>
            </a:r>
          </a:p>
          <a:p>
            <a:r>
              <a:rPr lang="en-US" sz="2400" dirty="0" smtClean="0"/>
              <a:t>Bar chart : Total orders by income category</a:t>
            </a:r>
          </a:p>
          <a:p>
            <a:pPr marL="109723" indent="0">
              <a:buNone/>
            </a:pPr>
            <a:r>
              <a:rPr lang="en-US" sz="2400" dirty="0"/>
              <a:t> </a:t>
            </a:r>
            <a:r>
              <a:rPr lang="en-US" sz="2400" dirty="0" smtClean="0"/>
              <a:t>   X axis: income categories</a:t>
            </a:r>
          </a:p>
          <a:p>
            <a:pPr marL="109723" indent="0">
              <a:buNone/>
            </a:pPr>
            <a:r>
              <a:rPr lang="en-US" sz="2400" dirty="0" smtClean="0"/>
              <a:t>    High income(11.5K)</a:t>
            </a:r>
          </a:p>
          <a:p>
            <a:pPr marL="109723" indent="0">
              <a:buNone/>
            </a:pPr>
            <a:r>
              <a:rPr lang="en-US" sz="2400" dirty="0"/>
              <a:t> </a:t>
            </a:r>
            <a:r>
              <a:rPr lang="en-US" sz="2400" dirty="0" smtClean="0"/>
              <a:t>   Below Average(6.5K)</a:t>
            </a:r>
          </a:p>
          <a:p>
            <a:pPr marL="109723" indent="0">
              <a:buNone/>
            </a:pPr>
            <a:r>
              <a:rPr lang="en-US" sz="2400" dirty="0"/>
              <a:t> </a:t>
            </a:r>
            <a:r>
              <a:rPr lang="en-US" sz="2400" dirty="0" smtClean="0"/>
              <a:t>   Average(3.7K)</a:t>
            </a:r>
          </a:p>
          <a:p>
            <a:pPr marL="109723" indent="0">
              <a:buNone/>
            </a:pPr>
            <a:r>
              <a:rPr lang="en-US" sz="2400" dirty="0"/>
              <a:t> </a:t>
            </a:r>
            <a:r>
              <a:rPr lang="en-US" sz="2400" dirty="0" smtClean="0"/>
              <a:t>    very high income(3.3K)</a:t>
            </a:r>
          </a:p>
          <a:p>
            <a:pPr>
              <a:buFont typeface="Arial" pitchFamily="34" charset="0"/>
              <a:buChar char="•"/>
            </a:pPr>
            <a:r>
              <a:rPr lang="en-US" sz="2400" dirty="0" smtClean="0"/>
              <a:t>Y-axis : Total orders</a:t>
            </a:r>
          </a:p>
          <a:p>
            <a:endParaRPr lang="en-IN" sz="2400" dirty="0"/>
          </a:p>
        </p:txBody>
      </p:sp>
    </p:spTree>
    <p:extLst>
      <p:ext uri="{BB962C8B-B14F-4D97-AF65-F5344CB8AC3E}">
        <p14:creationId xmlns:p14="http://schemas.microsoft.com/office/powerpoint/2010/main" val="17721301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1119</TotalTime>
  <Words>1361</Words>
  <Application>Microsoft Office PowerPoint</Application>
  <PresentationFormat>On-screen Show (4:3)</PresentationFormat>
  <Paragraphs>129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Urban</vt:lpstr>
      <vt:lpstr>Adventure Sales and Customer insights dashboard .</vt:lpstr>
      <vt:lpstr>Objective:</vt:lpstr>
      <vt:lpstr>Data Overview</vt:lpstr>
      <vt:lpstr>                         Sales Overview Dashboard</vt:lpstr>
      <vt:lpstr>Dashboard structure</vt:lpstr>
      <vt:lpstr>                Product Target &amp; Performance Dashboard</vt:lpstr>
      <vt:lpstr>Dashboard Structure</vt:lpstr>
      <vt:lpstr>          Customer Demographics Dashboard</vt:lpstr>
      <vt:lpstr>Dashboard Structure</vt:lpstr>
      <vt:lpstr>                   Continent-wise Map  </vt:lpstr>
      <vt:lpstr>Dashboard Structure</vt:lpstr>
      <vt:lpstr>Key metrices</vt:lpstr>
      <vt:lpstr>Key metrices</vt:lpstr>
      <vt:lpstr>Key metrices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Insights(Product Target &amp; Performance Dashboard)</vt:lpstr>
      <vt:lpstr>Key Insights (Customer demographics dashboard)</vt:lpstr>
      <vt:lpstr>Business Values</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Sales and Customer insights dashboard</dc:title>
  <dc:creator>ADMIN</dc:creator>
  <cp:lastModifiedBy>ADMIN</cp:lastModifiedBy>
  <cp:revision>52</cp:revision>
  <dcterms:created xsi:type="dcterms:W3CDTF">2025-08-04T10:57:23Z</dcterms:created>
  <dcterms:modified xsi:type="dcterms:W3CDTF">2025-08-06T13:50:22Z</dcterms:modified>
</cp:coreProperties>
</file>