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6" r:id="rId20"/>
    <p:sldId id="278" r:id="rId21"/>
    <p:sldId id="277" r:id="rId22"/>
    <p:sldId id="279"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8" d="100"/>
          <a:sy n="78" d="100"/>
        </p:scale>
        <p:origin x="-936"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5D81FEA-E7B8-44F4-B12A-8648379FA73E}" type="datetimeFigureOut">
              <a:rPr lang="en-IN" smtClean="0"/>
              <a:t>01-08-2025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BD7EC7-93E4-444F-A486-7073254CFC7E}"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D81FEA-E7B8-44F4-B12A-8648379FA73E}" type="datetimeFigureOut">
              <a:rPr lang="en-IN" smtClean="0"/>
              <a:t>01-08-2025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BD7EC7-93E4-444F-A486-7073254CFC7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95D81FEA-E7B8-44F4-B12A-8648379FA73E}" type="datetimeFigureOut">
              <a:rPr lang="en-IN" smtClean="0"/>
              <a:t>01-08-2025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BD7EC7-93E4-444F-A486-7073254CFC7E}" type="slidenum">
              <a:rPr lang="en-IN" smtClean="0"/>
              <a:t>‹#›</a:t>
            </a:fld>
            <a:endParaRPr lang="en-IN"/>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1"/>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5D81FEA-E7B8-44F4-B12A-8648379FA73E}" type="datetimeFigureOut">
              <a:rPr lang="en-IN" smtClean="0"/>
              <a:t>01-08-2025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BD7EC7-93E4-444F-A486-7073254CFC7E}" type="slidenum">
              <a:rPr lang="en-IN" smtClean="0"/>
              <a:t>‹#›</a:t>
            </a:fld>
            <a:endParaRPr lang="en-IN"/>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9"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9" y="4087563"/>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5"/>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6"/>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6" y="1437449"/>
            <a:ext cx="6417735"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D81FEA-E7B8-44F4-B12A-8648379FA73E}" type="datetimeFigureOut">
              <a:rPr lang="en-IN" smtClean="0"/>
              <a:t>01-08-2025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BD7EC7-93E4-444F-A486-7073254CFC7E}"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5D81FEA-E7B8-44F4-B12A-8648379FA73E}" type="datetimeFigureOut">
              <a:rPr lang="en-IN" smtClean="0"/>
              <a:t>01-08-2025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BD7EC7-93E4-444F-A486-7073254CFC7E}" type="slidenum">
              <a:rPr lang="en-IN" smtClean="0"/>
              <a:t>‹#›</a:t>
            </a:fld>
            <a:endParaRPr lang="en-IN"/>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4" y="3429001"/>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1"/>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D81FEA-E7B8-44F4-B12A-8648379FA73E}" type="datetimeFigureOut">
              <a:rPr lang="en-IN" smtClean="0"/>
              <a:t>01-08-2025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BD7EC7-93E4-444F-A486-7073254CFC7E}"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5D81FEA-E7B8-44F4-B12A-8648379FA73E}" type="datetimeFigureOut">
              <a:rPr lang="en-IN" smtClean="0"/>
              <a:t>01-08-2025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BD7EC7-93E4-444F-A486-7073254CFC7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2"/>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95D81FEA-E7B8-44F4-B12A-8648379FA73E}" type="datetimeFigureOut">
              <a:rPr lang="en-IN" smtClean="0"/>
              <a:t>01-08-2025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4BD7EC7-93E4-444F-A486-7073254CFC7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5D81FEA-E7B8-44F4-B12A-8648379FA73E}" type="datetimeFigureOut">
              <a:rPr lang="en-IN" smtClean="0"/>
              <a:t>01-08-2025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BD7EC7-93E4-444F-A486-7073254CFC7E}" type="slidenum">
              <a:rPr lang="en-IN" smtClean="0"/>
              <a:t>‹#›</a:t>
            </a:fld>
            <a:endParaRPr lang="en-IN"/>
          </a:p>
        </p:txBody>
      </p:sp>
      <p:sp>
        <p:nvSpPr>
          <p:cNvPr id="4" name="Text Placeholder 3"/>
          <p:cNvSpPr>
            <a:spLocks noGrp="1"/>
          </p:cNvSpPr>
          <p:nvPr>
            <p:ph type="body" sz="half" idx="2"/>
          </p:nvPr>
        </p:nvSpPr>
        <p:spPr>
          <a:xfrm>
            <a:off x="914400" y="3581401"/>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3"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6"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4"/>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D81FEA-E7B8-44F4-B12A-8648379FA73E}" type="datetimeFigureOut">
              <a:rPr lang="en-IN" smtClean="0"/>
              <a:t>01-08-2025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BD7EC7-93E4-444F-A486-7073254CFC7E}" type="slidenum">
              <a:rPr lang="en-IN" smtClean="0"/>
              <a:t>‹#›</a:t>
            </a:fld>
            <a:endParaRPr lang="en-IN"/>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30"/>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5"/>
            <a:ext cx="3786691" cy="365125"/>
          </a:xfrm>
          <a:prstGeom prst="rect">
            <a:avLst/>
          </a:prstGeom>
        </p:spPr>
        <p:txBody>
          <a:bodyPr vert="horz" lIns="91440" tIns="45720" rIns="91440" bIns="45720" rtlCol="0" anchor="ctr"/>
          <a:lstStyle>
            <a:lvl1pPr algn="r">
              <a:defRPr sz="1000">
                <a:solidFill>
                  <a:schemeClr val="tx2"/>
                </a:solidFill>
              </a:defRPr>
            </a:lvl1pPr>
          </a:lstStyle>
          <a:p>
            <a:fld id="{95D81FEA-E7B8-44F4-B12A-8648379FA73E}" type="datetimeFigureOut">
              <a:rPr lang="en-IN" smtClean="0"/>
              <a:t>01-08-2025</a:t>
            </a:fld>
            <a:endParaRPr lang="en-IN"/>
          </a:p>
        </p:txBody>
      </p:sp>
      <p:sp>
        <p:nvSpPr>
          <p:cNvPr id="5" name="Footer Placeholder 4"/>
          <p:cNvSpPr>
            <a:spLocks noGrp="1"/>
          </p:cNvSpPr>
          <p:nvPr>
            <p:ph type="ftr" sz="quarter" idx="3"/>
          </p:nvPr>
        </p:nvSpPr>
        <p:spPr>
          <a:xfrm>
            <a:off x="193639" y="6250165"/>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IN"/>
          </a:p>
        </p:txBody>
      </p:sp>
      <p:sp>
        <p:nvSpPr>
          <p:cNvPr id="6" name="Slide Number Placeholder 5"/>
          <p:cNvSpPr>
            <a:spLocks noGrp="1"/>
          </p:cNvSpPr>
          <p:nvPr>
            <p:ph type="sldNum" sz="quarter" idx="4"/>
          </p:nvPr>
        </p:nvSpPr>
        <p:spPr>
          <a:xfrm>
            <a:off x="3991088" y="6250164"/>
            <a:ext cx="1161827" cy="365125"/>
          </a:xfrm>
          <a:prstGeom prst="rect">
            <a:avLst/>
          </a:prstGeom>
        </p:spPr>
        <p:txBody>
          <a:bodyPr vert="horz" lIns="91440" tIns="45720" rIns="91440" bIns="45720" rtlCol="0" anchor="ctr"/>
          <a:lstStyle>
            <a:lvl1pPr algn="ctr">
              <a:defRPr sz="1000">
                <a:solidFill>
                  <a:schemeClr val="tx2"/>
                </a:solidFill>
              </a:defRPr>
            </a:lvl1pPr>
          </a:lstStyle>
          <a:p>
            <a:fld id="{34BD7EC7-93E4-444F-A486-7073254CFC7E}" type="slidenum">
              <a:rPr lang="en-IN" smtClean="0"/>
              <a:t>‹#›</a:t>
            </a:fld>
            <a:endParaRPr lang="en-IN"/>
          </a:p>
        </p:txBody>
      </p:sp>
      <p:sp>
        <p:nvSpPr>
          <p:cNvPr id="3" name="Text Placeholder 2"/>
          <p:cNvSpPr>
            <a:spLocks noGrp="1"/>
          </p:cNvSpPr>
          <p:nvPr>
            <p:ph type="body" idx="1"/>
          </p:nvPr>
        </p:nvSpPr>
        <p:spPr>
          <a:xfrm>
            <a:off x="872068"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620689"/>
            <a:ext cx="7772400" cy="1512168"/>
          </a:xfrm>
        </p:spPr>
        <p:txBody>
          <a:bodyPr>
            <a:normAutofit/>
          </a:bodyPr>
          <a:lstStyle/>
          <a:p>
            <a:pPr algn="r"/>
            <a:r>
              <a:rPr lang="en-US" sz="4000" dirty="0" smtClean="0">
                <a:solidFill>
                  <a:schemeClr val="tx1"/>
                </a:solidFill>
                <a:latin typeface="Times New Roman" pitchFamily="18" charset="0"/>
                <a:cs typeface="Times New Roman" pitchFamily="18" charset="0"/>
              </a:rPr>
              <a:t>Credit Card Transaction Dashboard </a:t>
            </a:r>
            <a:br>
              <a:rPr lang="en-US" sz="4000" dirty="0" smtClean="0">
                <a:solidFill>
                  <a:schemeClr val="tx1"/>
                </a:solidFill>
                <a:latin typeface="Times New Roman" pitchFamily="18" charset="0"/>
                <a:cs typeface="Times New Roman" pitchFamily="18" charset="0"/>
              </a:rPr>
            </a:br>
            <a:r>
              <a:rPr lang="en-US" sz="1800" dirty="0" smtClean="0">
                <a:solidFill>
                  <a:schemeClr val="tx1"/>
                </a:solidFill>
                <a:latin typeface="Times New Roman" pitchFamily="18" charset="0"/>
                <a:cs typeface="Times New Roman" pitchFamily="18" charset="0"/>
              </a:rPr>
              <a:t>An Interactive Analysis Of Financial Transaction &amp; </a:t>
            </a:r>
            <a:br>
              <a:rPr lang="en-US" sz="1800" dirty="0" smtClean="0">
                <a:solidFill>
                  <a:schemeClr val="tx1"/>
                </a:solidFill>
                <a:latin typeface="Times New Roman" pitchFamily="18" charset="0"/>
                <a:cs typeface="Times New Roman" pitchFamily="18" charset="0"/>
              </a:rPr>
            </a:br>
            <a:r>
              <a:rPr lang="en-US" sz="1800" dirty="0" smtClean="0">
                <a:solidFill>
                  <a:schemeClr val="tx1"/>
                </a:solidFill>
                <a:latin typeface="Times New Roman" pitchFamily="18" charset="0"/>
                <a:cs typeface="Times New Roman" pitchFamily="18" charset="0"/>
              </a:rPr>
              <a:t>Customer Insights</a:t>
            </a:r>
            <a:endParaRPr lang="en-IN" sz="1800" dirty="0">
              <a:solidFill>
                <a:schemeClr val="tx1"/>
              </a:solidFill>
              <a:latin typeface="Times New Roman" pitchFamily="18" charset="0"/>
              <a:cs typeface="Times New Roman" pitchFamily="18" charset="0"/>
            </a:endParaRPr>
          </a:p>
        </p:txBody>
      </p:sp>
      <p:sp>
        <p:nvSpPr>
          <p:cNvPr id="3" name="Subtitle 2"/>
          <p:cNvSpPr>
            <a:spLocks noGrp="1"/>
          </p:cNvSpPr>
          <p:nvPr>
            <p:ph type="subTitle" idx="1"/>
          </p:nvPr>
        </p:nvSpPr>
        <p:spPr>
          <a:xfrm>
            <a:off x="685800" y="3284985"/>
            <a:ext cx="7772400" cy="1526327"/>
          </a:xfrm>
        </p:spPr>
        <p:txBody>
          <a:bodyPr>
            <a:normAutofit/>
          </a:bodyPr>
          <a:lstStyle/>
          <a:p>
            <a:endParaRPr lang="en-US" sz="1600" b="1" dirty="0" smtClean="0"/>
          </a:p>
          <a:p>
            <a:endParaRPr lang="en-US" sz="1600" b="1" dirty="0"/>
          </a:p>
          <a:p>
            <a:endParaRPr lang="en-US" sz="1600" b="1" dirty="0"/>
          </a:p>
          <a:p>
            <a:pPr algn="r"/>
            <a:r>
              <a:rPr lang="en-US" sz="1600" b="1" dirty="0" smtClean="0">
                <a:solidFill>
                  <a:schemeClr val="tx1"/>
                </a:solidFill>
              </a:rPr>
              <a:t>-</a:t>
            </a:r>
            <a:r>
              <a:rPr lang="en-US" sz="1600" b="1" dirty="0" smtClean="0">
                <a:solidFill>
                  <a:schemeClr val="tx1"/>
                </a:solidFill>
              </a:rPr>
              <a:t>Sonali Pawar</a:t>
            </a:r>
            <a:endParaRPr lang="en-IN" sz="1600" b="1" dirty="0">
              <a:solidFill>
                <a:schemeClr val="tx1"/>
              </a:solidFill>
            </a:endParaRPr>
          </a:p>
        </p:txBody>
      </p:sp>
    </p:spTree>
    <p:extLst>
      <p:ext uri="{BB962C8B-B14F-4D97-AF65-F5344CB8AC3E}">
        <p14:creationId xmlns:p14="http://schemas.microsoft.com/office/powerpoint/2010/main" val="1013121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b="1" dirty="0" smtClean="0">
                <a:solidFill>
                  <a:schemeClr val="tx1"/>
                </a:solidFill>
                <a:latin typeface="Times New Roman" pitchFamily="18" charset="0"/>
                <a:cs typeface="Times New Roman" pitchFamily="18" charset="0"/>
              </a:rPr>
              <a:t>Quarter-wise Revenue &amp; Transaction Volume</a:t>
            </a:r>
            <a:endParaRPr lang="en-IN" sz="2800" b="1" dirty="0">
              <a:solidFill>
                <a:schemeClr val="tx1"/>
              </a:solidFill>
              <a:latin typeface="Times New Roman" pitchFamily="18" charset="0"/>
              <a:cs typeface="Times New Roman" pitchFamily="18" charset="0"/>
            </a:endParaRPr>
          </a:p>
        </p:txBody>
      </p:sp>
      <p:sp>
        <p:nvSpPr>
          <p:cNvPr id="5" name="Content Placeholder 4"/>
          <p:cNvSpPr>
            <a:spLocks noGrp="1"/>
          </p:cNvSpPr>
          <p:nvPr>
            <p:ph idx="1"/>
          </p:nvPr>
        </p:nvSpPr>
        <p:spPr>
          <a:xfrm>
            <a:off x="683568" y="1268760"/>
            <a:ext cx="7920880" cy="4857403"/>
          </a:xfrm>
        </p:spPr>
        <p:txBody>
          <a:bodyPr>
            <a:normAutofit/>
          </a:bodyPr>
          <a:lstStyle/>
          <a:p>
            <a:pPr algn="ctr"/>
            <a:endParaRPr lang="en-US" sz="1600" dirty="0" smtClean="0"/>
          </a:p>
          <a:p>
            <a:pPr algn="ctr"/>
            <a:endParaRPr lang="en-US" sz="1600" dirty="0"/>
          </a:p>
          <a:p>
            <a:pPr algn="ctr"/>
            <a:endParaRPr lang="en-US" sz="1600" dirty="0" smtClean="0"/>
          </a:p>
          <a:p>
            <a:pPr algn="ctr"/>
            <a:endParaRPr lang="en-US" sz="1600" dirty="0"/>
          </a:p>
          <a:p>
            <a:pPr algn="ctr"/>
            <a:endParaRPr lang="en-US" sz="1600" dirty="0" smtClean="0"/>
          </a:p>
          <a:p>
            <a:pPr algn="ctr"/>
            <a:endParaRPr lang="en-US" sz="1600" dirty="0"/>
          </a:p>
          <a:p>
            <a:pPr algn="ctr"/>
            <a:endParaRPr lang="en-US" sz="1600" dirty="0" smtClean="0"/>
          </a:p>
          <a:p>
            <a:pPr algn="ctr"/>
            <a:endParaRPr lang="en-US" sz="1600" dirty="0"/>
          </a:p>
          <a:p>
            <a:pPr algn="ctr"/>
            <a:endParaRPr lang="en-US" sz="1600" dirty="0" smtClean="0"/>
          </a:p>
          <a:p>
            <a:pPr algn="ctr"/>
            <a:endParaRPr lang="en-US" sz="1600" dirty="0"/>
          </a:p>
          <a:p>
            <a:pPr algn="ctr"/>
            <a:r>
              <a:rPr lang="en-US" sz="1800" dirty="0" smtClean="0">
                <a:latin typeface="Times New Roman" pitchFamily="18" charset="0"/>
                <a:cs typeface="Times New Roman" pitchFamily="18" charset="0"/>
              </a:rPr>
              <a:t>This visual compares Total Revenue(bar chart) and Total Transaction Volume(line chart) across each quarter(Q1-Q4).</a:t>
            </a:r>
          </a:p>
          <a:p>
            <a:pPr marL="0" indent="0" algn="ctr">
              <a:buNone/>
            </a:pPr>
            <a:r>
              <a:rPr lang="en-US" sz="1800" dirty="0" smtClean="0">
                <a:latin typeface="Times New Roman" pitchFamily="18" charset="0"/>
                <a:cs typeface="Times New Roman" pitchFamily="18" charset="0"/>
              </a:rPr>
              <a:t>       Both Revenue and Transaction Volume peaked in Q3 with 14.2M and 166.6K.</a:t>
            </a:r>
          </a:p>
          <a:p>
            <a:pPr marL="0" indent="0" algn="ctr">
              <a:buNone/>
            </a:pPr>
            <a:r>
              <a:rPr lang="en-US" sz="1800" dirty="0" smtClean="0">
                <a:latin typeface="Times New Roman" pitchFamily="18" charset="0"/>
                <a:cs typeface="Times New Roman" pitchFamily="18" charset="0"/>
              </a:rPr>
              <a:t>       This chart helps analyze how revenue and customer activity change across         quarters. It supports better planning by highlighting the strongest and weakest    quarters in terms of performance.</a:t>
            </a:r>
          </a:p>
          <a:p>
            <a:pPr algn="ctr"/>
            <a:endParaRPr lang="en-IN" sz="16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1196752"/>
            <a:ext cx="4752528" cy="2952328"/>
          </a:xfrm>
          <a:prstGeom prst="rect">
            <a:avLst/>
          </a:prstGeom>
        </p:spPr>
      </p:pic>
    </p:spTree>
    <p:extLst>
      <p:ext uri="{BB962C8B-B14F-4D97-AF65-F5344CB8AC3E}">
        <p14:creationId xmlns:p14="http://schemas.microsoft.com/office/powerpoint/2010/main" val="740784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600" b="1" dirty="0" smtClean="0">
                <a:solidFill>
                  <a:schemeClr val="tx1"/>
                </a:solidFill>
              </a:rPr>
              <a:t>Revenue by Expenditure Type</a:t>
            </a:r>
            <a:endParaRPr lang="en-IN" sz="3600" b="1" dirty="0">
              <a:solidFill>
                <a:schemeClr val="tx1"/>
              </a:solidFill>
            </a:endParaRPr>
          </a:p>
        </p:txBody>
      </p:sp>
      <p:sp>
        <p:nvSpPr>
          <p:cNvPr id="5" name="Content Placeholder 4"/>
          <p:cNvSpPr>
            <a:spLocks noGrp="1"/>
          </p:cNvSpPr>
          <p:nvPr>
            <p:ph idx="1"/>
          </p:nvPr>
        </p:nvSpPr>
        <p:spPr>
          <a:xfrm>
            <a:off x="872068" y="1268760"/>
            <a:ext cx="7408333" cy="4857403"/>
          </a:xfrm>
        </p:spPr>
        <p:txBody>
          <a:bodyPr>
            <a:normAutofit lnSpcReduction="10000"/>
          </a:bodyPr>
          <a:lstStyle/>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r>
              <a:rPr lang="en-US" sz="1800" dirty="0" smtClean="0">
                <a:latin typeface="Times New Roman" pitchFamily="18" charset="0"/>
                <a:cs typeface="Times New Roman" pitchFamily="18" charset="0"/>
              </a:rPr>
              <a:t>This bar chart shows the Total Revenue generated from different types of customer spending.</a:t>
            </a:r>
          </a:p>
          <a:p>
            <a:r>
              <a:rPr lang="en-US" sz="1800" dirty="0" smtClean="0">
                <a:latin typeface="Times New Roman" pitchFamily="18" charset="0"/>
                <a:cs typeface="Times New Roman" pitchFamily="18" charset="0"/>
              </a:rPr>
              <a:t>The highest revenue comes from bills (13.8M) followed by Entertainment (9.5M), &amp; Fuel (9.3M)</a:t>
            </a:r>
          </a:p>
          <a:p>
            <a:r>
              <a:rPr lang="en-US" sz="1800" dirty="0" smtClean="0">
                <a:latin typeface="Times New Roman" pitchFamily="18" charset="0"/>
                <a:cs typeface="Times New Roman" pitchFamily="18" charset="0"/>
              </a:rPr>
              <a:t>Other categories like Grocery, food, and Travel also contribute significantly.</a:t>
            </a:r>
          </a:p>
          <a:p>
            <a:r>
              <a:rPr lang="en-US" sz="1800" dirty="0" smtClean="0">
                <a:latin typeface="Times New Roman" pitchFamily="18" charset="0"/>
                <a:cs typeface="Times New Roman" pitchFamily="18" charset="0"/>
              </a:rPr>
              <a:t>This analysis helps to understand which spending categories drive the most credit card revenue.</a:t>
            </a:r>
            <a:endParaRPr lang="en-IN" sz="1800"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9" y="1340768"/>
            <a:ext cx="5112568" cy="2304256"/>
          </a:xfrm>
          <a:prstGeom prst="rect">
            <a:avLst/>
          </a:prstGeom>
        </p:spPr>
      </p:pic>
    </p:spTree>
    <p:extLst>
      <p:ext uri="{BB962C8B-B14F-4D97-AF65-F5344CB8AC3E}">
        <p14:creationId xmlns:p14="http://schemas.microsoft.com/office/powerpoint/2010/main" val="3033259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8" y="1196752"/>
            <a:ext cx="7408333" cy="4929411"/>
          </a:xfrm>
        </p:spPr>
        <p:txBody>
          <a:bodyPr>
            <a:normAutofit fontScale="92500" lnSpcReduction="20000"/>
          </a:bodyPr>
          <a:lstStyle/>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pPr marL="0" indent="0" algn="ctr">
              <a:buNone/>
            </a:pPr>
            <a:r>
              <a:rPr lang="en-US" sz="1900" dirty="0" smtClean="0">
                <a:latin typeface="Times New Roman" pitchFamily="18" charset="0"/>
                <a:cs typeface="Times New Roman" pitchFamily="18" charset="0"/>
              </a:rPr>
              <a:t>This bar chart displays the total revenue generated by  each credit card category.</a:t>
            </a:r>
          </a:p>
          <a:p>
            <a:pPr algn="ctr"/>
            <a:r>
              <a:rPr lang="en-US" sz="1900" dirty="0" smtClean="0">
                <a:latin typeface="Times New Roman" pitchFamily="18" charset="0"/>
                <a:cs typeface="Times New Roman" pitchFamily="18" charset="0"/>
              </a:rPr>
              <a:t>The Blue card category contributes the most, generating 46M in revenue.</a:t>
            </a:r>
          </a:p>
          <a:p>
            <a:pPr marL="0" indent="0" algn="ctr">
              <a:buNone/>
            </a:pPr>
            <a:r>
              <a:rPr lang="en-US" sz="1900" dirty="0">
                <a:latin typeface="Times New Roman" pitchFamily="18" charset="0"/>
                <a:cs typeface="Times New Roman" pitchFamily="18" charset="0"/>
              </a:rPr>
              <a:t> </a:t>
            </a:r>
            <a:r>
              <a:rPr lang="en-US" sz="1900" dirty="0" smtClean="0">
                <a:latin typeface="Times New Roman" pitchFamily="18" charset="0"/>
                <a:cs typeface="Times New Roman" pitchFamily="18" charset="0"/>
              </a:rPr>
              <a:t>   other categories like silver (6M),Gold(2M), and platinum (1M)contribute </a:t>
            </a:r>
            <a:r>
              <a:rPr lang="en-US" sz="1900" dirty="0">
                <a:latin typeface="Times New Roman" pitchFamily="18" charset="0"/>
                <a:cs typeface="Times New Roman" pitchFamily="18" charset="0"/>
              </a:rPr>
              <a:t>C</a:t>
            </a:r>
            <a:r>
              <a:rPr lang="en-US" sz="1900" dirty="0" smtClean="0">
                <a:latin typeface="Times New Roman" pitchFamily="18" charset="0"/>
                <a:cs typeface="Times New Roman" pitchFamily="18" charset="0"/>
              </a:rPr>
              <a:t>omparitively less.</a:t>
            </a:r>
          </a:p>
          <a:p>
            <a:pPr marL="0" indent="0" algn="ctr">
              <a:buNone/>
            </a:pPr>
            <a:r>
              <a:rPr lang="en-US" sz="1900" dirty="0" smtClean="0">
                <a:latin typeface="Times New Roman" pitchFamily="18" charset="0"/>
                <a:cs typeface="Times New Roman" pitchFamily="18" charset="0"/>
              </a:rPr>
              <a:t>This analysis shows that the majority of revenue comes from </a:t>
            </a:r>
            <a:r>
              <a:rPr lang="en-US" sz="1900" dirty="0">
                <a:latin typeface="Times New Roman" pitchFamily="18" charset="0"/>
                <a:cs typeface="Times New Roman" pitchFamily="18" charset="0"/>
              </a:rPr>
              <a:t>B</a:t>
            </a:r>
            <a:r>
              <a:rPr lang="en-US" sz="1900" dirty="0" smtClean="0">
                <a:latin typeface="Times New Roman" pitchFamily="18" charset="0"/>
                <a:cs typeface="Times New Roman" pitchFamily="18" charset="0"/>
              </a:rPr>
              <a:t>lue card users, indicating their high usage or larger customer base.</a:t>
            </a:r>
            <a:endParaRPr lang="en-IN" sz="19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3600" b="1" dirty="0" smtClean="0">
                <a:solidFill>
                  <a:schemeClr val="tx1"/>
                </a:solidFill>
                <a:latin typeface="Times New Roman" pitchFamily="18" charset="0"/>
                <a:cs typeface="Times New Roman" pitchFamily="18" charset="0"/>
              </a:rPr>
              <a:t>Revenue by card category</a:t>
            </a:r>
            <a:endParaRPr lang="en-IN" sz="3600" b="1" dirty="0">
              <a:solidFill>
                <a:schemeClr val="tx1"/>
              </a:solidFill>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1340768"/>
            <a:ext cx="6336704" cy="2609984"/>
          </a:xfrm>
          <a:prstGeom prst="rect">
            <a:avLst/>
          </a:prstGeom>
        </p:spPr>
      </p:pic>
    </p:spTree>
    <p:extLst>
      <p:ext uri="{BB962C8B-B14F-4D97-AF65-F5344CB8AC3E}">
        <p14:creationId xmlns:p14="http://schemas.microsoft.com/office/powerpoint/2010/main" val="3159735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8" y="1340768"/>
            <a:ext cx="7408333" cy="4785395"/>
          </a:xfrm>
        </p:spPr>
        <p:txBody>
          <a:bodyPr>
            <a:normAutofit fontScale="70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r>
              <a:rPr lang="en-US" sz="2600" dirty="0" smtClean="0">
                <a:latin typeface="Times New Roman" pitchFamily="18" charset="0"/>
                <a:cs typeface="Times New Roman" pitchFamily="18" charset="0"/>
              </a:rPr>
              <a:t>Businessmen contribute the highest revenue at 17.4M,followed by White-collar(10.1M and Self employed(8.3M) individuals.</a:t>
            </a:r>
          </a:p>
          <a:p>
            <a:r>
              <a:rPr lang="en-US" sz="2600" dirty="0" smtClean="0">
                <a:latin typeface="Times New Roman" pitchFamily="18" charset="0"/>
                <a:cs typeface="Times New Roman" pitchFamily="18" charset="0"/>
              </a:rPr>
              <a:t>The lowest revenue comes from Retires, at round 4.5M.</a:t>
            </a:r>
          </a:p>
          <a:p>
            <a:r>
              <a:rPr lang="en-US" sz="2600" dirty="0" smtClean="0">
                <a:latin typeface="Times New Roman" pitchFamily="18" charset="0"/>
                <a:cs typeface="Times New Roman" pitchFamily="18" charset="0"/>
              </a:rPr>
              <a:t>This insights helps to understand which job groups are the most valuable for revenue generation, supporting targeted marketing and planning.</a:t>
            </a:r>
            <a:endParaRPr lang="en-IN" sz="26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3600" dirty="0" smtClean="0">
                <a:solidFill>
                  <a:schemeClr val="tx1"/>
                </a:solidFill>
                <a:latin typeface="Times New Roman" pitchFamily="18" charset="0"/>
                <a:cs typeface="Times New Roman" pitchFamily="18" charset="0"/>
              </a:rPr>
              <a:t>Revenue by Job</a:t>
            </a:r>
            <a:endParaRPr lang="en-IN" sz="3600" dirty="0">
              <a:solidFill>
                <a:schemeClr val="tx1"/>
              </a:solidFill>
              <a:latin typeface="Times New Roman" pitchFamily="18" charset="0"/>
              <a:cs typeface="Times New Roman"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8343" y="1340768"/>
            <a:ext cx="4725905" cy="3384376"/>
          </a:xfrm>
          <a:prstGeom prst="rect">
            <a:avLst/>
          </a:prstGeom>
        </p:spPr>
      </p:pic>
    </p:spTree>
    <p:extLst>
      <p:ext uri="{BB962C8B-B14F-4D97-AF65-F5344CB8AC3E}">
        <p14:creationId xmlns:p14="http://schemas.microsoft.com/office/powerpoint/2010/main" val="84131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8" y="1628800"/>
            <a:ext cx="7408333" cy="4497363"/>
          </a:xfrm>
        </p:spPr>
        <p:txBody>
          <a:bodyPr>
            <a:normAutofit fontScale="925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sz="2100" dirty="0" smtClean="0">
                <a:latin typeface="Times New Roman" pitchFamily="18" charset="0"/>
                <a:cs typeface="Times New Roman" pitchFamily="18" charset="0"/>
              </a:rPr>
              <a:t>Male customers contribute about 30M in total revenue.</a:t>
            </a:r>
          </a:p>
          <a:p>
            <a:r>
              <a:rPr lang="en-US" sz="2100" dirty="0" smtClean="0">
                <a:latin typeface="Times New Roman" pitchFamily="18" charset="0"/>
                <a:cs typeface="Times New Roman" pitchFamily="18" charset="0"/>
              </a:rPr>
              <a:t>Female customers contribute around 25M.</a:t>
            </a:r>
          </a:p>
          <a:p>
            <a:r>
              <a:rPr lang="en-US" sz="2100" dirty="0" smtClean="0">
                <a:latin typeface="Times New Roman" pitchFamily="18" charset="0"/>
                <a:cs typeface="Times New Roman" pitchFamily="18" charset="0"/>
              </a:rPr>
              <a:t>The chart helps to identify that male users generate slightly more revenue than female users, provide insights for targeted marketing strategies</a:t>
            </a:r>
            <a:r>
              <a:rPr lang="en-US" dirty="0" smtClean="0"/>
              <a:t>.</a:t>
            </a:r>
            <a:endParaRPr lang="en-IN" dirty="0"/>
          </a:p>
        </p:txBody>
      </p:sp>
      <p:sp>
        <p:nvSpPr>
          <p:cNvPr id="3" name="Title 2"/>
          <p:cNvSpPr>
            <a:spLocks noGrp="1"/>
          </p:cNvSpPr>
          <p:nvPr>
            <p:ph type="title"/>
          </p:nvPr>
        </p:nvSpPr>
        <p:spPr/>
        <p:txBody>
          <a:bodyPr>
            <a:normAutofit/>
          </a:bodyPr>
          <a:lstStyle/>
          <a:p>
            <a:r>
              <a:rPr lang="en-US" sz="3600" dirty="0" smtClean="0">
                <a:solidFill>
                  <a:schemeClr val="tx1"/>
                </a:solidFill>
                <a:latin typeface="Times New Roman" pitchFamily="18" charset="0"/>
                <a:cs typeface="Times New Roman" pitchFamily="18" charset="0"/>
              </a:rPr>
              <a:t>Revenue by Job</a:t>
            </a:r>
            <a:endParaRPr lang="en-IN" sz="3600" dirty="0">
              <a:solidFill>
                <a:schemeClr val="tx1"/>
              </a:solidFill>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1916832"/>
            <a:ext cx="5040560" cy="2160240"/>
          </a:xfrm>
          <a:prstGeom prst="rect">
            <a:avLst/>
          </a:prstGeom>
        </p:spPr>
      </p:pic>
    </p:spTree>
    <p:extLst>
      <p:ext uri="{BB962C8B-B14F-4D97-AF65-F5344CB8AC3E}">
        <p14:creationId xmlns:p14="http://schemas.microsoft.com/office/powerpoint/2010/main" val="3344054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8" y="1484784"/>
            <a:ext cx="7408333" cy="4641379"/>
          </a:xfrm>
        </p:spPr>
        <p:txBody>
          <a:bodyPr>
            <a:normAutofit fontScale="70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sz="2600" dirty="0" smtClean="0">
                <a:latin typeface="Times New Roman" pitchFamily="18" charset="0"/>
                <a:cs typeface="Times New Roman" pitchFamily="18" charset="0"/>
              </a:rPr>
              <a:t>High-income group dominates overall revenue, driven primarily by males(22M) and females contribute(7.2M).In the medium Income-Group, females slightly perform males. Among the low-income group, females show a significantly higher contribution(9.69M) compared to males</a:t>
            </a:r>
            <a:r>
              <a:rPr lang="en-US" dirty="0" smtClean="0"/>
              <a:t>.</a:t>
            </a:r>
            <a:endParaRPr lang="en-IN" dirty="0"/>
          </a:p>
        </p:txBody>
      </p:sp>
      <p:sp>
        <p:nvSpPr>
          <p:cNvPr id="3" name="Title 2"/>
          <p:cNvSpPr>
            <a:spLocks noGrp="1"/>
          </p:cNvSpPr>
          <p:nvPr>
            <p:ph type="title"/>
          </p:nvPr>
        </p:nvSpPr>
        <p:spPr/>
        <p:txBody>
          <a:bodyPr>
            <a:normAutofit/>
          </a:bodyPr>
          <a:lstStyle/>
          <a:p>
            <a:r>
              <a:rPr lang="en-US" sz="3600" b="1" dirty="0" smtClean="0">
                <a:solidFill>
                  <a:schemeClr val="tx1"/>
                </a:solidFill>
                <a:latin typeface="Times New Roman" pitchFamily="18" charset="0"/>
                <a:cs typeface="Times New Roman" pitchFamily="18" charset="0"/>
              </a:rPr>
              <a:t>Revenue by Income Group</a:t>
            </a:r>
            <a:endParaRPr lang="en-IN" sz="3600" b="1" dirty="0">
              <a:solidFill>
                <a:schemeClr val="tx1"/>
              </a:solidFill>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3" y="1556792"/>
            <a:ext cx="5507748" cy="2718278"/>
          </a:xfrm>
          <a:prstGeom prst="rect">
            <a:avLst/>
          </a:prstGeom>
        </p:spPr>
      </p:pic>
    </p:spTree>
    <p:extLst>
      <p:ext uri="{BB962C8B-B14F-4D97-AF65-F5344CB8AC3E}">
        <p14:creationId xmlns:p14="http://schemas.microsoft.com/office/powerpoint/2010/main" val="3640550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sz="2300" dirty="0" smtClean="0">
                <a:latin typeface="Times New Roman" pitchFamily="18" charset="0"/>
                <a:cs typeface="Times New Roman" pitchFamily="18" charset="0"/>
              </a:rPr>
              <a:t>Graduates lead in revenue, with males contributing 12.5M and females 9.8M. High school level follows, with a near-equal gender split 6.1M males, 5.1M female). Post-Graduate and Doctorate level show the lowest revenue, with similar contributions from both genders.</a:t>
            </a:r>
            <a:endParaRPr lang="en-IN" sz="23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3600" b="1" dirty="0" smtClean="0">
                <a:solidFill>
                  <a:schemeClr val="tx1"/>
                </a:solidFill>
                <a:latin typeface="Times New Roman" pitchFamily="18" charset="0"/>
                <a:cs typeface="Times New Roman" pitchFamily="18" charset="0"/>
              </a:rPr>
              <a:t>Revenue by Educational-level</a:t>
            </a:r>
            <a:endParaRPr lang="en-IN" sz="3600" b="1" dirty="0">
              <a:solidFill>
                <a:schemeClr val="tx1"/>
              </a:solidFill>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1484784"/>
            <a:ext cx="5256584" cy="3096344"/>
          </a:xfrm>
          <a:prstGeom prst="rect">
            <a:avLst/>
          </a:prstGeom>
        </p:spPr>
      </p:pic>
    </p:spTree>
    <p:extLst>
      <p:ext uri="{BB962C8B-B14F-4D97-AF65-F5344CB8AC3E}">
        <p14:creationId xmlns:p14="http://schemas.microsoft.com/office/powerpoint/2010/main" val="2540714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sz="2100" dirty="0" smtClean="0">
                <a:latin typeface="Times New Roman" pitchFamily="18" charset="0"/>
                <a:cs typeface="Times New Roman" pitchFamily="18" charset="0"/>
              </a:rPr>
              <a:t>Weekly revenue peaked on May 21,2023, with Male revenue at7.71M and Female revenue at 3.76M. Overall, male revenue consistently exceeds female revenue. While there are changes, the revenue trend remains relatively stable throughout the year, without major spikes or drop outside of the peak week.</a:t>
            </a:r>
            <a:endParaRPr lang="en-IN" sz="21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3600" b="1" dirty="0" smtClean="0">
                <a:solidFill>
                  <a:schemeClr val="tx1"/>
                </a:solidFill>
                <a:latin typeface="Times New Roman" pitchFamily="18" charset="0"/>
                <a:cs typeface="Times New Roman" pitchFamily="18" charset="0"/>
              </a:rPr>
              <a:t>Weekly Revenue Trend</a:t>
            </a:r>
            <a:endParaRPr lang="en-IN" sz="3600" b="1" dirty="0">
              <a:solidFill>
                <a:schemeClr val="tx1"/>
              </a:solidFill>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1628800"/>
            <a:ext cx="6048672" cy="3024336"/>
          </a:xfrm>
          <a:prstGeom prst="rect">
            <a:avLst/>
          </a:prstGeom>
        </p:spPr>
      </p:pic>
    </p:spTree>
    <p:extLst>
      <p:ext uri="{BB962C8B-B14F-4D97-AF65-F5344CB8AC3E}">
        <p14:creationId xmlns:p14="http://schemas.microsoft.com/office/powerpoint/2010/main" val="3470245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8" y="1340768"/>
            <a:ext cx="7408333" cy="4785395"/>
          </a:xfrm>
        </p:spPr>
        <p:txBody>
          <a:bodyPr>
            <a:normAutofit/>
          </a:bodyPr>
          <a:lstStyle/>
          <a:p>
            <a:pPr>
              <a:buFont typeface="Arial" pitchFamily="34" charset="0"/>
              <a:buChar char="•"/>
            </a:pPr>
            <a:r>
              <a:rPr lang="en-US" sz="1800" dirty="0">
                <a:latin typeface="Times New Roman" pitchFamily="18" charset="0"/>
                <a:cs typeface="Times New Roman" pitchFamily="18" charset="0"/>
              </a:rPr>
              <a:t>Total Revenue generated is approximately 55M, mainly driven by transaction amounts and interest earned and Annual fees.</a:t>
            </a:r>
          </a:p>
          <a:p>
            <a:pPr>
              <a:buFont typeface="Arial" pitchFamily="34" charset="0"/>
              <a:buChar char="•"/>
            </a:pPr>
            <a:r>
              <a:rPr lang="en-US" sz="1800" dirty="0">
                <a:latin typeface="Times New Roman" pitchFamily="18" charset="0"/>
                <a:cs typeface="Times New Roman" pitchFamily="18" charset="0"/>
              </a:rPr>
              <a:t>The Blue card category generated the highest revenue (46M), Making it the most valuable card type</a:t>
            </a:r>
          </a:p>
          <a:p>
            <a:pPr>
              <a:buFont typeface="Arial" pitchFamily="34" charset="0"/>
              <a:buChar char="•"/>
            </a:pPr>
            <a:r>
              <a:rPr lang="en-US" sz="1800" dirty="0">
                <a:latin typeface="Times New Roman" pitchFamily="18" charset="0"/>
                <a:cs typeface="Times New Roman" pitchFamily="18" charset="0"/>
              </a:rPr>
              <a:t>Businessmen contributed the most to revenue (17.4M), followed by white-collar employees (10.1M).</a:t>
            </a:r>
          </a:p>
          <a:p>
            <a:pPr>
              <a:buFont typeface="Arial" pitchFamily="34" charset="0"/>
              <a:buChar char="•"/>
            </a:pPr>
            <a:r>
              <a:rPr lang="en-US" sz="1800" dirty="0">
                <a:latin typeface="Times New Roman" pitchFamily="18" charset="0"/>
                <a:cs typeface="Times New Roman" pitchFamily="18" charset="0"/>
              </a:rPr>
              <a:t>Male customers contributed slightly more (30M) compared to female customers(25M).</a:t>
            </a:r>
          </a:p>
          <a:p>
            <a:pPr>
              <a:buFont typeface="Arial" pitchFamily="34" charset="0"/>
              <a:buChar char="•"/>
            </a:pPr>
            <a:r>
              <a:rPr lang="en-US" sz="1800" dirty="0">
                <a:latin typeface="Times New Roman" pitchFamily="18" charset="0"/>
                <a:cs typeface="Times New Roman" pitchFamily="18" charset="0"/>
              </a:rPr>
              <a:t>Bills and Entertainment are the top spending categories, each generating 12.8 and 9.5M </a:t>
            </a:r>
            <a:r>
              <a:rPr lang="en-US" sz="1800" dirty="0" smtClean="0">
                <a:latin typeface="Times New Roman" pitchFamily="18" charset="0"/>
                <a:cs typeface="Times New Roman" pitchFamily="18" charset="0"/>
              </a:rPr>
              <a:t>respectively.</a:t>
            </a:r>
            <a:endParaRPr lang="en-US" sz="1800" dirty="0">
              <a:latin typeface="Times New Roman" pitchFamily="18" charset="0"/>
              <a:cs typeface="Times New Roman" pitchFamily="18" charset="0"/>
            </a:endParaRPr>
          </a:p>
          <a:p>
            <a:pPr>
              <a:buFont typeface="Arial" pitchFamily="34" charset="0"/>
              <a:buChar char="•"/>
            </a:pPr>
            <a:r>
              <a:rPr lang="en-US" sz="1800" dirty="0" smtClean="0">
                <a:latin typeface="Times New Roman" pitchFamily="18" charset="0"/>
                <a:cs typeface="Times New Roman" pitchFamily="18" charset="0"/>
              </a:rPr>
              <a:t>Customers with graduate degrees and income levels generated more revenue.</a:t>
            </a:r>
          </a:p>
          <a:p>
            <a:pPr>
              <a:buFont typeface="Arial" pitchFamily="34" charset="0"/>
              <a:buChar char="•"/>
            </a:pPr>
            <a:r>
              <a:rPr lang="en-US" sz="1800" dirty="0" smtClean="0">
                <a:latin typeface="Times New Roman" pitchFamily="18" charset="0"/>
                <a:cs typeface="Times New Roman" pitchFamily="18" charset="0"/>
              </a:rPr>
              <a:t>Quarter3 (Q3) recorded the highest revenue , showing a strong performance during that period.</a:t>
            </a:r>
          </a:p>
          <a:p>
            <a:pPr>
              <a:buFont typeface="Arial" pitchFamily="34" charset="0"/>
              <a:buChar char="•"/>
            </a:pPr>
            <a:endParaRPr lang="en-IN" sz="2000" dirty="0"/>
          </a:p>
        </p:txBody>
      </p:sp>
      <p:sp>
        <p:nvSpPr>
          <p:cNvPr id="3" name="Title 2"/>
          <p:cNvSpPr>
            <a:spLocks noGrp="1"/>
          </p:cNvSpPr>
          <p:nvPr>
            <p:ph type="title"/>
          </p:nvPr>
        </p:nvSpPr>
        <p:spPr/>
        <p:txBody>
          <a:bodyPr>
            <a:normAutofit/>
          </a:bodyPr>
          <a:lstStyle/>
          <a:p>
            <a:r>
              <a:rPr lang="en-US" sz="3600" b="1" dirty="0" smtClean="0">
                <a:solidFill>
                  <a:schemeClr val="tx1"/>
                </a:solidFill>
                <a:latin typeface="Times New Roman" pitchFamily="18" charset="0"/>
                <a:cs typeface="Times New Roman" pitchFamily="18" charset="0"/>
              </a:rPr>
              <a:t>Key Insights From(Transaction Report)</a:t>
            </a:r>
            <a:endParaRPr lang="en-IN" sz="36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041450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268760"/>
            <a:ext cx="7668841" cy="4857403"/>
          </a:xfrm>
        </p:spPr>
        <p:txBody>
          <a:bodyPr>
            <a:normAutofit/>
          </a:bodyPr>
          <a:lstStyle/>
          <a:p>
            <a:pPr>
              <a:buFont typeface="Arial" pitchFamily="34" charset="0"/>
              <a:buChar char="•"/>
            </a:pPr>
            <a:r>
              <a:rPr lang="en-US" sz="1800" dirty="0" smtClean="0">
                <a:latin typeface="Times New Roman" pitchFamily="18" charset="0"/>
                <a:cs typeface="Times New Roman" pitchFamily="18" charset="0"/>
              </a:rPr>
              <a:t>Male customers contribute slightly higher to total revenue (30M) compared to female customers (25M).</a:t>
            </a:r>
          </a:p>
          <a:p>
            <a:pPr>
              <a:buFont typeface="Arial" pitchFamily="34" charset="0"/>
              <a:buChar char="•"/>
            </a:pPr>
            <a:r>
              <a:rPr lang="en-US" sz="1800" dirty="0" smtClean="0">
                <a:latin typeface="Times New Roman" pitchFamily="18" charset="0"/>
                <a:cs typeface="Times New Roman" pitchFamily="18" charset="0"/>
              </a:rPr>
              <a:t>Customers in the medium-income group generates the highest revenue, followed by the low-income group.</a:t>
            </a:r>
          </a:p>
          <a:p>
            <a:pPr>
              <a:buFont typeface="Arial" pitchFamily="34" charset="0"/>
              <a:buChar char="•"/>
            </a:pPr>
            <a:r>
              <a:rPr lang="en-US" sz="1800" dirty="0" smtClean="0">
                <a:latin typeface="Times New Roman" pitchFamily="18" charset="0"/>
                <a:cs typeface="Times New Roman" pitchFamily="18" charset="0"/>
              </a:rPr>
              <a:t>Businessmen are the top revenue contributors (around 17.4M).</a:t>
            </a:r>
            <a:r>
              <a:rPr lang="en-IN" sz="1800" dirty="0">
                <a:latin typeface="Times New Roman" pitchFamily="18" charset="0"/>
                <a:cs typeface="Times New Roman" pitchFamily="18" charset="0"/>
              </a:rPr>
              <a:t> </a:t>
            </a:r>
            <a:r>
              <a:rPr lang="en-IN" sz="1800" dirty="0" smtClean="0">
                <a:latin typeface="Times New Roman" pitchFamily="18" charset="0"/>
                <a:cs typeface="Times New Roman" pitchFamily="18" charset="0"/>
              </a:rPr>
              <a:t>Other high contributors include White-collar employees and Self-employed customers.</a:t>
            </a:r>
          </a:p>
          <a:p>
            <a:pPr>
              <a:buFont typeface="Arial" pitchFamily="34" charset="0"/>
              <a:buChar char="•"/>
            </a:pPr>
            <a:r>
              <a:rPr lang="en-US" sz="1800" dirty="0" smtClean="0">
                <a:latin typeface="Times New Roman" pitchFamily="18" charset="0"/>
                <a:cs typeface="Times New Roman" pitchFamily="18" charset="0"/>
              </a:rPr>
              <a:t>Customers with a Graduate or Post-Graduate education show higher revenue generation.</a:t>
            </a:r>
          </a:p>
          <a:p>
            <a:pPr>
              <a:buFont typeface="Arial" pitchFamily="34" charset="0"/>
              <a:buChar char="•"/>
            </a:pPr>
            <a:r>
              <a:rPr lang="en-US" sz="1800" dirty="0" smtClean="0">
                <a:latin typeface="Times New Roman" pitchFamily="18" charset="0"/>
                <a:cs typeface="Times New Roman" pitchFamily="18" charset="0"/>
              </a:rPr>
              <a:t>The Blue Card is the most widely used, contributing the highest revenue.</a:t>
            </a:r>
          </a:p>
          <a:p>
            <a:pPr>
              <a:buFont typeface="Arial" pitchFamily="34" charset="0"/>
              <a:buChar char="•"/>
            </a:pPr>
            <a:r>
              <a:rPr lang="en-US" sz="1800" dirty="0" smtClean="0">
                <a:latin typeface="Times New Roman" pitchFamily="18" charset="0"/>
                <a:cs typeface="Times New Roman" pitchFamily="18" charset="0"/>
              </a:rPr>
              <a:t>Weekly trend shows stable revenue throughout the year, peaking on May 21, 2023, with consistent Male dominance in revenue.</a:t>
            </a:r>
          </a:p>
        </p:txBody>
      </p:sp>
      <p:sp>
        <p:nvSpPr>
          <p:cNvPr id="3" name="Title 2"/>
          <p:cNvSpPr>
            <a:spLocks noGrp="1"/>
          </p:cNvSpPr>
          <p:nvPr>
            <p:ph type="title"/>
          </p:nvPr>
        </p:nvSpPr>
        <p:spPr/>
        <p:txBody>
          <a:bodyPr>
            <a:noAutofit/>
          </a:bodyPr>
          <a:lstStyle/>
          <a:p>
            <a:pPr algn="l"/>
            <a:r>
              <a:rPr lang="en-US" sz="3200" b="1" dirty="0">
                <a:solidFill>
                  <a:schemeClr val="tx1"/>
                </a:solidFill>
                <a:latin typeface="Times New Roman" pitchFamily="18" charset="0"/>
                <a:cs typeface="Times New Roman" pitchFamily="18" charset="0"/>
              </a:rPr>
              <a:t>Key Insights From(Customer Report)</a:t>
            </a:r>
            <a:endParaRPr lang="en-IN" sz="32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116704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solidFill>
            <a:schemeClr val="bg1"/>
          </a:solidFill>
          <a:ln>
            <a:solidFill>
              <a:schemeClr val="bg1"/>
            </a:solidFill>
          </a:ln>
        </p:spPr>
        <p:txBody>
          <a:bodyPr>
            <a:normAutofit/>
          </a:bodyPr>
          <a:lstStyle/>
          <a:p>
            <a:pPr marL="109728" indent="0">
              <a:buNone/>
            </a:pPr>
            <a:r>
              <a:rPr lang="en-US" sz="1800" dirty="0" smtClean="0">
                <a:solidFill>
                  <a:schemeClr val="tx1"/>
                </a:solidFill>
                <a:latin typeface="Times New Roman" pitchFamily="18" charset="0"/>
                <a:cs typeface="Times New Roman" pitchFamily="18" charset="0"/>
              </a:rPr>
              <a:t>The objective of this project is to develop an interactive dashboard that provides comprehensive analysis of credit card financial performance and customer insights.</a:t>
            </a:r>
          </a:p>
          <a:p>
            <a:pPr marL="395478" indent="-285750">
              <a:buFont typeface="Wingdings" pitchFamily="2" charset="2"/>
              <a:buChar char="Ø"/>
            </a:pPr>
            <a:r>
              <a:rPr lang="en-US" sz="1800" dirty="0" smtClean="0">
                <a:solidFill>
                  <a:schemeClr val="tx1"/>
                </a:solidFill>
                <a:latin typeface="Times New Roman" pitchFamily="18" charset="0"/>
                <a:cs typeface="Times New Roman" pitchFamily="18" charset="0"/>
              </a:rPr>
              <a:t>Identify revenue trends across quarters(Q1-Q4).</a:t>
            </a:r>
          </a:p>
          <a:p>
            <a:pPr marL="395478" indent="-285750">
              <a:buFont typeface="Wingdings" pitchFamily="2" charset="2"/>
              <a:buChar char="Ø"/>
            </a:pPr>
            <a:r>
              <a:rPr lang="en-US" sz="1800" dirty="0" smtClean="0">
                <a:solidFill>
                  <a:schemeClr val="tx1"/>
                </a:solidFill>
                <a:latin typeface="Times New Roman" pitchFamily="18" charset="0"/>
                <a:cs typeface="Times New Roman" pitchFamily="18" charset="0"/>
              </a:rPr>
              <a:t>Understand customer behavior based on education, income, and job.</a:t>
            </a:r>
          </a:p>
          <a:p>
            <a:pPr marL="395478" indent="-285750">
              <a:buFont typeface="Wingdings" pitchFamily="2" charset="2"/>
              <a:buChar char="Ø"/>
            </a:pPr>
            <a:r>
              <a:rPr lang="en-US" sz="1800" dirty="0" smtClean="0">
                <a:solidFill>
                  <a:schemeClr val="tx1"/>
                </a:solidFill>
                <a:latin typeface="Times New Roman" pitchFamily="18" charset="0"/>
                <a:cs typeface="Times New Roman" pitchFamily="18" charset="0"/>
              </a:rPr>
              <a:t>Compare revenue across card categories and usage methods( Exp-type, Educational-level, Card category, use chip).</a:t>
            </a:r>
          </a:p>
          <a:p>
            <a:pPr marL="395478" indent="-285750">
              <a:buFont typeface="Wingdings" pitchFamily="2" charset="2"/>
              <a:buChar char="Ø"/>
            </a:pPr>
            <a:r>
              <a:rPr lang="en-US" sz="1800" dirty="0" smtClean="0">
                <a:solidFill>
                  <a:schemeClr val="tx1"/>
                </a:solidFill>
                <a:latin typeface="Times New Roman" pitchFamily="18" charset="0"/>
                <a:cs typeface="Times New Roman" pitchFamily="18" charset="0"/>
              </a:rPr>
              <a:t>Find revenue of male, female by week-wise.</a:t>
            </a:r>
          </a:p>
          <a:p>
            <a:pPr marL="395478" indent="-285750">
              <a:buFont typeface="Wingdings" pitchFamily="2" charset="2"/>
              <a:buChar char="Ø"/>
            </a:pPr>
            <a:r>
              <a:rPr lang="en-US" sz="1800" dirty="0" smtClean="0">
                <a:solidFill>
                  <a:schemeClr val="tx1"/>
                </a:solidFill>
                <a:latin typeface="Times New Roman" pitchFamily="18" charset="0"/>
                <a:cs typeface="Times New Roman" pitchFamily="18" charset="0"/>
              </a:rPr>
              <a:t>Enable data-driven insights through interactive visuals and slicers.</a:t>
            </a:r>
          </a:p>
          <a:p>
            <a:pPr marL="109728" indent="0">
              <a:buNone/>
            </a:pPr>
            <a:r>
              <a:rPr lang="en-US" sz="1800" dirty="0" smtClean="0">
                <a:solidFill>
                  <a:schemeClr val="tx1"/>
                </a:solidFill>
                <a:latin typeface="Times New Roman" pitchFamily="18" charset="0"/>
                <a:cs typeface="Times New Roman" pitchFamily="18" charset="0"/>
              </a:rPr>
              <a:t>This dashboard enables a data-driven understanding of credit card usage, and improving customer targeting. </a:t>
            </a:r>
          </a:p>
        </p:txBody>
      </p:sp>
      <p:sp>
        <p:nvSpPr>
          <p:cNvPr id="3" name="Title 2"/>
          <p:cNvSpPr>
            <a:spLocks noGrp="1"/>
          </p:cNvSpPr>
          <p:nvPr>
            <p:ph type="title"/>
          </p:nvPr>
        </p:nvSpPr>
        <p:spPr/>
        <p:txBody>
          <a:bodyPr>
            <a:normAutofit/>
          </a:bodyPr>
          <a:lstStyle/>
          <a:p>
            <a:r>
              <a:rPr lang="en-US" sz="3600" b="1" dirty="0" smtClean="0">
                <a:solidFill>
                  <a:schemeClr val="tx1"/>
                </a:solidFill>
                <a:latin typeface="Times New Roman" pitchFamily="18" charset="0"/>
                <a:cs typeface="Times New Roman" pitchFamily="18" charset="0"/>
              </a:rPr>
              <a:t>Project Objectives</a:t>
            </a:r>
            <a:endParaRPr lang="en-IN" sz="36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566739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8" y="1268760"/>
            <a:ext cx="7408333" cy="4857403"/>
          </a:xfrm>
        </p:spPr>
        <p:txBody>
          <a:bodyPr>
            <a:normAutofit/>
          </a:bodyPr>
          <a:lstStyle/>
          <a:p>
            <a:pPr>
              <a:buFont typeface="Arial" pitchFamily="34" charset="0"/>
              <a:buChar char="•"/>
            </a:pPr>
            <a:r>
              <a:rPr lang="en-US" sz="1800" dirty="0" smtClean="0">
                <a:latin typeface="Times New Roman" pitchFamily="18" charset="0"/>
                <a:cs typeface="Times New Roman" pitchFamily="18" charset="0"/>
              </a:rPr>
              <a:t>Helps banks and financial institutions to understand which customer segments(by job, gender, income, education)contribute the most revenue – allowing for better targeting.</a:t>
            </a:r>
          </a:p>
          <a:p>
            <a:pPr>
              <a:buFont typeface="Arial" pitchFamily="34" charset="0"/>
              <a:buChar char="•"/>
            </a:pPr>
            <a:r>
              <a:rPr lang="en-US" sz="1800" dirty="0" smtClean="0">
                <a:latin typeface="Times New Roman" pitchFamily="18" charset="0"/>
                <a:cs typeface="Times New Roman" pitchFamily="18" charset="0"/>
              </a:rPr>
              <a:t>Revealed Blue Card holders as the most valuable group, guiding future card promotion strategies.</a:t>
            </a:r>
          </a:p>
          <a:p>
            <a:pPr>
              <a:buFont typeface="Arial" pitchFamily="34" charset="0"/>
              <a:buChar char="•"/>
            </a:pPr>
            <a:r>
              <a:rPr lang="en-US" sz="1800" dirty="0" smtClean="0">
                <a:latin typeface="Times New Roman" pitchFamily="18" charset="0"/>
                <a:cs typeface="Times New Roman" pitchFamily="18" charset="0"/>
              </a:rPr>
              <a:t>By analyzing card categories, expenditure type, and Quarter-wise trends, the business can design personalized offers and campaigns to boost usage.</a:t>
            </a:r>
          </a:p>
          <a:p>
            <a:pPr>
              <a:buFont typeface="Arial" pitchFamily="34" charset="0"/>
              <a:buChar char="•"/>
            </a:pPr>
            <a:r>
              <a:rPr lang="en-US" sz="1800" dirty="0" smtClean="0">
                <a:latin typeface="Times New Roman" pitchFamily="18" charset="0"/>
                <a:cs typeface="Times New Roman" pitchFamily="18" charset="0"/>
              </a:rPr>
              <a:t>Understanding usage patterns and satisfaction (CSS) enables the bank to improve customer experience, leading to better customer loyalty.</a:t>
            </a:r>
          </a:p>
          <a:p>
            <a:pPr>
              <a:buFont typeface="Arial" pitchFamily="34" charset="0"/>
              <a:buChar char="•"/>
            </a:pPr>
            <a:r>
              <a:rPr lang="en-US" sz="1800" dirty="0" smtClean="0">
                <a:latin typeface="Times New Roman" pitchFamily="18" charset="0"/>
                <a:cs typeface="Times New Roman" pitchFamily="18" charset="0"/>
              </a:rPr>
              <a:t>Gender-based revenue analysis helps in designing campaigns aimed at increasing Female engagement, especially in underperforming segments.</a:t>
            </a:r>
          </a:p>
          <a:p>
            <a:pPr>
              <a:buFont typeface="Arial" pitchFamily="34" charset="0"/>
              <a:buChar char="•"/>
            </a:pPr>
            <a:r>
              <a:rPr lang="en-US" sz="1800" dirty="0" smtClean="0">
                <a:latin typeface="Times New Roman" pitchFamily="18" charset="0"/>
                <a:cs typeface="Times New Roman" pitchFamily="18" charset="0"/>
              </a:rPr>
              <a:t>Stable weekly revenue trend enables better forecasting and resource planning.</a:t>
            </a:r>
          </a:p>
          <a:p>
            <a:pPr marL="0" indent="0">
              <a:buNone/>
            </a:pPr>
            <a:endParaRPr lang="en-US" sz="2000" dirty="0" smtClean="0"/>
          </a:p>
          <a:p>
            <a:pPr>
              <a:buFont typeface="Arial" pitchFamily="34" charset="0"/>
              <a:buChar char="•"/>
            </a:pPr>
            <a:endParaRPr lang="en-IN" sz="2000" dirty="0"/>
          </a:p>
        </p:txBody>
      </p:sp>
      <p:sp>
        <p:nvSpPr>
          <p:cNvPr id="3" name="Title 2"/>
          <p:cNvSpPr>
            <a:spLocks noGrp="1"/>
          </p:cNvSpPr>
          <p:nvPr>
            <p:ph type="title"/>
          </p:nvPr>
        </p:nvSpPr>
        <p:spPr>
          <a:xfrm>
            <a:off x="539552" y="332656"/>
            <a:ext cx="8229600" cy="1252728"/>
          </a:xfrm>
        </p:spPr>
        <p:txBody>
          <a:bodyPr>
            <a:normAutofit/>
          </a:bodyPr>
          <a:lstStyle/>
          <a:p>
            <a:r>
              <a:rPr lang="en-US" sz="3200" b="1" dirty="0" smtClean="0">
                <a:solidFill>
                  <a:schemeClr val="tx1"/>
                </a:solidFill>
                <a:latin typeface="Times New Roman" pitchFamily="18" charset="0"/>
                <a:cs typeface="Times New Roman" pitchFamily="18" charset="0"/>
              </a:rPr>
              <a:t>Business Value</a:t>
            </a:r>
            <a:endParaRPr lang="en-IN" sz="32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040810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268760"/>
            <a:ext cx="7920880" cy="4857403"/>
          </a:xfrm>
        </p:spPr>
        <p:txBody>
          <a:bodyPr/>
          <a:lstStyle/>
          <a:p>
            <a:r>
              <a:rPr lang="en-US" sz="1800" dirty="0" smtClean="0">
                <a:solidFill>
                  <a:schemeClr val="tx1"/>
                </a:solidFill>
                <a:latin typeface="Times New Roman" pitchFamily="18" charset="0"/>
                <a:cs typeface="Times New Roman" pitchFamily="18" charset="0"/>
              </a:rPr>
              <a:t>This project successfully shows how Power BI can be used to uncover deep insights from financial and customer data.</a:t>
            </a:r>
          </a:p>
          <a:p>
            <a:r>
              <a:rPr lang="en-US" sz="1800" dirty="0" smtClean="0">
                <a:solidFill>
                  <a:schemeClr val="tx1"/>
                </a:solidFill>
                <a:latin typeface="Times New Roman" pitchFamily="18" charset="0"/>
                <a:cs typeface="Times New Roman" pitchFamily="18" charset="0"/>
              </a:rPr>
              <a:t>The dashboards offer clear visibility into key revenue drivers, customer behaviors, and transaction trends.</a:t>
            </a:r>
          </a:p>
          <a:p>
            <a:r>
              <a:rPr lang="en-US" sz="1800" dirty="0" smtClean="0">
                <a:solidFill>
                  <a:schemeClr val="tx1"/>
                </a:solidFill>
                <a:latin typeface="Times New Roman" pitchFamily="18" charset="0"/>
                <a:cs typeface="Times New Roman" pitchFamily="18" charset="0"/>
              </a:rPr>
              <a:t>These insights can support data-driven decision-making across making across marketing, product strategy, and customer targeting.</a:t>
            </a:r>
          </a:p>
          <a:p>
            <a:r>
              <a:rPr lang="en-US" sz="1800" dirty="0" smtClean="0">
                <a:solidFill>
                  <a:schemeClr val="tx1"/>
                </a:solidFill>
                <a:latin typeface="Times New Roman" pitchFamily="18" charset="0"/>
                <a:cs typeface="Times New Roman" pitchFamily="18" charset="0"/>
              </a:rPr>
              <a:t>The project reflects strong visual storytelling, efficient use of Power BI features, and an understanding of business context through analytics.</a:t>
            </a:r>
          </a:p>
          <a:p>
            <a:pPr marL="0" indent="0">
              <a:buNone/>
            </a:pPr>
            <a:endParaRPr lang="en-IN" dirty="0"/>
          </a:p>
        </p:txBody>
      </p:sp>
      <p:sp>
        <p:nvSpPr>
          <p:cNvPr id="3" name="Title 2"/>
          <p:cNvSpPr>
            <a:spLocks noGrp="1"/>
          </p:cNvSpPr>
          <p:nvPr>
            <p:ph type="title"/>
          </p:nvPr>
        </p:nvSpPr>
        <p:spPr/>
        <p:txBody>
          <a:bodyPr>
            <a:normAutofit/>
          </a:bodyPr>
          <a:lstStyle/>
          <a:p>
            <a:r>
              <a:rPr lang="en-US" sz="3200" b="1" dirty="0" smtClean="0">
                <a:solidFill>
                  <a:schemeClr val="tx1"/>
                </a:solidFill>
                <a:latin typeface="Times New Roman" pitchFamily="18" charset="0"/>
                <a:cs typeface="Times New Roman" pitchFamily="18" charset="0"/>
              </a:rPr>
              <a:t>Conclusion</a:t>
            </a:r>
            <a:endParaRPr lang="en-IN" sz="32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334228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8" y="2420889"/>
            <a:ext cx="7408333" cy="1944216"/>
          </a:xfrm>
        </p:spPr>
        <p:txBody>
          <a:bodyPr>
            <a:normAutofit/>
          </a:bodyPr>
          <a:lstStyle/>
          <a:p>
            <a:pPr marL="0" indent="0" algn="ctr">
              <a:buNone/>
            </a:pPr>
            <a:r>
              <a:rPr lang="en-US" sz="6600" b="1" dirty="0" smtClean="0">
                <a:latin typeface="Arial Black" pitchFamily="34" charset="0"/>
              </a:rPr>
              <a:t>Thank You</a:t>
            </a:r>
            <a:endParaRPr lang="en-IN" sz="6600" b="1" dirty="0">
              <a:latin typeface="Arial Black" pitchFamily="34" charset="0"/>
            </a:endParaRPr>
          </a:p>
        </p:txBody>
      </p:sp>
    </p:spTree>
    <p:extLst>
      <p:ext uri="{BB962C8B-B14F-4D97-AF65-F5344CB8AC3E}">
        <p14:creationId xmlns:p14="http://schemas.microsoft.com/office/powerpoint/2010/main" val="2628209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8" y="1628801"/>
            <a:ext cx="7408333" cy="4497363"/>
          </a:xfrm>
          <a:solidFill>
            <a:schemeClr val="bg1"/>
          </a:solidFill>
          <a:ln>
            <a:solidFill>
              <a:schemeClr val="bg1"/>
            </a:solidFill>
          </a:ln>
        </p:spPr>
        <p:txBody>
          <a:bodyPr>
            <a:normAutofit/>
          </a:bodyPr>
          <a:lstStyle/>
          <a:p>
            <a:pPr>
              <a:buFont typeface="Wingdings" pitchFamily="2" charset="2"/>
              <a:buChar char="Ø"/>
            </a:pPr>
            <a:r>
              <a:rPr lang="en-US" sz="1800" dirty="0" smtClean="0">
                <a:solidFill>
                  <a:schemeClr val="tx1"/>
                </a:solidFill>
                <a:latin typeface="Times New Roman" pitchFamily="18" charset="0"/>
                <a:cs typeface="Times New Roman" pitchFamily="18" charset="0"/>
              </a:rPr>
              <a:t>The Dataset contains two tables credit_card.csv and customer.csv, containing information about credit card transactions and customer profiles.</a:t>
            </a:r>
          </a:p>
          <a:p>
            <a:pPr>
              <a:buFont typeface="Wingdings" pitchFamily="2" charset="2"/>
              <a:buChar char="Ø"/>
            </a:pPr>
            <a:r>
              <a:rPr lang="en-US" sz="1800" b="1" dirty="0">
                <a:solidFill>
                  <a:schemeClr val="tx1"/>
                </a:solidFill>
              </a:rPr>
              <a:t> </a:t>
            </a:r>
            <a:r>
              <a:rPr lang="en-US" sz="1800" b="1" dirty="0" smtClean="0">
                <a:solidFill>
                  <a:schemeClr val="tx1"/>
                </a:solidFill>
              </a:rPr>
              <a:t>  Dataset Highlights:</a:t>
            </a:r>
          </a:p>
          <a:p>
            <a:pPr>
              <a:buFont typeface="Arial" pitchFamily="34" charset="0"/>
              <a:buChar char="•"/>
            </a:pPr>
            <a:r>
              <a:rPr lang="en-US" sz="1800" dirty="0" smtClean="0">
                <a:solidFill>
                  <a:schemeClr val="tx1"/>
                </a:solidFill>
                <a:latin typeface="Times New Roman" pitchFamily="18" charset="0"/>
                <a:cs typeface="Times New Roman" pitchFamily="18" charset="0"/>
              </a:rPr>
              <a:t>Revenue – 55M</a:t>
            </a:r>
          </a:p>
          <a:p>
            <a:pPr>
              <a:buFont typeface="Arial" pitchFamily="34" charset="0"/>
              <a:buChar char="•"/>
            </a:pPr>
            <a:r>
              <a:rPr lang="en-US" sz="1800" dirty="0" smtClean="0">
                <a:solidFill>
                  <a:schemeClr val="tx1"/>
                </a:solidFill>
                <a:latin typeface="Times New Roman" pitchFamily="18" charset="0"/>
                <a:cs typeface="Times New Roman" pitchFamily="18" charset="0"/>
              </a:rPr>
              <a:t>Interest – 7.84M </a:t>
            </a:r>
          </a:p>
          <a:p>
            <a:pPr>
              <a:buFont typeface="Arial" pitchFamily="34" charset="0"/>
              <a:buChar char="•"/>
            </a:pPr>
            <a:r>
              <a:rPr lang="en-US" sz="1800" dirty="0" smtClean="0">
                <a:solidFill>
                  <a:schemeClr val="tx1"/>
                </a:solidFill>
                <a:latin typeface="Times New Roman" pitchFamily="18" charset="0"/>
                <a:cs typeface="Times New Roman" pitchFamily="18" charset="0"/>
              </a:rPr>
              <a:t>Average css – 3.19</a:t>
            </a:r>
          </a:p>
          <a:p>
            <a:pPr>
              <a:buFont typeface="Arial" pitchFamily="34" charset="0"/>
              <a:buChar char="•"/>
            </a:pPr>
            <a:r>
              <a:rPr lang="en-US" sz="1800" dirty="0" smtClean="0">
                <a:solidFill>
                  <a:schemeClr val="tx1"/>
                </a:solidFill>
                <a:latin typeface="Times New Roman" pitchFamily="18" charset="0"/>
                <a:cs typeface="Times New Roman" pitchFamily="18" charset="0"/>
              </a:rPr>
              <a:t>Transactions – 656K</a:t>
            </a:r>
          </a:p>
          <a:p>
            <a:pPr>
              <a:buFont typeface="Wingdings" pitchFamily="2" charset="2"/>
              <a:buChar char="Ø"/>
            </a:pPr>
            <a:r>
              <a:rPr lang="en-US" sz="1800" b="1" dirty="0" smtClean="0">
                <a:solidFill>
                  <a:schemeClr val="tx1"/>
                </a:solidFill>
                <a:latin typeface="Times New Roman" pitchFamily="18" charset="0"/>
                <a:cs typeface="Times New Roman" pitchFamily="18" charset="0"/>
              </a:rPr>
              <a:t>Key Fields:</a:t>
            </a:r>
          </a:p>
          <a:p>
            <a:pPr>
              <a:buFont typeface="Arial" pitchFamily="34" charset="0"/>
              <a:buChar char="•"/>
            </a:pPr>
            <a:r>
              <a:rPr lang="en-US" sz="1800" b="1" dirty="0" smtClean="0">
                <a:solidFill>
                  <a:schemeClr val="tx1"/>
                </a:solidFill>
                <a:latin typeface="Times New Roman" pitchFamily="18" charset="0"/>
                <a:cs typeface="Times New Roman" pitchFamily="18" charset="0"/>
              </a:rPr>
              <a:t> Credit_card: </a:t>
            </a:r>
            <a:r>
              <a:rPr lang="en-US" sz="1800" dirty="0" smtClean="0">
                <a:solidFill>
                  <a:schemeClr val="tx1"/>
                </a:solidFill>
                <a:latin typeface="Times New Roman" pitchFamily="18" charset="0"/>
                <a:cs typeface="Times New Roman" pitchFamily="18" charset="0"/>
              </a:rPr>
              <a:t>ClientNum, Total_Trans_Amt, Total_Trans_vol, Interest_Earned, Annual Fees, Week_Start_Date, Use_chip, Card_category.</a:t>
            </a:r>
          </a:p>
          <a:p>
            <a:pPr>
              <a:buFont typeface="Arial" pitchFamily="34" charset="0"/>
              <a:buChar char="•"/>
            </a:pPr>
            <a:r>
              <a:rPr lang="en-US" sz="1800" b="1" dirty="0" smtClean="0">
                <a:solidFill>
                  <a:schemeClr val="tx1"/>
                </a:solidFill>
                <a:latin typeface="Times New Roman" pitchFamily="18" charset="0"/>
                <a:cs typeface="Times New Roman" pitchFamily="18" charset="0"/>
              </a:rPr>
              <a:t> Customer: </a:t>
            </a:r>
            <a:r>
              <a:rPr lang="en-US" sz="1800" dirty="0" smtClean="0">
                <a:solidFill>
                  <a:schemeClr val="tx1"/>
                </a:solidFill>
                <a:latin typeface="Times New Roman" pitchFamily="18" charset="0"/>
                <a:cs typeface="Times New Roman" pitchFamily="18" charset="0"/>
              </a:rPr>
              <a:t>Client_num, Customer_Age, Gender, Income, Education_level, customer_job, Marital_status.</a:t>
            </a:r>
            <a:endParaRPr lang="en-IN" sz="1800" dirty="0">
              <a:solidFill>
                <a:schemeClr val="tx1"/>
              </a:solidFill>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3600" b="1" dirty="0" smtClean="0">
                <a:solidFill>
                  <a:schemeClr val="tx1"/>
                </a:solidFill>
                <a:latin typeface="Times New Roman" pitchFamily="18" charset="0"/>
                <a:cs typeface="Times New Roman" pitchFamily="18" charset="0"/>
              </a:rPr>
              <a:t>Data Overview</a:t>
            </a:r>
            <a:endParaRPr lang="en-IN" sz="36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865639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5" y="548680"/>
            <a:ext cx="8236135" cy="5976663"/>
          </a:xfrm>
        </p:spPr>
      </p:pic>
    </p:spTree>
    <p:extLst>
      <p:ext uri="{BB962C8B-B14F-4D97-AF65-F5344CB8AC3E}">
        <p14:creationId xmlns:p14="http://schemas.microsoft.com/office/powerpoint/2010/main" val="4006019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188640"/>
            <a:ext cx="8640960" cy="5937523"/>
          </a:xfrm>
        </p:spPr>
        <p:txBody>
          <a:bodyPr>
            <a:normAutofit/>
          </a:bodyPr>
          <a:lstStyle/>
          <a:p>
            <a:pPr marL="0" indent="0">
              <a:buNone/>
            </a:pPr>
            <a:r>
              <a:rPr lang="en-US" sz="3600" b="1" dirty="0" smtClean="0">
                <a:latin typeface="Times New Roman" pitchFamily="18" charset="0"/>
                <a:cs typeface="Times New Roman" pitchFamily="18" charset="0"/>
              </a:rPr>
              <a:t>Dashboard Structure</a:t>
            </a:r>
          </a:p>
          <a:p>
            <a:endParaRPr lang="en-US" sz="1600" b="1" dirty="0" smtClean="0"/>
          </a:p>
          <a:p>
            <a:endParaRPr lang="en-US" sz="1600" b="1" dirty="0"/>
          </a:p>
          <a:p>
            <a:endParaRPr lang="en-US" sz="1600" b="1" dirty="0" smtClean="0"/>
          </a:p>
          <a:p>
            <a:r>
              <a:rPr lang="en-US" sz="1800" dirty="0" smtClean="0">
                <a:latin typeface="Times New Roman" pitchFamily="18" charset="0"/>
                <a:cs typeface="Times New Roman" pitchFamily="18" charset="0"/>
              </a:rPr>
              <a:t>Transaction dashboard provides a comprehensive </a:t>
            </a:r>
          </a:p>
          <a:p>
            <a:r>
              <a:rPr lang="en-US" sz="1800" dirty="0" smtClean="0">
                <a:latin typeface="Times New Roman" pitchFamily="18" charset="0"/>
                <a:cs typeface="Times New Roman" pitchFamily="18" charset="0"/>
              </a:rPr>
              <a:t>View of credit card usage patterns and revenue trends.</a:t>
            </a:r>
          </a:p>
          <a:p>
            <a:r>
              <a:rPr lang="en-US" sz="1800" dirty="0" smtClean="0">
                <a:latin typeface="Times New Roman" pitchFamily="18" charset="0"/>
                <a:cs typeface="Times New Roman" pitchFamily="18" charset="0"/>
              </a:rPr>
              <a:t>It provides a broad view of how revenue and transaction</a:t>
            </a:r>
          </a:p>
          <a:p>
            <a:r>
              <a:rPr lang="en-US" sz="1800" dirty="0" smtClean="0">
                <a:latin typeface="Times New Roman" pitchFamily="18" charset="0"/>
                <a:cs typeface="Times New Roman" pitchFamily="18" charset="0"/>
              </a:rPr>
              <a:t> volumes vary across different dimensions.</a:t>
            </a:r>
          </a:p>
          <a:p>
            <a:endParaRPr lang="en-US" sz="1600" b="1" dirty="0"/>
          </a:p>
          <a:p>
            <a:r>
              <a:rPr lang="en-US" sz="1800" b="1" dirty="0" smtClean="0">
                <a:latin typeface="Times New Roman" pitchFamily="18" charset="0"/>
                <a:cs typeface="Times New Roman" pitchFamily="18" charset="0"/>
              </a:rPr>
              <a:t>Key Elements:</a:t>
            </a:r>
          </a:p>
          <a:p>
            <a:r>
              <a:rPr lang="en-US" sz="1800" b="1" dirty="0" smtClean="0">
                <a:latin typeface="Times New Roman" pitchFamily="18" charset="0"/>
                <a:cs typeface="Times New Roman" pitchFamily="18" charset="0"/>
              </a:rPr>
              <a:t>KPI Cards: </a:t>
            </a:r>
            <a:r>
              <a:rPr lang="en-US" sz="1800" dirty="0" smtClean="0">
                <a:latin typeface="Times New Roman" pitchFamily="18" charset="0"/>
                <a:cs typeface="Times New Roman" pitchFamily="18" charset="0"/>
              </a:rPr>
              <a:t>Total Revenue, Intrest, Transaction_val</a:t>
            </a:r>
            <a:endParaRPr lang="en-US" sz="1800" dirty="0">
              <a:latin typeface="Times New Roman" pitchFamily="18" charset="0"/>
              <a:cs typeface="Times New Roman" pitchFamily="18" charset="0"/>
            </a:endParaRPr>
          </a:p>
          <a:p>
            <a:r>
              <a:rPr lang="en-US" sz="1800" b="1" dirty="0" smtClean="0">
                <a:latin typeface="Times New Roman" pitchFamily="18" charset="0"/>
                <a:cs typeface="Times New Roman" pitchFamily="18" charset="0"/>
              </a:rPr>
              <a:t>Card Categories: </a:t>
            </a:r>
            <a:r>
              <a:rPr lang="en-US" sz="1800" dirty="0" smtClean="0">
                <a:latin typeface="Times New Roman" pitchFamily="18" charset="0"/>
                <a:cs typeface="Times New Roman" pitchFamily="18" charset="0"/>
              </a:rPr>
              <a:t>Blue, Gold, Platinum, Sliver</a:t>
            </a:r>
          </a:p>
          <a:p>
            <a:r>
              <a:rPr lang="en-US" sz="1800" b="1" dirty="0" smtClean="0">
                <a:latin typeface="Times New Roman" pitchFamily="18" charset="0"/>
                <a:cs typeface="Times New Roman" pitchFamily="18" charset="0"/>
              </a:rPr>
              <a:t>Trends: Revenue  &amp; Transaction volume by Quarter</a:t>
            </a:r>
          </a:p>
          <a:p>
            <a:r>
              <a:rPr lang="en-US" sz="1800" b="1" dirty="0" smtClean="0">
                <a:latin typeface="Times New Roman" pitchFamily="18" charset="0"/>
                <a:cs typeface="Times New Roman" pitchFamily="18" charset="0"/>
              </a:rPr>
              <a:t>Demographics &amp; usage Analysis:</a:t>
            </a:r>
          </a:p>
          <a:p>
            <a:pPr algn="just">
              <a:buFont typeface="Arial" pitchFamily="34" charset="0"/>
              <a:buChar char="•"/>
            </a:pPr>
            <a:r>
              <a:rPr lang="en-US" sz="1800" dirty="0" smtClean="0">
                <a:latin typeface="Times New Roman" pitchFamily="18" charset="0"/>
                <a:cs typeface="Times New Roman" pitchFamily="18" charset="0"/>
              </a:rPr>
              <a:t> Revenue by Exp_Type, Educational_level, Job, Card_category, Use Chip</a:t>
            </a:r>
          </a:p>
          <a:p>
            <a:pPr marL="0" indent="0" algn="just">
              <a:buNone/>
            </a:pPr>
            <a:r>
              <a:rPr lang="en-US" sz="1800" dirty="0" smtClean="0">
                <a:latin typeface="Times New Roman" pitchFamily="18" charset="0"/>
                <a:cs typeface="Times New Roman" pitchFamily="18" charset="0"/>
              </a:rPr>
              <a:t>        The report is prepared with Treemap for Quarters, Gender, Card Type, Income Group, </a:t>
            </a:r>
          </a:p>
          <a:p>
            <a:pPr marL="0" indent="0" algn="just">
              <a:buNone/>
            </a:pPr>
            <a:r>
              <a:rPr lang="en-US" sz="1800" dirty="0" smtClean="0">
                <a:latin typeface="Times New Roman" pitchFamily="18" charset="0"/>
                <a:cs typeface="Times New Roman" pitchFamily="18" charset="0"/>
              </a:rPr>
              <a:t>         and week start date to enable dynamic filtering.      </a:t>
            </a:r>
            <a:endParaRPr lang="en-IN" sz="1800" dirty="0">
              <a:latin typeface="Times New Roman" pitchFamily="18" charset="0"/>
              <a:cs typeface="Times New Roman" pitchFamily="18" charset="0"/>
            </a:endParaRPr>
          </a:p>
        </p:txBody>
      </p:sp>
      <p:sp>
        <p:nvSpPr>
          <p:cNvPr id="3" name="Title 2"/>
          <p:cNvSpPr>
            <a:spLocks noGrp="1"/>
          </p:cNvSpPr>
          <p:nvPr>
            <p:ph type="title"/>
          </p:nvPr>
        </p:nvSpPr>
        <p:spPr>
          <a:xfrm>
            <a:off x="6300192" y="260648"/>
            <a:ext cx="2592288" cy="2088232"/>
          </a:xfrm>
          <a:solidFill>
            <a:schemeClr val="bg2">
              <a:lumMod val="75000"/>
            </a:schemeClr>
          </a:solidFill>
          <a:ln>
            <a:solidFill>
              <a:schemeClr val="accent1">
                <a:lumMod val="40000"/>
                <a:lumOff val="60000"/>
              </a:schemeClr>
            </a:solidFill>
          </a:ln>
        </p:spPr>
        <p:txBody>
          <a:bodyPr>
            <a:normAutofit/>
          </a:bodyPr>
          <a:lstStyle/>
          <a:p>
            <a:pPr algn="l"/>
            <a:r>
              <a:rPr lang="en-US" sz="3600" b="1" dirty="0" smtClean="0"/>
              <a:t>Transaction Report</a:t>
            </a:r>
            <a:endParaRPr lang="en-IN" sz="3600" b="1" dirty="0"/>
          </a:p>
        </p:txBody>
      </p:sp>
    </p:spTree>
    <p:extLst>
      <p:ext uri="{BB962C8B-B14F-4D97-AF65-F5344CB8AC3E}">
        <p14:creationId xmlns:p14="http://schemas.microsoft.com/office/powerpoint/2010/main" val="258713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88640"/>
            <a:ext cx="8640960" cy="5937523"/>
          </a:xfrm>
        </p:spPr>
        <p:txBody>
          <a:bodyPr/>
          <a:lstStyle/>
          <a:p>
            <a:endParaRPr lang="en-US" dirty="0" smtClean="0"/>
          </a:p>
          <a:p>
            <a:endParaRPr lang="en-IN" dirty="0"/>
          </a:p>
        </p:txBody>
      </p:sp>
      <p:sp>
        <p:nvSpPr>
          <p:cNvPr id="3" name="Title 2"/>
          <p:cNvSpPr>
            <a:spLocks noGrp="1"/>
          </p:cNvSpPr>
          <p:nvPr>
            <p:ph type="title"/>
          </p:nvPr>
        </p:nvSpPr>
        <p:spPr>
          <a:xfrm>
            <a:off x="457200" y="338328"/>
            <a:ext cx="8229600" cy="4674848"/>
          </a:xfrm>
        </p:spPr>
        <p:txBody>
          <a:bodyPr>
            <a:normAutofit/>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404663"/>
            <a:ext cx="8424936" cy="6120681"/>
          </a:xfrm>
          <a:prstGeom prst="rect">
            <a:avLst/>
          </a:prstGeom>
        </p:spPr>
      </p:pic>
    </p:spTree>
    <p:extLst>
      <p:ext uri="{BB962C8B-B14F-4D97-AF65-F5344CB8AC3E}">
        <p14:creationId xmlns:p14="http://schemas.microsoft.com/office/powerpoint/2010/main" val="1965978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3568" y="2204864"/>
            <a:ext cx="7596833" cy="3921299"/>
          </a:xfrm>
        </p:spPr>
        <p:txBody>
          <a:bodyPr>
            <a:normAutofit/>
          </a:bodyPr>
          <a:lstStyle/>
          <a:p>
            <a:r>
              <a:rPr lang="en-US" sz="1600" dirty="0" smtClean="0"/>
              <a:t>This </a:t>
            </a:r>
            <a:r>
              <a:rPr lang="en-US" sz="1600" dirty="0"/>
              <a:t>C</a:t>
            </a:r>
            <a:r>
              <a:rPr lang="en-US" sz="1600" dirty="0" smtClean="0"/>
              <a:t>ustomer Overview dashboard  provides a detailed visual analysis of customer profiles based on education, income, age, gender, job, and marital status, and job type to understand which groups contribute most to revenue.</a:t>
            </a:r>
          </a:p>
          <a:p>
            <a:endParaRPr lang="en-US" sz="1600" dirty="0" smtClean="0"/>
          </a:p>
          <a:p>
            <a:pPr marL="0" indent="0">
              <a:buNone/>
            </a:pPr>
            <a:r>
              <a:rPr lang="en-US" sz="1600" b="1" dirty="0"/>
              <a:t>K</a:t>
            </a:r>
            <a:r>
              <a:rPr lang="en-US" sz="1600" b="1" dirty="0" smtClean="0"/>
              <a:t>ey Elements:</a:t>
            </a:r>
          </a:p>
          <a:p>
            <a:pPr>
              <a:buFont typeface="Arial" pitchFamily="34" charset="0"/>
              <a:buChar char="•"/>
            </a:pPr>
            <a:r>
              <a:rPr lang="en-US" sz="1600" dirty="0" smtClean="0"/>
              <a:t> KPI Card: Revenue, Interest, Income, and CSS (Customer Satisfaction Score)</a:t>
            </a:r>
          </a:p>
          <a:p>
            <a:pPr>
              <a:buFont typeface="Arial" pitchFamily="34" charset="0"/>
              <a:buChar char="•"/>
            </a:pPr>
            <a:r>
              <a:rPr lang="en-US" sz="1600" dirty="0" smtClean="0"/>
              <a:t>Customer Segment Table: Job-wise Revenue, Interest and Income</a:t>
            </a:r>
          </a:p>
          <a:p>
            <a:pPr>
              <a:buFont typeface="Arial" pitchFamily="34" charset="0"/>
              <a:buChar char="•"/>
            </a:pPr>
            <a:r>
              <a:rPr lang="en-US" sz="1600" dirty="0" smtClean="0"/>
              <a:t>Behavioural Patterns:</a:t>
            </a:r>
          </a:p>
          <a:p>
            <a:pPr>
              <a:buFont typeface="Arial" pitchFamily="34" charset="0"/>
              <a:buChar char="•"/>
            </a:pPr>
            <a:r>
              <a:rPr lang="en-US" sz="1600" dirty="0" smtClean="0"/>
              <a:t>Revenue by Age, Income Group, Marital Status, Education, Departments and </a:t>
            </a:r>
          </a:p>
          <a:p>
            <a:pPr marL="0" indent="0">
              <a:buNone/>
            </a:pPr>
            <a:r>
              <a:rPr lang="en-US" sz="1600" dirty="0" smtClean="0"/>
              <a:t>       state</a:t>
            </a:r>
          </a:p>
          <a:p>
            <a:pPr>
              <a:buFont typeface="Arial" pitchFamily="34" charset="0"/>
              <a:buChar char="•"/>
            </a:pPr>
            <a:r>
              <a:rPr lang="en-US" sz="1600" dirty="0" smtClean="0"/>
              <a:t>Revenue Trends over week</a:t>
            </a:r>
          </a:p>
          <a:p>
            <a:pPr marL="0" indent="0">
              <a:buNone/>
            </a:pPr>
            <a:r>
              <a:rPr lang="en-US" sz="1600" dirty="0" smtClean="0"/>
              <a:t>Treemap are available for Quarters, Gender, Card type, and Week_Start_Date, Providing interactive filtering.</a:t>
            </a:r>
          </a:p>
          <a:p>
            <a:pPr marL="0" indent="0">
              <a:buNone/>
            </a:pPr>
            <a:endParaRPr lang="en-US" dirty="0" smtClean="0"/>
          </a:p>
        </p:txBody>
      </p:sp>
      <p:sp>
        <p:nvSpPr>
          <p:cNvPr id="3" name="Title 2"/>
          <p:cNvSpPr>
            <a:spLocks noGrp="1"/>
          </p:cNvSpPr>
          <p:nvPr>
            <p:ph type="title"/>
          </p:nvPr>
        </p:nvSpPr>
        <p:spPr>
          <a:xfrm>
            <a:off x="6444208" y="338328"/>
            <a:ext cx="2242592" cy="1252728"/>
          </a:xfrm>
          <a:solidFill>
            <a:schemeClr val="bg2">
              <a:lumMod val="75000"/>
            </a:schemeClr>
          </a:solidFill>
        </p:spPr>
        <p:txBody>
          <a:bodyPr>
            <a:normAutofit fontScale="90000"/>
          </a:bodyPr>
          <a:lstStyle/>
          <a:p>
            <a:pPr algn="l"/>
            <a:r>
              <a:rPr lang="en-US" sz="3600" b="1" dirty="0" smtClean="0"/>
              <a:t/>
            </a:r>
            <a:br>
              <a:rPr lang="en-US" sz="3600" b="1" dirty="0" smtClean="0"/>
            </a:br>
            <a:r>
              <a:rPr lang="en-US" sz="3600" b="1" dirty="0" smtClean="0"/>
              <a:t>Customer</a:t>
            </a:r>
            <a:br>
              <a:rPr lang="en-US" sz="3600" b="1" dirty="0" smtClean="0"/>
            </a:br>
            <a:r>
              <a:rPr lang="en-US" sz="3600" b="1" dirty="0" smtClean="0"/>
              <a:t>Report</a:t>
            </a:r>
            <a:r>
              <a:rPr lang="en-US" b="1" dirty="0"/>
              <a:t/>
            </a:r>
            <a:br>
              <a:rPr lang="en-US" b="1" dirty="0"/>
            </a:br>
            <a:endParaRPr lang="en-IN" dirty="0"/>
          </a:p>
        </p:txBody>
      </p:sp>
      <p:sp>
        <p:nvSpPr>
          <p:cNvPr id="5" name="Rectangle 4"/>
          <p:cNvSpPr/>
          <p:nvPr/>
        </p:nvSpPr>
        <p:spPr>
          <a:xfrm>
            <a:off x="683568" y="548680"/>
            <a:ext cx="3960440" cy="584775"/>
          </a:xfrm>
          <a:prstGeom prst="rect">
            <a:avLst/>
          </a:prstGeom>
        </p:spPr>
        <p:txBody>
          <a:bodyPr wrap="square">
            <a:spAutoFit/>
          </a:bodyPr>
          <a:lstStyle/>
          <a:p>
            <a:r>
              <a:rPr lang="en-US" sz="3200" b="1" dirty="0" smtClean="0"/>
              <a:t>Dashboard Structure</a:t>
            </a:r>
            <a:endParaRPr lang="en-IN" sz="3200" dirty="0"/>
          </a:p>
        </p:txBody>
      </p:sp>
    </p:spTree>
    <p:extLst>
      <p:ext uri="{BB962C8B-B14F-4D97-AF65-F5344CB8AC3E}">
        <p14:creationId xmlns:p14="http://schemas.microsoft.com/office/powerpoint/2010/main" val="4047318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628800"/>
            <a:ext cx="7740849" cy="4497363"/>
          </a:xfrm>
        </p:spPr>
        <p:txBody>
          <a:bodyPr>
            <a:normAutofit/>
          </a:bodyPr>
          <a:lstStyle/>
          <a:p>
            <a:r>
              <a:rPr lang="en-US" sz="1800" dirty="0" smtClean="0">
                <a:latin typeface="Times New Roman" pitchFamily="18" charset="0"/>
                <a:cs typeface="Times New Roman" pitchFamily="18" charset="0"/>
              </a:rPr>
              <a:t>Our dashboard presents key performance indicators that provides a quick snapshot of the credit card business performance. These </a:t>
            </a:r>
            <a:r>
              <a:rPr lang="en-US" sz="1800" dirty="0" err="1" smtClean="0">
                <a:latin typeface="Times New Roman" pitchFamily="18" charset="0"/>
                <a:cs typeface="Times New Roman" pitchFamily="18" charset="0"/>
              </a:rPr>
              <a:t>metrices</a:t>
            </a:r>
            <a:r>
              <a:rPr lang="en-US" sz="1800" dirty="0" smtClean="0">
                <a:latin typeface="Times New Roman" pitchFamily="18" charset="0"/>
                <a:cs typeface="Times New Roman" pitchFamily="18" charset="0"/>
              </a:rPr>
              <a:t> are displayed as KPI cards across both reports for quick analysis.</a:t>
            </a:r>
          </a:p>
          <a:p>
            <a:pPr marL="0" indent="0">
              <a:buNone/>
            </a:pPr>
            <a:r>
              <a:rPr lang="en-US" sz="1800" b="1" dirty="0" smtClean="0">
                <a:latin typeface="Times New Roman" pitchFamily="18" charset="0"/>
                <a:cs typeface="Times New Roman" pitchFamily="18" charset="0"/>
              </a:rPr>
              <a:t>Finanacial Metrices :</a:t>
            </a:r>
          </a:p>
          <a:p>
            <a:pPr>
              <a:buFont typeface="Arial" pitchFamily="34" charset="0"/>
              <a:buChar char="•"/>
            </a:pPr>
            <a:r>
              <a:rPr lang="en-US" sz="1800" b="1" dirty="0" smtClean="0">
                <a:latin typeface="Times New Roman" pitchFamily="18" charset="0"/>
                <a:cs typeface="Times New Roman" pitchFamily="18" charset="0"/>
              </a:rPr>
              <a:t> </a:t>
            </a:r>
            <a:r>
              <a:rPr lang="en-US" sz="1800" b="1" dirty="0">
                <a:latin typeface="Times New Roman" pitchFamily="18" charset="0"/>
                <a:cs typeface="Times New Roman" pitchFamily="18" charset="0"/>
              </a:rPr>
              <a:t>Total Revenue</a:t>
            </a:r>
            <a:r>
              <a:rPr lang="en-US" sz="1800" b="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 55M</a:t>
            </a:r>
          </a:p>
          <a:p>
            <a:pPr>
              <a:buFont typeface="Arial" pitchFamily="34" charset="0"/>
              <a:buChar char="•"/>
            </a:pPr>
            <a:r>
              <a:rPr lang="en-US" sz="1800" b="1" dirty="0" smtClean="0">
                <a:latin typeface="Times New Roman" pitchFamily="18" charset="0"/>
                <a:cs typeface="Times New Roman" pitchFamily="18" charset="0"/>
              </a:rPr>
              <a:t>Total Interest Earned</a:t>
            </a:r>
            <a:r>
              <a:rPr lang="en-US" sz="1800" dirty="0" smtClean="0">
                <a:latin typeface="Times New Roman" pitchFamily="18" charset="0"/>
                <a:cs typeface="Times New Roman" pitchFamily="18" charset="0"/>
              </a:rPr>
              <a:t>: 7.84M</a:t>
            </a:r>
          </a:p>
          <a:p>
            <a:pPr>
              <a:buFont typeface="Arial" pitchFamily="34" charset="0"/>
              <a:buChar char="•"/>
            </a:pPr>
            <a:r>
              <a:rPr lang="en-US" sz="1800" b="1" dirty="0" smtClean="0">
                <a:latin typeface="Times New Roman" pitchFamily="18" charset="0"/>
                <a:cs typeface="Times New Roman" pitchFamily="18" charset="0"/>
              </a:rPr>
              <a:t>Total Transaction Amount</a:t>
            </a:r>
            <a:r>
              <a:rPr lang="en-US" sz="1800" dirty="0" smtClean="0">
                <a:latin typeface="Times New Roman" pitchFamily="18" charset="0"/>
                <a:cs typeface="Times New Roman" pitchFamily="18" charset="0"/>
              </a:rPr>
              <a:t>: 45M</a:t>
            </a:r>
          </a:p>
          <a:p>
            <a:pPr>
              <a:buFont typeface="Arial" pitchFamily="34" charset="0"/>
              <a:buChar char="•"/>
            </a:pPr>
            <a:r>
              <a:rPr lang="en-US" sz="1800" b="1" dirty="0" smtClean="0">
                <a:latin typeface="Times New Roman" pitchFamily="18" charset="0"/>
                <a:cs typeface="Times New Roman" pitchFamily="18" charset="0"/>
              </a:rPr>
              <a:t>Total Income</a:t>
            </a:r>
            <a:r>
              <a:rPr lang="en-US" sz="1800" dirty="0" smtClean="0">
                <a:latin typeface="Times New Roman" pitchFamily="18" charset="0"/>
                <a:cs typeface="Times New Roman" pitchFamily="18" charset="0"/>
              </a:rPr>
              <a:t>: 576M</a:t>
            </a:r>
          </a:p>
          <a:p>
            <a:pPr marL="0" indent="0">
              <a:buNone/>
            </a:pPr>
            <a:r>
              <a:rPr lang="en-US" sz="1800" b="1" dirty="0" smtClean="0">
                <a:latin typeface="Times New Roman" pitchFamily="18" charset="0"/>
                <a:cs typeface="Times New Roman" pitchFamily="18" charset="0"/>
              </a:rPr>
              <a:t>    Volume Metrices :    </a:t>
            </a:r>
          </a:p>
          <a:p>
            <a:pPr>
              <a:buFont typeface="Arial" pitchFamily="34" charset="0"/>
              <a:buChar char="•"/>
            </a:pPr>
            <a:r>
              <a:rPr lang="en-US" sz="1800" b="1" dirty="0" smtClean="0">
                <a:latin typeface="Times New Roman" pitchFamily="18" charset="0"/>
                <a:cs typeface="Times New Roman" pitchFamily="18" charset="0"/>
              </a:rPr>
              <a:t>Transactions count</a:t>
            </a:r>
            <a:r>
              <a:rPr lang="en-US" sz="1800" dirty="0" smtClean="0">
                <a:latin typeface="Times New Roman" pitchFamily="18" charset="0"/>
                <a:cs typeface="Times New Roman" pitchFamily="18" charset="0"/>
              </a:rPr>
              <a:t>:656K</a:t>
            </a:r>
          </a:p>
          <a:p>
            <a:pPr>
              <a:buFont typeface="Arial" pitchFamily="34" charset="0"/>
              <a:buChar char="•"/>
            </a:pPr>
            <a:r>
              <a:rPr lang="en-US" sz="1800" b="1" dirty="0" smtClean="0">
                <a:latin typeface="Times New Roman" pitchFamily="18" charset="0"/>
                <a:cs typeface="Times New Roman" pitchFamily="18" charset="0"/>
              </a:rPr>
              <a:t>Customer Satisfaction Score(CSS):</a:t>
            </a:r>
            <a:r>
              <a:rPr lang="en-US" sz="1800" dirty="0" smtClean="0">
                <a:latin typeface="Times New Roman" pitchFamily="18" charset="0"/>
                <a:cs typeface="Times New Roman" pitchFamily="18" charset="0"/>
              </a:rPr>
              <a:t>3.19</a:t>
            </a:r>
          </a:p>
          <a:p>
            <a:pPr marL="0" indent="0">
              <a:buNone/>
            </a:pPr>
            <a:endParaRPr lang="en-IN" sz="2000" dirty="0"/>
          </a:p>
        </p:txBody>
      </p:sp>
      <p:sp>
        <p:nvSpPr>
          <p:cNvPr id="3" name="Title 2"/>
          <p:cNvSpPr>
            <a:spLocks noGrp="1"/>
          </p:cNvSpPr>
          <p:nvPr>
            <p:ph type="title"/>
          </p:nvPr>
        </p:nvSpPr>
        <p:spPr/>
        <p:txBody>
          <a:bodyPr>
            <a:normAutofit/>
          </a:bodyPr>
          <a:lstStyle/>
          <a:p>
            <a:r>
              <a:rPr lang="en-US" sz="3600" b="1" dirty="0" smtClean="0">
                <a:solidFill>
                  <a:schemeClr val="tx1"/>
                </a:solidFill>
                <a:latin typeface="Times New Roman" pitchFamily="18" charset="0"/>
                <a:cs typeface="Times New Roman" pitchFamily="18" charset="0"/>
              </a:rPr>
              <a:t>Key Matrices</a:t>
            </a:r>
            <a:endParaRPr lang="en-IN" sz="36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690771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628800"/>
            <a:ext cx="8064896" cy="4497363"/>
          </a:xfrm>
        </p:spPr>
        <p:txBody>
          <a:bodyPr/>
          <a:lstStyle/>
          <a:p>
            <a:r>
              <a:rPr lang="en-US" sz="1800" b="1" dirty="0" smtClean="0">
                <a:latin typeface="Times New Roman" pitchFamily="18" charset="0"/>
                <a:cs typeface="Times New Roman" pitchFamily="18" charset="0"/>
              </a:rPr>
              <a:t>Filter Capabilities:</a:t>
            </a:r>
          </a:p>
          <a:p>
            <a:pPr marL="0" indent="0">
              <a:buNone/>
            </a:pPr>
            <a:r>
              <a:rPr lang="en-US" sz="1800" dirty="0" smtClean="0">
                <a:latin typeface="Times New Roman" pitchFamily="18" charset="0"/>
                <a:cs typeface="Times New Roman" pitchFamily="18" charset="0"/>
              </a:rPr>
              <a:t> Customer and Transaction Both Report aloow filtering:</a:t>
            </a:r>
          </a:p>
          <a:p>
            <a:pPr>
              <a:buFont typeface="Arial" pitchFamily="34" charset="0"/>
              <a:buChar char="•"/>
            </a:pPr>
            <a:r>
              <a:rPr lang="en-US" sz="1800" dirty="0" smtClean="0">
                <a:latin typeface="Times New Roman" pitchFamily="18" charset="0"/>
                <a:cs typeface="Times New Roman" pitchFamily="18" charset="0"/>
              </a:rPr>
              <a:t>Time Period(Quarter/Week_Start_Date)</a:t>
            </a:r>
          </a:p>
          <a:p>
            <a:pPr>
              <a:buFont typeface="Arial" pitchFamily="34" charset="0"/>
              <a:buChar char="•"/>
            </a:pPr>
            <a:r>
              <a:rPr lang="en-US" sz="1800" dirty="0" smtClean="0">
                <a:latin typeface="Times New Roman" pitchFamily="18" charset="0"/>
                <a:cs typeface="Times New Roman" pitchFamily="18" charset="0"/>
              </a:rPr>
              <a:t>Financial Attributes(Card-Category, Income-Group)</a:t>
            </a:r>
          </a:p>
          <a:p>
            <a:pPr marL="0" indent="0">
              <a:buNone/>
            </a:pPr>
            <a:r>
              <a:rPr lang="en-US" sz="1800" dirty="0" smtClean="0">
                <a:latin typeface="Times New Roman" pitchFamily="18" charset="0"/>
                <a:cs typeface="Times New Roman" pitchFamily="18" charset="0"/>
              </a:rPr>
              <a:t>     To Focus analysis on specific customer segments and understand how different       groups contribute to revenue, behavior, and performance</a:t>
            </a:r>
            <a:r>
              <a:rPr lang="en-US" dirty="0" smtClean="0"/>
              <a:t>.</a:t>
            </a:r>
          </a:p>
          <a:p>
            <a:pPr marL="0" indent="0">
              <a:buNone/>
            </a:pPr>
            <a:r>
              <a:rPr lang="en-US" dirty="0" smtClean="0"/>
              <a:t>       </a:t>
            </a:r>
            <a:endParaRPr lang="en-IN" dirty="0"/>
          </a:p>
        </p:txBody>
      </p:sp>
      <p:sp>
        <p:nvSpPr>
          <p:cNvPr id="3" name="Title 2"/>
          <p:cNvSpPr>
            <a:spLocks noGrp="1"/>
          </p:cNvSpPr>
          <p:nvPr>
            <p:ph type="title"/>
          </p:nvPr>
        </p:nvSpPr>
        <p:spPr>
          <a:xfrm>
            <a:off x="251520" y="404664"/>
            <a:ext cx="8424936" cy="1080120"/>
          </a:xfrm>
        </p:spPr>
        <p:txBody>
          <a:bodyPr>
            <a:normAutofit/>
          </a:bodyPr>
          <a:lstStyle/>
          <a:p>
            <a:r>
              <a:rPr lang="en-US" sz="3600" b="1" dirty="0" smtClean="0">
                <a:solidFill>
                  <a:schemeClr val="tx1"/>
                </a:solidFill>
                <a:latin typeface="Times New Roman" pitchFamily="18" charset="0"/>
                <a:cs typeface="Times New Roman" pitchFamily="18" charset="0"/>
              </a:rPr>
              <a:t>Key Metrics</a:t>
            </a:r>
            <a:endParaRPr lang="en-IN" sz="36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5541708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704</TotalTime>
  <Words>1386</Words>
  <Application>Microsoft Office PowerPoint</Application>
  <PresentationFormat>On-screen Show (4:3)</PresentationFormat>
  <Paragraphs>205</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Waveform</vt:lpstr>
      <vt:lpstr>Credit Card Transaction Dashboard  An Interactive Analysis Of Financial Transaction &amp;  Customer Insights</vt:lpstr>
      <vt:lpstr>Project Objectives</vt:lpstr>
      <vt:lpstr>Data Overview</vt:lpstr>
      <vt:lpstr>PowerPoint Presentation</vt:lpstr>
      <vt:lpstr>Transaction Report</vt:lpstr>
      <vt:lpstr>PowerPoint Presentation</vt:lpstr>
      <vt:lpstr> Customer Report </vt:lpstr>
      <vt:lpstr>Key Matrices</vt:lpstr>
      <vt:lpstr>Key Metrics</vt:lpstr>
      <vt:lpstr>Quarter-wise Revenue &amp; Transaction Volume</vt:lpstr>
      <vt:lpstr>Revenue by Expenditure Type</vt:lpstr>
      <vt:lpstr>Revenue by card category</vt:lpstr>
      <vt:lpstr>Revenue by Job</vt:lpstr>
      <vt:lpstr>Revenue by Job</vt:lpstr>
      <vt:lpstr>Revenue by Income Group</vt:lpstr>
      <vt:lpstr>Revenue by Educational-level</vt:lpstr>
      <vt:lpstr>Weekly Revenue Trend</vt:lpstr>
      <vt:lpstr>Key Insights From(Transaction Report)</vt:lpstr>
      <vt:lpstr>Key Insights From(Customer Report)</vt:lpstr>
      <vt:lpstr>Business Value</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financial dashboard</dc:title>
  <dc:creator>ADMIN</dc:creator>
  <cp:lastModifiedBy>ADMIN</cp:lastModifiedBy>
  <cp:revision>62</cp:revision>
  <dcterms:created xsi:type="dcterms:W3CDTF">2025-07-27T09:42:06Z</dcterms:created>
  <dcterms:modified xsi:type="dcterms:W3CDTF">2025-08-01T11:20:53Z</dcterms:modified>
</cp:coreProperties>
</file>