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2CCB85-3EBD-4B20-AEE7-18886D5C5612}" type="datetimeFigureOut">
              <a:rPr lang="en-IN" smtClean="0"/>
              <a:t>06-08-2025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D5B2BD-E2DA-4CA2-96E0-B32A01E8E123}" type="slidenum">
              <a:rPr lang="en-IN" smtClean="0"/>
              <a:t>‹#›</a:t>
            </a:fld>
            <a:endParaRPr lang="en-IN"/>
          </a:p>
        </p:txBody>
      </p:sp>
    </p:spTree>
    <p:extLst>
      <p:ext uri="{BB962C8B-B14F-4D97-AF65-F5344CB8AC3E}">
        <p14:creationId xmlns:p14="http://schemas.microsoft.com/office/powerpoint/2010/main" val="1131148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CD5B2BD-E2DA-4CA2-96E0-B32A01E8E123}" type="slidenum">
              <a:rPr lang="en-IN" smtClean="0"/>
              <a:t>4</a:t>
            </a:fld>
            <a:endParaRPr lang="en-IN"/>
          </a:p>
        </p:txBody>
      </p:sp>
    </p:spTree>
    <p:extLst>
      <p:ext uri="{BB962C8B-B14F-4D97-AF65-F5344CB8AC3E}">
        <p14:creationId xmlns:p14="http://schemas.microsoft.com/office/powerpoint/2010/main" val="16639325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C8038838-D017-4CB7-BD4F-30FA5D4328E9}" type="datetimeFigureOut">
              <a:rPr lang="en-IN" smtClean="0"/>
              <a:t>06-08-2025</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9BB44B14-EC11-4CA9-AE55-ADA9AE0E0C47}"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8038838-D017-4CB7-BD4F-30FA5D4328E9}" type="datetimeFigureOut">
              <a:rPr lang="en-IN" smtClean="0"/>
              <a:t>06-08-2025</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BB44B14-EC11-4CA9-AE55-ADA9AE0E0C47}"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8038838-D017-4CB7-BD4F-30FA5D4328E9}" type="datetimeFigureOut">
              <a:rPr lang="en-IN" smtClean="0"/>
              <a:t>06-08-2025</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BB44B14-EC11-4CA9-AE55-ADA9AE0E0C47}"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8038838-D017-4CB7-BD4F-30FA5D4328E9}" type="datetimeFigureOut">
              <a:rPr lang="en-IN" smtClean="0"/>
              <a:t>06-08-2025</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BB44B14-EC11-4CA9-AE55-ADA9AE0E0C47}" type="slidenum">
              <a:rPr lang="en-IN" smtClean="0"/>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8038838-D017-4CB7-BD4F-30FA5D4328E9}" type="datetimeFigureOut">
              <a:rPr lang="en-IN" smtClean="0"/>
              <a:t>06-08-2025</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BB44B14-EC11-4CA9-AE55-ADA9AE0E0C47}"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8038838-D017-4CB7-BD4F-30FA5D4328E9}" type="datetimeFigureOut">
              <a:rPr lang="en-IN" smtClean="0"/>
              <a:t>06-08-2025</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9BB44B14-EC11-4CA9-AE55-ADA9AE0E0C47}" type="slidenum">
              <a:rPr lang="en-IN" smtClean="0"/>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8038838-D017-4CB7-BD4F-30FA5D4328E9}" type="datetimeFigureOut">
              <a:rPr lang="en-IN" smtClean="0"/>
              <a:t>06-08-2025</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9BB44B14-EC11-4CA9-AE55-ADA9AE0E0C47}"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C8038838-D017-4CB7-BD4F-30FA5D4328E9}" type="datetimeFigureOut">
              <a:rPr lang="en-IN" smtClean="0"/>
              <a:t>06-08-2025</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9BB44B14-EC11-4CA9-AE55-ADA9AE0E0C47}" type="slidenum">
              <a:rPr lang="en-IN" smtClean="0"/>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C8038838-D017-4CB7-BD4F-30FA5D4328E9}" type="datetimeFigureOut">
              <a:rPr lang="en-IN" smtClean="0"/>
              <a:t>06-08-2025</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9BB44B14-EC11-4CA9-AE55-ADA9AE0E0C47}"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C8038838-D017-4CB7-BD4F-30FA5D4328E9}" type="datetimeFigureOut">
              <a:rPr lang="en-IN" smtClean="0"/>
              <a:t>06-08-2025</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9BB44B14-EC11-4CA9-AE55-ADA9AE0E0C47}"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C8038838-D017-4CB7-BD4F-30FA5D4328E9}" type="datetimeFigureOut">
              <a:rPr lang="en-IN" smtClean="0"/>
              <a:t>06-08-2025</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9BB44B14-EC11-4CA9-AE55-ADA9AE0E0C47}"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C8038838-D017-4CB7-BD4F-30FA5D4328E9}" type="datetimeFigureOut">
              <a:rPr lang="en-IN" smtClean="0"/>
              <a:t>06-08-2025</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BB44B14-EC11-4CA9-AE55-ADA9AE0E0C47}"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908721"/>
            <a:ext cx="7772400" cy="1728192"/>
          </a:xfrm>
        </p:spPr>
        <p:txBody>
          <a:bodyPr/>
          <a:lstStyle/>
          <a:p>
            <a:r>
              <a:rPr lang="en-US" dirty="0" smtClean="0">
                <a:latin typeface="Times New Roman" pitchFamily="18" charset="0"/>
                <a:cs typeface="Times New Roman" pitchFamily="18" charset="0"/>
              </a:rPr>
              <a:t>Vrinda Retail Store Data</a:t>
            </a:r>
            <a:endParaRPr lang="en-IN" dirty="0">
              <a:latin typeface="Times New Roman" pitchFamily="18" charset="0"/>
              <a:cs typeface="Times New Roman" pitchFamily="18" charset="0"/>
            </a:endParaRPr>
          </a:p>
        </p:txBody>
      </p:sp>
      <p:sp>
        <p:nvSpPr>
          <p:cNvPr id="3" name="Subtitle 2"/>
          <p:cNvSpPr>
            <a:spLocks noGrp="1"/>
          </p:cNvSpPr>
          <p:nvPr>
            <p:ph type="subTitle" idx="1"/>
          </p:nvPr>
        </p:nvSpPr>
        <p:spPr>
          <a:xfrm>
            <a:off x="838200" y="5877272"/>
            <a:ext cx="7772400" cy="376810"/>
          </a:xfrm>
        </p:spPr>
        <p:txBody>
          <a:bodyPr>
            <a:normAutofit fontScale="85000" lnSpcReduction="20000"/>
          </a:bodyPr>
          <a:lstStyle/>
          <a:p>
            <a:r>
              <a:rPr lang="en-US" dirty="0" smtClean="0"/>
              <a:t>-</a:t>
            </a:r>
            <a:r>
              <a:rPr lang="en-US" dirty="0" smtClean="0">
                <a:solidFill>
                  <a:schemeClr val="tx1"/>
                </a:solidFill>
              </a:rPr>
              <a:t>Sonali Pawar</a:t>
            </a:r>
            <a:endParaRPr lang="en-IN" dirty="0">
              <a:solidFill>
                <a:schemeClr val="tx1"/>
              </a:solidFill>
            </a:endParaRPr>
          </a:p>
        </p:txBody>
      </p:sp>
      <p:sp>
        <p:nvSpPr>
          <p:cNvPr id="5" name="Subtitle 2"/>
          <p:cNvSpPr txBox="1">
            <a:spLocks/>
          </p:cNvSpPr>
          <p:nvPr/>
        </p:nvSpPr>
        <p:spPr>
          <a:xfrm>
            <a:off x="838200" y="3653408"/>
            <a:ext cx="7772400" cy="1224137"/>
          </a:xfrm>
          <a:prstGeom prst="rect">
            <a:avLst/>
          </a:prstGeom>
        </p:spPr>
        <p:txBody>
          <a:bodyPr vert="horz" lIns="45720" rIns="45720">
            <a:normAutofit/>
          </a:bodyPr>
          <a:lstStyle>
            <a:lvl1pPr marL="0" marR="64008" indent="0" algn="r" rtl="0" eaLnBrk="1" latinLnBrk="0" hangingPunct="1">
              <a:spcBef>
                <a:spcPts val="400"/>
              </a:spcBef>
              <a:spcAft>
                <a:spcPts val="0"/>
              </a:spcAft>
              <a:buClr>
                <a:schemeClr val="accent1"/>
              </a:buClr>
              <a:buSzPct val="68000"/>
              <a:buFont typeface="Wingdings 3"/>
              <a:buNone/>
              <a:defRPr kumimoji="0" sz="2700" kern="1200">
                <a:solidFill>
                  <a:schemeClr val="tx2"/>
                </a:solidFill>
                <a:latin typeface="+mn-lt"/>
                <a:ea typeface="+mn-ea"/>
                <a:cs typeface="+mn-cs"/>
              </a:defRPr>
            </a:lvl1pPr>
            <a:lvl2pPr marL="457200" indent="0" algn="ctr" rtl="0" eaLnBrk="1" latinLnBrk="0" hangingPunct="1">
              <a:spcBef>
                <a:spcPts val="324"/>
              </a:spcBef>
              <a:buClr>
                <a:schemeClr val="accent1"/>
              </a:buClr>
              <a:buFont typeface="Verdana"/>
              <a:buNone/>
              <a:defRPr kumimoji="0" sz="2300" kern="1200">
                <a:solidFill>
                  <a:schemeClr val="tx1"/>
                </a:solidFill>
                <a:latin typeface="+mn-lt"/>
                <a:ea typeface="+mn-ea"/>
                <a:cs typeface="+mn-cs"/>
              </a:defRPr>
            </a:lvl2pPr>
            <a:lvl3pPr marL="914400" indent="0" algn="ctr" rtl="0" eaLnBrk="1" latinLnBrk="0" hangingPunct="1">
              <a:spcBef>
                <a:spcPts val="350"/>
              </a:spcBef>
              <a:buClr>
                <a:schemeClr val="accent2"/>
              </a:buClr>
              <a:buSzPct val="100000"/>
              <a:buFont typeface="Wingdings 2"/>
              <a:buNone/>
              <a:defRPr kumimoji="0" sz="2100" kern="1200">
                <a:solidFill>
                  <a:schemeClr val="tx1"/>
                </a:solidFill>
                <a:latin typeface="+mn-lt"/>
                <a:ea typeface="+mn-ea"/>
                <a:cs typeface="+mn-cs"/>
              </a:defRPr>
            </a:lvl3pPr>
            <a:lvl4pPr marL="1371600" indent="0" algn="ctr" rtl="0" eaLnBrk="1" latinLnBrk="0" hangingPunct="1">
              <a:spcBef>
                <a:spcPts val="350"/>
              </a:spcBef>
              <a:buClr>
                <a:schemeClr val="accent2"/>
              </a:buClr>
              <a:buFont typeface="Wingdings 2"/>
              <a:buNone/>
              <a:defRPr kumimoji="0" sz="1900" kern="1200">
                <a:solidFill>
                  <a:schemeClr val="tx1"/>
                </a:solidFill>
                <a:latin typeface="+mn-lt"/>
                <a:ea typeface="+mn-ea"/>
                <a:cs typeface="+mn-cs"/>
              </a:defRPr>
            </a:lvl4pPr>
            <a:lvl5pPr marL="1828800" indent="0" algn="ctr" rtl="0" eaLnBrk="1" latinLnBrk="0" hangingPunct="1">
              <a:spcBef>
                <a:spcPts val="350"/>
              </a:spcBef>
              <a:buClr>
                <a:schemeClr val="accent2"/>
              </a:buClr>
              <a:buFont typeface="Wingdings 2"/>
              <a:buNone/>
              <a:defRPr kumimoji="0" sz="1800" kern="1200">
                <a:solidFill>
                  <a:schemeClr val="tx1"/>
                </a:solidFill>
                <a:latin typeface="+mn-lt"/>
                <a:ea typeface="+mn-ea"/>
                <a:cs typeface="+mn-cs"/>
              </a:defRPr>
            </a:lvl5pPr>
            <a:lvl6pPr marL="2286000" indent="0" algn="ctr" rtl="0" eaLnBrk="1" latinLnBrk="0" hangingPunct="1">
              <a:spcBef>
                <a:spcPts val="350"/>
              </a:spcBef>
              <a:buClr>
                <a:schemeClr val="accent3"/>
              </a:buClr>
              <a:buFont typeface="Wingdings 2"/>
              <a:buNone/>
              <a:defRPr kumimoji="0" sz="1800" kern="1200">
                <a:solidFill>
                  <a:schemeClr val="tx1"/>
                </a:solidFill>
                <a:latin typeface="+mn-lt"/>
                <a:ea typeface="+mn-ea"/>
                <a:cs typeface="+mn-cs"/>
              </a:defRPr>
            </a:lvl6pPr>
            <a:lvl7pPr marL="27432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7pPr>
            <a:lvl8pPr marL="32004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8pPr>
            <a:lvl9pPr marL="3657600" indent="0" algn="ctr" rtl="0" eaLnBrk="1" latinLnBrk="0" hangingPunct="1">
              <a:spcBef>
                <a:spcPts val="350"/>
              </a:spcBef>
              <a:buClr>
                <a:schemeClr val="accent3"/>
              </a:buClr>
              <a:buFont typeface="Wingdings 2"/>
              <a:buNone/>
              <a:defRPr kumimoji="0" sz="1600" kern="1200" baseline="0">
                <a:solidFill>
                  <a:schemeClr val="tx1"/>
                </a:solidFill>
                <a:latin typeface="+mn-lt"/>
                <a:ea typeface="+mn-ea"/>
                <a:cs typeface="+mn-cs"/>
              </a:defRPr>
            </a:lvl9pPr>
            <a:extLst/>
          </a:lstStyle>
          <a:p>
            <a:endParaRPr lang="en-IN" dirty="0"/>
          </a:p>
        </p:txBody>
      </p:sp>
      <p:sp>
        <p:nvSpPr>
          <p:cNvPr id="6" name="Subtitle 2"/>
          <p:cNvSpPr txBox="1">
            <a:spLocks/>
          </p:cNvSpPr>
          <p:nvPr/>
        </p:nvSpPr>
        <p:spPr>
          <a:xfrm>
            <a:off x="990600" y="3429000"/>
            <a:ext cx="7772400" cy="1600945"/>
          </a:xfrm>
          <a:prstGeom prst="rect">
            <a:avLst/>
          </a:prstGeom>
        </p:spPr>
        <p:txBody>
          <a:bodyPr vert="horz" lIns="45720" rIns="45720">
            <a:normAutofit/>
          </a:bodyPr>
          <a:lstStyle>
            <a:lvl1pPr marL="0" marR="64008" indent="0" algn="r" rtl="0" eaLnBrk="1" latinLnBrk="0" hangingPunct="1">
              <a:spcBef>
                <a:spcPts val="400"/>
              </a:spcBef>
              <a:spcAft>
                <a:spcPts val="0"/>
              </a:spcAft>
              <a:buClr>
                <a:schemeClr val="accent1"/>
              </a:buClr>
              <a:buSzPct val="68000"/>
              <a:buFont typeface="Wingdings 3"/>
              <a:buNone/>
              <a:defRPr kumimoji="0" sz="2700" kern="1200">
                <a:solidFill>
                  <a:schemeClr val="tx2"/>
                </a:solidFill>
                <a:latin typeface="+mn-lt"/>
                <a:ea typeface="+mn-ea"/>
                <a:cs typeface="+mn-cs"/>
              </a:defRPr>
            </a:lvl1pPr>
            <a:lvl2pPr marL="457200" indent="0" algn="ctr" rtl="0" eaLnBrk="1" latinLnBrk="0" hangingPunct="1">
              <a:spcBef>
                <a:spcPts val="324"/>
              </a:spcBef>
              <a:buClr>
                <a:schemeClr val="accent1"/>
              </a:buClr>
              <a:buFont typeface="Verdana"/>
              <a:buNone/>
              <a:defRPr kumimoji="0" sz="2300" kern="1200">
                <a:solidFill>
                  <a:schemeClr val="tx1"/>
                </a:solidFill>
                <a:latin typeface="+mn-lt"/>
                <a:ea typeface="+mn-ea"/>
                <a:cs typeface="+mn-cs"/>
              </a:defRPr>
            </a:lvl2pPr>
            <a:lvl3pPr marL="914400" indent="0" algn="ctr" rtl="0" eaLnBrk="1" latinLnBrk="0" hangingPunct="1">
              <a:spcBef>
                <a:spcPts val="350"/>
              </a:spcBef>
              <a:buClr>
                <a:schemeClr val="accent2"/>
              </a:buClr>
              <a:buSzPct val="100000"/>
              <a:buFont typeface="Wingdings 2"/>
              <a:buNone/>
              <a:defRPr kumimoji="0" sz="2100" kern="1200">
                <a:solidFill>
                  <a:schemeClr val="tx1"/>
                </a:solidFill>
                <a:latin typeface="+mn-lt"/>
                <a:ea typeface="+mn-ea"/>
                <a:cs typeface="+mn-cs"/>
              </a:defRPr>
            </a:lvl3pPr>
            <a:lvl4pPr marL="1371600" indent="0" algn="ctr" rtl="0" eaLnBrk="1" latinLnBrk="0" hangingPunct="1">
              <a:spcBef>
                <a:spcPts val="350"/>
              </a:spcBef>
              <a:buClr>
                <a:schemeClr val="accent2"/>
              </a:buClr>
              <a:buFont typeface="Wingdings 2"/>
              <a:buNone/>
              <a:defRPr kumimoji="0" sz="1900" kern="1200">
                <a:solidFill>
                  <a:schemeClr val="tx1"/>
                </a:solidFill>
                <a:latin typeface="+mn-lt"/>
                <a:ea typeface="+mn-ea"/>
                <a:cs typeface="+mn-cs"/>
              </a:defRPr>
            </a:lvl4pPr>
            <a:lvl5pPr marL="1828800" indent="0" algn="ctr" rtl="0" eaLnBrk="1" latinLnBrk="0" hangingPunct="1">
              <a:spcBef>
                <a:spcPts val="350"/>
              </a:spcBef>
              <a:buClr>
                <a:schemeClr val="accent2"/>
              </a:buClr>
              <a:buFont typeface="Wingdings 2"/>
              <a:buNone/>
              <a:defRPr kumimoji="0" sz="1800" kern="1200">
                <a:solidFill>
                  <a:schemeClr val="tx1"/>
                </a:solidFill>
                <a:latin typeface="+mn-lt"/>
                <a:ea typeface="+mn-ea"/>
                <a:cs typeface="+mn-cs"/>
              </a:defRPr>
            </a:lvl5pPr>
            <a:lvl6pPr marL="2286000" indent="0" algn="ctr" rtl="0" eaLnBrk="1" latinLnBrk="0" hangingPunct="1">
              <a:spcBef>
                <a:spcPts val="350"/>
              </a:spcBef>
              <a:buClr>
                <a:schemeClr val="accent3"/>
              </a:buClr>
              <a:buFont typeface="Wingdings 2"/>
              <a:buNone/>
              <a:defRPr kumimoji="0" sz="1800" kern="1200">
                <a:solidFill>
                  <a:schemeClr val="tx1"/>
                </a:solidFill>
                <a:latin typeface="+mn-lt"/>
                <a:ea typeface="+mn-ea"/>
                <a:cs typeface="+mn-cs"/>
              </a:defRPr>
            </a:lvl6pPr>
            <a:lvl7pPr marL="27432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7pPr>
            <a:lvl8pPr marL="32004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8pPr>
            <a:lvl9pPr marL="3657600" indent="0" algn="ctr" rtl="0" eaLnBrk="1" latinLnBrk="0" hangingPunct="1">
              <a:spcBef>
                <a:spcPts val="350"/>
              </a:spcBef>
              <a:buClr>
                <a:schemeClr val="accent3"/>
              </a:buClr>
              <a:buFont typeface="Wingdings 2"/>
              <a:buNone/>
              <a:defRPr kumimoji="0" sz="1600" kern="1200" baseline="0">
                <a:solidFill>
                  <a:schemeClr val="tx1"/>
                </a:solidFill>
                <a:latin typeface="+mn-lt"/>
                <a:ea typeface="+mn-ea"/>
                <a:cs typeface="+mn-cs"/>
              </a:defRPr>
            </a:lvl9pPr>
            <a:extLst/>
          </a:lstStyle>
          <a:p>
            <a:endParaRPr lang="en-IN" dirty="0"/>
          </a:p>
        </p:txBody>
      </p:sp>
      <p:sp>
        <p:nvSpPr>
          <p:cNvPr id="7" name="Subtitle 2"/>
          <p:cNvSpPr txBox="1">
            <a:spLocks/>
          </p:cNvSpPr>
          <p:nvPr/>
        </p:nvSpPr>
        <p:spPr>
          <a:xfrm>
            <a:off x="685800" y="3501008"/>
            <a:ext cx="7772400" cy="1224137"/>
          </a:xfrm>
          <a:prstGeom prst="rect">
            <a:avLst/>
          </a:prstGeom>
        </p:spPr>
        <p:txBody>
          <a:bodyPr vert="horz" lIns="45720" rIns="45720">
            <a:normAutofit/>
          </a:bodyPr>
          <a:lstStyle>
            <a:lvl1pPr marL="0" marR="64008" indent="0" algn="r" rtl="0" eaLnBrk="1" latinLnBrk="0" hangingPunct="1">
              <a:spcBef>
                <a:spcPts val="400"/>
              </a:spcBef>
              <a:spcAft>
                <a:spcPts val="0"/>
              </a:spcAft>
              <a:buClr>
                <a:schemeClr val="accent1"/>
              </a:buClr>
              <a:buSzPct val="68000"/>
              <a:buFont typeface="Wingdings 3"/>
              <a:buNone/>
              <a:defRPr kumimoji="0" sz="2700" kern="1200">
                <a:solidFill>
                  <a:schemeClr val="tx2"/>
                </a:solidFill>
                <a:latin typeface="+mn-lt"/>
                <a:ea typeface="+mn-ea"/>
                <a:cs typeface="+mn-cs"/>
              </a:defRPr>
            </a:lvl1pPr>
            <a:lvl2pPr marL="457200" indent="0" algn="ctr" rtl="0" eaLnBrk="1" latinLnBrk="0" hangingPunct="1">
              <a:spcBef>
                <a:spcPts val="324"/>
              </a:spcBef>
              <a:buClr>
                <a:schemeClr val="accent1"/>
              </a:buClr>
              <a:buFont typeface="Verdana"/>
              <a:buNone/>
              <a:defRPr kumimoji="0" sz="2300" kern="1200">
                <a:solidFill>
                  <a:schemeClr val="tx1"/>
                </a:solidFill>
                <a:latin typeface="+mn-lt"/>
                <a:ea typeface="+mn-ea"/>
                <a:cs typeface="+mn-cs"/>
              </a:defRPr>
            </a:lvl2pPr>
            <a:lvl3pPr marL="914400" indent="0" algn="ctr" rtl="0" eaLnBrk="1" latinLnBrk="0" hangingPunct="1">
              <a:spcBef>
                <a:spcPts val="350"/>
              </a:spcBef>
              <a:buClr>
                <a:schemeClr val="accent2"/>
              </a:buClr>
              <a:buSzPct val="100000"/>
              <a:buFont typeface="Wingdings 2"/>
              <a:buNone/>
              <a:defRPr kumimoji="0" sz="2100" kern="1200">
                <a:solidFill>
                  <a:schemeClr val="tx1"/>
                </a:solidFill>
                <a:latin typeface="+mn-lt"/>
                <a:ea typeface="+mn-ea"/>
                <a:cs typeface="+mn-cs"/>
              </a:defRPr>
            </a:lvl3pPr>
            <a:lvl4pPr marL="1371600" indent="0" algn="ctr" rtl="0" eaLnBrk="1" latinLnBrk="0" hangingPunct="1">
              <a:spcBef>
                <a:spcPts val="350"/>
              </a:spcBef>
              <a:buClr>
                <a:schemeClr val="accent2"/>
              </a:buClr>
              <a:buFont typeface="Wingdings 2"/>
              <a:buNone/>
              <a:defRPr kumimoji="0" sz="1900" kern="1200">
                <a:solidFill>
                  <a:schemeClr val="tx1"/>
                </a:solidFill>
                <a:latin typeface="+mn-lt"/>
                <a:ea typeface="+mn-ea"/>
                <a:cs typeface="+mn-cs"/>
              </a:defRPr>
            </a:lvl4pPr>
            <a:lvl5pPr marL="1828800" indent="0" algn="ctr" rtl="0" eaLnBrk="1" latinLnBrk="0" hangingPunct="1">
              <a:spcBef>
                <a:spcPts val="350"/>
              </a:spcBef>
              <a:buClr>
                <a:schemeClr val="accent2"/>
              </a:buClr>
              <a:buFont typeface="Wingdings 2"/>
              <a:buNone/>
              <a:defRPr kumimoji="0" sz="1800" kern="1200">
                <a:solidFill>
                  <a:schemeClr val="tx1"/>
                </a:solidFill>
                <a:latin typeface="+mn-lt"/>
                <a:ea typeface="+mn-ea"/>
                <a:cs typeface="+mn-cs"/>
              </a:defRPr>
            </a:lvl5pPr>
            <a:lvl6pPr marL="2286000" indent="0" algn="ctr" rtl="0" eaLnBrk="1" latinLnBrk="0" hangingPunct="1">
              <a:spcBef>
                <a:spcPts val="350"/>
              </a:spcBef>
              <a:buClr>
                <a:schemeClr val="accent3"/>
              </a:buClr>
              <a:buFont typeface="Wingdings 2"/>
              <a:buNone/>
              <a:defRPr kumimoji="0" sz="1800" kern="1200">
                <a:solidFill>
                  <a:schemeClr val="tx1"/>
                </a:solidFill>
                <a:latin typeface="+mn-lt"/>
                <a:ea typeface="+mn-ea"/>
                <a:cs typeface="+mn-cs"/>
              </a:defRPr>
            </a:lvl6pPr>
            <a:lvl7pPr marL="27432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7pPr>
            <a:lvl8pPr marL="32004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8pPr>
            <a:lvl9pPr marL="3657600" indent="0" algn="ctr" rtl="0" eaLnBrk="1" latinLnBrk="0" hangingPunct="1">
              <a:spcBef>
                <a:spcPts val="350"/>
              </a:spcBef>
              <a:buClr>
                <a:schemeClr val="accent3"/>
              </a:buClr>
              <a:buFont typeface="Wingdings 2"/>
              <a:buNone/>
              <a:defRPr kumimoji="0" sz="1600" kern="1200" baseline="0">
                <a:solidFill>
                  <a:schemeClr val="tx1"/>
                </a:solidFill>
                <a:latin typeface="+mn-lt"/>
                <a:ea typeface="+mn-ea"/>
                <a:cs typeface="+mn-cs"/>
              </a:defRPr>
            </a:lvl9pPr>
            <a:extLst/>
          </a:lstStyle>
          <a:p>
            <a:endParaRPr lang="en-IN" dirty="0"/>
          </a:p>
        </p:txBody>
      </p:sp>
    </p:spTree>
    <p:extLst>
      <p:ext uri="{BB962C8B-B14F-4D97-AF65-F5344CB8AC3E}">
        <p14:creationId xmlns:p14="http://schemas.microsoft.com/office/powerpoint/2010/main" val="1577104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077072"/>
            <a:ext cx="8229600" cy="1930219"/>
          </a:xfrm>
        </p:spPr>
        <p:txBody>
          <a:bodyPr>
            <a:noAutofit/>
          </a:bodyPr>
          <a:lstStyle/>
          <a:p>
            <a:r>
              <a:rPr lang="en-US" sz="2000" dirty="0" smtClean="0">
                <a:latin typeface="Times New Roman" pitchFamily="18" charset="0"/>
                <a:cs typeface="Times New Roman" pitchFamily="18" charset="0"/>
              </a:rPr>
              <a:t>The chart and table show the percentage of orders placed by gender (men and women) across different age groups.-Teenager, senior, and adult.</a:t>
            </a:r>
          </a:p>
          <a:p>
            <a:r>
              <a:rPr lang="en-US" sz="2000" dirty="0" smtClean="0">
                <a:latin typeface="Times New Roman" pitchFamily="18" charset="0"/>
                <a:cs typeface="Times New Roman" pitchFamily="18" charset="0"/>
              </a:rPr>
              <a:t>Overall gender split:</a:t>
            </a:r>
          </a:p>
          <a:p>
            <a:r>
              <a:rPr lang="en-US" sz="2000" dirty="0" smtClean="0">
                <a:latin typeface="Times New Roman" pitchFamily="18" charset="0"/>
                <a:cs typeface="Times New Roman" pitchFamily="18" charset="0"/>
              </a:rPr>
              <a:t>Women: 69.42% of total orders</a:t>
            </a:r>
          </a:p>
          <a:p>
            <a:r>
              <a:rPr lang="en-US" sz="2000" dirty="0" smtClean="0">
                <a:latin typeface="Times New Roman" pitchFamily="18" charset="0"/>
                <a:cs typeface="Times New Roman" pitchFamily="18" charset="0"/>
              </a:rPr>
              <a:t>Men: 30.58% of total orders</a:t>
            </a:r>
          </a:p>
          <a:p>
            <a:r>
              <a:rPr lang="en-US" sz="2000" dirty="0" smtClean="0">
                <a:latin typeface="Times New Roman" pitchFamily="18" charset="0"/>
                <a:cs typeface="Times New Roman" pitchFamily="18" charset="0"/>
              </a:rPr>
              <a:t>Women contribute to more than twice the number of orders compared to men.</a:t>
            </a:r>
            <a:endParaRPr lang="en-IN" sz="20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21" y="476673"/>
            <a:ext cx="4392487" cy="3292786"/>
          </a:xfrm>
          <a:prstGeom prst="rect">
            <a:avLst/>
          </a:prstGeom>
        </p:spPr>
      </p:pic>
    </p:spTree>
    <p:extLst>
      <p:ext uri="{BB962C8B-B14F-4D97-AF65-F5344CB8AC3E}">
        <p14:creationId xmlns:p14="http://schemas.microsoft.com/office/powerpoint/2010/main" val="1132850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077072"/>
            <a:ext cx="8229600" cy="1930219"/>
          </a:xfrm>
        </p:spPr>
        <p:txBody>
          <a:bodyPr>
            <a:normAutofit/>
          </a:bodyPr>
          <a:lstStyle/>
          <a:p>
            <a:r>
              <a:rPr lang="en-US" sz="2400" dirty="0" smtClean="0">
                <a:latin typeface="Times New Roman" pitchFamily="18" charset="0"/>
                <a:cs typeface="Times New Roman" pitchFamily="18" charset="0"/>
              </a:rPr>
              <a:t>This visualization shows the percentage of orders received from different shopping platforms.</a:t>
            </a:r>
          </a:p>
          <a:p>
            <a:r>
              <a:rPr lang="en-US" sz="2400" dirty="0" smtClean="0">
                <a:latin typeface="Times New Roman" pitchFamily="18" charset="0"/>
                <a:cs typeface="Times New Roman" pitchFamily="18" charset="0"/>
              </a:rPr>
              <a:t>Amazon dominates with 35.5% of total orders, making is the most popular shopping channel</a:t>
            </a:r>
            <a:r>
              <a:rPr lang="en-US" sz="2400" dirty="0" smtClean="0"/>
              <a:t>.</a:t>
            </a: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7704" y="643268"/>
            <a:ext cx="4997707" cy="2819545"/>
          </a:xfrm>
          <a:prstGeom prst="rect">
            <a:avLst/>
          </a:prstGeom>
        </p:spPr>
      </p:pic>
    </p:spTree>
    <p:extLst>
      <p:ext uri="{BB962C8B-B14F-4D97-AF65-F5344CB8AC3E}">
        <p14:creationId xmlns:p14="http://schemas.microsoft.com/office/powerpoint/2010/main" val="2082147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40768"/>
            <a:ext cx="8229600" cy="4666523"/>
          </a:xfrm>
        </p:spPr>
        <p:txBody>
          <a:bodyPr/>
          <a:lstStyle/>
          <a:p>
            <a:r>
              <a:rPr lang="en-US" sz="2400" dirty="0" smtClean="0">
                <a:latin typeface="Times New Roman" pitchFamily="18" charset="0"/>
                <a:cs typeface="Times New Roman" pitchFamily="18" charset="0"/>
              </a:rPr>
              <a:t>Invest more in ads, deals, and product visibility on these platforms</a:t>
            </a:r>
          </a:p>
          <a:p>
            <a:r>
              <a:rPr lang="en-US" sz="2400" dirty="0" smtClean="0">
                <a:latin typeface="Times New Roman" pitchFamily="18" charset="0"/>
                <a:cs typeface="Times New Roman" pitchFamily="18" charset="0"/>
              </a:rPr>
              <a:t>Analyze why customers are not ordering as much on this </a:t>
            </a:r>
            <a:r>
              <a:rPr lang="en-US" sz="2400" dirty="0" smtClean="0">
                <a:latin typeface="Times New Roman" pitchFamily="18" charset="0"/>
                <a:cs typeface="Times New Roman" pitchFamily="18" charset="0"/>
              </a:rPr>
              <a:t>platforms( e.g </a:t>
            </a:r>
            <a:r>
              <a:rPr lang="en-US" sz="2400" dirty="0" smtClean="0">
                <a:latin typeface="Times New Roman" pitchFamily="18" charset="0"/>
                <a:cs typeface="Times New Roman" pitchFamily="18" charset="0"/>
              </a:rPr>
              <a:t>pricing, product range, visibility).</a:t>
            </a:r>
          </a:p>
          <a:p>
            <a:r>
              <a:rPr lang="en-US" sz="2400" dirty="0" smtClean="0">
                <a:latin typeface="Times New Roman" pitchFamily="18" charset="0"/>
                <a:cs typeface="Times New Roman" pitchFamily="18" charset="0"/>
              </a:rPr>
              <a:t>Improve product listings use seasonal promotions or test different pricing strategies</a:t>
            </a:r>
          </a:p>
          <a:p>
            <a:r>
              <a:rPr lang="en-US" sz="2400" dirty="0" smtClean="0">
                <a:latin typeface="Times New Roman" pitchFamily="18" charset="0"/>
                <a:cs typeface="Times New Roman" pitchFamily="18" charset="0"/>
              </a:rPr>
              <a:t>Run targeted ads on platforms aligned with the most active customer segments</a:t>
            </a:r>
            <a:r>
              <a:rPr lang="en-US" sz="2400" dirty="0" smtClean="0">
                <a:latin typeface="Times New Roman" pitchFamily="18" charset="0"/>
                <a:cs typeface="Times New Roman" pitchFamily="18" charset="0"/>
              </a:rPr>
              <a:t>( e.g </a:t>
            </a:r>
            <a:r>
              <a:rPr lang="en-US" sz="2400" dirty="0" smtClean="0">
                <a:latin typeface="Times New Roman" pitchFamily="18" charset="0"/>
                <a:cs typeface="Times New Roman" pitchFamily="18" charset="0"/>
              </a:rPr>
              <a:t>adult women on Amazon).</a:t>
            </a:r>
            <a:endParaRPr lang="en-IN" sz="24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sz="3200" dirty="0" smtClean="0">
                <a:latin typeface="Times New Roman" pitchFamily="18" charset="0"/>
                <a:cs typeface="Times New Roman" pitchFamily="18" charset="0"/>
              </a:rPr>
              <a:t>Action steps:</a:t>
            </a:r>
            <a:endParaRPr lang="en-IN" sz="3200" dirty="0">
              <a:latin typeface="Times New Roman" pitchFamily="18" charset="0"/>
              <a:cs typeface="Times New Roman" pitchFamily="18" charset="0"/>
            </a:endParaRPr>
          </a:p>
        </p:txBody>
      </p:sp>
    </p:spTree>
    <p:extLst>
      <p:ext uri="{BB962C8B-B14F-4D97-AF65-F5344CB8AC3E}">
        <p14:creationId xmlns:p14="http://schemas.microsoft.com/office/powerpoint/2010/main" val="2883859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smtClean="0">
                <a:latin typeface="Times New Roman" pitchFamily="18" charset="0"/>
                <a:cs typeface="Times New Roman" pitchFamily="18" charset="0"/>
              </a:rPr>
              <a:t>Helps in identifying high-value customers segments.</a:t>
            </a:r>
          </a:p>
          <a:p>
            <a:r>
              <a:rPr lang="en-US" sz="2400" dirty="0" smtClean="0">
                <a:latin typeface="Times New Roman" pitchFamily="18" charset="0"/>
                <a:cs typeface="Times New Roman" pitchFamily="18" charset="0"/>
              </a:rPr>
              <a:t>Enables platform-wise strategy building</a:t>
            </a:r>
          </a:p>
          <a:p>
            <a:r>
              <a:rPr lang="en-US" sz="2400" dirty="0" smtClean="0">
                <a:latin typeface="Times New Roman" pitchFamily="18" charset="0"/>
                <a:cs typeface="Times New Roman" pitchFamily="18" charset="0"/>
              </a:rPr>
              <a:t>Supports targeted markerting campaigns to boost sales and engagement</a:t>
            </a:r>
            <a:r>
              <a:rPr lang="en-US" dirty="0" smtClean="0"/>
              <a:t>.</a:t>
            </a:r>
          </a:p>
          <a:p>
            <a:endParaRPr lang="en-IN" dirty="0"/>
          </a:p>
        </p:txBody>
      </p:sp>
      <p:sp>
        <p:nvSpPr>
          <p:cNvPr id="3" name="Title 2"/>
          <p:cNvSpPr>
            <a:spLocks noGrp="1"/>
          </p:cNvSpPr>
          <p:nvPr>
            <p:ph type="title"/>
          </p:nvPr>
        </p:nvSpPr>
        <p:spPr/>
        <p:txBody>
          <a:bodyPr>
            <a:normAutofit/>
          </a:bodyPr>
          <a:lstStyle/>
          <a:p>
            <a:r>
              <a:rPr lang="en-US" sz="3600" dirty="0" smtClean="0">
                <a:latin typeface="Times New Roman" pitchFamily="18" charset="0"/>
                <a:cs typeface="Times New Roman" pitchFamily="18" charset="0"/>
              </a:rPr>
              <a:t>conclusion</a:t>
            </a:r>
            <a:endParaRPr lang="en-IN" sz="3600" dirty="0">
              <a:latin typeface="Times New Roman" pitchFamily="18" charset="0"/>
              <a:cs typeface="Times New Roman" pitchFamily="18" charset="0"/>
            </a:endParaRPr>
          </a:p>
        </p:txBody>
      </p:sp>
    </p:spTree>
    <p:extLst>
      <p:ext uri="{BB962C8B-B14F-4D97-AF65-F5344CB8AC3E}">
        <p14:creationId xmlns:p14="http://schemas.microsoft.com/office/powerpoint/2010/main" val="328320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492896"/>
            <a:ext cx="8229600" cy="3514395"/>
          </a:xfrm>
        </p:spPr>
        <p:txBody>
          <a:bodyPr>
            <a:normAutofit/>
          </a:bodyPr>
          <a:lstStyle/>
          <a:p>
            <a:pPr marL="109728" indent="0">
              <a:buNone/>
            </a:pPr>
            <a:r>
              <a:rPr lang="en-US" sz="3200" dirty="0"/>
              <a:t> </a:t>
            </a:r>
            <a:r>
              <a:rPr lang="en-US" sz="3200" dirty="0" smtClean="0"/>
              <a:t>                 </a:t>
            </a:r>
            <a:r>
              <a:rPr lang="en-US" sz="3200" dirty="0" smtClean="0">
                <a:latin typeface="Arial Black" pitchFamily="34" charset="0"/>
              </a:rPr>
              <a:t>Thank you</a:t>
            </a:r>
            <a:r>
              <a:rPr lang="en-US" sz="3200" dirty="0" smtClean="0">
                <a:latin typeface="Arial Black" pitchFamily="34" charset="0"/>
                <a:sym typeface="Wingdings" pitchFamily="2" charset="2"/>
              </a:rPr>
              <a:t></a:t>
            </a:r>
            <a:endParaRPr lang="en-IN" sz="3200" dirty="0">
              <a:latin typeface="Arial Black" pitchFamily="34" charset="0"/>
            </a:endParaRPr>
          </a:p>
        </p:txBody>
      </p:sp>
    </p:spTree>
    <p:extLst>
      <p:ext uri="{BB962C8B-B14F-4D97-AF65-F5344CB8AC3E}">
        <p14:creationId xmlns:p14="http://schemas.microsoft.com/office/powerpoint/2010/main" val="845076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a:latin typeface="Times New Roman" pitchFamily="18" charset="0"/>
                <a:cs typeface="Times New Roman" pitchFamily="18" charset="0"/>
              </a:rPr>
              <a:t>The project undertakes a comprehensive data analysis of a sample super store to understand its operational intricacies. By examining key metrics and trends, the study aims to derive actionable insights for business optimization. Using a blend of statistical tools and data visualization techniques, we will evaluate the store's sales, profitability, and customer behaviour patterns. The findings from this analysis can offer valuable perspectives for stakeholders, aiding in informed decision-making and strategy formulation for the store's future.</a:t>
            </a:r>
            <a:endParaRPr lang="en-IN" sz="2400" dirty="0">
              <a:latin typeface="Times New Roman" pitchFamily="18" charset="0"/>
              <a:cs typeface="Times New Roman" pitchFamily="18" charset="0"/>
            </a:endParaRPr>
          </a:p>
          <a:p>
            <a:pPr marL="109728" indent="0">
              <a:buNone/>
            </a:pPr>
            <a:endParaRPr lang="en-IN"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sz="3600" dirty="0" smtClean="0">
                <a:latin typeface="Times New Roman" pitchFamily="18" charset="0"/>
                <a:cs typeface="Times New Roman" pitchFamily="18" charset="0"/>
              </a:rPr>
              <a:t>Introduction</a:t>
            </a:r>
            <a:endParaRPr lang="en-IN" sz="3600" dirty="0">
              <a:latin typeface="Times New Roman" pitchFamily="18" charset="0"/>
              <a:cs typeface="Times New Roman" pitchFamily="18" charset="0"/>
            </a:endParaRPr>
          </a:p>
        </p:txBody>
      </p:sp>
    </p:spTree>
    <p:extLst>
      <p:ext uri="{BB962C8B-B14F-4D97-AF65-F5344CB8AC3E}">
        <p14:creationId xmlns:p14="http://schemas.microsoft.com/office/powerpoint/2010/main" val="2682847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24744"/>
            <a:ext cx="8229600" cy="4882547"/>
          </a:xfrm>
        </p:spPr>
        <p:txBody>
          <a:bodyPr/>
          <a:lstStyle/>
          <a:p>
            <a:r>
              <a:rPr lang="en-US" sz="2400" b="1" dirty="0" smtClean="0">
                <a:latin typeface="Times New Roman" pitchFamily="18" charset="0"/>
                <a:cs typeface="Times New Roman" pitchFamily="18" charset="0"/>
              </a:rPr>
              <a:t>Index</a:t>
            </a:r>
            <a:r>
              <a:rPr lang="en-US" sz="2400" dirty="0" smtClean="0">
                <a:latin typeface="Times New Roman" pitchFamily="18" charset="0"/>
                <a:cs typeface="Times New Roman" pitchFamily="18" charset="0"/>
              </a:rPr>
              <a:t> – Serial number or row index of the dataset</a:t>
            </a:r>
          </a:p>
          <a:p>
            <a:r>
              <a:rPr lang="en-US" sz="2400" b="1" dirty="0" smtClean="0">
                <a:latin typeface="Times New Roman" pitchFamily="18" charset="0"/>
                <a:cs typeface="Times New Roman" pitchFamily="18" charset="0"/>
              </a:rPr>
              <a:t>Order ID </a:t>
            </a:r>
            <a:r>
              <a:rPr lang="en-US" sz="2400" dirty="0" smtClean="0">
                <a:latin typeface="Times New Roman" pitchFamily="18" charset="0"/>
                <a:cs typeface="Times New Roman" pitchFamily="18" charset="0"/>
              </a:rPr>
              <a:t>- A unique identifier for each order.</a:t>
            </a:r>
          </a:p>
          <a:p>
            <a:r>
              <a:rPr lang="en-US" sz="2400" b="1" dirty="0" smtClean="0">
                <a:latin typeface="Times New Roman" pitchFamily="18" charset="0"/>
                <a:cs typeface="Times New Roman" pitchFamily="18" charset="0"/>
              </a:rPr>
              <a:t>Cust ID </a:t>
            </a:r>
            <a:r>
              <a:rPr lang="en-US" sz="2400" dirty="0" smtClean="0">
                <a:latin typeface="Times New Roman" pitchFamily="18" charset="0"/>
                <a:cs typeface="Times New Roman" pitchFamily="18" charset="0"/>
              </a:rPr>
              <a:t>- Unique customer ID</a:t>
            </a:r>
          </a:p>
          <a:p>
            <a:r>
              <a:rPr lang="en-US" sz="2400" b="1" dirty="0" smtClean="0">
                <a:latin typeface="Times New Roman" pitchFamily="18" charset="0"/>
                <a:cs typeface="Times New Roman" pitchFamily="18" charset="0"/>
              </a:rPr>
              <a:t>Age group </a:t>
            </a:r>
            <a:r>
              <a:rPr lang="en-US" sz="2400" dirty="0" smtClean="0">
                <a:latin typeface="Times New Roman" pitchFamily="18" charset="0"/>
                <a:cs typeface="Times New Roman" pitchFamily="18" charset="0"/>
              </a:rPr>
              <a:t>– categorized age bracket: Teenager, Adult, or senior.</a:t>
            </a:r>
          </a:p>
          <a:p>
            <a:r>
              <a:rPr lang="en-US" sz="2400" b="1" dirty="0" smtClean="0">
                <a:latin typeface="Times New Roman" pitchFamily="18" charset="0"/>
                <a:cs typeface="Times New Roman" pitchFamily="18" charset="0"/>
              </a:rPr>
              <a:t>Staus</a:t>
            </a:r>
            <a:r>
              <a:rPr lang="en-US" sz="2400" dirty="0" smtClean="0">
                <a:latin typeface="Times New Roman" pitchFamily="18" charset="0"/>
                <a:cs typeface="Times New Roman" pitchFamily="18" charset="0"/>
              </a:rPr>
              <a:t> – final status of the order: delivered, cancelled, refunded.</a:t>
            </a:r>
          </a:p>
          <a:p>
            <a:r>
              <a:rPr lang="en-US" sz="2400" b="1" dirty="0" smtClean="0">
                <a:latin typeface="Times New Roman" pitchFamily="18" charset="0"/>
                <a:cs typeface="Times New Roman" pitchFamily="18" charset="0"/>
              </a:rPr>
              <a:t>Category</a:t>
            </a:r>
            <a:r>
              <a:rPr lang="en-US" sz="2400" dirty="0" smtClean="0">
                <a:latin typeface="Times New Roman" pitchFamily="18" charset="0"/>
                <a:cs typeface="Times New Roman" pitchFamily="18" charset="0"/>
              </a:rPr>
              <a:t>- type of product sold</a:t>
            </a:r>
          </a:p>
          <a:p>
            <a:r>
              <a:rPr lang="en-US" sz="2400" b="1" dirty="0" smtClean="0">
                <a:latin typeface="Times New Roman" pitchFamily="18" charset="0"/>
                <a:cs typeface="Times New Roman" pitchFamily="18" charset="0"/>
              </a:rPr>
              <a:t>Ship-city</a:t>
            </a:r>
            <a:r>
              <a:rPr lang="en-US" sz="2400" dirty="0" smtClean="0">
                <a:latin typeface="Times New Roman" pitchFamily="18" charset="0"/>
                <a:cs typeface="Times New Roman" pitchFamily="18" charset="0"/>
              </a:rPr>
              <a:t>- state where the order was shipped</a:t>
            </a:r>
          </a:p>
          <a:p>
            <a:pPr marL="109728" indent="0">
              <a:buNone/>
            </a:pPr>
            <a:endParaRPr lang="en-IN" dirty="0"/>
          </a:p>
        </p:txBody>
      </p:sp>
      <p:sp>
        <p:nvSpPr>
          <p:cNvPr id="3" name="Title 2"/>
          <p:cNvSpPr>
            <a:spLocks noGrp="1"/>
          </p:cNvSpPr>
          <p:nvPr>
            <p:ph type="title"/>
          </p:nvPr>
        </p:nvSpPr>
        <p:spPr>
          <a:xfrm>
            <a:off x="457200" y="274638"/>
            <a:ext cx="8229600" cy="678673"/>
          </a:xfrm>
        </p:spPr>
        <p:txBody>
          <a:bodyPr>
            <a:normAutofit/>
          </a:bodyPr>
          <a:lstStyle/>
          <a:p>
            <a:pPr marL="457200" indent="-457200">
              <a:buFont typeface="Wingdings" pitchFamily="2" charset="2"/>
              <a:buChar char="§"/>
            </a:pPr>
            <a:r>
              <a:rPr lang="en-US" sz="3600" dirty="0" smtClean="0">
                <a:latin typeface="Times New Roman" pitchFamily="18" charset="0"/>
                <a:cs typeface="Times New Roman" pitchFamily="18" charset="0"/>
              </a:rPr>
              <a:t>Information of Dataset</a:t>
            </a:r>
            <a:endParaRPr lang="en-IN" sz="3600" dirty="0">
              <a:latin typeface="Times New Roman" pitchFamily="18" charset="0"/>
              <a:cs typeface="Times New Roman" pitchFamily="18" charset="0"/>
            </a:endParaRPr>
          </a:p>
        </p:txBody>
      </p:sp>
    </p:spTree>
    <p:extLst>
      <p:ext uri="{BB962C8B-B14F-4D97-AF65-F5344CB8AC3E}">
        <p14:creationId xmlns:p14="http://schemas.microsoft.com/office/powerpoint/2010/main" val="3905070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sz="2400" b="1" dirty="0">
                <a:latin typeface="Times New Roman" pitchFamily="18" charset="0"/>
                <a:cs typeface="Times New Roman" pitchFamily="18" charset="0"/>
              </a:rPr>
              <a:t>DATA </a:t>
            </a:r>
            <a:r>
              <a:rPr lang="en-IN" sz="2400" b="1" dirty="0" smtClean="0">
                <a:latin typeface="Times New Roman" pitchFamily="18" charset="0"/>
                <a:cs typeface="Times New Roman" pitchFamily="18" charset="0"/>
              </a:rPr>
              <a:t>PREPARATION:</a:t>
            </a:r>
            <a:endParaRPr lang="en-IN" sz="2400" dirty="0">
              <a:latin typeface="Times New Roman" pitchFamily="18" charset="0"/>
              <a:cs typeface="Times New Roman" pitchFamily="18" charset="0"/>
            </a:endParaRPr>
          </a:p>
          <a:p>
            <a:r>
              <a:rPr lang="en-IN" dirty="0">
                <a:latin typeface="Times New Roman" pitchFamily="18" charset="0"/>
                <a:cs typeface="Times New Roman" pitchFamily="18" charset="0"/>
              </a:rPr>
              <a:t>We have 3 tables viz </a:t>
            </a:r>
            <a:r>
              <a:rPr lang="en-IN" dirty="0" smtClean="0">
                <a:latin typeface="Times New Roman" pitchFamily="18" charset="0"/>
                <a:cs typeface="Times New Roman" pitchFamily="18" charset="0"/>
              </a:rPr>
              <a:t>Product, customer  </a:t>
            </a:r>
            <a:r>
              <a:rPr lang="en-IN" dirty="0">
                <a:latin typeface="Times New Roman" pitchFamily="18" charset="0"/>
                <a:cs typeface="Times New Roman" pitchFamily="18" charset="0"/>
              </a:rPr>
              <a:t>&amp; </a:t>
            </a:r>
            <a:r>
              <a:rPr lang="en-IN" dirty="0" smtClean="0">
                <a:latin typeface="Times New Roman" pitchFamily="18" charset="0"/>
                <a:cs typeface="Times New Roman" pitchFamily="18" charset="0"/>
              </a:rPr>
              <a:t>orders.  </a:t>
            </a:r>
            <a:r>
              <a:rPr lang="en-IN" dirty="0">
                <a:latin typeface="Times New Roman" pitchFamily="18" charset="0"/>
                <a:cs typeface="Times New Roman" pitchFamily="18" charset="0"/>
              </a:rPr>
              <a:t>All connected </a:t>
            </a:r>
            <a:r>
              <a:rPr lang="en-IN" dirty="0" smtClean="0">
                <a:latin typeface="Times New Roman" pitchFamily="18" charset="0"/>
                <a:cs typeface="Times New Roman" pitchFamily="18" charset="0"/>
              </a:rPr>
              <a:t>using statistical function.</a:t>
            </a:r>
          </a:p>
          <a:p>
            <a:r>
              <a:rPr lang="en-IN" sz="2400" b="1" dirty="0">
                <a:latin typeface="Times New Roman" pitchFamily="18" charset="0"/>
                <a:cs typeface="Times New Roman" pitchFamily="18" charset="0"/>
              </a:rPr>
              <a:t>DATA CLEANING </a:t>
            </a:r>
          </a:p>
          <a:p>
            <a:pPr lvl="0"/>
            <a:r>
              <a:rPr lang="en-IN" sz="2400" dirty="0">
                <a:latin typeface="Times New Roman" pitchFamily="18" charset="0"/>
                <a:cs typeface="Times New Roman" pitchFamily="18" charset="0"/>
              </a:rPr>
              <a:t>Converted all columns with there matching datatype Ex.(vehicle_type is converted into text format….)</a:t>
            </a:r>
          </a:p>
          <a:p>
            <a:pPr marL="109728" indent="0">
              <a:buNone/>
            </a:pPr>
            <a:endParaRPr lang="en-IN" dirty="0"/>
          </a:p>
        </p:txBody>
      </p:sp>
      <p:sp>
        <p:nvSpPr>
          <p:cNvPr id="3" name="Title 2"/>
          <p:cNvSpPr>
            <a:spLocks noGrp="1"/>
          </p:cNvSpPr>
          <p:nvPr>
            <p:ph type="title"/>
          </p:nvPr>
        </p:nvSpPr>
        <p:spPr/>
        <p:txBody>
          <a:bodyPr>
            <a:normAutofit/>
          </a:bodyPr>
          <a:lstStyle/>
          <a:p>
            <a:r>
              <a:rPr lang="en-US" sz="3600" dirty="0" smtClean="0">
                <a:latin typeface="Times New Roman" pitchFamily="18" charset="0"/>
                <a:cs typeface="Times New Roman" pitchFamily="18" charset="0"/>
              </a:rPr>
              <a:t>Data Preparation</a:t>
            </a:r>
            <a:endParaRPr lang="en-IN" sz="3600" dirty="0">
              <a:latin typeface="Times New Roman" pitchFamily="18" charset="0"/>
              <a:cs typeface="Times New Roman" pitchFamily="18" charset="0"/>
            </a:endParaRPr>
          </a:p>
        </p:txBody>
      </p:sp>
    </p:spTree>
    <p:extLst>
      <p:ext uri="{BB962C8B-B14F-4D97-AF65-F5344CB8AC3E}">
        <p14:creationId xmlns:p14="http://schemas.microsoft.com/office/powerpoint/2010/main" val="363391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1412776"/>
            <a:ext cx="8229600" cy="5328592"/>
          </a:xfrm>
        </p:spPr>
        <p:txBody>
          <a:bodyPr>
            <a:noAutofit/>
          </a:bodyPr>
          <a:lstStyle/>
          <a:p>
            <a:r>
              <a:rPr lang="en-US" sz="2000" b="1" dirty="0" smtClean="0">
                <a:latin typeface="Times New Roman" pitchFamily="18" charset="0"/>
                <a:cs typeface="Times New Roman" pitchFamily="18" charset="0"/>
              </a:rPr>
              <a:t>Total Revenue </a:t>
            </a:r>
            <a:r>
              <a:rPr lang="en-US" sz="2000" dirty="0" smtClean="0">
                <a:latin typeface="Times New Roman" pitchFamily="18" charset="0"/>
                <a:cs typeface="Times New Roman" pitchFamily="18" charset="0"/>
              </a:rPr>
              <a:t>:2.1+ crores</a:t>
            </a:r>
          </a:p>
          <a:p>
            <a:r>
              <a:rPr lang="en-US" sz="2000" b="1" dirty="0" smtClean="0">
                <a:latin typeface="Times New Roman" pitchFamily="18" charset="0"/>
                <a:cs typeface="Times New Roman" pitchFamily="18" charset="0"/>
              </a:rPr>
              <a:t>Highest sales month: </a:t>
            </a:r>
            <a:r>
              <a:rPr lang="en-US" sz="2000" dirty="0" smtClean="0">
                <a:latin typeface="Times New Roman" pitchFamily="18" charset="0"/>
                <a:cs typeface="Times New Roman" pitchFamily="18" charset="0"/>
              </a:rPr>
              <a:t>March</a:t>
            </a:r>
          </a:p>
          <a:p>
            <a:r>
              <a:rPr lang="en-US" sz="2000" b="1" dirty="0" smtClean="0">
                <a:latin typeface="Times New Roman" pitchFamily="18" charset="0"/>
                <a:cs typeface="Times New Roman" pitchFamily="18" charset="0"/>
              </a:rPr>
              <a:t>Lowest sales month: </a:t>
            </a:r>
            <a:r>
              <a:rPr lang="en-US" sz="2000" dirty="0" smtClean="0">
                <a:latin typeface="Times New Roman" pitchFamily="18" charset="0"/>
                <a:cs typeface="Times New Roman" pitchFamily="18" charset="0"/>
              </a:rPr>
              <a:t>January</a:t>
            </a:r>
          </a:p>
          <a:p>
            <a:r>
              <a:rPr lang="en-US" sz="2000" b="1" dirty="0" smtClean="0">
                <a:latin typeface="Times New Roman" pitchFamily="18" charset="0"/>
                <a:cs typeface="Times New Roman" pitchFamily="18" charset="0"/>
              </a:rPr>
              <a:t>Total orders processed: </a:t>
            </a:r>
            <a:r>
              <a:rPr lang="en-US" sz="2000" dirty="0" smtClean="0">
                <a:latin typeface="Times New Roman" pitchFamily="18" charset="0"/>
                <a:cs typeface="Times New Roman" pitchFamily="18" charset="0"/>
              </a:rPr>
              <a:t>30,000+</a:t>
            </a:r>
          </a:p>
          <a:p>
            <a:r>
              <a:rPr lang="en-US" sz="2000" b="1" dirty="0" smtClean="0">
                <a:latin typeface="Times New Roman" pitchFamily="18" charset="0"/>
                <a:cs typeface="Times New Roman" pitchFamily="18" charset="0"/>
              </a:rPr>
              <a:t>Delivered orders:</a:t>
            </a:r>
            <a:r>
              <a:rPr lang="en-US" sz="2000" dirty="0" smtClean="0">
                <a:latin typeface="Times New Roman" pitchFamily="18" charset="0"/>
                <a:cs typeface="Times New Roman" pitchFamily="18" charset="0"/>
              </a:rPr>
              <a:t> 28641</a:t>
            </a:r>
          </a:p>
          <a:p>
            <a:r>
              <a:rPr lang="en-US" sz="2000" b="1" dirty="0" smtClean="0">
                <a:latin typeface="Times New Roman" pitchFamily="18" charset="0"/>
                <a:cs typeface="Times New Roman" pitchFamily="18" charset="0"/>
              </a:rPr>
              <a:t>Cancelled orders: </a:t>
            </a:r>
            <a:r>
              <a:rPr lang="en-US" sz="2000" dirty="0" smtClean="0">
                <a:latin typeface="Times New Roman" pitchFamily="18" charset="0"/>
                <a:cs typeface="Times New Roman" pitchFamily="18" charset="0"/>
              </a:rPr>
              <a:t>844</a:t>
            </a:r>
          </a:p>
          <a:p>
            <a:r>
              <a:rPr lang="en-US" sz="2000" b="1" dirty="0" smtClean="0">
                <a:latin typeface="Times New Roman" pitchFamily="18" charset="0"/>
                <a:cs typeface="Times New Roman" pitchFamily="18" charset="0"/>
              </a:rPr>
              <a:t>Refunded ordered:</a:t>
            </a:r>
            <a:r>
              <a:rPr lang="en-US" sz="2000" dirty="0" smtClean="0">
                <a:latin typeface="Times New Roman" pitchFamily="18" charset="0"/>
                <a:cs typeface="Times New Roman" pitchFamily="18" charset="0"/>
              </a:rPr>
              <a:t> 517</a:t>
            </a:r>
          </a:p>
          <a:p>
            <a:r>
              <a:rPr lang="en-US" sz="2000" dirty="0" smtClean="0">
                <a:latin typeface="Times New Roman" pitchFamily="18" charset="0"/>
                <a:cs typeface="Times New Roman" pitchFamily="18" charset="0"/>
              </a:rPr>
              <a:t>Women customers contributed 64% of total revenue</a:t>
            </a:r>
          </a:p>
          <a:p>
            <a:r>
              <a:rPr lang="en-US" sz="2000" dirty="0" smtClean="0">
                <a:latin typeface="Times New Roman" pitchFamily="18" charset="0"/>
                <a:cs typeface="Times New Roman" pitchFamily="18" charset="0"/>
              </a:rPr>
              <a:t>Men customers contributed 36%</a:t>
            </a:r>
          </a:p>
          <a:p>
            <a:r>
              <a:rPr lang="en-US" sz="2000" b="1" dirty="0" smtClean="0">
                <a:latin typeface="Times New Roman" pitchFamily="18" charset="0"/>
                <a:cs typeface="Times New Roman" pitchFamily="18" charset="0"/>
              </a:rPr>
              <a:t>Top Performing Platforms:</a:t>
            </a:r>
          </a:p>
          <a:p>
            <a:pPr marL="109728" indent="0">
              <a:buNone/>
            </a:pPr>
            <a:r>
              <a:rPr lang="en-US" sz="2000" dirty="0" smtClean="0">
                <a:latin typeface="Times New Roman" pitchFamily="18" charset="0"/>
                <a:cs typeface="Times New Roman" pitchFamily="18" charset="0"/>
              </a:rPr>
              <a:t>    Amazon: 35.48% of total orders</a:t>
            </a:r>
          </a:p>
          <a:p>
            <a:pPr marL="109728" indent="0">
              <a:buNone/>
            </a:pPr>
            <a:r>
              <a:rPr lang="en-US" sz="2000" dirty="0" smtClean="0">
                <a:latin typeface="Times New Roman" pitchFamily="18" charset="0"/>
                <a:cs typeface="Times New Roman" pitchFamily="18" charset="0"/>
              </a:rPr>
              <a:t>    Flipkart: 21.59%</a:t>
            </a:r>
          </a:p>
          <a:p>
            <a:pPr marL="109728" indent="0">
              <a:buNone/>
            </a:pPr>
            <a:r>
              <a:rPr lang="en-US" sz="2000" dirty="0" smtClean="0">
                <a:latin typeface="Times New Roman" pitchFamily="18" charset="0"/>
                <a:cs typeface="Times New Roman" pitchFamily="18" charset="0"/>
              </a:rPr>
              <a:t>    Aijo: 6.21%</a:t>
            </a:r>
          </a:p>
        </p:txBody>
      </p:sp>
      <p:sp>
        <p:nvSpPr>
          <p:cNvPr id="3" name="Title 2"/>
          <p:cNvSpPr>
            <a:spLocks noGrp="1"/>
          </p:cNvSpPr>
          <p:nvPr>
            <p:ph type="title"/>
          </p:nvPr>
        </p:nvSpPr>
        <p:spPr>
          <a:xfrm>
            <a:off x="611560" y="332656"/>
            <a:ext cx="8229600" cy="936104"/>
          </a:xfrm>
        </p:spPr>
        <p:txBody>
          <a:bodyPr>
            <a:noAutofit/>
          </a:bodyPr>
          <a:lstStyle/>
          <a:p>
            <a:pPr marL="342900" indent="-342900">
              <a:buFont typeface="Wingdings" pitchFamily="2" charset="2"/>
              <a:buChar char="v"/>
            </a:pPr>
            <a:r>
              <a:rPr lang="en-IN" sz="2400" dirty="0" smtClean="0">
                <a:solidFill>
                  <a:schemeClr val="tx1"/>
                </a:solidFill>
                <a:effectLst/>
                <a:latin typeface="Times New Roman" pitchFamily="18" charset="0"/>
                <a:cs typeface="Times New Roman" pitchFamily="18" charset="0"/>
              </a:rPr>
              <a:t>Quick INSIGHTS </a:t>
            </a:r>
            <a:r>
              <a:rPr lang="en-IN" sz="2400" dirty="0">
                <a:solidFill>
                  <a:schemeClr val="tx1"/>
                </a:solidFill>
                <a:effectLst/>
                <a:latin typeface="Times New Roman" pitchFamily="18" charset="0"/>
                <a:cs typeface="Times New Roman" pitchFamily="18" charset="0"/>
              </a:rPr>
              <a:t>(Using conditional Formatting, </a:t>
            </a:r>
            <a:r>
              <a:rPr lang="en-IN" sz="2400" dirty="0" smtClean="0">
                <a:solidFill>
                  <a:schemeClr val="tx1"/>
                </a:solidFill>
                <a:effectLst/>
                <a:latin typeface="Times New Roman" pitchFamily="18" charset="0"/>
                <a:cs typeface="Times New Roman" pitchFamily="18" charset="0"/>
              </a:rPr>
              <a:t>Filter , Custom </a:t>
            </a:r>
            <a:r>
              <a:rPr lang="en-IN" sz="2400" dirty="0">
                <a:solidFill>
                  <a:schemeClr val="tx1"/>
                </a:solidFill>
                <a:effectLst/>
                <a:latin typeface="Times New Roman" pitchFamily="18" charset="0"/>
                <a:cs typeface="Times New Roman" pitchFamily="18" charset="0"/>
              </a:rPr>
              <a:t>Filters, Sorts.)</a:t>
            </a:r>
            <a:r>
              <a:rPr lang="en-IN" sz="2400" dirty="0">
                <a:solidFill>
                  <a:schemeClr val="tx1"/>
                </a:solidFill>
                <a:effectLst/>
              </a:rPr>
              <a:t/>
            </a:r>
            <a:br>
              <a:rPr lang="en-IN" sz="2400" dirty="0">
                <a:solidFill>
                  <a:schemeClr val="tx1"/>
                </a:solidFill>
                <a:effectLst/>
              </a:rPr>
            </a:br>
            <a:endParaRPr lang="en-IN" sz="2400" dirty="0">
              <a:solidFill>
                <a:schemeClr val="tx1"/>
              </a:solidFill>
            </a:endParaRPr>
          </a:p>
        </p:txBody>
      </p:sp>
    </p:spTree>
    <p:extLst>
      <p:ext uri="{BB962C8B-B14F-4D97-AF65-F5344CB8AC3E}">
        <p14:creationId xmlns:p14="http://schemas.microsoft.com/office/powerpoint/2010/main" val="4171029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293096"/>
            <a:ext cx="8229600" cy="1714195"/>
          </a:xfrm>
        </p:spPr>
        <p:txBody>
          <a:bodyPr>
            <a:normAutofit fontScale="77500" lnSpcReduction="20000"/>
          </a:bodyPr>
          <a:lstStyle/>
          <a:p>
            <a:r>
              <a:rPr lang="en-US" dirty="0" smtClean="0">
                <a:latin typeface="Times New Roman" pitchFamily="18" charset="0"/>
                <a:cs typeface="Times New Roman" pitchFamily="18" charset="0"/>
              </a:rPr>
              <a:t>The chart compares monthly sales and order volumes for vrinda store in2022. march recorded the highest sales and orders ,indicating peak business performance . sales and orders remained fairly stable from january to july , followed by a noticeable drop in august and october, possibly due to seasonality or reduced demand.</a:t>
            </a:r>
            <a:endParaRPr lang="en-IN" sz="31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sz="3600" dirty="0" smtClean="0">
                <a:latin typeface="Times New Roman" pitchFamily="18" charset="0"/>
                <a:cs typeface="Times New Roman" pitchFamily="18" charset="0"/>
              </a:rPr>
              <a:t>Detailed insights</a:t>
            </a:r>
            <a:endParaRPr lang="en-IN" sz="36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656" y="1196752"/>
            <a:ext cx="5112568" cy="3096344"/>
          </a:xfrm>
          <a:prstGeom prst="rect">
            <a:avLst/>
          </a:prstGeom>
        </p:spPr>
      </p:pic>
    </p:spTree>
    <p:extLst>
      <p:ext uri="{BB962C8B-B14F-4D97-AF65-F5344CB8AC3E}">
        <p14:creationId xmlns:p14="http://schemas.microsoft.com/office/powerpoint/2010/main" val="3565071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717032"/>
            <a:ext cx="8229600" cy="2290259"/>
          </a:xfrm>
        </p:spPr>
        <p:txBody>
          <a:bodyPr>
            <a:normAutofit/>
          </a:bodyPr>
          <a:lstStyle/>
          <a:p>
            <a:r>
              <a:rPr lang="en-US" sz="2400" dirty="0" smtClean="0">
                <a:latin typeface="Times New Roman" pitchFamily="18" charset="0"/>
                <a:cs typeface="Times New Roman" pitchFamily="18" charset="0"/>
              </a:rPr>
              <a:t>Women customers contributed 13.56 lakh in sales</a:t>
            </a:r>
          </a:p>
          <a:p>
            <a:r>
              <a:rPr lang="en-US" sz="2400" dirty="0" smtClean="0">
                <a:latin typeface="Times New Roman" pitchFamily="18" charset="0"/>
                <a:cs typeface="Times New Roman" pitchFamily="18" charset="0"/>
              </a:rPr>
              <a:t>Men customers contributed 7.61 lakh in sales</a:t>
            </a:r>
          </a:p>
          <a:p>
            <a:r>
              <a:rPr lang="en-US" sz="2400" dirty="0" smtClean="0">
                <a:latin typeface="Times New Roman" pitchFamily="18" charset="0"/>
                <a:cs typeface="Times New Roman" pitchFamily="18" charset="0"/>
              </a:rPr>
              <a:t>Sales from women are double compared to men, indicating a stronger purchasing behavior or focus on women-orient products. </a:t>
            </a:r>
            <a:endParaRPr lang="en-IN" sz="24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744" y="482449"/>
            <a:ext cx="4320480" cy="2930852"/>
          </a:xfrm>
          <a:prstGeom prst="rect">
            <a:avLst/>
          </a:prstGeom>
        </p:spPr>
      </p:pic>
    </p:spTree>
    <p:extLst>
      <p:ext uri="{BB962C8B-B14F-4D97-AF65-F5344CB8AC3E}">
        <p14:creationId xmlns:p14="http://schemas.microsoft.com/office/powerpoint/2010/main" val="1299366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365104"/>
            <a:ext cx="8229600" cy="1642187"/>
          </a:xfrm>
        </p:spPr>
        <p:txBody>
          <a:bodyPr>
            <a:normAutofit fontScale="85000" lnSpcReduction="20000"/>
          </a:bodyPr>
          <a:lstStyle/>
          <a:p>
            <a:r>
              <a:rPr lang="en-US" dirty="0" smtClean="0">
                <a:latin typeface="Times New Roman" pitchFamily="18" charset="0"/>
                <a:cs typeface="Times New Roman" pitchFamily="18" charset="0"/>
              </a:rPr>
              <a:t>A large majority of orders (over 90%) were successfully delivered.</a:t>
            </a:r>
          </a:p>
          <a:p>
            <a:r>
              <a:rPr lang="en-US" dirty="0" smtClean="0">
                <a:latin typeface="Times New Roman" pitchFamily="18" charset="0"/>
                <a:cs typeface="Times New Roman" pitchFamily="18" charset="0"/>
              </a:rPr>
              <a:t>Only a small portion of orders were cancelled, refunded, or returned, indicating efficient order fulfillment and high customer </a:t>
            </a:r>
            <a:r>
              <a:rPr lang="en-US" dirty="0" smtClean="0">
                <a:latin typeface="Times New Roman" pitchFamily="18" charset="0"/>
                <a:cs typeface="Times New Roman" pitchFamily="18" charset="0"/>
              </a:rPr>
              <a:t>satisfaction.</a:t>
            </a:r>
            <a:endParaRPr lang="en-IN"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476672"/>
            <a:ext cx="4699242" cy="3149762"/>
          </a:xfrm>
          <a:prstGeom prst="rect">
            <a:avLst/>
          </a:prstGeom>
        </p:spPr>
      </p:pic>
    </p:spTree>
    <p:extLst>
      <p:ext uri="{BB962C8B-B14F-4D97-AF65-F5344CB8AC3E}">
        <p14:creationId xmlns:p14="http://schemas.microsoft.com/office/powerpoint/2010/main" val="3668750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221088"/>
            <a:ext cx="8229600" cy="2232248"/>
          </a:xfrm>
        </p:spPr>
        <p:txBody>
          <a:bodyPr>
            <a:noAutofit/>
          </a:bodyPr>
          <a:lstStyle/>
          <a:p>
            <a:r>
              <a:rPr lang="en-US" sz="2400" dirty="0" smtClean="0">
                <a:latin typeface="Times New Roman" pitchFamily="18" charset="0"/>
                <a:cs typeface="Times New Roman" pitchFamily="18" charset="0"/>
              </a:rPr>
              <a:t>Karnataka is the top-performing state, contributing the highest revenue.</a:t>
            </a:r>
          </a:p>
          <a:p>
            <a:r>
              <a:rPr lang="en-US" sz="2400" dirty="0" smtClean="0">
                <a:latin typeface="Times New Roman" pitchFamily="18" charset="0"/>
                <a:cs typeface="Times New Roman" pitchFamily="18" charset="0"/>
              </a:rPr>
              <a:t>Followed by Maharastra and TamilNadu</a:t>
            </a:r>
          </a:p>
          <a:p>
            <a:r>
              <a:rPr lang="en-US" sz="2400" dirty="0" smtClean="0">
                <a:latin typeface="Times New Roman" pitchFamily="18" charset="0"/>
                <a:cs typeface="Times New Roman" pitchFamily="18" charset="0"/>
              </a:rPr>
              <a:t>These top 5 states represent strong market regions for vrinda store, ideal for marketing focus or expansion.</a:t>
            </a:r>
            <a:endParaRPr lang="en-IN" sz="24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3269" y="980728"/>
            <a:ext cx="5340624" cy="2774980"/>
          </a:xfrm>
          <a:prstGeom prst="rect">
            <a:avLst/>
          </a:prstGeom>
        </p:spPr>
      </p:pic>
    </p:spTree>
    <p:extLst>
      <p:ext uri="{BB962C8B-B14F-4D97-AF65-F5344CB8AC3E}">
        <p14:creationId xmlns:p14="http://schemas.microsoft.com/office/powerpoint/2010/main" val="29382641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250</TotalTime>
  <Words>631</Words>
  <Application>Microsoft Office PowerPoint</Application>
  <PresentationFormat>On-screen Show (4:3)</PresentationFormat>
  <Paragraphs>59</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Concourse</vt:lpstr>
      <vt:lpstr>Vrinda Retail Store Data</vt:lpstr>
      <vt:lpstr>Introduction</vt:lpstr>
      <vt:lpstr>Information of Dataset</vt:lpstr>
      <vt:lpstr>Data Preparation</vt:lpstr>
      <vt:lpstr>Quick INSIGHTS (Using conditional Formatting, Filter , Custom Filters, Sorts.) </vt:lpstr>
      <vt:lpstr>Detailed insights</vt:lpstr>
      <vt:lpstr>PowerPoint Presentation</vt:lpstr>
      <vt:lpstr>PowerPoint Presentation</vt:lpstr>
      <vt:lpstr>PowerPoint Presentation</vt:lpstr>
      <vt:lpstr>PowerPoint Presentation</vt:lpstr>
      <vt:lpstr>PowerPoint Presentation</vt:lpstr>
      <vt:lpstr>Action steps:</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Vrinda Store Retail Store Data</dc:title>
  <dc:creator>ADMIN</dc:creator>
  <cp:lastModifiedBy>ADMIN</cp:lastModifiedBy>
  <cp:revision>24</cp:revision>
  <dcterms:created xsi:type="dcterms:W3CDTF">2025-08-04T13:56:09Z</dcterms:created>
  <dcterms:modified xsi:type="dcterms:W3CDTF">2025-08-06T13:53:37Z</dcterms:modified>
</cp:coreProperties>
</file>