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embeddedFontLst>
    <p:embeddedFont>
      <p:font typeface="Constantia"/>
      <p:regular r:id="rId36"/>
      <p:bold r:id="rId37"/>
      <p:italic r:id="rId38"/>
      <p:boldItalic r:id="rId39"/>
    </p:embeddedFont>
    <p:embeddedFont>
      <p:font typeface="Arim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jWd5BEAeHTZL4D55eBipBDoBT4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regular.fntdata"/><Relationship Id="rId20" Type="http://schemas.openxmlformats.org/officeDocument/2006/relationships/slide" Target="slides/slide14.xml"/><Relationship Id="rId42" Type="http://schemas.openxmlformats.org/officeDocument/2006/relationships/font" Target="fonts/Arimo-italic.fntdata"/><Relationship Id="rId41" Type="http://schemas.openxmlformats.org/officeDocument/2006/relationships/font" Target="fonts/Arimo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Arim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onstantia-bold.fntdata"/><Relationship Id="rId14" Type="http://schemas.openxmlformats.org/officeDocument/2006/relationships/slide" Target="slides/slide8.xml"/><Relationship Id="rId36" Type="http://schemas.openxmlformats.org/officeDocument/2006/relationships/font" Target="fonts/Constantia-regular.fntdata"/><Relationship Id="rId17" Type="http://schemas.openxmlformats.org/officeDocument/2006/relationships/slide" Target="slides/slide11.xml"/><Relationship Id="rId39" Type="http://schemas.openxmlformats.org/officeDocument/2006/relationships/font" Target="fonts/Constantia-boldItalic.fntdata"/><Relationship Id="rId16" Type="http://schemas.openxmlformats.org/officeDocument/2006/relationships/slide" Target="slides/slide10.xml"/><Relationship Id="rId38" Type="http://schemas.openxmlformats.org/officeDocument/2006/relationships/font" Target="fonts/Constantia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/>
          <p:nvPr/>
        </p:nvSpPr>
        <p:spPr>
          <a:xfrm flipH="1" rot="-10380000">
            <a:off x="4221004" y="1108077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41"/>
          <p:cNvSpPr/>
          <p:nvPr/>
        </p:nvSpPr>
        <p:spPr>
          <a:xfrm flipH="1" rot="-10380000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41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2" type="sldNum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41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1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41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" type="body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31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1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31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8" name="Google Shape;18;p3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3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30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30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30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35" name="Google Shape;35;p3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328773" y="513708"/>
            <a:ext cx="11199223" cy="7142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Bookman Old Style"/>
              <a:buNone/>
            </a:pPr>
            <a:r>
              <a:rPr b="1" lang="en-US" sz="4000">
                <a:solidFill>
                  <a:srgbClr val="FFC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Project-P165- Hotel Rating Classification </a:t>
            </a:r>
            <a:endParaRPr b="1" sz="4000">
              <a:solidFill>
                <a:srgbClr val="FFC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328773" y="2332234"/>
            <a:ext cx="11558427" cy="4376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b="1" lang="en-US" sz="1800">
                <a:solidFill>
                  <a:srgbClr val="FFC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Mentor: </a:t>
            </a:r>
            <a:r>
              <a:rPr b="1"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Mr  Adhvaith </a:t>
            </a:r>
            <a:endParaRPr/>
          </a:p>
          <a:p>
            <a:pPr indent="0" lvl="0" marL="0" rtl="0" algn="r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b="1" lang="en-US" sz="1800">
                <a:solidFill>
                  <a:srgbClr val="FFC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Group 4:</a:t>
            </a:r>
            <a:endParaRPr/>
          </a:p>
          <a:p>
            <a:pPr indent="0" lvl="0" marL="0" rtl="0" algn="r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b="1" lang="en-US" sz="1800">
                <a:solidFill>
                  <a:srgbClr val="FFC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Group Members</a:t>
            </a:r>
            <a:r>
              <a:rPr b="1" lang="en-US" sz="1800">
                <a:solidFill>
                  <a:schemeClr val="accent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b="1" lang="en-US" sz="1400">
                <a:latin typeface="Bookman Old Style"/>
                <a:ea typeface="Bookman Old Style"/>
                <a:cs typeface="Bookman Old Style"/>
                <a:sym typeface="Bookman Old Style"/>
              </a:rPr>
              <a:t>Mr. Dharmendra Vinod Makwana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b="1" lang="en-US" sz="1400">
                <a:latin typeface="Bookman Old Style"/>
                <a:ea typeface="Bookman Old Style"/>
                <a:cs typeface="Bookman Old Style"/>
                <a:sym typeface="Bookman Old Style"/>
              </a:rPr>
              <a:t>Sonali Sahu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b="1" lang="en-US" sz="1400">
                <a:latin typeface="Bookman Old Style"/>
                <a:ea typeface="Bookman Old Style"/>
                <a:cs typeface="Bookman Old Style"/>
                <a:sym typeface="Bookman Old Style"/>
              </a:rPr>
              <a:t>Mr. Sonu Kumar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b="1" lang="en-US" sz="1400">
                <a:latin typeface="Bookman Old Style"/>
                <a:ea typeface="Bookman Old Style"/>
                <a:cs typeface="Bookman Old Style"/>
                <a:sym typeface="Bookman Old Style"/>
              </a:rPr>
              <a:t>Ms Pranjal Sharma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b="1" lang="en-US" sz="1400">
                <a:latin typeface="Bookman Old Style"/>
                <a:ea typeface="Bookman Old Style"/>
                <a:cs typeface="Bookman Old Style"/>
                <a:sym typeface="Bookman Old Style"/>
              </a:rPr>
              <a:t>Mr.Rajesh Mukund Bharati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b="1" lang="en-US" sz="1400">
                <a:latin typeface="Bookman Old Style"/>
                <a:ea typeface="Bookman Old Style"/>
                <a:cs typeface="Bookman Old Style"/>
                <a:sym typeface="Bookman Old Style"/>
              </a:rPr>
              <a:t>Mr. Akshay Arvind Ukey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b="1" lang="en-US" sz="1400">
                <a:latin typeface="Bookman Old Style"/>
                <a:ea typeface="Bookman Old Style"/>
                <a:cs typeface="Bookman Old Style"/>
                <a:sym typeface="Bookman Old Style"/>
              </a:rPr>
              <a:t>Mr . Tejas RAdhvaith</a:t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78" y="148974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838200" y="365125"/>
            <a:ext cx="10515600" cy="9191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DENSITY PLOT AND HEAT MAP FOR CORRELATION</a:t>
            </a:r>
            <a:endParaRPr b="1"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014" y="1701768"/>
            <a:ext cx="5003514" cy="3644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8474" y="1530848"/>
            <a:ext cx="4791180" cy="407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60274" y="29327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852268" y="589106"/>
            <a:ext cx="10515600" cy="6472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/>
              <a:t>Pair Plot</a:t>
            </a:r>
            <a:endParaRPr b="1" sz="2800"/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543" y="1334852"/>
            <a:ext cx="2586517" cy="2586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838200" y="3719244"/>
            <a:ext cx="105156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Value Counts: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Rating_1 :- 1421 (7%)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Rating_2 :- 1793 (9%)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Rating_3 :- 2184 (11%)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Rating_4 :- 6039 (29%)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Rating_5 :- 9054 (44%)</a:t>
            </a:r>
            <a:endParaRPr/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1858" y="35751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/>
        </p:nvSpPr>
        <p:spPr>
          <a:xfrm>
            <a:off x="866335" y="1281742"/>
            <a:ext cx="10515600" cy="6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5A2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75A2"/>
                </a:solidFill>
                <a:latin typeface="Calibri"/>
                <a:ea typeface="Calibri"/>
                <a:cs typeface="Calibri"/>
                <a:sym typeface="Calibri"/>
              </a:rPr>
              <a:t>Pre-processing steps:</a:t>
            </a:r>
            <a:endParaRPr b="1" i="0" sz="3200" u="none" cap="none" strike="noStrike">
              <a:solidFill>
                <a:srgbClr val="0075A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793653" y="2756505"/>
            <a:ext cx="10515600" cy="2420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data by removing punctuations,Hashtags,RH,urls,tags from the data</a:t>
            </a:r>
            <a:endParaRPr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Stop words.</a:t>
            </a:r>
            <a:endParaRPr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words to their root form through Lemmatization.</a:t>
            </a:r>
            <a:endParaRPr/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Polarity and subjectivity of the words to understand the sentiment behind it.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110" y="27939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/>
        </p:nvSpPr>
        <p:spPr>
          <a:xfrm>
            <a:off x="491447" y="249484"/>
            <a:ext cx="112091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Word Cloud</a:t>
            </a:r>
            <a:endParaRPr/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842" y="914400"/>
            <a:ext cx="6656316" cy="416103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 txBox="1"/>
          <p:nvPr/>
        </p:nvSpPr>
        <p:spPr>
          <a:xfrm>
            <a:off x="491447" y="5280155"/>
            <a:ext cx="11209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Most of the words are indeed related to the customer experience with the hotel stay: </a:t>
            </a:r>
            <a:r>
              <a:rPr b="1" i="0" lang="en-US" sz="18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great, nice, awesome, good, expensive </a:t>
            </a:r>
            <a:r>
              <a:rPr i="0" lang="en-US" sz="18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etc.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Some words are related to the hotels: </a:t>
            </a:r>
            <a:r>
              <a:rPr b="1" i="0" lang="en-US" sz="18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hotel, rooms, parking </a:t>
            </a:r>
            <a:r>
              <a:rPr i="0" lang="en-US" sz="18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etc.</a:t>
            </a:r>
            <a:endParaRPr/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3502" y="25802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795997" y="733102"/>
            <a:ext cx="10515600" cy="6780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Font typeface="Bookman Old Style"/>
              <a:buNone/>
            </a:pPr>
            <a:r>
              <a:rPr b="1" lang="en-US" sz="3200">
                <a:solidFill>
                  <a:srgbClr val="0B539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n-gram analysis</a:t>
            </a:r>
            <a:endParaRPr b="1" sz="3200">
              <a:solidFill>
                <a:srgbClr val="0B539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680723" y="2059108"/>
            <a:ext cx="1080242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rating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[('great location', 845),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('staff friendly', 763),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('punta cana', 565),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('walking distance', 528),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('friendly helpful', 503),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('staff helpful', 416),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('good value', 414),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('stayed nights', 409),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('minute walk', 402),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('great time', 401)]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6555544" y="2067950"/>
            <a:ext cx="497996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rating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[('great location', 1014),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('staff friendly', 1013),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('friendly helpful', 777),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('highly recommend', 736),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('walking distance', 735),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('punta cana', 603),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('staff helpful', 540),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('place stay', 540),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('stayed nights', 511),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('minute walk', 511)]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31520" y="1448973"/>
            <a:ext cx="45579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B539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Bigram rating counts for 4 and 5</a:t>
            </a:r>
            <a:endParaRPr sz="2000">
              <a:solidFill>
                <a:srgbClr val="0B5394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8612" y="216730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/>
        </p:nvSpPr>
        <p:spPr>
          <a:xfrm>
            <a:off x="823038" y="2290821"/>
            <a:ext cx="10941978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rating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[('staff friendly helpful', 298),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('good value money', 125),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('10 minute walk', 99),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('great place stay', 98),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('flat screen tv', 89),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('easy walking distance', 85),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('la carte restaurants', 85),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('king size bed', 73),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('staff helpful friendly', 68),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('free internet access', 68)]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6330461" y="2405575"/>
            <a:ext cx="4403188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rating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[('staff friendly helpful', 403),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('great place stay', 169),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('flat screen tv', 151),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('king size bed', 114),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('10 minute walk', 114),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('staff helpful friendly', 104),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('great location great', 100),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('free internet access', 100),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('easy walking distance', 96),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('staff extremely helpful', 94)]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801858" y="1139483"/>
            <a:ext cx="69775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539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Tri gram rating counts for 4 and 5</a:t>
            </a:r>
            <a:endParaRPr b="1" sz="1800">
              <a:solidFill>
                <a:srgbClr val="0B539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110" y="4219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/>
        </p:nvSpPr>
        <p:spPr>
          <a:xfrm>
            <a:off x="532544" y="976042"/>
            <a:ext cx="1135294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Check for common words in highest rated reviews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532544" y="1720840"/>
            <a:ext cx="11352944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{'great location',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'punta cana',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'staff friendly',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'stayed nights',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'walking distance’}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Check for common words in least rated reviews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{'punta cana', 'san juan'}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38" name="Google Shape;2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6989" y="3251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789" y="872198"/>
            <a:ext cx="9212325" cy="535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3115" y="27343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291" y="562708"/>
            <a:ext cx="9261566" cy="554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3115" y="15134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108" y="815926"/>
            <a:ext cx="8830491" cy="497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9870" y="21886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/>
        </p:nvSpPr>
        <p:spPr>
          <a:xfrm>
            <a:off x="12" y="1083267"/>
            <a:ext cx="111576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B539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Objective: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is a Classification Project, our goal is to examine how travellers are communicating their positive and negative experiences in online platforms for staying in a specific hotel and major objective is what are the attributes that travellers are considering while selecting a hotel.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With this manager can understand which elements of their hotel influence more in forming a positive review or improves hotel brand image.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857" y="255857"/>
            <a:ext cx="1188823" cy="41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897" y="576775"/>
            <a:ext cx="9878533" cy="588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8430" y="37109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474" y="618978"/>
            <a:ext cx="9588137" cy="565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1492" y="20761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137" y="691612"/>
            <a:ext cx="10109272" cy="423207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 txBox="1"/>
          <p:nvPr/>
        </p:nvSpPr>
        <p:spPr>
          <a:xfrm>
            <a:off x="1012875" y="5472333"/>
            <a:ext cx="7765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Using TF-IDF Data is converted into structured numerical format.</a:t>
            </a:r>
            <a:endParaRPr/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0681" y="188690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/>
        </p:nvSpPr>
        <p:spPr>
          <a:xfrm>
            <a:off x="123289" y="3000054"/>
            <a:ext cx="1182555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B539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 BUILDING</a:t>
            </a:r>
            <a:endParaRPr b="1" sz="4400">
              <a:solidFill>
                <a:srgbClr val="0B539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6990" y="21886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/>
        </p:nvSpPr>
        <p:spPr>
          <a:xfrm>
            <a:off x="703385" y="661181"/>
            <a:ext cx="87079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1.Logistic Regression: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914400" y="1350498"/>
            <a:ext cx="6344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train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0.974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test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0.964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701040" y="2642381"/>
            <a:ext cx="87079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2.Random Forest Classifier: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1038664" y="3444240"/>
            <a:ext cx="6344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train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test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712763" y="4482905"/>
            <a:ext cx="87079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3.Naivebayes: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1050386" y="5326967"/>
            <a:ext cx="6344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train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0.949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test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0.955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9241" y="249822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0.97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0.97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/>
        </p:nvSpPr>
        <p:spPr>
          <a:xfrm>
            <a:off x="914400" y="1350498"/>
            <a:ext cx="6344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train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0.943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test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0.950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757311" y="2529839"/>
            <a:ext cx="87079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5.SVM:</a:t>
            </a:r>
            <a:endParaRPr/>
          </a:p>
        </p:txBody>
      </p:sp>
      <p:sp>
        <p:nvSpPr>
          <p:cNvPr id="301" name="Google Shape;301;p25"/>
          <p:cNvSpPr txBox="1"/>
          <p:nvPr/>
        </p:nvSpPr>
        <p:spPr>
          <a:xfrm>
            <a:off x="982394" y="3387968"/>
            <a:ext cx="6344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train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0.997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test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0.959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813582" y="4344572"/>
            <a:ext cx="87079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6. Adaboost:</a:t>
            </a:r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1038665" y="5202701"/>
            <a:ext cx="6344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train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0.949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test dataset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0.955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656493" y="656492"/>
            <a:ext cx="87079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4. K-Nearest Algorithm</a:t>
            </a:r>
            <a:endParaRPr/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5549" y="24513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5549" y="245133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6"/>
          <p:cNvSpPr txBox="1"/>
          <p:nvPr/>
        </p:nvSpPr>
        <p:spPr>
          <a:xfrm>
            <a:off x="123289" y="3000054"/>
            <a:ext cx="1182555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B539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Deployment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B539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5549" y="245133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00" y="1117600"/>
            <a:ext cx="11112500" cy="5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1371600"/>
            <a:ext cx="10934700" cy="51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/>
          <p:nvPr/>
        </p:nvSpPr>
        <p:spPr>
          <a:xfrm>
            <a:off x="3583834" y="2953267"/>
            <a:ext cx="43226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5F86D2"/>
                </a:solidFill>
                <a:latin typeface="Constantia"/>
                <a:ea typeface="Constantia"/>
                <a:cs typeface="Constantia"/>
                <a:sym typeface="Constantia"/>
              </a:rPr>
              <a:t>THANK YOU</a:t>
            </a:r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5549" y="24513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/>
        </p:nvSpPr>
        <p:spPr>
          <a:xfrm>
            <a:off x="236306" y="863027"/>
            <a:ext cx="1166116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Flow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236294" y="2707738"/>
            <a:ext cx="11925709" cy="899555"/>
            <a:chOff x="6430" y="1831086"/>
            <a:chExt cx="11925709" cy="899555"/>
          </a:xfrm>
        </p:grpSpPr>
        <p:sp>
          <p:nvSpPr>
            <p:cNvPr id="129" name="Google Shape;129;p3"/>
            <p:cNvSpPr/>
            <p:nvPr/>
          </p:nvSpPr>
          <p:spPr>
            <a:xfrm>
              <a:off x="6430" y="1839075"/>
              <a:ext cx="2633009" cy="883577"/>
            </a:xfrm>
            <a:prstGeom prst="chevron">
              <a:avLst>
                <a:gd fmla="val 50000" name="adj"/>
              </a:avLst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448219" y="1839075"/>
              <a:ext cx="1749432" cy="883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ookman Old Style"/>
                <a:buNone/>
              </a:pPr>
              <a:r>
                <a:rPr b="1" lang="en-US" sz="16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Understanding The Business Objective</a:t>
              </a:r>
              <a:endParaRPr b="1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466599" y="1831843"/>
              <a:ext cx="2080246" cy="898040"/>
            </a:xfrm>
            <a:prstGeom prst="chevron">
              <a:avLst>
                <a:gd fmla="val 50000" name="adj"/>
              </a:avLst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2915619" y="1831843"/>
              <a:ext cx="1182206" cy="898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ookman Old Style"/>
                <a:buNone/>
              </a:pPr>
              <a:r>
                <a:rPr b="1" lang="en-US" sz="16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Data Collection</a:t>
              </a:r>
              <a:endParaRPr b="1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74004" y="1839929"/>
              <a:ext cx="1575792" cy="881869"/>
            </a:xfrm>
            <a:prstGeom prst="chevron">
              <a:avLst>
                <a:gd fmla="val 50000" name="adj"/>
              </a:avLst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4814939" y="1839929"/>
              <a:ext cx="693923" cy="881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ookman Old Style"/>
                <a:buNone/>
              </a:pPr>
              <a:r>
                <a:rPr b="1" lang="en-US" sz="16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EDA</a:t>
              </a:r>
              <a:endParaRPr b="1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76956" y="1831086"/>
              <a:ext cx="2131424" cy="899555"/>
            </a:xfrm>
            <a:prstGeom prst="chevron">
              <a:avLst>
                <a:gd fmla="val 50000" name="adj"/>
              </a:avLst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6226734" y="1831086"/>
              <a:ext cx="1231869" cy="899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ookman Old Style"/>
                <a:buNone/>
              </a:pPr>
              <a:r>
                <a:rPr b="1" lang="en-US" sz="16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Modelling</a:t>
              </a:r>
              <a:endParaRPr b="1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735539" y="1853593"/>
              <a:ext cx="2119429" cy="854540"/>
            </a:xfrm>
            <a:prstGeom prst="chevron">
              <a:avLst>
                <a:gd fmla="val 50000" name="adj"/>
              </a:avLst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8162809" y="1853593"/>
              <a:ext cx="1264889" cy="854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ookman Old Style"/>
                <a:buNone/>
              </a:pPr>
              <a:r>
                <a:rPr b="1" lang="en-US" sz="16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Model Evaluation</a:t>
              </a:r>
              <a:endParaRPr b="1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9682128" y="1846400"/>
              <a:ext cx="2250011" cy="868927"/>
            </a:xfrm>
            <a:prstGeom prst="chevron">
              <a:avLst>
                <a:gd fmla="val 50000" name="adj"/>
              </a:avLst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10116592" y="1846400"/>
              <a:ext cx="1381084" cy="868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ookman Old Style"/>
                <a:buNone/>
              </a:pPr>
              <a:r>
                <a:rPr b="1" lang="en-US" sz="16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Model Deployment</a:t>
              </a:r>
              <a:endParaRPr b="1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9132" y="1012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/>
        </p:nvSpPr>
        <p:spPr>
          <a:xfrm>
            <a:off x="286589" y="3044279"/>
            <a:ext cx="1182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5A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EXPLORATORY DATA ANALYSIS</a:t>
            </a:r>
            <a:endParaRPr b="1" sz="4400">
              <a:solidFill>
                <a:srgbClr val="0075A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1793" y="166611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>
            <a:off x="753439" y="256853"/>
            <a:ext cx="10685122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5A2"/>
                </a:solidFill>
                <a:latin typeface="Calibri"/>
                <a:ea typeface="Calibri"/>
                <a:cs typeface="Calibri"/>
                <a:sym typeface="Calibri"/>
              </a:rPr>
              <a:t>Data Set Details: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of the dataset is 20491 Rows ,2 Columns.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features are “Reviews” and “Ratings”.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 Feature contain categorical values and it is a “object” Datatype. 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Ratings Feature contain numerical values and it is a “float64” Datatype.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null or missing values.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outliers in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5035" y="25685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123289" y="3000054"/>
            <a:ext cx="1182555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5A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VISUALIZATION</a:t>
            </a:r>
            <a:endParaRPr b="1" sz="4400">
              <a:solidFill>
                <a:srgbClr val="0075A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1793" y="297240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304817"/>
            <a:ext cx="10227066" cy="391445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type="title"/>
          </p:nvPr>
        </p:nvSpPr>
        <p:spPr>
          <a:xfrm>
            <a:off x="838200" y="349321"/>
            <a:ext cx="105156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HISTOGRAM</a:t>
            </a:r>
            <a:endParaRPr b="1"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1126734" y="5553183"/>
            <a:ext cx="98152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Here it is found that the given Data Set have more reviews with Rating 5 as compared with the reviews with rest of the ratings. 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0274" y="39516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838200" y="154113"/>
            <a:ext cx="10515600" cy="6472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sz="3200">
                <a:latin typeface="Bookman Old Style"/>
                <a:ea typeface="Bookman Old Style"/>
                <a:cs typeface="Bookman Old Style"/>
                <a:sym typeface="Bookman Old Style"/>
              </a:rPr>
              <a:t>Pie Plot</a:t>
            </a:r>
            <a:endParaRPr b="1" sz="3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4764" y="801385"/>
            <a:ext cx="5718911" cy="500177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636997" y="5858730"/>
            <a:ext cx="11394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By looking in to the plots plotted it is found that the major portion reviews in the Data Set are Good Reviews (i.e., 4 &amp; 5).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3987" y="370431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838200" y="365126"/>
            <a:ext cx="10515600" cy="8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BOX PLOT</a:t>
            </a:r>
            <a:endParaRPr b="1"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962" y="1222626"/>
            <a:ext cx="4939580" cy="372951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1742885" y="5029467"/>
            <a:ext cx="870623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Box Plot Shows there are no Outliers in the given Data Set and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Positively Skewed.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2303" y="454363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2022-07-20T13:32:00Z</dcterms:created>
  <dc:creator>Nithin KJ</dc:creator>
</cp:coreProperties>
</file>