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3"/>
  </p:notes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5C1ADC-A307-4E5E-B83C-E076E4A16E33}" v="23" dt="2024-07-14T13:38:57.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phalke322@gmail.com" userId="7bb2594acc00f8cf" providerId="LiveId" clId="{D85C1ADC-A307-4E5E-B83C-E076E4A16E33}"/>
    <pc:docChg chg="undo custSel addSld delSld modSld sldOrd">
      <pc:chgData name="ankitaphalke322@gmail.com" userId="7bb2594acc00f8cf" providerId="LiveId" clId="{D85C1ADC-A307-4E5E-B83C-E076E4A16E33}" dt="2024-07-14T14:31:54.205" v="1098" actId="20577"/>
      <pc:docMkLst>
        <pc:docMk/>
      </pc:docMkLst>
      <pc:sldChg chg="addSp delSp modSp del mod">
        <pc:chgData name="ankitaphalke322@gmail.com" userId="7bb2594acc00f8cf" providerId="LiveId" clId="{D85C1ADC-A307-4E5E-B83C-E076E4A16E33}" dt="2024-07-09T05:01:02.517" v="12" actId="2696"/>
        <pc:sldMkLst>
          <pc:docMk/>
          <pc:sldMk cId="1012990749" sldId="256"/>
        </pc:sldMkLst>
        <pc:spChg chg="del mod">
          <ac:chgData name="ankitaphalke322@gmail.com" userId="7bb2594acc00f8cf" providerId="LiveId" clId="{D85C1ADC-A307-4E5E-B83C-E076E4A16E33}" dt="2024-07-09T05:00:53.943" v="8"/>
          <ac:spMkLst>
            <pc:docMk/>
            <pc:sldMk cId="1012990749" sldId="256"/>
            <ac:spMk id="2" creationId="{11EBD4D2-9988-E821-4CC8-CAA91287F872}"/>
          </ac:spMkLst>
        </pc:spChg>
        <pc:spChg chg="del">
          <ac:chgData name="ankitaphalke322@gmail.com" userId="7bb2594acc00f8cf" providerId="LiveId" clId="{D85C1ADC-A307-4E5E-B83C-E076E4A16E33}" dt="2024-07-09T05:00:47.074" v="6" actId="21"/>
          <ac:spMkLst>
            <pc:docMk/>
            <pc:sldMk cId="1012990749" sldId="256"/>
            <ac:spMk id="3" creationId="{D8160A6C-631F-4099-F7EA-D8EC11CC1E16}"/>
          </ac:spMkLst>
        </pc:spChg>
        <pc:spChg chg="add del mod">
          <ac:chgData name="ankitaphalke322@gmail.com" userId="7bb2594acc00f8cf" providerId="LiveId" clId="{D85C1ADC-A307-4E5E-B83C-E076E4A16E33}" dt="2024-07-09T05:00:54.797" v="9"/>
          <ac:spMkLst>
            <pc:docMk/>
            <pc:sldMk cId="1012990749" sldId="256"/>
            <ac:spMk id="4" creationId="{D8160A6C-631F-4099-F7EA-D8EC11CC1E16}"/>
          </ac:spMkLst>
        </pc:spChg>
        <pc:spChg chg="add del mod">
          <ac:chgData name="ankitaphalke322@gmail.com" userId="7bb2594acc00f8cf" providerId="LiveId" clId="{D85C1ADC-A307-4E5E-B83C-E076E4A16E33}" dt="2024-07-09T05:00:55.352" v="10"/>
          <ac:spMkLst>
            <pc:docMk/>
            <pc:sldMk cId="1012990749" sldId="256"/>
            <ac:spMk id="5" creationId="{B587F0A9-71A7-B355-075E-B883FA6578B4}"/>
          </ac:spMkLst>
        </pc:spChg>
        <pc:spChg chg="add del mod">
          <ac:chgData name="ankitaphalke322@gmail.com" userId="7bb2594acc00f8cf" providerId="LiveId" clId="{D85C1ADC-A307-4E5E-B83C-E076E4A16E33}" dt="2024-07-09T05:00:56.379" v="11"/>
          <ac:spMkLst>
            <pc:docMk/>
            <pc:sldMk cId="1012990749" sldId="256"/>
            <ac:spMk id="6" creationId="{11DDAB19-572B-CEF5-C93C-F28C17397712}"/>
          </ac:spMkLst>
        </pc:spChg>
        <pc:spChg chg="add mod">
          <ac:chgData name="ankitaphalke322@gmail.com" userId="7bb2594acc00f8cf" providerId="LiveId" clId="{D85C1ADC-A307-4E5E-B83C-E076E4A16E33}" dt="2024-07-09T05:00:56.379" v="11"/>
          <ac:spMkLst>
            <pc:docMk/>
            <pc:sldMk cId="1012990749" sldId="256"/>
            <ac:spMk id="7" creationId="{9541F767-E938-3AAA-27CB-51BED56A8B35}"/>
          </ac:spMkLst>
        </pc:spChg>
      </pc:sldChg>
      <pc:sldChg chg="ord">
        <pc:chgData name="ankitaphalke322@gmail.com" userId="7bb2594acc00f8cf" providerId="LiveId" clId="{D85C1ADC-A307-4E5E-B83C-E076E4A16E33}" dt="2024-07-09T05:01:14.384" v="15"/>
        <pc:sldMkLst>
          <pc:docMk/>
          <pc:sldMk cId="3726085034" sldId="257"/>
        </pc:sldMkLst>
      </pc:sldChg>
      <pc:sldChg chg="addSp modSp mod">
        <pc:chgData name="ankitaphalke322@gmail.com" userId="7bb2594acc00f8cf" providerId="LiveId" clId="{D85C1ADC-A307-4E5E-B83C-E076E4A16E33}" dt="2024-07-14T13:04:33.514" v="123" actId="404"/>
        <pc:sldMkLst>
          <pc:docMk/>
          <pc:sldMk cId="1140461885" sldId="258"/>
        </pc:sldMkLst>
        <pc:spChg chg="mod">
          <ac:chgData name="ankitaphalke322@gmail.com" userId="7bb2594acc00f8cf" providerId="LiveId" clId="{D85C1ADC-A307-4E5E-B83C-E076E4A16E33}" dt="2024-07-14T12:51:10.727" v="57" actId="14100"/>
          <ac:spMkLst>
            <pc:docMk/>
            <pc:sldMk cId="1140461885" sldId="258"/>
            <ac:spMk id="2" creationId="{D62211DA-81C5-F841-0157-BDE204BB70AB}"/>
          </ac:spMkLst>
        </pc:spChg>
        <pc:spChg chg="mod">
          <ac:chgData name="ankitaphalke322@gmail.com" userId="7bb2594acc00f8cf" providerId="LiveId" clId="{D85C1ADC-A307-4E5E-B83C-E076E4A16E33}" dt="2024-07-14T13:04:33.514" v="123" actId="404"/>
          <ac:spMkLst>
            <pc:docMk/>
            <pc:sldMk cId="1140461885" sldId="258"/>
            <ac:spMk id="3" creationId="{FC3045B5-5803-9051-F078-4E36552B9D28}"/>
          </ac:spMkLst>
        </pc:spChg>
        <pc:spChg chg="add">
          <ac:chgData name="ankitaphalke322@gmail.com" userId="7bb2594acc00f8cf" providerId="LiveId" clId="{D85C1ADC-A307-4E5E-B83C-E076E4A16E33}" dt="2024-07-09T07:04:10.959" v="17"/>
          <ac:spMkLst>
            <pc:docMk/>
            <pc:sldMk cId="1140461885" sldId="258"/>
            <ac:spMk id="4" creationId="{BF14EADA-9232-CB47-B66A-C1646EAE7858}"/>
          </ac:spMkLst>
        </pc:spChg>
        <pc:spChg chg="add mod">
          <ac:chgData name="ankitaphalke322@gmail.com" userId="7bb2594acc00f8cf" providerId="LiveId" clId="{D85C1ADC-A307-4E5E-B83C-E076E4A16E33}" dt="2024-07-09T07:04:36.917" v="19"/>
          <ac:spMkLst>
            <pc:docMk/>
            <pc:sldMk cId="1140461885" sldId="258"/>
            <ac:spMk id="5" creationId="{AA026C84-0A81-56D6-1010-C8522EA4444A}"/>
          </ac:spMkLst>
        </pc:spChg>
        <pc:spChg chg="add">
          <ac:chgData name="ankitaphalke322@gmail.com" userId="7bb2594acc00f8cf" providerId="LiveId" clId="{D85C1ADC-A307-4E5E-B83C-E076E4A16E33}" dt="2024-07-09T07:04:51.361" v="23"/>
          <ac:spMkLst>
            <pc:docMk/>
            <pc:sldMk cId="1140461885" sldId="258"/>
            <ac:spMk id="6" creationId="{C15F52CA-9BB8-B7D0-6CD8-98CD3BE1EC99}"/>
          </ac:spMkLst>
        </pc:spChg>
      </pc:sldChg>
      <pc:sldChg chg="modSp mod">
        <pc:chgData name="ankitaphalke322@gmail.com" userId="7bb2594acc00f8cf" providerId="LiveId" clId="{D85C1ADC-A307-4E5E-B83C-E076E4A16E33}" dt="2024-07-09T04:46:04.732" v="5" actId="255"/>
        <pc:sldMkLst>
          <pc:docMk/>
          <pc:sldMk cId="1344257253" sldId="259"/>
        </pc:sldMkLst>
        <pc:spChg chg="mod">
          <ac:chgData name="ankitaphalke322@gmail.com" userId="7bb2594acc00f8cf" providerId="LiveId" clId="{D85C1ADC-A307-4E5E-B83C-E076E4A16E33}" dt="2024-07-09T04:46:04.732" v="5" actId="255"/>
          <ac:spMkLst>
            <pc:docMk/>
            <pc:sldMk cId="1344257253" sldId="259"/>
            <ac:spMk id="3" creationId="{6591FE12-67E1-5C82-846D-DE9C2677B7B5}"/>
          </ac:spMkLst>
        </pc:spChg>
      </pc:sldChg>
      <pc:sldChg chg="modSp mod">
        <pc:chgData name="ankitaphalke322@gmail.com" userId="7bb2594acc00f8cf" providerId="LiveId" clId="{D85C1ADC-A307-4E5E-B83C-E076E4A16E33}" dt="2024-07-14T13:08:18.524" v="125" actId="123"/>
        <pc:sldMkLst>
          <pc:docMk/>
          <pc:sldMk cId="727871985" sldId="260"/>
        </pc:sldMkLst>
        <pc:spChg chg="mod">
          <ac:chgData name="ankitaphalke322@gmail.com" userId="7bb2594acc00f8cf" providerId="LiveId" clId="{D85C1ADC-A307-4E5E-B83C-E076E4A16E33}" dt="2024-07-14T13:08:18.524" v="125" actId="123"/>
          <ac:spMkLst>
            <pc:docMk/>
            <pc:sldMk cId="727871985" sldId="260"/>
            <ac:spMk id="3" creationId="{47B1323E-9FB6-A379-AF35-DC040208BC10}"/>
          </ac:spMkLst>
        </pc:spChg>
      </pc:sldChg>
      <pc:sldChg chg="modSp mod ord">
        <pc:chgData name="ankitaphalke322@gmail.com" userId="7bb2594acc00f8cf" providerId="LiveId" clId="{D85C1ADC-A307-4E5E-B83C-E076E4A16E33}" dt="2024-07-14T13:15:03.743" v="187" actId="20577"/>
        <pc:sldMkLst>
          <pc:docMk/>
          <pc:sldMk cId="131479585" sldId="263"/>
        </pc:sldMkLst>
        <pc:spChg chg="mod">
          <ac:chgData name="ankitaphalke322@gmail.com" userId="7bb2594acc00f8cf" providerId="LiveId" clId="{D85C1ADC-A307-4E5E-B83C-E076E4A16E33}" dt="2024-07-14T13:15:03.743" v="187" actId="20577"/>
          <ac:spMkLst>
            <pc:docMk/>
            <pc:sldMk cId="131479585" sldId="263"/>
            <ac:spMk id="5" creationId="{D6252FF6-7BB1-DD48-79D3-EA7B24F1AFE1}"/>
          </ac:spMkLst>
        </pc:spChg>
      </pc:sldChg>
      <pc:sldChg chg="modSp mod">
        <pc:chgData name="ankitaphalke322@gmail.com" userId="7bb2594acc00f8cf" providerId="LiveId" clId="{D85C1ADC-A307-4E5E-B83C-E076E4A16E33}" dt="2024-07-14T13:11:32.007" v="157" actId="123"/>
        <pc:sldMkLst>
          <pc:docMk/>
          <pc:sldMk cId="1865457026" sldId="264"/>
        </pc:sldMkLst>
        <pc:spChg chg="mod">
          <ac:chgData name="ankitaphalke322@gmail.com" userId="7bb2594acc00f8cf" providerId="LiveId" clId="{D85C1ADC-A307-4E5E-B83C-E076E4A16E33}" dt="2024-07-14T13:11:32.007" v="157" actId="123"/>
          <ac:spMkLst>
            <pc:docMk/>
            <pc:sldMk cId="1865457026" sldId="264"/>
            <ac:spMk id="5" creationId="{222FEC1E-2736-9049-E86B-ADB6A1143E43}"/>
          </ac:spMkLst>
        </pc:spChg>
      </pc:sldChg>
      <pc:sldChg chg="addSp delSp modSp new mod modClrScheme chgLayout">
        <pc:chgData name="ankitaphalke322@gmail.com" userId="7bb2594acc00f8cf" providerId="LiveId" clId="{D85C1ADC-A307-4E5E-B83C-E076E4A16E33}" dt="2024-07-14T14:31:54.205" v="1098" actId="20577"/>
        <pc:sldMkLst>
          <pc:docMk/>
          <pc:sldMk cId="3522280003" sldId="267"/>
        </pc:sldMkLst>
        <pc:spChg chg="add del mod ord">
          <ac:chgData name="ankitaphalke322@gmail.com" userId="7bb2594acc00f8cf" providerId="LiveId" clId="{D85C1ADC-A307-4E5E-B83C-E076E4A16E33}" dt="2024-07-14T13:38:45.547" v="196" actId="700"/>
          <ac:spMkLst>
            <pc:docMk/>
            <pc:sldMk cId="3522280003" sldId="267"/>
            <ac:spMk id="5" creationId="{307FA577-DC3E-2766-A470-14D8D7E27A57}"/>
          </ac:spMkLst>
        </pc:spChg>
        <pc:spChg chg="add del mod ord">
          <ac:chgData name="ankitaphalke322@gmail.com" userId="7bb2594acc00f8cf" providerId="LiveId" clId="{D85C1ADC-A307-4E5E-B83C-E076E4A16E33}" dt="2024-07-14T13:38:45.547" v="196" actId="700"/>
          <ac:spMkLst>
            <pc:docMk/>
            <pc:sldMk cId="3522280003" sldId="267"/>
            <ac:spMk id="6" creationId="{973226AE-7916-E24B-8C13-4C1D887714E6}"/>
          </ac:spMkLst>
        </pc:spChg>
        <pc:spChg chg="add del mod">
          <ac:chgData name="ankitaphalke322@gmail.com" userId="7bb2594acc00f8cf" providerId="LiveId" clId="{D85C1ADC-A307-4E5E-B83C-E076E4A16E33}" dt="2024-07-14T13:40:20.120" v="238" actId="478"/>
          <ac:spMkLst>
            <pc:docMk/>
            <pc:sldMk cId="3522280003" sldId="267"/>
            <ac:spMk id="7" creationId="{424D9B7F-08B6-85B0-9102-E6C8F95DD726}"/>
          </ac:spMkLst>
        </pc:spChg>
        <pc:spChg chg="add mod">
          <ac:chgData name="ankitaphalke322@gmail.com" userId="7bb2594acc00f8cf" providerId="LiveId" clId="{D85C1ADC-A307-4E5E-B83C-E076E4A16E33}" dt="2024-07-14T14:31:54.205" v="1098" actId="20577"/>
          <ac:spMkLst>
            <pc:docMk/>
            <pc:sldMk cId="3522280003" sldId="267"/>
            <ac:spMk id="8" creationId="{15904938-31E0-D115-9215-4BDA75A778F4}"/>
          </ac:spMkLst>
        </pc:spChg>
        <pc:spChg chg="add del mod">
          <ac:chgData name="ankitaphalke322@gmail.com" userId="7bb2594acc00f8cf" providerId="LiveId" clId="{D85C1ADC-A307-4E5E-B83C-E076E4A16E33}" dt="2024-07-14T14:10:03.784" v="618" actId="21"/>
          <ac:spMkLst>
            <pc:docMk/>
            <pc:sldMk cId="3522280003" sldId="267"/>
            <ac:spMk id="10" creationId="{AA0DB100-D64A-85ED-7A83-B141B84A7552}"/>
          </ac:spMkLst>
        </pc:spChg>
        <pc:picChg chg="add mod">
          <ac:chgData name="ankitaphalke322@gmail.com" userId="7bb2594acc00f8cf" providerId="LiveId" clId="{D85C1ADC-A307-4E5E-B83C-E076E4A16E33}" dt="2024-07-14T13:38:48.306" v="200" actId="1076"/>
          <ac:picMkLst>
            <pc:docMk/>
            <pc:sldMk cId="3522280003" sldId="267"/>
            <ac:picMk id="2" creationId="{5643CE76-9CC4-6BD5-EDD9-E8623E270715}"/>
          </ac:picMkLst>
        </pc:picChg>
        <pc:picChg chg="add mod">
          <ac:chgData name="ankitaphalke322@gmail.com" userId="7bb2594acc00f8cf" providerId="LiveId" clId="{D85C1ADC-A307-4E5E-B83C-E076E4A16E33}" dt="2024-07-14T13:37:08.822" v="192"/>
          <ac:picMkLst>
            <pc:docMk/>
            <pc:sldMk cId="3522280003" sldId="267"/>
            <ac:picMk id="3" creationId="{A6B61FE5-2B5C-D766-C3D8-F189C8EAE91D}"/>
          </ac:picMkLst>
        </pc:picChg>
        <pc:picChg chg="add del mod">
          <ac:chgData name="ankitaphalke322@gmail.com" userId="7bb2594acc00f8cf" providerId="LiveId" clId="{D85C1ADC-A307-4E5E-B83C-E076E4A16E33}" dt="2024-07-14T13:38:46.147" v="197" actId="478"/>
          <ac:picMkLst>
            <pc:docMk/>
            <pc:sldMk cId="3522280003" sldId="267"/>
            <ac:picMk id="4" creationId="{8B8217D4-C007-F7DB-D991-1BD45CF4651B}"/>
          </ac:picMkLst>
        </pc:picChg>
        <pc:picChg chg="add mod">
          <ac:chgData name="ankitaphalke322@gmail.com" userId="7bb2594acc00f8cf" providerId="LiveId" clId="{D85C1ADC-A307-4E5E-B83C-E076E4A16E33}" dt="2024-07-14T13:43:00.121" v="351" actId="1076"/>
          <ac:picMkLst>
            <pc:docMk/>
            <pc:sldMk cId="3522280003" sldId="267"/>
            <ac:picMk id="9" creationId="{8FB6DEB9-B9F9-3062-93E3-286A6AD15D59}"/>
          </ac:picMkLst>
        </pc:picChg>
      </pc:sldChg>
      <pc:sldChg chg="add del">
        <pc:chgData name="ankitaphalke322@gmail.com" userId="7bb2594acc00f8cf" providerId="LiveId" clId="{D85C1ADC-A307-4E5E-B83C-E076E4A16E33}" dt="2024-07-14T12:53:27.019" v="76"/>
        <pc:sldMkLst>
          <pc:docMk/>
          <pc:sldMk cId="1520590693" sldId="268"/>
        </pc:sldMkLst>
      </pc:sldChg>
      <pc:sldChg chg="add del">
        <pc:chgData name="ankitaphalke322@gmail.com" userId="7bb2594acc00f8cf" providerId="LiveId" clId="{D85C1ADC-A307-4E5E-B83C-E076E4A16E33}" dt="2024-07-14T12:56:41.904" v="83"/>
        <pc:sldMkLst>
          <pc:docMk/>
          <pc:sldMk cId="2637123785"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39BDC-50CC-4060-A59C-07F4231B9D1E}"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82485-0B34-495A-8E1D-BB45935CB4BF}" type="slidenum">
              <a:rPr lang="en-US" smtClean="0"/>
              <a:t>‹#›</a:t>
            </a:fld>
            <a:endParaRPr lang="en-US"/>
          </a:p>
        </p:txBody>
      </p:sp>
    </p:spTree>
    <p:extLst>
      <p:ext uri="{BB962C8B-B14F-4D97-AF65-F5344CB8AC3E}">
        <p14:creationId xmlns:p14="http://schemas.microsoft.com/office/powerpoint/2010/main" val="2016762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982485-0B34-495A-8E1D-BB45935CB4BF}" type="slidenum">
              <a:rPr lang="en-US" smtClean="0"/>
              <a:t>3</a:t>
            </a:fld>
            <a:endParaRPr lang="en-US"/>
          </a:p>
        </p:txBody>
      </p:sp>
    </p:spTree>
    <p:extLst>
      <p:ext uri="{BB962C8B-B14F-4D97-AF65-F5344CB8AC3E}">
        <p14:creationId xmlns:p14="http://schemas.microsoft.com/office/powerpoint/2010/main" val="85992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6287AA-175C-4677-9851-DB03E2AD1B45}"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D15B5-AF4A-4A5B-AF75-623F0DEA4E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5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287AA-175C-4677-9851-DB03E2AD1B45}"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D15B5-AF4A-4A5B-AF75-623F0DEA4E66}" type="slidenum">
              <a:rPr lang="en-US" smtClean="0"/>
              <a:t>‹#›</a:t>
            </a:fld>
            <a:endParaRPr lang="en-US"/>
          </a:p>
        </p:txBody>
      </p:sp>
    </p:spTree>
    <p:extLst>
      <p:ext uri="{BB962C8B-B14F-4D97-AF65-F5344CB8AC3E}">
        <p14:creationId xmlns:p14="http://schemas.microsoft.com/office/powerpoint/2010/main" val="131282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287AA-175C-4677-9851-DB03E2AD1B45}"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D15B5-AF4A-4A5B-AF75-623F0DEA4E66}" type="slidenum">
              <a:rPr lang="en-US" smtClean="0"/>
              <a:t>‹#›</a:t>
            </a:fld>
            <a:endParaRPr lang="en-US"/>
          </a:p>
        </p:txBody>
      </p:sp>
    </p:spTree>
    <p:extLst>
      <p:ext uri="{BB962C8B-B14F-4D97-AF65-F5344CB8AC3E}">
        <p14:creationId xmlns:p14="http://schemas.microsoft.com/office/powerpoint/2010/main" val="56710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287AA-175C-4677-9851-DB03E2AD1B45}"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D15B5-AF4A-4A5B-AF75-623F0DEA4E66}" type="slidenum">
              <a:rPr lang="en-US" smtClean="0"/>
              <a:t>‹#›</a:t>
            </a:fld>
            <a:endParaRPr lang="en-US"/>
          </a:p>
        </p:txBody>
      </p:sp>
    </p:spTree>
    <p:extLst>
      <p:ext uri="{BB962C8B-B14F-4D97-AF65-F5344CB8AC3E}">
        <p14:creationId xmlns:p14="http://schemas.microsoft.com/office/powerpoint/2010/main" val="2705459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287AA-175C-4677-9851-DB03E2AD1B45}"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D15B5-AF4A-4A5B-AF75-623F0DEA4E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18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287AA-175C-4677-9851-DB03E2AD1B45}"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D15B5-AF4A-4A5B-AF75-623F0DEA4E66}" type="slidenum">
              <a:rPr lang="en-US" smtClean="0"/>
              <a:t>‹#›</a:t>
            </a:fld>
            <a:endParaRPr lang="en-US"/>
          </a:p>
        </p:txBody>
      </p:sp>
    </p:spTree>
    <p:extLst>
      <p:ext uri="{BB962C8B-B14F-4D97-AF65-F5344CB8AC3E}">
        <p14:creationId xmlns:p14="http://schemas.microsoft.com/office/powerpoint/2010/main" val="230574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287AA-175C-4677-9851-DB03E2AD1B45}"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2D15B5-AF4A-4A5B-AF75-623F0DEA4E66}" type="slidenum">
              <a:rPr lang="en-US" smtClean="0"/>
              <a:t>‹#›</a:t>
            </a:fld>
            <a:endParaRPr lang="en-US"/>
          </a:p>
        </p:txBody>
      </p:sp>
    </p:spTree>
    <p:extLst>
      <p:ext uri="{BB962C8B-B14F-4D97-AF65-F5344CB8AC3E}">
        <p14:creationId xmlns:p14="http://schemas.microsoft.com/office/powerpoint/2010/main" val="107698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6287AA-175C-4677-9851-DB03E2AD1B45}"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2D15B5-AF4A-4A5B-AF75-623F0DEA4E66}" type="slidenum">
              <a:rPr lang="en-US" smtClean="0"/>
              <a:t>‹#›</a:t>
            </a:fld>
            <a:endParaRPr lang="en-US"/>
          </a:p>
        </p:txBody>
      </p:sp>
    </p:spTree>
    <p:extLst>
      <p:ext uri="{BB962C8B-B14F-4D97-AF65-F5344CB8AC3E}">
        <p14:creationId xmlns:p14="http://schemas.microsoft.com/office/powerpoint/2010/main" val="319851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6287AA-175C-4677-9851-DB03E2AD1B45}" type="datetimeFigureOut">
              <a:rPr lang="en-US" smtClean="0"/>
              <a:t>7/15/2024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82D15B5-AF4A-4A5B-AF75-623F0DEA4E66}" type="slidenum">
              <a:rPr lang="en-US" smtClean="0"/>
              <a:t>‹#›</a:t>
            </a:fld>
            <a:endParaRPr lang="en-US"/>
          </a:p>
        </p:txBody>
      </p:sp>
    </p:spTree>
    <p:extLst>
      <p:ext uri="{BB962C8B-B14F-4D97-AF65-F5344CB8AC3E}">
        <p14:creationId xmlns:p14="http://schemas.microsoft.com/office/powerpoint/2010/main" val="273628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6287AA-175C-4677-9851-DB03E2AD1B45}" type="datetimeFigureOut">
              <a:rPr lang="en-US" smtClean="0"/>
              <a:t>7/15/2024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82D15B5-AF4A-4A5B-AF75-623F0DEA4E66}" type="slidenum">
              <a:rPr lang="en-US" smtClean="0"/>
              <a:t>‹#›</a:t>
            </a:fld>
            <a:endParaRPr lang="en-US"/>
          </a:p>
        </p:txBody>
      </p:sp>
    </p:spTree>
    <p:extLst>
      <p:ext uri="{BB962C8B-B14F-4D97-AF65-F5344CB8AC3E}">
        <p14:creationId xmlns:p14="http://schemas.microsoft.com/office/powerpoint/2010/main" val="188938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287AA-175C-4677-9851-DB03E2AD1B45}"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D15B5-AF4A-4A5B-AF75-623F0DEA4E66}" type="slidenum">
              <a:rPr lang="en-US" smtClean="0"/>
              <a:t>‹#›</a:t>
            </a:fld>
            <a:endParaRPr lang="en-US"/>
          </a:p>
        </p:txBody>
      </p:sp>
    </p:spTree>
    <p:extLst>
      <p:ext uri="{BB962C8B-B14F-4D97-AF65-F5344CB8AC3E}">
        <p14:creationId xmlns:p14="http://schemas.microsoft.com/office/powerpoint/2010/main" val="299720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6287AA-175C-4677-9851-DB03E2AD1B45}" type="datetimeFigureOut">
              <a:rPr lang="en-US" smtClean="0"/>
              <a:t>7/15/2024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82D15B5-AF4A-4A5B-AF75-623F0DEA4E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5521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5904938-31E0-D115-9215-4BDA75A778F4}"/>
              </a:ext>
            </a:extLst>
          </p:cNvPr>
          <p:cNvSpPr>
            <a:spLocks noGrp="1"/>
          </p:cNvSpPr>
          <p:nvPr>
            <p:ph idx="1"/>
          </p:nvPr>
        </p:nvSpPr>
        <p:spPr>
          <a:xfrm>
            <a:off x="1097280" y="1845734"/>
            <a:ext cx="10054424" cy="4396040"/>
          </a:xfrm>
        </p:spPr>
        <p:txBody>
          <a:bodyPr>
            <a:normAutofit fontScale="25000" lnSpcReduction="20000"/>
          </a:bodyPr>
          <a:lstStyle/>
          <a:p>
            <a:r>
              <a:rPr lang="en-US" sz="5600" dirty="0">
                <a:latin typeface="Times New Roman" panose="02020603050405020304" pitchFamily="18" charset="0"/>
                <a:cs typeface="Times New Roman" panose="02020603050405020304" pitchFamily="18" charset="0"/>
              </a:rPr>
              <a:t>                                                              DEPARTMENT OF COMPUTER SCIENCE AND ENGINEERING</a:t>
            </a:r>
          </a:p>
          <a:p>
            <a:pPr algn="ctr"/>
            <a:r>
              <a:rPr lang="en-US" sz="5600" b="1" dirty="0">
                <a:latin typeface="Times New Roman" panose="02020603050405020304" pitchFamily="18" charset="0"/>
                <a:cs typeface="Times New Roman" panose="02020603050405020304" pitchFamily="18" charset="0"/>
              </a:rPr>
              <a:t>2024-24</a:t>
            </a:r>
          </a:p>
          <a:p>
            <a:pPr algn="ctr"/>
            <a:endParaRPr lang="en-US" sz="2000" b="1" dirty="0">
              <a:latin typeface="Times New Roman" panose="02020603050405020304" pitchFamily="18" charset="0"/>
              <a:cs typeface="Times New Roman" panose="02020603050405020304" pitchFamily="18" charset="0"/>
            </a:endParaRPr>
          </a:p>
          <a:p>
            <a:pPr marL="0" indent="0" algn="ctr">
              <a:buNone/>
            </a:pPr>
            <a:r>
              <a:rPr lang="en-US" sz="5600" b="1" dirty="0">
                <a:latin typeface="Times New Roman" panose="02020603050405020304" pitchFamily="18" charset="0"/>
                <a:cs typeface="Times New Roman" panose="02020603050405020304" pitchFamily="18" charset="0"/>
              </a:rPr>
              <a:t> PROJECT ON</a:t>
            </a:r>
          </a:p>
          <a:p>
            <a:pPr algn="ctr"/>
            <a:endParaRPr lang="en-US" sz="2000" b="1" dirty="0">
              <a:latin typeface="Times New Roman" panose="02020603050405020304" pitchFamily="18" charset="0"/>
              <a:cs typeface="Times New Roman" panose="02020603050405020304" pitchFamily="18" charset="0"/>
            </a:endParaRPr>
          </a:p>
          <a:p>
            <a:pPr algn="ctr"/>
            <a:r>
              <a:rPr lang="en-US" sz="6400" b="1" dirty="0">
                <a:latin typeface="Times New Roman" panose="02020603050405020304" pitchFamily="18" charset="0"/>
                <a:cs typeface="Times New Roman" panose="02020603050405020304" pitchFamily="18" charset="0"/>
              </a:rPr>
              <a:t>“TITLE: </a:t>
            </a:r>
            <a:r>
              <a:rPr lang="en-US" sz="6400" b="1" i="0" u="none" strike="noStrike" dirty="0">
                <a:solidFill>
                  <a:srgbClr val="000000"/>
                </a:solidFill>
                <a:effectLst/>
                <a:latin typeface="Times New Roman" panose="02020603050405020304" pitchFamily="18" charset="0"/>
              </a:rPr>
              <a:t>Running </a:t>
            </a:r>
            <a:r>
              <a:rPr lang="en-US" sz="6400" b="1" i="0" u="none" strike="noStrike" dirty="0" err="1">
                <a:solidFill>
                  <a:srgbClr val="000000"/>
                </a:solidFill>
                <a:effectLst/>
                <a:latin typeface="Times New Roman" panose="02020603050405020304" pitchFamily="18" charset="0"/>
              </a:rPr>
              <a:t>GenAI</a:t>
            </a:r>
            <a:r>
              <a:rPr lang="en-US" sz="6400" b="1" i="0" u="none" strike="noStrike" dirty="0">
                <a:solidFill>
                  <a:srgbClr val="000000"/>
                </a:solidFill>
                <a:effectLst/>
                <a:latin typeface="Times New Roman" panose="02020603050405020304" pitchFamily="18" charset="0"/>
              </a:rPr>
              <a:t> on Intel AI Laptops and Simple LLM Inference on CPU and fine-tuning of LLM Models using Intel® </a:t>
            </a:r>
            <a:r>
              <a:rPr lang="en-US" sz="6400" b="1" i="0" u="none" strike="noStrike" dirty="0" err="1">
                <a:solidFill>
                  <a:srgbClr val="000000"/>
                </a:solidFill>
                <a:effectLst/>
                <a:latin typeface="Times New Roman" panose="02020603050405020304" pitchFamily="18" charset="0"/>
              </a:rPr>
              <a:t>OpenVINO</a:t>
            </a:r>
            <a:r>
              <a:rPr lang="en-US" sz="6400" b="1" i="0" u="none" strike="noStrike" dirty="0">
                <a:solidFill>
                  <a:srgbClr val="000000"/>
                </a:solidFill>
                <a:effectLst/>
                <a:latin typeface="Times New Roman" panose="02020603050405020304" pitchFamily="18" charset="0"/>
              </a:rPr>
              <a:t>™</a:t>
            </a:r>
            <a:r>
              <a:rPr lang="en-US" sz="6400" b="1" dirty="0">
                <a:latin typeface="Times New Roman" panose="02020603050405020304" pitchFamily="18" charset="0"/>
                <a:cs typeface="Times New Roman" panose="02020603050405020304" pitchFamily="18" charset="0"/>
              </a:rPr>
              <a:t> ”</a:t>
            </a:r>
          </a:p>
          <a:p>
            <a:r>
              <a:rPr lang="en-US" sz="3500" dirty="0">
                <a:latin typeface="Times New Roman" panose="02020603050405020304" pitchFamily="18" charset="0"/>
                <a:cs typeface="Times New Roman" panose="02020603050405020304" pitchFamily="18" charset="0"/>
              </a:rPr>
              <a:t>                                                                                                             </a:t>
            </a:r>
            <a:r>
              <a:rPr lang="en-US" sz="6400" dirty="0">
                <a:latin typeface="Times New Roman" panose="02020603050405020304" pitchFamily="18" charset="0"/>
                <a:cs typeface="Times New Roman" panose="02020603050405020304" pitchFamily="18" charset="0"/>
              </a:rPr>
              <a:t>“</a:t>
            </a:r>
            <a:r>
              <a:rPr lang="en-US" sz="6400" b="1" dirty="0">
                <a:latin typeface="Times New Roman" panose="02020603050405020304" pitchFamily="18" charset="0"/>
                <a:cs typeface="Times New Roman" panose="02020603050405020304" pitchFamily="18" charset="0"/>
              </a:rPr>
              <a:t>SUBTITLE: </a:t>
            </a:r>
            <a:r>
              <a:rPr lang="en-US" sz="6400" b="1" dirty="0">
                <a:solidFill>
                  <a:schemeClr val="tx1"/>
                </a:solidFill>
                <a:latin typeface="Times New Roman" panose="02020603050405020304" pitchFamily="18" charset="0"/>
                <a:cs typeface="Times New Roman" panose="02020603050405020304" pitchFamily="18" charset="0"/>
              </a:rPr>
              <a:t>Medical And Drug  Assistant Chatbot</a:t>
            </a:r>
            <a:r>
              <a:rPr lang="en-US" sz="6400" dirty="0">
                <a:latin typeface="Times New Roman" panose="02020603050405020304" pitchFamily="18" charset="0"/>
                <a:cs typeface="Times New Roman" panose="02020603050405020304" pitchFamily="18" charset="0"/>
              </a:rPr>
              <a:t>”</a:t>
            </a:r>
          </a:p>
          <a:p>
            <a:pPr algn="ctr"/>
            <a:r>
              <a:rPr lang="en-US" sz="5600" b="1" dirty="0">
                <a:latin typeface="Times New Roman" panose="02020603050405020304" pitchFamily="18" charset="0"/>
                <a:cs typeface="Times New Roman" panose="02020603050405020304" pitchFamily="18" charset="0"/>
              </a:rPr>
              <a:t>PRESENTED BY</a:t>
            </a:r>
          </a:p>
          <a:p>
            <a:endParaRPr lang="en-US" sz="2000" dirty="0">
              <a:latin typeface="Times New Roman" panose="02020603050405020304" pitchFamily="18" charset="0"/>
              <a:cs typeface="Times New Roman" panose="02020603050405020304" pitchFamily="18" charset="0"/>
            </a:endParaRPr>
          </a:p>
          <a:p>
            <a:pPr algn="ctr">
              <a:lnSpc>
                <a:spcPct val="170000"/>
              </a:lnSpc>
            </a:pPr>
            <a:r>
              <a:rPr lang="en-US" sz="5600" dirty="0">
                <a:solidFill>
                  <a:schemeClr val="tx1"/>
                </a:solidFill>
                <a:latin typeface="Times New Roman" panose="02020603050405020304" pitchFamily="18" charset="0"/>
                <a:cs typeface="Times New Roman" panose="02020603050405020304" pitchFamily="18" charset="0"/>
              </a:rPr>
              <a:t>Mr. Atharva Prakash Pawar.</a:t>
            </a:r>
          </a:p>
          <a:p>
            <a:pPr marL="0" indent="0" algn="ctr">
              <a:lnSpc>
                <a:spcPct val="170000"/>
              </a:lnSpc>
              <a:buNone/>
            </a:pPr>
            <a:r>
              <a:rPr lang="en-US" sz="5600" dirty="0">
                <a:solidFill>
                  <a:schemeClr val="tx1"/>
                </a:solidFill>
                <a:latin typeface="Times New Roman" panose="02020603050405020304" pitchFamily="18" charset="0"/>
                <a:cs typeface="Times New Roman" panose="02020603050405020304" pitchFamily="18" charset="0"/>
              </a:rPr>
              <a:t>Miss. Ankita Kiran Phalke.</a:t>
            </a:r>
            <a:br>
              <a:rPr lang="en-US" sz="5600" b="1" dirty="0">
                <a:solidFill>
                  <a:schemeClr val="tx1"/>
                </a:solidFill>
                <a:latin typeface="Times New Roman" panose="02020603050405020304" pitchFamily="18" charset="0"/>
                <a:cs typeface="Times New Roman" panose="02020603050405020304" pitchFamily="18" charset="0"/>
              </a:rPr>
            </a:br>
            <a:r>
              <a:rPr lang="en-US" sz="5600" b="1" dirty="0">
                <a:solidFill>
                  <a:schemeClr val="tx1"/>
                </a:solidFill>
                <a:latin typeface="Times New Roman" panose="02020603050405020304" pitchFamily="18" charset="0"/>
                <a:cs typeface="Times New Roman" panose="02020603050405020304" pitchFamily="18" charset="0"/>
              </a:rPr>
              <a:t>        </a:t>
            </a:r>
            <a:r>
              <a:rPr lang="en-US" sz="5600" dirty="0">
                <a:solidFill>
                  <a:schemeClr val="tx1"/>
                </a:solidFill>
                <a:latin typeface="Times New Roman" panose="02020603050405020304" pitchFamily="18" charset="0"/>
                <a:cs typeface="Times New Roman" panose="02020603050405020304" pitchFamily="18" charset="0"/>
              </a:rPr>
              <a:t>Miss. Sonali Madhukar </a:t>
            </a:r>
            <a:r>
              <a:rPr lang="en-US" sz="5600" dirty="0" err="1">
                <a:solidFill>
                  <a:schemeClr val="tx1"/>
                </a:solidFill>
                <a:latin typeface="Times New Roman" panose="02020603050405020304" pitchFamily="18" charset="0"/>
                <a:cs typeface="Times New Roman" panose="02020603050405020304" pitchFamily="18" charset="0"/>
              </a:rPr>
              <a:t>Lokare</a:t>
            </a:r>
            <a:r>
              <a:rPr lang="en-US" sz="5600" dirty="0">
                <a:solidFill>
                  <a:schemeClr val="tx1"/>
                </a:solidFill>
                <a:latin typeface="Times New Roman" panose="02020603050405020304" pitchFamily="18" charset="0"/>
                <a:cs typeface="Times New Roman" panose="02020603050405020304" pitchFamily="18" charset="0"/>
              </a:rPr>
              <a:t>.</a:t>
            </a:r>
            <a:br>
              <a:rPr lang="en-US" sz="5600" dirty="0">
                <a:solidFill>
                  <a:schemeClr val="tx1"/>
                </a:solidFill>
                <a:latin typeface="Times New Roman" panose="02020603050405020304" pitchFamily="18" charset="0"/>
                <a:cs typeface="Times New Roman" panose="02020603050405020304" pitchFamily="18" charset="0"/>
              </a:rPr>
            </a:br>
            <a:r>
              <a:rPr lang="en-US" sz="5600" b="1" dirty="0">
                <a:solidFill>
                  <a:schemeClr val="tx1"/>
                </a:solidFill>
                <a:latin typeface="Times New Roman" panose="02020603050405020304" pitchFamily="18" charset="0"/>
                <a:cs typeface="Times New Roman" panose="02020603050405020304" pitchFamily="18" charset="0"/>
              </a:rPr>
              <a:t> </a:t>
            </a:r>
            <a:br>
              <a:rPr lang="en-US" sz="5600" b="1" dirty="0">
                <a:solidFill>
                  <a:schemeClr val="tx1"/>
                </a:solidFill>
                <a:latin typeface="Times New Roman" panose="02020603050405020304" pitchFamily="18" charset="0"/>
                <a:cs typeface="Times New Roman" panose="02020603050405020304" pitchFamily="18" charset="0"/>
              </a:rPr>
            </a:br>
            <a:endParaRPr lang="en-US" sz="5600" dirty="0">
              <a:solidFill>
                <a:schemeClr val="tx1"/>
              </a:solidFill>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marL="0" indent="0" algn="ctr">
              <a:buNone/>
            </a:pPr>
            <a:endParaRPr lang="en-IN" sz="2000" b="1" dirty="0">
              <a:latin typeface="Times New Roman" panose="02020603050405020304" pitchFamily="18" charset="0"/>
              <a:cs typeface="Times New Roman" panose="02020603050405020304" pitchFamily="18" charset="0"/>
            </a:endParaRPr>
          </a:p>
          <a:p>
            <a:endParaRPr lang="en-US" dirty="0"/>
          </a:p>
        </p:txBody>
      </p:sp>
      <p:pic>
        <p:nvPicPr>
          <p:cNvPr id="9" name="Image 4">
            <a:extLst>
              <a:ext uri="{FF2B5EF4-FFF2-40B4-BE49-F238E27FC236}">
                <a16:creationId xmlns:a16="http://schemas.microsoft.com/office/drawing/2014/main" id="{8FB6DEB9-B9F9-3062-93E3-286A6AD15D59}"/>
              </a:ext>
            </a:extLst>
          </p:cNvPr>
          <p:cNvPicPr/>
          <p:nvPr/>
        </p:nvPicPr>
        <p:blipFill rotWithShape="1">
          <a:blip r:embed="rId2" cstate="print"/>
          <a:srcRect b="5566"/>
          <a:stretch/>
        </p:blipFill>
        <p:spPr>
          <a:xfrm>
            <a:off x="2999135" y="520887"/>
            <a:ext cx="7258049" cy="1081578"/>
          </a:xfrm>
          <a:prstGeom prst="rect">
            <a:avLst/>
          </a:prstGeom>
        </p:spPr>
      </p:pic>
      <p:cxnSp>
        <p:nvCxnSpPr>
          <p:cNvPr id="4" name="Straight Connector 3">
            <a:extLst>
              <a:ext uri="{FF2B5EF4-FFF2-40B4-BE49-F238E27FC236}">
                <a16:creationId xmlns:a16="http://schemas.microsoft.com/office/drawing/2014/main" id="{75C5031B-6855-1643-7970-27ABF07DF2ED}"/>
              </a:ext>
            </a:extLst>
          </p:cNvPr>
          <p:cNvCxnSpPr/>
          <p:nvPr/>
        </p:nvCxnSpPr>
        <p:spPr>
          <a:xfrm>
            <a:off x="795131" y="337930"/>
            <a:ext cx="0" cy="590384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8D76E6E1-050C-AA94-BCD8-4424557AE188}"/>
              </a:ext>
            </a:extLst>
          </p:cNvPr>
          <p:cNvCxnSpPr>
            <a:cxnSpLocks/>
          </p:cNvCxnSpPr>
          <p:nvPr/>
        </p:nvCxnSpPr>
        <p:spPr>
          <a:xfrm>
            <a:off x="795131" y="337930"/>
            <a:ext cx="10813773"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02EECDAA-12C0-92DC-8BE2-3E4CE36EF235}"/>
              </a:ext>
            </a:extLst>
          </p:cNvPr>
          <p:cNvCxnSpPr>
            <a:cxnSpLocks/>
          </p:cNvCxnSpPr>
          <p:nvPr/>
        </p:nvCxnSpPr>
        <p:spPr>
          <a:xfrm>
            <a:off x="11608904" y="337930"/>
            <a:ext cx="0" cy="5903844"/>
          </a:xfrm>
          <a:prstGeom prst="line">
            <a:avLst/>
          </a:prstGeom>
          <a:ln/>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820F03CB-D9BB-0DE9-6B82-C1154C39BAA6}"/>
              </a:ext>
            </a:extLst>
          </p:cNvPr>
          <p:cNvCxnSpPr/>
          <p:nvPr/>
        </p:nvCxnSpPr>
        <p:spPr>
          <a:xfrm>
            <a:off x="785191" y="6241774"/>
            <a:ext cx="10823713"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2228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44454-55A4-C983-0832-CCB81D3DA332}"/>
              </a:ext>
            </a:extLst>
          </p:cNvPr>
          <p:cNvSpPr txBox="1"/>
          <p:nvPr/>
        </p:nvSpPr>
        <p:spPr>
          <a:xfrm>
            <a:off x="283866" y="533792"/>
            <a:ext cx="6094324" cy="523220"/>
          </a:xfrm>
          <a:prstGeom prst="rect">
            <a:avLst/>
          </a:prstGeom>
          <a:noFill/>
        </p:spPr>
        <p:txBody>
          <a:bodyPr wrap="square">
            <a:spAutoFit/>
          </a:bodyPr>
          <a:lstStyle/>
          <a:p>
            <a:r>
              <a:rPr lang="en-US" sz="2800" b="1" i="0" u="none" strike="noStrike" dirty="0">
                <a:solidFill>
                  <a:srgbClr val="000000"/>
                </a:solidFill>
                <a:effectLst/>
                <a:latin typeface="Times New Roman" panose="02020603050405020304" pitchFamily="18" charset="0"/>
              </a:rPr>
              <a:t>Team members and contribution:</a:t>
            </a:r>
            <a:endParaRPr lang="en-US" sz="2800" dirty="0"/>
          </a:p>
        </p:txBody>
      </p:sp>
      <p:sp>
        <p:nvSpPr>
          <p:cNvPr id="4" name="TextBox 3">
            <a:extLst>
              <a:ext uri="{FF2B5EF4-FFF2-40B4-BE49-F238E27FC236}">
                <a16:creationId xmlns:a16="http://schemas.microsoft.com/office/drawing/2014/main" id="{79564FB9-1B26-4C8D-EA21-693466660917}"/>
              </a:ext>
            </a:extLst>
          </p:cNvPr>
          <p:cNvSpPr txBox="1"/>
          <p:nvPr/>
        </p:nvSpPr>
        <p:spPr>
          <a:xfrm>
            <a:off x="726307" y="1057012"/>
            <a:ext cx="8658039" cy="6832640"/>
          </a:xfrm>
          <a:prstGeom prst="rect">
            <a:avLst/>
          </a:prstGeom>
          <a:noFill/>
        </p:spPr>
        <p:txBody>
          <a:bodyPr wrap="square">
            <a:spAutoFit/>
          </a:bodyPr>
          <a:lstStyle/>
          <a:p>
            <a:pPr marL="342900" indent="-342900" algn="just">
              <a:buAutoNum type="arabicPeriod"/>
            </a:pPr>
            <a:r>
              <a:rPr lang="en-US" b="1" dirty="0">
                <a:solidFill>
                  <a:srgbClr val="000000"/>
                </a:solidFill>
                <a:latin typeface="Times New Roman" panose="02020603050405020304" pitchFamily="18" charset="0"/>
                <a:cs typeface="Times New Roman" panose="02020603050405020304" pitchFamily="18" charset="0"/>
              </a:rPr>
              <a:t>Atharva Pawar:</a:t>
            </a:r>
          </a:p>
          <a:p>
            <a:pPr algn="just"/>
            <a:r>
              <a:rPr lang="en-US" dirty="0">
                <a:latin typeface="Times New Roman" panose="02020603050405020304" pitchFamily="18" charset="0"/>
                <a:cs typeface="Times New Roman" panose="02020603050405020304" pitchFamily="18" charset="0"/>
              </a:rPr>
              <a:t>Developed the Flask backend and integrated the </a:t>
            </a:r>
            <a:r>
              <a:rPr lang="en-US" dirty="0" err="1">
                <a:latin typeface="Times New Roman" panose="02020603050405020304" pitchFamily="18" charset="0"/>
                <a:cs typeface="Times New Roman" panose="02020603050405020304" pitchFamily="18" charset="0"/>
              </a:rPr>
              <a:t>TinyLlama</a:t>
            </a:r>
            <a:r>
              <a:rPr lang="en-US" dirty="0">
                <a:latin typeface="Times New Roman" panose="02020603050405020304" pitchFamily="18" charset="0"/>
                <a:cs typeface="Times New Roman" panose="02020603050405020304" pitchFamily="18" charset="0"/>
              </a:rPr>
              <a:t> model with Intel® </a:t>
            </a:r>
            <a:r>
              <a:rPr lang="en-US" dirty="0" err="1">
                <a:latin typeface="Times New Roman" panose="02020603050405020304" pitchFamily="18" charset="0"/>
                <a:cs typeface="Times New Roman" panose="02020603050405020304" pitchFamily="18" charset="0"/>
              </a:rPr>
              <a:t>OpenVINO</a:t>
            </a:r>
            <a:r>
              <a:rPr lang="en-US" dirty="0">
                <a:latin typeface="Times New Roman" panose="02020603050405020304" pitchFamily="18" charset="0"/>
                <a:cs typeface="Times New Roman" panose="02020603050405020304" pitchFamily="18" charset="0"/>
              </a:rPr>
              <a:t>™. Designed and implemented the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interface. Fine-tuned the </a:t>
            </a:r>
            <a:r>
              <a:rPr lang="en-US" dirty="0" err="1">
                <a:latin typeface="Times New Roman" panose="02020603050405020304" pitchFamily="18" charset="0"/>
                <a:cs typeface="Times New Roman" panose="02020603050405020304" pitchFamily="18" charset="0"/>
              </a:rPr>
              <a:t>TinyLlama</a:t>
            </a:r>
            <a:r>
              <a:rPr lang="en-US" dirty="0">
                <a:latin typeface="Times New Roman" panose="02020603050405020304" pitchFamily="18" charset="0"/>
                <a:cs typeface="Times New Roman" panose="02020603050405020304" pitchFamily="18" charset="0"/>
              </a:rPr>
              <a:t> model and optimized it with Intel® </a:t>
            </a:r>
            <a:r>
              <a:rPr lang="en-US" dirty="0" err="1">
                <a:latin typeface="Times New Roman" panose="02020603050405020304" pitchFamily="18" charset="0"/>
                <a:cs typeface="Times New Roman" panose="02020603050405020304" pitchFamily="18" charset="0"/>
              </a:rPr>
              <a:t>OpenVINO</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eriod" startAt="2"/>
            </a:pPr>
            <a:r>
              <a:rPr lang="en-US" b="1" dirty="0">
                <a:solidFill>
                  <a:srgbClr val="000000"/>
                </a:solidFill>
                <a:latin typeface="Times New Roman" panose="02020603050405020304" pitchFamily="18" charset="0"/>
                <a:cs typeface="Times New Roman" panose="02020603050405020304" pitchFamily="18" charset="0"/>
              </a:rPr>
              <a:t>Ankita Phalke:</a:t>
            </a:r>
          </a:p>
          <a:p>
            <a:pPr algn="just"/>
            <a:r>
              <a:rPr lang="en-US" b="1"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Conducted system testing and ensured performance standards. Prepared user guides, technical reports, and the final presentation. Designed the system architecture and ensured scalability.</a:t>
            </a:r>
          </a:p>
          <a:p>
            <a:pPr algn="just"/>
            <a:endParaRPr lang="en-US" dirty="0">
              <a:latin typeface="Times New Roman" panose="02020603050405020304" pitchFamily="18" charset="0"/>
              <a:cs typeface="Times New Roman" panose="02020603050405020304" pitchFamily="18" charset="0"/>
            </a:endParaRPr>
          </a:p>
          <a:p>
            <a:pPr algn="just"/>
            <a:r>
              <a:rPr lang="en-US" b="1">
                <a:solidFill>
                  <a:srgbClr val="000000"/>
                </a:solidFill>
                <a:latin typeface="Times New Roman" panose="02020603050405020304" pitchFamily="18" charset="0"/>
                <a:cs typeface="Times New Roman" panose="02020603050405020304" pitchFamily="18" charset="0"/>
              </a:rPr>
              <a:t>3.   Sonali </a:t>
            </a:r>
            <a:r>
              <a:rPr lang="en-US" b="1" dirty="0" err="1">
                <a:solidFill>
                  <a:srgbClr val="000000"/>
                </a:solidFill>
                <a:latin typeface="Times New Roman" panose="02020603050405020304" pitchFamily="18" charset="0"/>
                <a:cs typeface="Times New Roman" panose="02020603050405020304" pitchFamily="18" charset="0"/>
              </a:rPr>
              <a:t>Lokare</a:t>
            </a:r>
            <a:r>
              <a:rPr lang="en-US" b="1" dirty="0">
                <a:solidFill>
                  <a:srgbClr val="000000"/>
                </a:solidFill>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Collected and preprocessed data, and contributed to model training. Coordinated project activities and managed communication. Implemented security measures and ensured data protection compliance.</a:t>
            </a:r>
            <a:endParaRPr lang="en-US" b="1" dirty="0">
              <a:solidFill>
                <a:srgbClr val="000000"/>
              </a:solidFill>
              <a:latin typeface="Times New Roman" panose="02020603050405020304" pitchFamily="18" charset="0"/>
              <a:cs typeface="Times New Roman" panose="02020603050405020304" pitchFamily="18" charset="0"/>
            </a:endParaRPr>
          </a:p>
          <a:p>
            <a:endParaRPr lang="en-US" b="1" dirty="0">
              <a:solidFill>
                <a:srgbClr val="000000"/>
              </a:solidFill>
              <a:latin typeface="Times New Roman" panose="02020603050405020304" pitchFamily="18" charset="0"/>
              <a:cs typeface="Times New Roman" panose="02020603050405020304" pitchFamily="18" charset="0"/>
            </a:endParaRPr>
          </a:p>
          <a:p>
            <a:endParaRPr lang="en-US" sz="2800" b="1" dirty="0">
              <a:solidFill>
                <a:srgbClr val="000000"/>
              </a:solidFill>
              <a:latin typeface="Times New Roman" panose="02020603050405020304" pitchFamily="18" charset="0"/>
              <a:cs typeface="Times New Roman" panose="02020603050405020304" pitchFamily="18" charset="0"/>
            </a:endParaRPr>
          </a:p>
          <a:p>
            <a:endParaRPr lang="en-US" sz="2800" b="1" dirty="0">
              <a:solidFill>
                <a:srgbClr val="000000"/>
              </a:solidFill>
              <a:latin typeface="Times New Roman" panose="02020603050405020304" pitchFamily="18" charset="0"/>
              <a:cs typeface="Times New Roman" panose="02020603050405020304" pitchFamily="18" charset="0"/>
            </a:endParaRPr>
          </a:p>
          <a:p>
            <a:endParaRPr lang="en-US" sz="2800" b="1" dirty="0">
              <a:solidFill>
                <a:srgbClr val="000000"/>
              </a:solidFill>
              <a:latin typeface="Times New Roman" panose="02020603050405020304" pitchFamily="18" charset="0"/>
              <a:cs typeface="Times New Roman" panose="02020603050405020304" pitchFamily="18" charset="0"/>
            </a:endParaRPr>
          </a:p>
          <a:p>
            <a:endParaRPr lang="en-US" sz="2800" b="1" dirty="0">
              <a:solidFill>
                <a:srgbClr val="000000"/>
              </a:solidFill>
              <a:latin typeface="Times New Roman" panose="02020603050405020304" pitchFamily="18" charset="0"/>
              <a:cs typeface="Times New Roman" panose="02020603050405020304" pitchFamily="18" charset="0"/>
            </a:endParaRPr>
          </a:p>
          <a:p>
            <a:endParaRPr lang="en-US" sz="2800" b="1" dirty="0">
              <a:solidFill>
                <a:srgbClr val="00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6583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B72845-43EC-0EB0-E31B-188C08D80754}"/>
              </a:ext>
            </a:extLst>
          </p:cNvPr>
          <p:cNvSpPr>
            <a:spLocks noChangeArrowheads="1"/>
          </p:cNvSpPr>
          <p:nvPr/>
        </p:nvSpPr>
        <p:spPr bwMode="auto">
          <a:xfrm>
            <a:off x="356831" y="457662"/>
            <a:ext cx="1095201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Medical and Drug Assistant Chatbot showcases the powerful capabilities of Intel®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OpenVINO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fine-tuned language models (LLMs) in providing reliable, real-time medical advice and drug information. Running on Intel AI laptops and utilizing CPU-based inference, this solution is both cost-effective and accessible, making it a practical tool for users seeking medical assistance.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demonstrates the potential of Intel’s AI technologies to revolutionize healthcare applications, offering significant benefits to users and healthcare providers. With efficient processing, personalized recommendations, and a user-friendly interface, our chatbot sets a new standard for digital health solutions.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advanced AI and optimized hardware, the chatbot ensures quick and accurate responses, enhancing user experience and trust. The integration of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front end and Flask for the back end provides a seamless interaction platform, while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TinyLlama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optimized with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OpenVINO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efficient inference on standard CPUs, making advanced AI accessible to a broader audience. This project exemplifies the future of digital healthcare, where technology and AI play a pivotal role in delivering personalized and immediate medical assistance.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7808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92B3-E482-2CA3-1396-C943163B4C9C}"/>
              </a:ext>
            </a:extLst>
          </p:cNvPr>
          <p:cNvSpPr>
            <a:spLocks noGrp="1"/>
          </p:cNvSpPr>
          <p:nvPr>
            <p:ph type="title"/>
          </p:nvPr>
        </p:nvSpPr>
        <p:spPr>
          <a:xfrm>
            <a:off x="1097280" y="286603"/>
            <a:ext cx="10058400" cy="702303"/>
          </a:xfrm>
        </p:spPr>
        <p:txBody>
          <a:bodyPr>
            <a:normAutofit/>
          </a:bodyPr>
          <a:lstStyle/>
          <a:p>
            <a:r>
              <a:rPr lang="en-US" sz="2400" b="1" i="0" u="none" strike="noStrike" dirty="0">
                <a:solidFill>
                  <a:srgbClr val="000000"/>
                </a:solidFill>
                <a:effectLst/>
                <a:latin typeface="Times New Roman" panose="02020603050405020304" pitchFamily="18" charset="0"/>
              </a:rPr>
              <a:t>Problem Statement</a:t>
            </a:r>
            <a:endParaRPr lang="en-US" sz="2400" dirty="0"/>
          </a:p>
        </p:txBody>
      </p:sp>
      <p:sp>
        <p:nvSpPr>
          <p:cNvPr id="3" name="Content Placeholder 2">
            <a:extLst>
              <a:ext uri="{FF2B5EF4-FFF2-40B4-BE49-F238E27FC236}">
                <a16:creationId xmlns:a16="http://schemas.microsoft.com/office/drawing/2014/main" id="{BDAC6CBF-6AC2-0A1A-D2BD-EB58FF6E99C9}"/>
              </a:ext>
            </a:extLst>
          </p:cNvPr>
          <p:cNvSpPr>
            <a:spLocks noGrp="1"/>
          </p:cNvSpPr>
          <p:nvPr>
            <p:ph idx="1"/>
          </p:nvPr>
        </p:nvSpPr>
        <p:spPr>
          <a:xfrm>
            <a:off x="1097280" y="1135464"/>
            <a:ext cx="9121894" cy="4733630"/>
          </a:xfrm>
        </p:spPr>
        <p:txBody>
          <a:bodyPr/>
          <a:lstStyle/>
          <a:p>
            <a:pPr algn="just" rtl="0">
              <a:lnSpc>
                <a:spcPct val="100000"/>
              </a:lnSpc>
              <a:spcBef>
                <a:spcPts val="0"/>
              </a:spcBef>
              <a:spcAft>
                <a:spcPts val="0"/>
              </a:spcAft>
            </a:pPr>
            <a:r>
              <a:rPr lang="en-US" sz="1800" b="1" i="0" u="none" strike="noStrike" dirty="0">
                <a:solidFill>
                  <a:srgbClr val="000000"/>
                </a:solidFill>
                <a:effectLst/>
                <a:latin typeface="Times New Roman" panose="02020603050405020304" pitchFamily="18" charset="0"/>
              </a:rPr>
              <a:t>"Running </a:t>
            </a:r>
            <a:r>
              <a:rPr lang="en-US" sz="1800" b="1" i="0" u="none" strike="noStrike" dirty="0" err="1">
                <a:solidFill>
                  <a:srgbClr val="000000"/>
                </a:solidFill>
                <a:effectLst/>
                <a:latin typeface="Times New Roman" panose="02020603050405020304" pitchFamily="18" charset="0"/>
              </a:rPr>
              <a:t>GenAI</a:t>
            </a:r>
            <a:r>
              <a:rPr lang="en-US" sz="1800" b="1" i="0" u="none" strike="noStrike" dirty="0">
                <a:solidFill>
                  <a:srgbClr val="000000"/>
                </a:solidFill>
                <a:effectLst/>
                <a:latin typeface="Times New Roman" panose="02020603050405020304" pitchFamily="18" charset="0"/>
              </a:rPr>
              <a:t> on Intel AI Laptops and Simple LLM Inference on CPU and fine-tuning of LLM Models using Intel® </a:t>
            </a:r>
            <a:r>
              <a:rPr lang="en-US" sz="1800" b="1" i="0" u="none" strike="noStrike" dirty="0" err="1">
                <a:solidFill>
                  <a:srgbClr val="000000"/>
                </a:solidFill>
                <a:effectLst/>
                <a:latin typeface="Times New Roman" panose="02020603050405020304" pitchFamily="18" charset="0"/>
              </a:rPr>
              <a:t>OpenVINO</a:t>
            </a:r>
            <a:r>
              <a:rPr lang="en-US" sz="1800" b="1" i="0" u="none" strike="noStrike" dirty="0">
                <a:solidFill>
                  <a:srgbClr val="000000"/>
                </a:solidFill>
                <a:effectLst/>
                <a:latin typeface="Times New Roman" panose="02020603050405020304" pitchFamily="18" charset="0"/>
              </a:rPr>
              <a:t>™"</a:t>
            </a:r>
            <a:endParaRPr lang="en-US" b="0" dirty="0">
              <a:effectLst/>
            </a:endParaRPr>
          </a:p>
          <a:p>
            <a:pPr algn="just" rtl="0">
              <a:lnSpc>
                <a:spcPct val="100000"/>
              </a:lnSpc>
              <a:spcBef>
                <a:spcPts val="0"/>
              </a:spcBef>
              <a:spcAft>
                <a:spcPts val="0"/>
              </a:spcAft>
            </a:pPr>
            <a:r>
              <a:rPr lang="en-US" sz="1800" b="1" i="0" u="none" strike="noStrike" dirty="0">
                <a:solidFill>
                  <a:srgbClr val="000000"/>
                </a:solidFill>
                <a:effectLst/>
                <a:latin typeface="Times New Roman" panose="02020603050405020304" pitchFamily="18" charset="0"/>
              </a:rPr>
              <a:t>      </a:t>
            </a:r>
            <a:endParaRPr lang="en-US" b="0" dirty="0">
              <a:effectLst/>
            </a:endParaRPr>
          </a:p>
          <a:p>
            <a:pPr algn="just" rtl="0">
              <a:lnSpc>
                <a:spcPct val="100000"/>
              </a:lnSpc>
              <a:spcBef>
                <a:spcPts val="0"/>
              </a:spcBef>
              <a:spcAft>
                <a:spcPts val="0"/>
              </a:spcAft>
            </a:pPr>
            <a:r>
              <a:rPr lang="en-US" sz="1800" b="0" i="0" u="none" strike="noStrike" dirty="0">
                <a:solidFill>
                  <a:srgbClr val="000000"/>
                </a:solidFill>
                <a:effectLst/>
                <a:latin typeface="Times New Roman" panose="02020603050405020304" pitchFamily="18" charset="0"/>
              </a:rPr>
              <a:t>     Our goal is to harness the capabilities of Intel AI Laptops and Intel® </a:t>
            </a:r>
            <a:r>
              <a:rPr lang="en-US" sz="1800" b="0" i="0" u="none" strike="noStrike" dirty="0" err="1">
                <a:solidFill>
                  <a:srgbClr val="000000"/>
                </a:solidFill>
                <a:effectLst/>
                <a:latin typeface="Times New Roman" panose="02020603050405020304" pitchFamily="18" charset="0"/>
              </a:rPr>
              <a:t>OpenVINO</a:t>
            </a:r>
            <a:r>
              <a:rPr lang="en-US" sz="1800" b="0" i="0" u="none" strike="noStrike" dirty="0">
                <a:solidFill>
                  <a:srgbClr val="000000"/>
                </a:solidFill>
                <a:effectLst/>
                <a:latin typeface="Times New Roman" panose="02020603050405020304" pitchFamily="18" charset="0"/>
              </a:rPr>
              <a:t>™ to run Generative AI (</a:t>
            </a:r>
            <a:r>
              <a:rPr lang="en-US" sz="1800" b="0" i="0" u="none" strike="noStrike" dirty="0" err="1">
                <a:solidFill>
                  <a:srgbClr val="000000"/>
                </a:solidFill>
                <a:effectLst/>
                <a:latin typeface="Times New Roman" panose="02020603050405020304" pitchFamily="18" charset="0"/>
              </a:rPr>
              <a:t>GenAI</a:t>
            </a:r>
            <a:r>
              <a:rPr lang="en-US" sz="1800" b="0" i="0" u="none" strike="noStrike" dirty="0">
                <a:solidFill>
                  <a:srgbClr val="000000"/>
                </a:solidFill>
                <a:effectLst/>
                <a:latin typeface="Times New Roman" panose="02020603050405020304" pitchFamily="18" charset="0"/>
              </a:rPr>
              <a:t>) models and perform large language model (LLM) inference on CPU. This enables efficient fine-tuning of LLMs for practical applications. We aim to demonstrate this through the development of a Medical and Drug Assistant Chatbot, providing real-time medical advice and drug information.</a:t>
            </a:r>
            <a:endParaRPr lang="en-US" b="0" dirty="0">
              <a:effectLst/>
            </a:endParaRPr>
          </a:p>
          <a:p>
            <a:br>
              <a:rPr lang="en-US" dirty="0"/>
            </a:br>
            <a:endParaRPr lang="en-US" dirty="0"/>
          </a:p>
        </p:txBody>
      </p:sp>
    </p:spTree>
    <p:extLst>
      <p:ext uri="{BB962C8B-B14F-4D97-AF65-F5344CB8AC3E}">
        <p14:creationId xmlns:p14="http://schemas.microsoft.com/office/powerpoint/2010/main" val="372608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11DA-81C5-F841-0157-BDE204BB70AB}"/>
              </a:ext>
            </a:extLst>
          </p:cNvPr>
          <p:cNvSpPr>
            <a:spLocks noGrp="1"/>
          </p:cNvSpPr>
          <p:nvPr>
            <p:ph type="title"/>
          </p:nvPr>
        </p:nvSpPr>
        <p:spPr>
          <a:xfrm>
            <a:off x="1097280" y="318291"/>
            <a:ext cx="10058400" cy="1291848"/>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Unique Idea Brief(Solution)</a:t>
            </a:r>
          </a:p>
        </p:txBody>
      </p:sp>
      <p:sp>
        <p:nvSpPr>
          <p:cNvPr id="3" name="Content Placeholder 2">
            <a:extLst>
              <a:ext uri="{FF2B5EF4-FFF2-40B4-BE49-F238E27FC236}">
                <a16:creationId xmlns:a16="http://schemas.microsoft.com/office/drawing/2014/main" id="{FC3045B5-5803-9051-F078-4E36552B9D28}"/>
              </a:ext>
            </a:extLst>
          </p:cNvPr>
          <p:cNvSpPr>
            <a:spLocks noGrp="1"/>
          </p:cNvSpPr>
          <p:nvPr>
            <p:ph idx="1"/>
          </p:nvPr>
        </p:nvSpPr>
        <p:spPr>
          <a:xfrm>
            <a:off x="1097280" y="1847621"/>
            <a:ext cx="10058400" cy="4564767"/>
          </a:xfrm>
        </p:spPr>
        <p:txBody>
          <a:bodyPr>
            <a:normAutofit fontScale="25000" lnSpcReduction="20000"/>
          </a:bodyPr>
          <a:lstStyle/>
          <a:p>
            <a:pPr algn="just" rtl="0">
              <a:spcBef>
                <a:spcPts val="1200"/>
              </a:spcBef>
              <a:spcAft>
                <a:spcPts val="1200"/>
              </a:spcAft>
            </a:pPr>
            <a:r>
              <a:rPr lang="en-US" sz="7200" b="1" i="0" u="none" strike="noStrike" dirty="0">
                <a:solidFill>
                  <a:srgbClr val="000000"/>
                </a:solidFill>
                <a:effectLst/>
                <a:latin typeface="Times New Roman" panose="02020603050405020304" pitchFamily="18" charset="0"/>
              </a:rPr>
              <a:t>Medical and Drug Assistant Chatbot:</a:t>
            </a:r>
            <a:endParaRPr lang="en-US" sz="7200" b="0" dirty="0">
              <a:effectLst/>
            </a:endParaRPr>
          </a:p>
          <a:p>
            <a:pPr marL="0" indent="0" algn="just" rtl="0">
              <a:lnSpc>
                <a:spcPct val="120000"/>
              </a:lnSpc>
              <a:spcBef>
                <a:spcPts val="1200"/>
              </a:spcBef>
              <a:spcAft>
                <a:spcPts val="1200"/>
              </a:spcAft>
              <a:buNone/>
            </a:pPr>
            <a:r>
              <a:rPr lang="en-US" sz="7200" b="0" i="0" u="none" strike="noStrike" dirty="0">
                <a:solidFill>
                  <a:srgbClr val="000000"/>
                </a:solidFill>
                <a:effectLst/>
                <a:latin typeface="Times New Roman" panose="02020603050405020304" pitchFamily="18" charset="0"/>
                <a:cs typeface="Times New Roman" panose="02020603050405020304" pitchFamily="18" charset="0"/>
              </a:rPr>
              <a:t>We have developed a Medical and Drug Assistant Chatbot using the Intel® </a:t>
            </a:r>
            <a:r>
              <a:rPr lang="en-US" sz="7200" b="0" i="0" u="none" strike="noStrike" dirty="0" err="1">
                <a:solidFill>
                  <a:srgbClr val="000000"/>
                </a:solidFill>
                <a:effectLst/>
                <a:latin typeface="Times New Roman" panose="02020603050405020304" pitchFamily="18" charset="0"/>
                <a:cs typeface="Times New Roman" panose="02020603050405020304" pitchFamily="18" charset="0"/>
              </a:rPr>
              <a:t>OpenVINO</a:t>
            </a:r>
            <a:r>
              <a:rPr lang="en-US" sz="7200" b="0" i="0" u="none" strike="noStrike" dirty="0">
                <a:solidFill>
                  <a:srgbClr val="000000"/>
                </a:solidFill>
                <a:effectLst/>
                <a:latin typeface="Times New Roman" panose="02020603050405020304" pitchFamily="18" charset="0"/>
                <a:cs typeface="Times New Roman" panose="02020603050405020304" pitchFamily="18" charset="0"/>
              </a:rPr>
              <a:t>™ toolkit to optimize LLMs for CPU-based inference on Intel AI Laptops. This chatbot is designed to offer real-time medical and drug information, providing users with accurate and personalized advice. By leveraging the efficiency of Intel® </a:t>
            </a:r>
            <a:r>
              <a:rPr lang="en-US" sz="7200" b="0" i="0" u="none" strike="noStrike" dirty="0" err="1">
                <a:solidFill>
                  <a:srgbClr val="000000"/>
                </a:solidFill>
                <a:effectLst/>
                <a:latin typeface="Times New Roman" panose="02020603050405020304" pitchFamily="18" charset="0"/>
                <a:cs typeface="Times New Roman" panose="02020603050405020304" pitchFamily="18" charset="0"/>
              </a:rPr>
              <a:t>OpenVINO</a:t>
            </a:r>
            <a:r>
              <a:rPr lang="en-US" sz="7200" b="0" i="0" u="none" strike="noStrike" dirty="0">
                <a:solidFill>
                  <a:srgbClr val="000000"/>
                </a:solidFill>
                <a:effectLst/>
                <a:latin typeface="Times New Roman" panose="02020603050405020304" pitchFamily="18" charset="0"/>
                <a:cs typeface="Times New Roman" panose="02020603050405020304" pitchFamily="18" charset="0"/>
              </a:rPr>
              <a:t>™,  we ensure that the model runs effectively on CPU, making it accessible and cost-effective.</a:t>
            </a:r>
            <a:endParaRPr lang="en-US" sz="7200" b="0" dirty="0">
              <a:effectLst/>
              <a:latin typeface="Times New Roman" panose="02020603050405020304" pitchFamily="18" charset="0"/>
              <a:cs typeface="Times New Roman" panose="02020603050405020304" pitchFamily="18" charset="0"/>
            </a:endParaRPr>
          </a:p>
          <a:p>
            <a:pPr algn="just" rtl="0">
              <a:spcBef>
                <a:spcPts val="1200"/>
              </a:spcBef>
              <a:spcAft>
                <a:spcPts val="1200"/>
              </a:spcAft>
            </a:pPr>
            <a:r>
              <a:rPr lang="en-US" sz="7200" b="1" i="0" u="none" strike="noStrike" dirty="0">
                <a:solidFill>
                  <a:srgbClr val="000000"/>
                </a:solidFill>
                <a:effectLst/>
                <a:latin typeface="Times New Roman" panose="02020603050405020304" pitchFamily="18" charset="0"/>
              </a:rPr>
              <a:t>Key Objectives:</a:t>
            </a:r>
          </a:p>
          <a:p>
            <a:pPr algn="just" rtl="0" fontAlgn="base">
              <a:lnSpc>
                <a:spcPct val="120000"/>
              </a:lnSpc>
              <a:spcBef>
                <a:spcPts val="1200"/>
              </a:spcBef>
              <a:spcAft>
                <a:spcPts val="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rPr>
              <a:t>Utilize Intel AI laptops to demonstrate the capability of running complex AI models efficiently.</a:t>
            </a:r>
          </a:p>
          <a:p>
            <a:pPr algn="just" rtl="0" fontAlgn="base">
              <a:lnSpc>
                <a:spcPct val="120000"/>
              </a:lnSpc>
              <a:spcBef>
                <a:spcPts val="0"/>
              </a:spcBef>
              <a:spcAft>
                <a:spcPts val="120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rPr>
              <a:t>Implement Intel® </a:t>
            </a:r>
            <a:r>
              <a:rPr lang="en-US" sz="7200" b="0" i="0" u="none" strike="noStrike" dirty="0" err="1">
                <a:solidFill>
                  <a:srgbClr val="000000"/>
                </a:solidFill>
                <a:effectLst/>
                <a:latin typeface="Times New Roman" panose="02020603050405020304" pitchFamily="18" charset="0"/>
              </a:rPr>
              <a:t>OpenVINO</a:t>
            </a:r>
            <a:r>
              <a:rPr lang="en-US" sz="7200" b="0" i="0" u="none" strike="noStrike" dirty="0">
                <a:solidFill>
                  <a:srgbClr val="000000"/>
                </a:solidFill>
                <a:effectLst/>
                <a:latin typeface="Times New Roman" panose="02020603050405020304" pitchFamily="18" charset="0"/>
              </a:rPr>
              <a:t>™ for optimizing LLM inference, reducing the need for expensive GPU resources.</a:t>
            </a:r>
          </a:p>
          <a:p>
            <a:pPr algn="just" rtl="0" fontAlgn="base">
              <a:lnSpc>
                <a:spcPct val="120000"/>
              </a:lnSpc>
              <a:spcBef>
                <a:spcPts val="0"/>
              </a:spcBef>
              <a:spcAft>
                <a:spcPts val="120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rPr>
              <a:t>Provide a practical and user-friendly solution for accessing reliable medical and drug information.</a:t>
            </a:r>
          </a:p>
          <a:p>
            <a:br>
              <a:rPr lang="en-US" sz="6400" dirty="0"/>
            </a:br>
            <a:endParaRPr lang="en-US" sz="6400" dirty="0"/>
          </a:p>
        </p:txBody>
      </p:sp>
    </p:spTree>
    <p:extLst>
      <p:ext uri="{BB962C8B-B14F-4D97-AF65-F5344CB8AC3E}">
        <p14:creationId xmlns:p14="http://schemas.microsoft.com/office/powerpoint/2010/main" val="114046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473B-F8BB-3585-ADE5-7F495C144D88}"/>
              </a:ext>
            </a:extLst>
          </p:cNvPr>
          <p:cNvSpPr>
            <a:spLocks noGrp="1"/>
          </p:cNvSpPr>
          <p:nvPr>
            <p:ph type="title"/>
          </p:nvPr>
        </p:nvSpPr>
        <p:spPr/>
        <p:txBody>
          <a:bodyPr>
            <a:normAutofit/>
          </a:bodyPr>
          <a:lstStyle/>
          <a:p>
            <a:r>
              <a:rPr lang="en-US" sz="2800" b="1" i="0" u="none" strike="noStrike" dirty="0">
                <a:solidFill>
                  <a:srgbClr val="000000"/>
                </a:solidFill>
                <a:effectLst/>
                <a:latin typeface="Times New Roman" panose="02020603050405020304" pitchFamily="18" charset="0"/>
              </a:rPr>
              <a:t>Features Offered </a:t>
            </a:r>
            <a:endParaRPr lang="en-US" sz="2800" dirty="0"/>
          </a:p>
        </p:txBody>
      </p:sp>
      <p:sp>
        <p:nvSpPr>
          <p:cNvPr id="3" name="Content Placeholder 2">
            <a:extLst>
              <a:ext uri="{FF2B5EF4-FFF2-40B4-BE49-F238E27FC236}">
                <a16:creationId xmlns:a16="http://schemas.microsoft.com/office/drawing/2014/main" id="{6591FE12-67E1-5C82-846D-DE9C2677B7B5}"/>
              </a:ext>
            </a:extLst>
          </p:cNvPr>
          <p:cNvSpPr>
            <a:spLocks noGrp="1"/>
          </p:cNvSpPr>
          <p:nvPr>
            <p:ph idx="1"/>
          </p:nvPr>
        </p:nvSpPr>
        <p:spPr>
          <a:xfrm>
            <a:off x="1097280" y="1845733"/>
            <a:ext cx="9553973" cy="4303857"/>
          </a:xfrm>
        </p:spPr>
        <p:txBody>
          <a:bodyPr>
            <a:normAutofit fontScale="25000" lnSpcReduction="20000"/>
          </a:bodyPr>
          <a:lstStyle/>
          <a:p>
            <a:pPr algn="just" rtl="0">
              <a:spcBef>
                <a:spcPts val="1200"/>
              </a:spcBef>
              <a:spcAft>
                <a:spcPts val="1200"/>
              </a:spcAft>
            </a:pPr>
            <a:r>
              <a:rPr lang="en-US" sz="7200" b="1" i="0" u="none" strike="noStrike" dirty="0">
                <a:solidFill>
                  <a:srgbClr val="000000"/>
                </a:solidFill>
                <a:effectLst/>
                <a:latin typeface="Times New Roman" panose="02020603050405020304" pitchFamily="18" charset="0"/>
              </a:rPr>
              <a:t>Medical Advice:</a:t>
            </a:r>
            <a:endParaRPr lang="en-US" sz="7200" b="0" dirty="0">
              <a:effectLst/>
            </a:endParaRPr>
          </a:p>
          <a:p>
            <a:pPr algn="just" rtl="0" fontAlgn="base">
              <a:spcBef>
                <a:spcPts val="1200"/>
              </a:spcBef>
              <a:spcAft>
                <a:spcPts val="120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rPr>
              <a:t>The chatbot provides detailed information on various medical conditions, symptoms, and potential treatments, helping users understand their health issues better.</a:t>
            </a:r>
          </a:p>
          <a:p>
            <a:pPr algn="just" rtl="0">
              <a:spcBef>
                <a:spcPts val="1200"/>
              </a:spcBef>
              <a:spcAft>
                <a:spcPts val="1200"/>
              </a:spcAft>
            </a:pPr>
            <a:r>
              <a:rPr lang="en-US" sz="7200" b="1" i="0" u="none" strike="noStrike" dirty="0">
                <a:solidFill>
                  <a:srgbClr val="000000"/>
                </a:solidFill>
                <a:effectLst/>
                <a:latin typeface="Times New Roman" panose="02020603050405020304" pitchFamily="18" charset="0"/>
              </a:rPr>
              <a:t>Drug Information:</a:t>
            </a:r>
            <a:endParaRPr lang="en-US" sz="7200" b="0" dirty="0">
              <a:effectLst/>
            </a:endParaRPr>
          </a:p>
          <a:p>
            <a:pPr algn="just" rtl="0" fontAlgn="base">
              <a:spcBef>
                <a:spcPts val="1200"/>
              </a:spcBef>
              <a:spcAft>
                <a:spcPts val="120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rPr>
              <a:t>Users can receive comprehensive details about different medications, including their uses, dosage, side effects, and potential drug interactions, ensuring informed decisions about their treatment options</a:t>
            </a:r>
            <a:r>
              <a:rPr lang="en-US" sz="7200" b="0" i="0" u="none" strike="noStrike" dirty="0">
                <a:solidFill>
                  <a:srgbClr val="000000"/>
                </a:solidFill>
                <a:effectLst/>
                <a:latin typeface="Arial" panose="020B0604020202020204" pitchFamily="34" charset="0"/>
              </a:rPr>
              <a:t>.</a:t>
            </a:r>
          </a:p>
          <a:p>
            <a:pPr algn="just" rtl="0">
              <a:spcBef>
                <a:spcPts val="1200"/>
              </a:spcBef>
              <a:spcAft>
                <a:spcPts val="1200"/>
              </a:spcAft>
            </a:pPr>
            <a:r>
              <a:rPr lang="en-US" sz="7200" b="1" i="0" u="none" strike="noStrike" dirty="0">
                <a:solidFill>
                  <a:srgbClr val="000000"/>
                </a:solidFill>
                <a:effectLst/>
                <a:latin typeface="Times New Roman" panose="02020603050405020304" pitchFamily="18" charset="0"/>
              </a:rPr>
              <a:t>Personalized Recommendations:</a:t>
            </a:r>
            <a:endParaRPr lang="en-US" sz="7200" b="0" dirty="0">
              <a:effectLst/>
            </a:endParaRPr>
          </a:p>
          <a:p>
            <a:pPr algn="just" rtl="0" fontAlgn="base">
              <a:spcBef>
                <a:spcPts val="1200"/>
              </a:spcBef>
              <a:spcAft>
                <a:spcPts val="1200"/>
              </a:spcAft>
              <a:buFont typeface="Arial" panose="020B0604020202020204" pitchFamily="34" charset="0"/>
              <a:buChar char="•"/>
            </a:pPr>
            <a:r>
              <a:rPr lang="en-US" sz="7200" b="0" i="0" u="none" strike="noStrike" dirty="0">
                <a:solidFill>
                  <a:srgbClr val="000000"/>
                </a:solidFill>
                <a:effectLst/>
                <a:latin typeface="Times New Roman" panose="02020603050405020304" pitchFamily="18" charset="0"/>
              </a:rPr>
              <a:t>By analyzing user-specific data and medical history, the chatbot offers personalized medical advice and drug recommendations, enhancing the relevance and accuracy of the information provided</a:t>
            </a:r>
            <a:r>
              <a:rPr lang="en-US" sz="6400" b="0" i="0" u="none" strike="noStrike" dirty="0">
                <a:solidFill>
                  <a:srgbClr val="000000"/>
                </a:solidFill>
                <a:effectLst/>
                <a:latin typeface="Times New Roman" panose="02020603050405020304" pitchFamily="18" charset="0"/>
              </a:rPr>
              <a:t>.</a:t>
            </a:r>
          </a:p>
          <a:p>
            <a:endParaRPr lang="en-US" dirty="0"/>
          </a:p>
        </p:txBody>
      </p:sp>
    </p:spTree>
    <p:extLst>
      <p:ext uri="{BB962C8B-B14F-4D97-AF65-F5344CB8AC3E}">
        <p14:creationId xmlns:p14="http://schemas.microsoft.com/office/powerpoint/2010/main" val="134425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1323E-9FB6-A379-AF35-DC040208BC10}"/>
              </a:ext>
            </a:extLst>
          </p:cNvPr>
          <p:cNvSpPr txBox="1"/>
          <p:nvPr/>
        </p:nvSpPr>
        <p:spPr>
          <a:xfrm>
            <a:off x="1215851" y="563996"/>
            <a:ext cx="9475595" cy="4678204"/>
          </a:xfrm>
          <a:prstGeom prst="rect">
            <a:avLst/>
          </a:prstGeom>
          <a:noFill/>
        </p:spPr>
        <p:txBody>
          <a:bodyPr wrap="square">
            <a:spAutoFit/>
          </a:bodyPr>
          <a:lstStyle/>
          <a:p>
            <a:pPr algn="just" rtl="0">
              <a:spcBef>
                <a:spcPts val="1200"/>
              </a:spcBef>
              <a:spcAft>
                <a:spcPts val="1200"/>
              </a:spcAft>
            </a:pPr>
            <a:r>
              <a:rPr lang="en-US" sz="1800" b="1" i="0" u="none" strike="noStrike" dirty="0">
                <a:solidFill>
                  <a:srgbClr val="000000"/>
                </a:solidFill>
                <a:effectLst/>
                <a:latin typeface="Times New Roman" panose="02020603050405020304" pitchFamily="18" charset="0"/>
              </a:rPr>
              <a:t>Real-Time Responses:</a:t>
            </a:r>
            <a:endParaRPr lang="en-US" sz="1800" b="0" dirty="0">
              <a:effectLst/>
            </a:endParaRPr>
          </a:p>
          <a:p>
            <a:pPr algn="just"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chatbot is designed to deliver fast and accurate responses, ensuring a seamless user experience. This is achieved through the efficient processing capabilities of Intel AI laptops and the optimization provided by Intel® </a:t>
            </a:r>
            <a:r>
              <a:rPr lang="en-US" sz="1800" b="0" i="0" u="none" strike="noStrike" dirty="0" err="1">
                <a:solidFill>
                  <a:srgbClr val="000000"/>
                </a:solidFill>
                <a:effectLst/>
                <a:latin typeface="Times New Roman" panose="02020603050405020304" pitchFamily="18" charset="0"/>
              </a:rPr>
              <a:t>OpenVINO</a:t>
            </a:r>
            <a:r>
              <a:rPr lang="en-US" sz="1800" b="0" i="0" u="none" strike="noStrike" dirty="0">
                <a:solidFill>
                  <a:srgbClr val="000000"/>
                </a:solidFill>
                <a:effectLst/>
                <a:latin typeface="Times New Roman" panose="02020603050405020304" pitchFamily="18" charset="0"/>
              </a:rPr>
              <a:t>™.</a:t>
            </a:r>
            <a:endParaRPr lang="en-US" sz="1800" b="1" i="0" u="none" strike="noStrike" dirty="0">
              <a:solidFill>
                <a:srgbClr val="000000"/>
              </a:solidFill>
              <a:effectLst/>
              <a:latin typeface="Times New Roman" panose="02020603050405020304" pitchFamily="18" charset="0"/>
            </a:endParaRPr>
          </a:p>
          <a:p>
            <a:pPr algn="just" rtl="0">
              <a:spcBef>
                <a:spcPts val="1200"/>
              </a:spcBef>
              <a:spcAft>
                <a:spcPts val="1200"/>
              </a:spcAft>
            </a:pPr>
            <a:r>
              <a:rPr lang="en-US" sz="1800" b="1" i="0" u="none" strike="noStrike" dirty="0">
                <a:solidFill>
                  <a:srgbClr val="000000"/>
                </a:solidFill>
                <a:effectLst/>
                <a:latin typeface="Times New Roman" panose="02020603050405020304" pitchFamily="18" charset="0"/>
              </a:rPr>
              <a:t>User-Friendly Interface:</a:t>
            </a:r>
            <a:endParaRPr lang="en-US" sz="1800" b="0" dirty="0">
              <a:effectLst/>
            </a:endParaRPr>
          </a:p>
          <a:p>
            <a:pPr algn="just"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chatbot is developed using </a:t>
            </a:r>
            <a:r>
              <a:rPr lang="en-US" sz="1800" b="0" i="0" u="none" strike="noStrike" dirty="0" err="1">
                <a:solidFill>
                  <a:srgbClr val="000000"/>
                </a:solidFill>
                <a:effectLst/>
                <a:latin typeface="Times New Roman" panose="02020603050405020304" pitchFamily="18" charset="0"/>
              </a:rPr>
              <a:t>Streamlit</a:t>
            </a:r>
            <a:r>
              <a:rPr lang="en-US" sz="1800" b="0" i="0" u="none" strike="noStrike" dirty="0">
                <a:solidFill>
                  <a:srgbClr val="000000"/>
                </a:solidFill>
                <a:effectLst/>
                <a:latin typeface="Times New Roman" panose="02020603050405020304" pitchFamily="18" charset="0"/>
              </a:rPr>
              <a:t> for ease of use on both web and mobile platforms, featuring an intuitive and easy-to-use interface that ensures users can interact with it effortlessly.</a:t>
            </a:r>
          </a:p>
          <a:p>
            <a:pPr algn="just" rtl="0">
              <a:spcBef>
                <a:spcPts val="1200"/>
              </a:spcBef>
              <a:spcAft>
                <a:spcPts val="1200"/>
              </a:spcAft>
            </a:pPr>
            <a:r>
              <a:rPr lang="en-US" sz="1800" b="1" i="0" u="none" strike="noStrike" dirty="0">
                <a:solidFill>
                  <a:srgbClr val="000000"/>
                </a:solidFill>
                <a:effectLst/>
                <a:latin typeface="Times New Roman" panose="02020603050405020304" pitchFamily="18" charset="0"/>
              </a:rPr>
              <a:t>Data Privacy:</a:t>
            </a:r>
            <a:endParaRPr lang="en-US" sz="1800" b="0" dirty="0">
              <a:effectLst/>
            </a:endParaRPr>
          </a:p>
          <a:p>
            <a:pPr algn="just"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Ensuring the security and confidentiality of user data is a top priority. The chatbot is designed to handle sensitive medical information securely, adhering to relevant privacy regulations and best practices.</a:t>
            </a:r>
          </a:p>
        </p:txBody>
      </p:sp>
    </p:spTree>
    <p:extLst>
      <p:ext uri="{BB962C8B-B14F-4D97-AF65-F5344CB8AC3E}">
        <p14:creationId xmlns:p14="http://schemas.microsoft.com/office/powerpoint/2010/main" val="72787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9FC25-F1C3-12DB-64EC-B3BF8DB6583A}"/>
              </a:ext>
            </a:extLst>
          </p:cNvPr>
          <p:cNvSpPr txBox="1"/>
          <p:nvPr/>
        </p:nvSpPr>
        <p:spPr>
          <a:xfrm>
            <a:off x="253722" y="222292"/>
            <a:ext cx="6094324" cy="523220"/>
          </a:xfrm>
          <a:prstGeom prst="rect">
            <a:avLst/>
          </a:prstGeom>
          <a:noFill/>
        </p:spPr>
        <p:txBody>
          <a:bodyPr wrap="square">
            <a:spAutoFit/>
          </a:bodyPr>
          <a:lstStyle/>
          <a:p>
            <a:r>
              <a:rPr lang="en-US" sz="2800" b="1" i="0" u="none" strike="noStrike" dirty="0">
                <a:solidFill>
                  <a:srgbClr val="000000"/>
                </a:solidFill>
                <a:effectLst/>
                <a:latin typeface="Times New Roman" panose="02020603050405020304" pitchFamily="18" charset="0"/>
              </a:rPr>
              <a:t>Process Flow</a:t>
            </a:r>
            <a:endParaRPr lang="en-US" sz="2800" dirty="0"/>
          </a:p>
        </p:txBody>
      </p:sp>
      <p:sp>
        <p:nvSpPr>
          <p:cNvPr id="6" name="Rectangle 5">
            <a:extLst>
              <a:ext uri="{FF2B5EF4-FFF2-40B4-BE49-F238E27FC236}">
                <a16:creationId xmlns:a16="http://schemas.microsoft.com/office/drawing/2014/main" id="{95672693-C53F-EBF7-9789-771FDA43409B}"/>
              </a:ext>
            </a:extLst>
          </p:cNvPr>
          <p:cNvSpPr/>
          <p:nvPr/>
        </p:nvSpPr>
        <p:spPr>
          <a:xfrm>
            <a:off x="3803073" y="581892"/>
            <a:ext cx="5873832" cy="556826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process&#10;&#10;Description automatically generated">
            <a:extLst>
              <a:ext uri="{FF2B5EF4-FFF2-40B4-BE49-F238E27FC236}">
                <a16:creationId xmlns:a16="http://schemas.microsoft.com/office/drawing/2014/main" id="{1105A58F-BC5E-6640-1CC6-9B07221DC2A0}"/>
              </a:ext>
            </a:extLst>
          </p:cNvPr>
          <p:cNvPicPr>
            <a:picLocks noChangeAspect="1"/>
          </p:cNvPicPr>
          <p:nvPr/>
        </p:nvPicPr>
        <p:blipFill rotWithShape="1">
          <a:blip r:embed="rId2">
            <a:extLst>
              <a:ext uri="{28A0092B-C50C-407E-A947-70E740481C1C}">
                <a14:useLocalDpi xmlns:a14="http://schemas.microsoft.com/office/drawing/2010/main" val="0"/>
              </a:ext>
            </a:extLst>
          </a:blip>
          <a:srcRect t="3604" b="3797"/>
          <a:stretch/>
        </p:blipFill>
        <p:spPr>
          <a:xfrm>
            <a:off x="3929248" y="707839"/>
            <a:ext cx="5621482" cy="5329280"/>
          </a:xfrm>
          <a:prstGeom prst="rect">
            <a:avLst/>
          </a:prstGeom>
        </p:spPr>
      </p:pic>
    </p:spTree>
    <p:extLst>
      <p:ext uri="{BB962C8B-B14F-4D97-AF65-F5344CB8AC3E}">
        <p14:creationId xmlns:p14="http://schemas.microsoft.com/office/powerpoint/2010/main" val="367981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27F9B-791E-F424-D209-729D3D353A38}"/>
              </a:ext>
            </a:extLst>
          </p:cNvPr>
          <p:cNvSpPr txBox="1"/>
          <p:nvPr/>
        </p:nvSpPr>
        <p:spPr>
          <a:xfrm>
            <a:off x="293915" y="473501"/>
            <a:ext cx="6094324" cy="523220"/>
          </a:xfrm>
          <a:prstGeom prst="rect">
            <a:avLst/>
          </a:prstGeom>
          <a:noFill/>
        </p:spPr>
        <p:txBody>
          <a:bodyPr wrap="square">
            <a:spAutoFit/>
          </a:bodyPr>
          <a:lstStyle/>
          <a:p>
            <a:r>
              <a:rPr lang="en-US" sz="2800" b="1" i="0" u="none" strike="noStrike" dirty="0">
                <a:solidFill>
                  <a:srgbClr val="000000"/>
                </a:solidFill>
                <a:effectLst/>
                <a:latin typeface="Times New Roman" panose="02020603050405020304" pitchFamily="18" charset="0"/>
              </a:rPr>
              <a:t>Architecture Diagram</a:t>
            </a:r>
            <a:endParaRPr lang="en-US" sz="2800" dirty="0"/>
          </a:p>
        </p:txBody>
      </p:sp>
      <p:sp>
        <p:nvSpPr>
          <p:cNvPr id="4" name="Rectangle 3">
            <a:extLst>
              <a:ext uri="{FF2B5EF4-FFF2-40B4-BE49-F238E27FC236}">
                <a16:creationId xmlns:a16="http://schemas.microsoft.com/office/drawing/2014/main" id="{7AA6435B-8785-5DFE-1012-13FCC96A5D66}"/>
              </a:ext>
            </a:extLst>
          </p:cNvPr>
          <p:cNvSpPr/>
          <p:nvPr/>
        </p:nvSpPr>
        <p:spPr>
          <a:xfrm>
            <a:off x="293916" y="1226127"/>
            <a:ext cx="11468594" cy="48941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9E834816-E79E-5F76-BCB0-CE6427D2C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19" y="1481138"/>
            <a:ext cx="10276608" cy="455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66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252FF6-7BB1-DD48-79D3-EA7B24F1AFE1}"/>
              </a:ext>
            </a:extLst>
          </p:cNvPr>
          <p:cNvSpPr txBox="1"/>
          <p:nvPr/>
        </p:nvSpPr>
        <p:spPr>
          <a:xfrm>
            <a:off x="1103791" y="527937"/>
            <a:ext cx="10760259" cy="6740307"/>
          </a:xfrm>
          <a:prstGeom prst="rect">
            <a:avLst/>
          </a:prstGeom>
          <a:noFill/>
        </p:spPr>
        <p:txBody>
          <a:bodyPr wrap="square">
            <a:spAutoFit/>
          </a:bodyPr>
          <a:lstStyle/>
          <a:p>
            <a:pPr algn="just" rtl="0">
              <a:spcBef>
                <a:spcPts val="0"/>
              </a:spcBef>
              <a:spcAft>
                <a:spcPts val="0"/>
              </a:spcAft>
            </a:pPr>
            <a:r>
              <a:rPr lang="en-US" sz="2800" b="1" i="0" u="none" strike="noStrike" dirty="0">
                <a:solidFill>
                  <a:srgbClr val="000000"/>
                </a:solidFill>
                <a:effectLst/>
                <a:latin typeface="Times New Roman" panose="02020603050405020304" pitchFamily="18" charset="0"/>
              </a:rPr>
              <a:t>Technologies used</a:t>
            </a:r>
            <a:endParaRPr lang="en-US" b="0" dirty="0">
              <a:effectLst/>
            </a:endParaRPr>
          </a:p>
          <a:p>
            <a:pPr rtl="0" fontAlgn="base">
              <a:spcBef>
                <a:spcPts val="1200"/>
              </a:spcBef>
              <a:spcAft>
                <a:spcPts val="0"/>
              </a:spcAft>
              <a:buFont typeface="+mj-lt"/>
              <a:buAutoNum type="arabicPeriod"/>
            </a:pPr>
            <a:r>
              <a:rPr lang="en-US" sz="1800" b="1" i="0" u="none" strike="noStrike" dirty="0">
                <a:solidFill>
                  <a:srgbClr val="000000"/>
                </a:solidFill>
                <a:effectLst/>
                <a:latin typeface="Times New Roman" panose="02020603050405020304" pitchFamily="18" charset="0"/>
              </a:rPr>
              <a:t>Frontend</a:t>
            </a:r>
            <a:r>
              <a:rPr lang="en-US" b="1" dirty="0">
                <a:solidFill>
                  <a:srgbClr val="000000"/>
                </a:solidFill>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 Technology: </a:t>
            </a:r>
            <a:r>
              <a:rPr lang="en-US" sz="1800" b="1" i="0" u="none" strike="noStrike" dirty="0" err="1">
                <a:solidFill>
                  <a:srgbClr val="000000"/>
                </a:solidFill>
                <a:effectLst/>
                <a:latin typeface="Times New Roman" panose="02020603050405020304" pitchFamily="18" charset="0"/>
              </a:rPr>
              <a:t>Streamlit</a:t>
            </a:r>
            <a:endParaRPr lang="en-US" sz="1800" b="1" i="0" u="none" strike="noStrike" dirty="0">
              <a:solidFill>
                <a:srgbClr val="000000"/>
              </a:solidFill>
              <a:effectLst/>
              <a:latin typeface="Times New Roman" panose="02020603050405020304" pitchFamily="18" charset="0"/>
            </a:endParaRPr>
          </a:p>
          <a:p>
            <a:pPr algn="just" rtl="0" fontAlgn="base">
              <a:spcBef>
                <a:spcPts val="1200"/>
              </a:spcBef>
              <a:spcAft>
                <a:spcPts val="0"/>
              </a:spcAft>
            </a:pPr>
            <a:br>
              <a:rPr lang="en-US" sz="1800" b="1" i="0" u="none" strike="noStrike" dirty="0">
                <a:solidFill>
                  <a:srgbClr val="000000"/>
                </a:solidFill>
                <a:effectLst/>
                <a:latin typeface="Times New Roman" panose="02020603050405020304" pitchFamily="18" charset="0"/>
              </a:rPr>
            </a:br>
            <a:r>
              <a:rPr lang="en-US" sz="1800" b="0" i="0" u="none" strike="noStrike" dirty="0" err="1">
                <a:solidFill>
                  <a:srgbClr val="000000"/>
                </a:solidFill>
                <a:effectLst/>
                <a:latin typeface="Times New Roman" panose="02020603050405020304" pitchFamily="18" charset="0"/>
              </a:rPr>
              <a:t>Streamlit</a:t>
            </a:r>
            <a:r>
              <a:rPr lang="en-US" sz="1800" b="0" i="0" u="none" strike="noStrike" dirty="0">
                <a:solidFill>
                  <a:srgbClr val="000000"/>
                </a:solidFill>
                <a:effectLst/>
                <a:latin typeface="Times New Roman" panose="02020603050405020304" pitchFamily="18" charset="0"/>
              </a:rPr>
              <a:t> is an open-source app framework for creating and sharing beautiful, custom web apps for machine learning and data science. It allows for the rapid development of interactive web applications and data visualizations, making it easy to create a user-friendly interface for our Medical and Drug Assistant</a:t>
            </a:r>
            <a:r>
              <a:rPr lang="en-US" dirty="0">
                <a:solidFill>
                  <a:srgbClr val="000000"/>
                </a:solidFill>
                <a:latin typeface="Times New Roman" panose="02020603050405020304" pitchFamily="18" charset="0"/>
              </a:rPr>
              <a:t> Chatbot.</a:t>
            </a:r>
            <a:r>
              <a:rPr lang="en-US" sz="1800" b="0" i="0" u="none" strike="noStrike" dirty="0">
                <a:solidFill>
                  <a:srgbClr val="000000"/>
                </a:solidFill>
                <a:effectLst/>
                <a:latin typeface="Times New Roman" panose="02020603050405020304" pitchFamily="18" charset="0"/>
              </a:rPr>
              <a:t>                                                                                     </a:t>
            </a:r>
          </a:p>
          <a:p>
            <a:pPr rtl="0" fontAlgn="base">
              <a:spcBef>
                <a:spcPts val="0"/>
              </a:spcBef>
              <a:spcAft>
                <a:spcPts val="0"/>
              </a:spcAft>
            </a:pPr>
            <a:r>
              <a:rPr lang="en-US" sz="1800" b="1" i="0" u="none" strike="noStrike" dirty="0">
                <a:solidFill>
                  <a:srgbClr val="000000"/>
                </a:solidFill>
                <a:effectLst/>
                <a:latin typeface="Times New Roman" panose="02020603050405020304" pitchFamily="18" charset="0"/>
              </a:rPr>
              <a:t>2.BackendTechnology: Flask</a:t>
            </a:r>
          </a:p>
          <a:p>
            <a:pPr algn="just" rtl="0" fontAlgn="base">
              <a:spcBef>
                <a:spcPts val="0"/>
              </a:spcBef>
              <a:spcAft>
                <a:spcPts val="0"/>
              </a:spcAft>
            </a:pPr>
            <a:br>
              <a:rPr lang="en-US" sz="2000" b="1"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Times New Roman" panose="02020603050405020304" pitchFamily="18" charset="0"/>
              </a:rPr>
              <a:t>Flask is a lightweight WSGI web application framework in Python. It is designed with simplicity and flexibility in mind, allowing developers to create robust backend services with minimal setup. Flask is used to handle the server-side logic and manage communication between the frontend and the machine learning model.</a:t>
            </a:r>
            <a:endParaRPr lang="en-US" sz="1200" b="0" i="0" u="none" strike="noStrike" dirty="0">
              <a:solidFill>
                <a:srgbClr val="000000"/>
              </a:solidFill>
              <a:effectLst/>
              <a:latin typeface="Arial" panose="020B0604020202020204" pitchFamily="34" charset="0"/>
            </a:endParaRPr>
          </a:p>
          <a:p>
            <a:pPr rtl="0" fontAlgn="base">
              <a:spcBef>
                <a:spcPts val="0"/>
              </a:spcBef>
              <a:spcAft>
                <a:spcPts val="1200"/>
              </a:spcAft>
            </a:pPr>
            <a:r>
              <a:rPr lang="en-US" sz="1800" b="1" i="0" u="none" strike="noStrike" dirty="0">
                <a:solidFill>
                  <a:srgbClr val="000000"/>
                </a:solidFill>
                <a:effectLst/>
                <a:latin typeface="Times New Roman" panose="02020603050405020304" pitchFamily="18" charset="0"/>
              </a:rPr>
              <a:t>3.Model Used: </a:t>
            </a:r>
            <a:r>
              <a:rPr lang="en-US" sz="1800" b="1" i="0" u="none" strike="noStrike" dirty="0" err="1">
                <a:solidFill>
                  <a:srgbClr val="000000"/>
                </a:solidFill>
                <a:effectLst/>
                <a:latin typeface="Times New Roman" panose="02020603050405020304" pitchFamily="18" charset="0"/>
              </a:rPr>
              <a:t>TinyLlama</a:t>
            </a:r>
            <a:r>
              <a:rPr lang="en-US" sz="1800" b="1" i="0" u="none" strike="noStrike" dirty="0">
                <a:solidFill>
                  <a:srgbClr val="000000"/>
                </a:solidFill>
                <a:effectLst/>
                <a:latin typeface="Times New Roman" panose="02020603050405020304" pitchFamily="18" charset="0"/>
              </a:rPr>
              <a:t>, fine-tuned for specific tasks</a:t>
            </a:r>
          </a:p>
          <a:p>
            <a:pPr algn="just" rtl="0" fontAlgn="base">
              <a:spcBef>
                <a:spcPts val="0"/>
              </a:spcBef>
              <a:spcAft>
                <a:spcPts val="1200"/>
              </a:spcAft>
            </a:pPr>
            <a:br>
              <a:rPr lang="en-US" sz="1800" b="1" i="0" u="none" strike="noStrike" dirty="0">
                <a:solidFill>
                  <a:srgbClr val="000000"/>
                </a:solidFill>
                <a:effectLst/>
                <a:latin typeface="Times New Roman" panose="02020603050405020304" pitchFamily="18" charset="0"/>
              </a:rPr>
            </a:br>
            <a:r>
              <a:rPr lang="en-US" sz="1800" b="0" i="0" u="none" strike="noStrike" dirty="0" err="1">
                <a:solidFill>
                  <a:srgbClr val="000000"/>
                </a:solidFill>
                <a:effectLst/>
                <a:latin typeface="Times New Roman" panose="02020603050405020304" pitchFamily="18" charset="0"/>
              </a:rPr>
              <a:t>TinyLlama</a:t>
            </a:r>
            <a:r>
              <a:rPr lang="en-US" sz="1800" b="0" i="0" u="none" strike="noStrike" dirty="0">
                <a:solidFill>
                  <a:srgbClr val="000000"/>
                </a:solidFill>
                <a:effectLst/>
                <a:latin typeface="Times New Roman" panose="02020603050405020304" pitchFamily="18" charset="0"/>
              </a:rPr>
              <a:t> is a compact version of the </a:t>
            </a:r>
            <a:r>
              <a:rPr lang="en-US" sz="1800" b="0" i="0" u="none" strike="noStrike" dirty="0" err="1">
                <a:solidFill>
                  <a:srgbClr val="000000"/>
                </a:solidFill>
                <a:effectLst/>
                <a:latin typeface="Times New Roman" panose="02020603050405020304" pitchFamily="18" charset="0"/>
              </a:rPr>
              <a:t>LLaMA</a:t>
            </a:r>
            <a:r>
              <a:rPr lang="en-US" sz="1800" b="0" i="0" u="none" strike="noStrike" dirty="0">
                <a:solidFill>
                  <a:srgbClr val="000000"/>
                </a:solidFill>
                <a:effectLst/>
                <a:latin typeface="Times New Roman" panose="02020603050405020304" pitchFamily="18" charset="0"/>
              </a:rPr>
              <a:t> (Large Language Model) designed to perform natural language processing tasks efficiently. In our project, </a:t>
            </a:r>
            <a:r>
              <a:rPr lang="en-US" sz="1800" b="0" i="0" u="none" strike="noStrike" dirty="0" err="1">
                <a:solidFill>
                  <a:srgbClr val="000000"/>
                </a:solidFill>
                <a:effectLst/>
                <a:latin typeface="Times New Roman" panose="02020603050405020304" pitchFamily="18" charset="0"/>
              </a:rPr>
              <a:t>TinyLlama</a:t>
            </a:r>
            <a:r>
              <a:rPr lang="en-US" sz="1800" b="0" i="0" u="none" strike="noStrike" dirty="0">
                <a:solidFill>
                  <a:srgbClr val="000000"/>
                </a:solidFill>
                <a:effectLst/>
                <a:latin typeface="Times New Roman" panose="02020603050405020304" pitchFamily="18" charset="0"/>
              </a:rPr>
              <a:t> has been fine-tuned to provide accurate medical advice and drug information, ensuring that the chatbot can respond appropriately to user queries.</a:t>
            </a:r>
          </a:p>
          <a:p>
            <a:pPr rtl="0" fontAlgn="base">
              <a:spcBef>
                <a:spcPts val="0"/>
              </a:spcBef>
              <a:spcAft>
                <a:spcPts val="1200"/>
              </a:spcAft>
              <a:buFont typeface="+mj-lt"/>
              <a:buAutoNum type="arabicPeriod"/>
            </a:pPr>
            <a:endParaRPr lang="en-US" dirty="0">
              <a:solidFill>
                <a:srgbClr val="000000"/>
              </a:solidFill>
              <a:latin typeface="Times New Roman" panose="02020603050405020304" pitchFamily="18" charset="0"/>
            </a:endParaRPr>
          </a:p>
          <a:p>
            <a:pPr rtl="0" fontAlgn="base">
              <a:spcBef>
                <a:spcPts val="0"/>
              </a:spcBef>
              <a:spcAft>
                <a:spcPts val="1200"/>
              </a:spcAft>
              <a:buFont typeface="+mj-lt"/>
              <a:buAutoNum type="arabicPeriod"/>
            </a:pP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1200"/>
              </a:spcAft>
            </a:pPr>
            <a:endParaRPr lang="en-US" sz="1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3147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2FEC1E-2736-9049-E86B-ADB6A1143E43}"/>
              </a:ext>
            </a:extLst>
          </p:cNvPr>
          <p:cNvSpPr txBox="1"/>
          <p:nvPr/>
        </p:nvSpPr>
        <p:spPr>
          <a:xfrm>
            <a:off x="954593" y="557524"/>
            <a:ext cx="10539067" cy="5724644"/>
          </a:xfrm>
          <a:prstGeom prst="rect">
            <a:avLst/>
          </a:prstGeom>
          <a:noFill/>
        </p:spPr>
        <p:txBody>
          <a:bodyPr wrap="square">
            <a:spAutoFit/>
          </a:bodyPr>
          <a:lstStyle/>
          <a:p>
            <a:pPr rtl="0" fontAlgn="base">
              <a:spcBef>
                <a:spcPts val="1200"/>
              </a:spcBef>
              <a:spcAft>
                <a:spcPts val="0"/>
              </a:spcAft>
            </a:pPr>
            <a:r>
              <a:rPr lang="en-US" sz="1800" b="1" i="0" u="none" strike="noStrike" dirty="0">
                <a:solidFill>
                  <a:srgbClr val="000000"/>
                </a:solidFill>
                <a:effectLst/>
                <a:latin typeface="Times New Roman" panose="02020603050405020304" pitchFamily="18" charset="0"/>
              </a:rPr>
              <a:t>4.Optimization: Intel® </a:t>
            </a:r>
            <a:r>
              <a:rPr lang="en-US" sz="1800" b="1" i="0" u="none" strike="noStrike" dirty="0" err="1">
                <a:solidFill>
                  <a:srgbClr val="000000"/>
                </a:solidFill>
                <a:effectLst/>
                <a:latin typeface="Times New Roman" panose="02020603050405020304" pitchFamily="18" charset="0"/>
              </a:rPr>
              <a:t>OpenVINO</a:t>
            </a:r>
            <a:r>
              <a:rPr lang="en-US" sz="1800" b="1" i="0" u="none" strike="noStrike" dirty="0">
                <a:solidFill>
                  <a:srgbClr val="000000"/>
                </a:solidFill>
                <a:effectLst/>
                <a:latin typeface="Times New Roman" panose="02020603050405020304" pitchFamily="18" charset="0"/>
              </a:rPr>
              <a:t>™ for efficient CPU-based inference</a:t>
            </a:r>
            <a:endParaRPr lang="en-US" b="1" dirty="0">
              <a:solidFill>
                <a:srgbClr val="000000"/>
              </a:solidFill>
              <a:latin typeface="Times New Roman" panose="02020603050405020304" pitchFamily="18" charset="0"/>
            </a:endParaRPr>
          </a:p>
          <a:p>
            <a:pPr rtl="0" fontAlgn="base">
              <a:spcBef>
                <a:spcPts val="1200"/>
              </a:spcBef>
              <a:spcAft>
                <a:spcPts val="0"/>
              </a:spcAft>
            </a:pPr>
            <a:br>
              <a:rPr lang="en-US" sz="1800" b="1"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Intel® </a:t>
            </a:r>
            <a:r>
              <a:rPr lang="en-US" sz="1800" b="0" i="0" u="none" strike="noStrike" dirty="0" err="1">
                <a:solidFill>
                  <a:srgbClr val="000000"/>
                </a:solidFill>
                <a:effectLst/>
                <a:latin typeface="Times New Roman" panose="02020603050405020304" pitchFamily="18" charset="0"/>
              </a:rPr>
              <a:t>OpenVINO</a:t>
            </a:r>
            <a:r>
              <a:rPr lang="en-US" sz="1800" b="0" i="0" u="none" strike="noStrike" dirty="0">
                <a:solidFill>
                  <a:srgbClr val="000000"/>
                </a:solidFill>
                <a:effectLst/>
                <a:latin typeface="Times New Roman" panose="02020603050405020304" pitchFamily="18" charset="0"/>
              </a:rPr>
              <a:t>™ (Open Visual Inference and Neural Network Optimization) toolkit is designed to optimize and deploy AI inference at the edge. By using </a:t>
            </a:r>
            <a:r>
              <a:rPr lang="en-US" sz="1800" b="0" i="0" u="none" strike="noStrike" dirty="0" err="1">
                <a:solidFill>
                  <a:srgbClr val="000000"/>
                </a:solidFill>
                <a:effectLst/>
                <a:latin typeface="Times New Roman" panose="02020603050405020304" pitchFamily="18" charset="0"/>
              </a:rPr>
              <a:t>OpenVINO</a:t>
            </a:r>
            <a:r>
              <a:rPr lang="en-US" sz="1800" b="0" i="0" u="none" strike="noStrike" dirty="0">
                <a:solidFill>
                  <a:srgbClr val="000000"/>
                </a:solidFill>
                <a:effectLst/>
                <a:latin typeface="Times New Roman" panose="02020603050405020304" pitchFamily="18" charset="0"/>
              </a:rPr>
              <a:t>™, we can accelerate the inference process on Intel hardware, specifically enabling our model to run efficiently on CPUs. This ensures that our chatbot delivers fast and reliable responses without the need for expensive GPU resources.</a:t>
            </a:r>
          </a:p>
          <a:p>
            <a:pPr rtl="0" fontAlgn="base">
              <a:spcBef>
                <a:spcPts val="1200"/>
              </a:spcBef>
              <a:spcAft>
                <a:spcPts val="0"/>
              </a:spcAft>
            </a:pPr>
            <a:endParaRPr lang="en-US" sz="1800" b="0" i="0" u="none" strike="noStrike" dirty="0">
              <a:solidFill>
                <a:srgbClr val="000000"/>
              </a:solidFill>
              <a:effectLst/>
              <a:latin typeface="Times New Roman" panose="02020603050405020304" pitchFamily="18" charset="0"/>
            </a:endParaRPr>
          </a:p>
          <a:p>
            <a:pPr rtl="0" fontAlgn="base">
              <a:spcBef>
                <a:spcPts val="0"/>
              </a:spcBef>
              <a:spcAft>
                <a:spcPts val="1200"/>
              </a:spcAft>
            </a:pPr>
            <a:r>
              <a:rPr lang="en-US" sz="1800" b="1" i="0" u="none" strike="noStrike" dirty="0">
                <a:solidFill>
                  <a:srgbClr val="000000"/>
                </a:solidFill>
                <a:effectLst/>
                <a:latin typeface="Times New Roman" panose="02020603050405020304" pitchFamily="18" charset="0"/>
              </a:rPr>
              <a:t>5. Hardware: Intel AI Laptops, providing the necessary computational power for real-time model inference</a:t>
            </a:r>
          </a:p>
          <a:p>
            <a:pPr algn="just" rtl="0" fontAlgn="base">
              <a:spcBef>
                <a:spcPts val="0"/>
              </a:spcBef>
              <a:spcAft>
                <a:spcPts val="1200"/>
              </a:spcAft>
            </a:pPr>
            <a:br>
              <a:rPr lang="en-US" sz="1800" b="1"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Times New Roman" panose="02020603050405020304" pitchFamily="18" charset="0"/>
              </a:rPr>
              <a:t>Intel AI Laptops are equipped with advanced processors and optimized for AI workloads. These laptops provide the computational power needed to run our optimized </a:t>
            </a:r>
            <a:r>
              <a:rPr lang="en-US" sz="1800" b="0" i="0" u="none" strike="noStrike" dirty="0" err="1">
                <a:solidFill>
                  <a:srgbClr val="000000"/>
                </a:solidFill>
                <a:effectLst/>
                <a:latin typeface="Times New Roman" panose="02020603050405020304" pitchFamily="18" charset="0"/>
              </a:rPr>
              <a:t>Tinyllama</a:t>
            </a:r>
            <a:r>
              <a:rPr lang="en-US" sz="1800" b="0" i="0" u="none" strike="noStrike" dirty="0">
                <a:solidFill>
                  <a:srgbClr val="000000"/>
                </a:solidFill>
                <a:effectLst/>
                <a:latin typeface="Times New Roman" panose="02020603050405020304" pitchFamily="18" charset="0"/>
              </a:rPr>
              <a:t> model in real-time, ensuring that the chatbot can process and respond to user queries quickly and accurately.</a:t>
            </a:r>
            <a:endParaRPr lang="en-US" sz="1200" b="0" i="0" u="none" strike="noStrike" dirty="0">
              <a:solidFill>
                <a:srgbClr val="000000"/>
              </a:solidFill>
              <a:effectLst/>
              <a:latin typeface="Arial" panose="020B0604020202020204" pitchFamily="34" charset="0"/>
            </a:endParaRPr>
          </a:p>
          <a:p>
            <a:pPr algn="just" rtl="0">
              <a:spcBef>
                <a:spcPts val="1200"/>
              </a:spcBef>
              <a:spcAft>
                <a:spcPts val="1200"/>
              </a:spcAft>
            </a:pPr>
            <a:r>
              <a:rPr lang="en-US" sz="1800" b="0" i="0" u="none" strike="noStrike" dirty="0">
                <a:solidFill>
                  <a:srgbClr val="000000"/>
                </a:solidFill>
                <a:effectLst/>
                <a:latin typeface="Times New Roman" panose="02020603050405020304" pitchFamily="18" charset="0"/>
              </a:rPr>
              <a:t>These technologies work together to create a robust, efficient, and user-friendly Medical and Drug Assistant Chatbot capable of providing timely and accurate information to users.</a:t>
            </a:r>
            <a:endParaRPr lang="en-US" b="0" dirty="0">
              <a:effectLst/>
            </a:endParaRPr>
          </a:p>
          <a:p>
            <a:pPr algn="just"/>
            <a:br>
              <a:rPr lang="en-US" dirty="0"/>
            </a:br>
            <a:endParaRPr lang="en-US" dirty="0"/>
          </a:p>
        </p:txBody>
      </p:sp>
    </p:spTree>
    <p:extLst>
      <p:ext uri="{BB962C8B-B14F-4D97-AF65-F5344CB8AC3E}">
        <p14:creationId xmlns:p14="http://schemas.microsoft.com/office/powerpoint/2010/main" val="18654570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471</TotalTime>
  <Words>1181</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Times New Roman</vt:lpstr>
      <vt:lpstr>Retrospect</vt:lpstr>
      <vt:lpstr>PowerPoint Presentation</vt:lpstr>
      <vt:lpstr>Problem Statement</vt:lpstr>
      <vt:lpstr>Unique Idea Brief(Solution)</vt:lpstr>
      <vt:lpstr>Features Offered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ankitaphalke322@gmail.com</dc:creator>
  <cp:lastModifiedBy>ankitaphalke322@gmail.com</cp:lastModifiedBy>
  <cp:revision>4</cp:revision>
  <dcterms:created xsi:type="dcterms:W3CDTF">2024-07-08T17:14:10Z</dcterms:created>
  <dcterms:modified xsi:type="dcterms:W3CDTF">2024-07-15T09:22:27Z</dcterms:modified>
</cp:coreProperties>
</file>