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18" r:id="rId5"/>
    <p:sldId id="272" r:id="rId6"/>
    <p:sldId id="312" r:id="rId7"/>
    <p:sldId id="308" r:id="rId8"/>
    <p:sldId id="310" r:id="rId9"/>
    <p:sldId id="315" r:id="rId10"/>
    <p:sldId id="311" r:id="rId11"/>
    <p:sldId id="322" r:id="rId12"/>
    <p:sldId id="321" r:id="rId13"/>
    <p:sldId id="314" r:id="rId14"/>
    <p:sldId id="313" r:id="rId15"/>
    <p:sldId id="320" r:id="rId16"/>
    <p:sldId id="316" r:id="rId17"/>
    <p:sldId id="319" r:id="rId18"/>
    <p:sldId id="317"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varScale="1">
        <p:scale>
          <a:sx n="86" d="100"/>
          <a:sy n="86" d="100"/>
        </p:scale>
        <p:origin x="634" y="6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56027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60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5"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54"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48337"/>
            <a:ext cx="5610577" cy="1754326"/>
          </a:xfrm>
          <a:prstGeom prst="rect">
            <a:avLst/>
          </a:prstGeom>
          <a:noFill/>
        </p:spPr>
        <p:txBody>
          <a:bodyPr wrap="square" rtlCol="0" anchor="ctr">
            <a:spAutoFit/>
          </a:bodyPr>
          <a:lstStyle/>
          <a:p>
            <a:r>
              <a:rPr lang="en-US" altLang="ko-KR" sz="5400" dirty="0">
                <a:solidFill>
                  <a:schemeClr val="bg1"/>
                </a:solidFill>
                <a:cs typeface="Arial" pitchFamily="34" charset="0"/>
              </a:rPr>
              <a:t>Implementation of SDR Classifier</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81199" y="3993096"/>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Winter Semester 2022/2023</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A66A0E-0D91-5018-2C1B-7A5E541086FA}"/>
              </a:ext>
            </a:extLst>
          </p:cNvPr>
          <p:cNvSpPr/>
          <p:nvPr/>
        </p:nvSpPr>
        <p:spPr>
          <a:xfrm>
            <a:off x="619162" y="659209"/>
            <a:ext cx="4001847" cy="646331"/>
          </a:xfrm>
          <a:prstGeom prst="rect">
            <a:avLst/>
          </a:prstGeom>
        </p:spPr>
        <p:txBody>
          <a:bodyPr wrap="square">
            <a:spAutoFit/>
          </a:bodyPr>
          <a:lstStyle/>
          <a:p>
            <a:pPr algn="dist"/>
            <a:r>
              <a:rPr lang="en-US" sz="3600" dirty="0">
                <a:solidFill>
                  <a:schemeClr val="bg1"/>
                </a:solidFill>
              </a:rPr>
              <a:t>Learning</a:t>
            </a:r>
          </a:p>
        </p:txBody>
      </p:sp>
      <p:sp>
        <p:nvSpPr>
          <p:cNvPr id="3" name="Rectangle 2">
            <a:extLst>
              <a:ext uri="{FF2B5EF4-FFF2-40B4-BE49-F238E27FC236}">
                <a16:creationId xmlns:a16="http://schemas.microsoft.com/office/drawing/2014/main" id="{3109FE5D-ECFF-7A26-2760-08DBBAE11251}"/>
              </a:ext>
            </a:extLst>
          </p:cNvPr>
          <p:cNvSpPr/>
          <p:nvPr/>
        </p:nvSpPr>
        <p:spPr>
          <a:xfrm>
            <a:off x="562685" y="1359058"/>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AE1EA-61E4-1B94-A53E-ED63CFF29AE4}"/>
              </a:ext>
            </a:extLst>
          </p:cNvPr>
          <p:cNvSpPr/>
          <p:nvPr/>
        </p:nvSpPr>
        <p:spPr>
          <a:xfrm>
            <a:off x="4872703" y="1546316"/>
            <a:ext cx="2059620"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6" name="TextBox 5">
            <a:extLst>
              <a:ext uri="{FF2B5EF4-FFF2-40B4-BE49-F238E27FC236}">
                <a16:creationId xmlns:a16="http://schemas.microsoft.com/office/drawing/2014/main" id="{0F33D935-C532-BCF4-1D86-BDECE2129C7C}"/>
              </a:ext>
            </a:extLst>
          </p:cNvPr>
          <p:cNvSpPr txBox="1"/>
          <p:nvPr/>
        </p:nvSpPr>
        <p:spPr>
          <a:xfrm>
            <a:off x="4980372" y="1760926"/>
            <a:ext cx="197972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Compute(learn = 1)</a:t>
            </a:r>
          </a:p>
        </p:txBody>
      </p:sp>
      <p:sp>
        <p:nvSpPr>
          <p:cNvPr id="7" name="Diamond 6">
            <a:extLst>
              <a:ext uri="{FF2B5EF4-FFF2-40B4-BE49-F238E27FC236}">
                <a16:creationId xmlns:a16="http://schemas.microsoft.com/office/drawing/2014/main" id="{21D11645-7AF7-6763-08AD-D5179E65CB91}"/>
              </a:ext>
            </a:extLst>
          </p:cNvPr>
          <p:cNvSpPr/>
          <p:nvPr/>
        </p:nvSpPr>
        <p:spPr>
          <a:xfrm>
            <a:off x="4092948" y="2797491"/>
            <a:ext cx="3619131" cy="1328404"/>
          </a:xfrm>
          <a:prstGeom prst="diamond">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 name="TextBox 7">
            <a:extLst>
              <a:ext uri="{FF2B5EF4-FFF2-40B4-BE49-F238E27FC236}">
                <a16:creationId xmlns:a16="http://schemas.microsoft.com/office/drawing/2014/main" id="{258973D8-CB72-1B01-25C6-CF2A3A4E5251}"/>
              </a:ext>
            </a:extLst>
          </p:cNvPr>
          <p:cNvSpPr txBox="1"/>
          <p:nvPr/>
        </p:nvSpPr>
        <p:spPr>
          <a:xfrm flipH="1">
            <a:off x="4539816" y="3299486"/>
            <a:ext cx="3151574"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bucketIdx &gt; this.maxBucketIdx</a:t>
            </a:r>
          </a:p>
        </p:txBody>
      </p:sp>
      <p:cxnSp>
        <p:nvCxnSpPr>
          <p:cNvPr id="11" name="Straight Arrow Connector 10">
            <a:extLst>
              <a:ext uri="{FF2B5EF4-FFF2-40B4-BE49-F238E27FC236}">
                <a16:creationId xmlns:a16="http://schemas.microsoft.com/office/drawing/2014/main" id="{D19F6B37-5641-DCF8-F334-E2340AB8D20C}"/>
              </a:ext>
            </a:extLst>
          </p:cNvPr>
          <p:cNvCxnSpPr>
            <a:cxnSpLocks/>
            <a:stCxn id="21" idx="3"/>
            <a:endCxn id="7" idx="1"/>
          </p:cNvCxnSpPr>
          <p:nvPr/>
        </p:nvCxnSpPr>
        <p:spPr>
          <a:xfrm>
            <a:off x="2638005" y="3461693"/>
            <a:ext cx="1454943"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FAAD28-1F12-7915-19D1-A3D950B90DFB}"/>
              </a:ext>
            </a:extLst>
          </p:cNvPr>
          <p:cNvCxnSpPr>
            <a:cxnSpLocks/>
            <a:stCxn id="7" idx="0"/>
            <a:endCxn id="5" idx="2"/>
          </p:cNvCxnSpPr>
          <p:nvPr/>
        </p:nvCxnSpPr>
        <p:spPr>
          <a:xfrm flipH="1" flipV="1">
            <a:off x="5902513" y="2256530"/>
            <a:ext cx="1" cy="540961"/>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7490C2C-D4A8-FD6F-3C1B-1702730DF454}"/>
              </a:ext>
            </a:extLst>
          </p:cNvPr>
          <p:cNvSpPr/>
          <p:nvPr/>
        </p:nvSpPr>
        <p:spPr>
          <a:xfrm>
            <a:off x="521908" y="3106586"/>
            <a:ext cx="2116097"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25" name="Straight Arrow Connector 24">
            <a:extLst>
              <a:ext uri="{FF2B5EF4-FFF2-40B4-BE49-F238E27FC236}">
                <a16:creationId xmlns:a16="http://schemas.microsoft.com/office/drawing/2014/main" id="{5471C534-4589-8F19-B481-BF85B2925FF7}"/>
              </a:ext>
            </a:extLst>
          </p:cNvPr>
          <p:cNvCxnSpPr>
            <a:cxnSpLocks/>
            <a:stCxn id="26" idx="1"/>
            <a:endCxn id="7" idx="3"/>
          </p:cNvCxnSpPr>
          <p:nvPr/>
        </p:nvCxnSpPr>
        <p:spPr>
          <a:xfrm flipH="1">
            <a:off x="7712079" y="3460817"/>
            <a:ext cx="1366078" cy="87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3B182E5-E474-6845-2791-FAFB48A8B61C}"/>
              </a:ext>
            </a:extLst>
          </p:cNvPr>
          <p:cNvSpPr/>
          <p:nvPr/>
        </p:nvSpPr>
        <p:spPr>
          <a:xfrm>
            <a:off x="9078157" y="3105710"/>
            <a:ext cx="2290439"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33" name="TextBox 32">
            <a:extLst>
              <a:ext uri="{FF2B5EF4-FFF2-40B4-BE49-F238E27FC236}">
                <a16:creationId xmlns:a16="http://schemas.microsoft.com/office/drawing/2014/main" id="{1055230B-5C86-011B-C4B4-0CF441EB81B5}"/>
              </a:ext>
            </a:extLst>
          </p:cNvPr>
          <p:cNvSpPr txBox="1"/>
          <p:nvPr/>
        </p:nvSpPr>
        <p:spPr>
          <a:xfrm>
            <a:off x="3104910" y="3463603"/>
            <a:ext cx="683581" cy="369332"/>
          </a:xfrm>
          <a:prstGeom prst="rect">
            <a:avLst/>
          </a:prstGeom>
          <a:noFill/>
        </p:spPr>
        <p:txBody>
          <a:bodyPr wrap="square" rtlCol="0">
            <a:spAutoFit/>
          </a:bodyPr>
          <a:lstStyle/>
          <a:p>
            <a:r>
              <a:rPr lang="de-DE" dirty="0"/>
              <a:t>Yes</a:t>
            </a:r>
          </a:p>
        </p:txBody>
      </p:sp>
      <p:sp>
        <p:nvSpPr>
          <p:cNvPr id="34" name="TextBox 33">
            <a:extLst>
              <a:ext uri="{FF2B5EF4-FFF2-40B4-BE49-F238E27FC236}">
                <a16:creationId xmlns:a16="http://schemas.microsoft.com/office/drawing/2014/main" id="{19F4F272-5655-3328-B013-819F55958CE7}"/>
              </a:ext>
            </a:extLst>
          </p:cNvPr>
          <p:cNvSpPr txBox="1"/>
          <p:nvPr/>
        </p:nvSpPr>
        <p:spPr>
          <a:xfrm>
            <a:off x="8016536" y="3429000"/>
            <a:ext cx="683581" cy="369332"/>
          </a:xfrm>
          <a:prstGeom prst="rect">
            <a:avLst/>
          </a:prstGeom>
          <a:noFill/>
        </p:spPr>
        <p:txBody>
          <a:bodyPr wrap="square" rtlCol="0">
            <a:spAutoFit/>
          </a:bodyPr>
          <a:lstStyle/>
          <a:p>
            <a:r>
              <a:rPr lang="de-DE" dirty="0"/>
              <a:t>No</a:t>
            </a:r>
          </a:p>
        </p:txBody>
      </p:sp>
      <p:sp>
        <p:nvSpPr>
          <p:cNvPr id="35" name="TextBox 34">
            <a:extLst>
              <a:ext uri="{FF2B5EF4-FFF2-40B4-BE49-F238E27FC236}">
                <a16:creationId xmlns:a16="http://schemas.microsoft.com/office/drawing/2014/main" id="{D308A5AC-095F-5174-2A18-E401C7480E16}"/>
              </a:ext>
            </a:extLst>
          </p:cNvPr>
          <p:cNvSpPr txBox="1"/>
          <p:nvPr/>
        </p:nvSpPr>
        <p:spPr>
          <a:xfrm flipH="1">
            <a:off x="521908" y="3305889"/>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Increase Weight Matrix</a:t>
            </a:r>
          </a:p>
        </p:txBody>
      </p:sp>
      <p:sp>
        <p:nvSpPr>
          <p:cNvPr id="40" name="TextBox 39">
            <a:extLst>
              <a:ext uri="{FF2B5EF4-FFF2-40B4-BE49-F238E27FC236}">
                <a16:creationId xmlns:a16="http://schemas.microsoft.com/office/drawing/2014/main" id="{7355F5EB-447C-DE3D-E4D5-0116161D9A2A}"/>
              </a:ext>
            </a:extLst>
          </p:cNvPr>
          <p:cNvSpPr txBox="1"/>
          <p:nvPr/>
        </p:nvSpPr>
        <p:spPr>
          <a:xfrm>
            <a:off x="9229166" y="3306039"/>
            <a:ext cx="2290439"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bucket entries</a:t>
            </a:r>
          </a:p>
        </p:txBody>
      </p:sp>
      <p:cxnSp>
        <p:nvCxnSpPr>
          <p:cNvPr id="44" name="Connector: Elbow 43">
            <a:extLst>
              <a:ext uri="{FF2B5EF4-FFF2-40B4-BE49-F238E27FC236}">
                <a16:creationId xmlns:a16="http://schemas.microsoft.com/office/drawing/2014/main" id="{56727E51-1417-FA93-F265-F0BD02617F18}"/>
              </a:ext>
            </a:extLst>
          </p:cNvPr>
          <p:cNvCxnSpPr>
            <a:cxnSpLocks/>
            <a:stCxn id="26" idx="2"/>
            <a:endCxn id="21" idx="2"/>
          </p:cNvCxnSpPr>
          <p:nvPr/>
        </p:nvCxnSpPr>
        <p:spPr>
          <a:xfrm rot="5400000">
            <a:off x="5901229" y="-505348"/>
            <a:ext cx="876" cy="8643420"/>
          </a:xfrm>
          <a:prstGeom prst="bentConnector3">
            <a:avLst>
              <a:gd name="adj1" fmla="val 45451142"/>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4A9BD567-6493-ED54-789D-D6054760324B}"/>
              </a:ext>
            </a:extLst>
          </p:cNvPr>
          <p:cNvSpPr/>
          <p:nvPr/>
        </p:nvSpPr>
        <p:spPr>
          <a:xfrm>
            <a:off x="9229166"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3" name="TextBox 82">
            <a:extLst>
              <a:ext uri="{FF2B5EF4-FFF2-40B4-BE49-F238E27FC236}">
                <a16:creationId xmlns:a16="http://schemas.microsoft.com/office/drawing/2014/main" id="{3937EA9E-FA50-92C7-1E57-594E0D8911B9}"/>
              </a:ext>
            </a:extLst>
          </p:cNvPr>
          <p:cNvSpPr txBox="1"/>
          <p:nvPr/>
        </p:nvSpPr>
        <p:spPr>
          <a:xfrm>
            <a:off x="9481351" y="4696880"/>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Calculation Error</a:t>
            </a:r>
          </a:p>
        </p:txBody>
      </p:sp>
      <p:cxnSp>
        <p:nvCxnSpPr>
          <p:cNvPr id="84" name="Straight Arrow Connector 83">
            <a:extLst>
              <a:ext uri="{FF2B5EF4-FFF2-40B4-BE49-F238E27FC236}">
                <a16:creationId xmlns:a16="http://schemas.microsoft.com/office/drawing/2014/main" id="{006727DF-A1D1-03B3-2CC7-0C1541D843FA}"/>
              </a:ext>
            </a:extLst>
          </p:cNvPr>
          <p:cNvCxnSpPr>
            <a:cxnSpLocks/>
          </p:cNvCxnSpPr>
          <p:nvPr/>
        </p:nvCxnSpPr>
        <p:spPr>
          <a:xfrm flipV="1">
            <a:off x="10493747" y="3884867"/>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85CB59A-4691-0151-1E3A-1805BAC7F4A4}"/>
              </a:ext>
            </a:extLst>
          </p:cNvPr>
          <p:cNvSpPr/>
          <p:nvPr/>
        </p:nvSpPr>
        <p:spPr>
          <a:xfrm>
            <a:off x="9355258" y="5815795"/>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87" name="Straight Arrow Connector 86">
            <a:extLst>
              <a:ext uri="{FF2B5EF4-FFF2-40B4-BE49-F238E27FC236}">
                <a16:creationId xmlns:a16="http://schemas.microsoft.com/office/drawing/2014/main" id="{BB1D1E7B-5796-FFD7-D9A2-556699CFB2AF}"/>
              </a:ext>
            </a:extLst>
          </p:cNvPr>
          <p:cNvCxnSpPr>
            <a:cxnSpLocks/>
          </p:cNvCxnSpPr>
          <p:nvPr/>
        </p:nvCxnSpPr>
        <p:spPr>
          <a:xfrm flipV="1">
            <a:off x="10513323" y="5129539"/>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2F77037-58B5-DE86-0D5B-9EBCA4CCF645}"/>
              </a:ext>
            </a:extLst>
          </p:cNvPr>
          <p:cNvSpPr txBox="1"/>
          <p:nvPr/>
        </p:nvSpPr>
        <p:spPr>
          <a:xfrm flipH="1">
            <a:off x="9411411" y="5940676"/>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Weight Matrix</a:t>
            </a:r>
          </a:p>
        </p:txBody>
      </p:sp>
      <p:sp>
        <p:nvSpPr>
          <p:cNvPr id="90" name="Rectangle 89">
            <a:extLst>
              <a:ext uri="{FF2B5EF4-FFF2-40B4-BE49-F238E27FC236}">
                <a16:creationId xmlns:a16="http://schemas.microsoft.com/office/drawing/2014/main" id="{DF808C05-CEC1-FB7F-5C4A-F3FB3641BADD}"/>
              </a:ext>
            </a:extLst>
          </p:cNvPr>
          <p:cNvSpPr/>
          <p:nvPr/>
        </p:nvSpPr>
        <p:spPr>
          <a:xfrm>
            <a:off x="4831952"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1" name="Rectangle 90">
            <a:extLst>
              <a:ext uri="{FF2B5EF4-FFF2-40B4-BE49-F238E27FC236}">
                <a16:creationId xmlns:a16="http://schemas.microsoft.com/office/drawing/2014/main" id="{3A2AAA2D-E4B5-22CD-9939-BB634A7092DC}"/>
              </a:ext>
            </a:extLst>
          </p:cNvPr>
          <p:cNvSpPr/>
          <p:nvPr/>
        </p:nvSpPr>
        <p:spPr>
          <a:xfrm>
            <a:off x="562685"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2" name="TextBox 91">
            <a:extLst>
              <a:ext uri="{FF2B5EF4-FFF2-40B4-BE49-F238E27FC236}">
                <a16:creationId xmlns:a16="http://schemas.microsoft.com/office/drawing/2014/main" id="{D8D32AA7-014D-3935-12AE-C56376C5D7C8}"/>
              </a:ext>
            </a:extLst>
          </p:cNvPr>
          <p:cNvSpPr txBox="1"/>
          <p:nvPr/>
        </p:nvSpPr>
        <p:spPr>
          <a:xfrm>
            <a:off x="5072848" y="4681345"/>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Target - Prediction</a:t>
            </a:r>
          </a:p>
        </p:txBody>
      </p:sp>
      <p:sp>
        <p:nvSpPr>
          <p:cNvPr id="93" name="TextBox 92">
            <a:extLst>
              <a:ext uri="{FF2B5EF4-FFF2-40B4-BE49-F238E27FC236}">
                <a16:creationId xmlns:a16="http://schemas.microsoft.com/office/drawing/2014/main" id="{BF64B426-D4C0-D345-CB1B-B16AF16A7D9A}"/>
              </a:ext>
            </a:extLst>
          </p:cNvPr>
          <p:cNvSpPr txBox="1"/>
          <p:nvPr/>
        </p:nvSpPr>
        <p:spPr>
          <a:xfrm>
            <a:off x="688777" y="4651018"/>
            <a:ext cx="1887245" cy="307777"/>
          </a:xfrm>
          <a:prstGeom prst="rect">
            <a:avLst/>
          </a:prstGeom>
          <a:noFill/>
        </p:spPr>
        <p:txBody>
          <a:bodyPr wrap="square" rtlCol="0">
            <a:spAutoFit/>
          </a:bodyPr>
          <a:lstStyle/>
          <a:p>
            <a:pPr algn="ctr"/>
            <a:r>
              <a:rPr lang="de-DE" sz="1400" b="1" dirty="0">
                <a:solidFill>
                  <a:schemeClr val="tx1">
                    <a:lumMod val="75000"/>
                    <a:lumOff val="25000"/>
                  </a:schemeClr>
                </a:solidFill>
                <a:cs typeface="Arial" pitchFamily="34" charset="0"/>
              </a:rPr>
              <a:t>Predict</a:t>
            </a:r>
          </a:p>
        </p:txBody>
      </p:sp>
      <p:cxnSp>
        <p:nvCxnSpPr>
          <p:cNvPr id="94" name="Straight Arrow Connector 93">
            <a:extLst>
              <a:ext uri="{FF2B5EF4-FFF2-40B4-BE49-F238E27FC236}">
                <a16:creationId xmlns:a16="http://schemas.microsoft.com/office/drawing/2014/main" id="{93CE1CA7-6AC3-8DB9-8603-EB439AAA182D}"/>
              </a:ext>
            </a:extLst>
          </p:cNvPr>
          <p:cNvCxnSpPr>
            <a:cxnSpLocks/>
            <a:stCxn id="90" idx="3"/>
            <a:endCxn id="80" idx="1"/>
          </p:cNvCxnSpPr>
          <p:nvPr/>
        </p:nvCxnSpPr>
        <p:spPr>
          <a:xfrm>
            <a:off x="6971382" y="4804908"/>
            <a:ext cx="225778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2B622A4-D49C-0BAA-BFD3-3C0FC3AD2211}"/>
              </a:ext>
            </a:extLst>
          </p:cNvPr>
          <p:cNvCxnSpPr>
            <a:cxnSpLocks/>
            <a:stCxn id="91" idx="3"/>
            <a:endCxn id="90" idx="1"/>
          </p:cNvCxnSpPr>
          <p:nvPr/>
        </p:nvCxnSpPr>
        <p:spPr>
          <a:xfrm>
            <a:off x="2702115" y="4804908"/>
            <a:ext cx="2129837"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1194BC3-2D35-454D-093D-51A1410A2D10}"/>
              </a:ext>
            </a:extLst>
          </p:cNvPr>
          <p:cNvCxnSpPr>
            <a:cxnSpLocks/>
          </p:cNvCxnSpPr>
          <p:nvPr/>
        </p:nvCxnSpPr>
        <p:spPr>
          <a:xfrm flipH="1">
            <a:off x="2702115" y="4970973"/>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2D2340-DC05-D203-70C0-06B320DAB1B0}"/>
              </a:ext>
            </a:extLst>
          </p:cNvPr>
          <p:cNvCxnSpPr>
            <a:cxnSpLocks/>
          </p:cNvCxnSpPr>
          <p:nvPr/>
        </p:nvCxnSpPr>
        <p:spPr>
          <a:xfrm flipH="1">
            <a:off x="7009092" y="4989122"/>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21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Infer</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3568" y="2939235"/>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6769895" y="2269174"/>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9623018" y="2269174"/>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6769895" y="5117841"/>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9623018" y="5117841"/>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1536012" y="2857908"/>
            <a:ext cx="4260811" cy="2462213"/>
          </a:xfrm>
          <a:prstGeom prst="rect">
            <a:avLst/>
          </a:prstGeom>
          <a:noFill/>
        </p:spPr>
        <p:txBody>
          <a:bodyPr wrap="square" rtlCol="0">
            <a:spAutoFit/>
          </a:bodyPr>
          <a:lstStyle/>
          <a:p>
            <a:pPr algn="just"/>
            <a:r>
              <a:rPr lang="en-US" altLang="ko-KR" sz="1400" dirty="0">
                <a:solidFill>
                  <a:schemeClr val="bg1"/>
                </a:solidFill>
                <a:cs typeface="Arial" pitchFamily="34" charset="0"/>
              </a:rPr>
              <a:t>The SDR Classifier's infer method is used to make predictions for new input data. It takes as input an SDR representing the current input, and an SDR representing the previous context or state of the sequence.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infer method uses the stored memory from past input sequences to predict the next output in the sequence based on the current input and previous state.</a:t>
            </a:r>
          </a:p>
          <a:p>
            <a:pPr algn="just"/>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9926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Results</a:t>
            </a:r>
          </a:p>
        </p:txBody>
      </p:sp>
    </p:spTree>
    <p:extLst>
      <p:ext uri="{BB962C8B-B14F-4D97-AF65-F5344CB8AC3E}">
        <p14:creationId xmlns:p14="http://schemas.microsoft.com/office/powerpoint/2010/main" val="323489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Results</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690789" y="2669615"/>
            <a:ext cx="4242405" cy="21250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Single Bucket Value</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Multiple Bucket Values</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Compute Single Iteration</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Compute Double Iteration</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Compute Multiple Encoder Patterns</a:t>
            </a:r>
            <a:endParaRPr lang="en-US" sz="1400" dirty="0"/>
          </a:p>
        </p:txBody>
      </p:sp>
    </p:spTree>
    <p:extLst>
      <p:ext uri="{BB962C8B-B14F-4D97-AF65-F5344CB8AC3E}">
        <p14:creationId xmlns:p14="http://schemas.microsoft.com/office/powerpoint/2010/main" val="21376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Conclusion</a:t>
            </a:r>
          </a:p>
        </p:txBody>
      </p:sp>
    </p:spTree>
    <p:extLst>
      <p:ext uri="{BB962C8B-B14F-4D97-AF65-F5344CB8AC3E}">
        <p14:creationId xmlns:p14="http://schemas.microsoft.com/office/powerpoint/2010/main" val="334320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736417" y="78951"/>
            <a:ext cx="7130005"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Conclusion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965366" y="2492367"/>
            <a:ext cx="3649895" cy="1815882"/>
          </a:xfrm>
          <a:prstGeom prst="rect">
            <a:avLst/>
          </a:prstGeom>
          <a:noFill/>
        </p:spPr>
        <p:txBody>
          <a:bodyPr wrap="square" rtlCol="0">
            <a:spAutoFit/>
          </a:bodyPr>
          <a:lstStyle/>
          <a:p>
            <a:pPr algn="just"/>
            <a:r>
              <a:rPr lang="en-GB" sz="1400" dirty="0"/>
              <a:t>Sparse Distributed Representation Classifier is a powerful technique for representing and classifying data. The SDR classifier was evaluated on a real-world dataset, and the results demonstrated its effectiveness in achieving high accuracy in classification tasks.</a:t>
            </a:r>
            <a:endParaRPr lang="en-US" sz="1400" dirty="0"/>
          </a:p>
          <a:p>
            <a:pPr algn="just"/>
            <a:endParaRPr lang="en-US" sz="1400" dirty="0"/>
          </a:p>
        </p:txBody>
      </p:sp>
    </p:spTree>
    <p:extLst>
      <p:ext uri="{BB962C8B-B14F-4D97-AF65-F5344CB8AC3E}">
        <p14:creationId xmlns:p14="http://schemas.microsoft.com/office/powerpoint/2010/main" val="276397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78579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9A0E3-9454-4671-B8CA-23F7EF354071}"/>
              </a:ext>
            </a:extLst>
          </p:cNvPr>
          <p:cNvSpPr>
            <a:spLocks noGrp="1"/>
          </p:cNvSpPr>
          <p:nvPr>
            <p:ph type="body" sz="quarter" idx="10"/>
          </p:nvPr>
        </p:nvSpPr>
        <p:spPr/>
        <p:txBody>
          <a:bodyPr/>
          <a:lstStyle/>
          <a:p>
            <a:r>
              <a:rPr lang="en-US" dirty="0"/>
              <a:t>Team Members</a:t>
            </a:r>
          </a:p>
        </p:txBody>
      </p:sp>
      <p:graphicFrame>
        <p:nvGraphicFramePr>
          <p:cNvPr id="20" name="Table 3">
            <a:extLst>
              <a:ext uri="{FF2B5EF4-FFF2-40B4-BE49-F238E27FC236}">
                <a16:creationId xmlns:a16="http://schemas.microsoft.com/office/drawing/2014/main" id="{2A32F6D4-037D-4C11-AD2D-599ECDE7458A}"/>
              </a:ext>
            </a:extLst>
          </p:cNvPr>
          <p:cNvGraphicFramePr>
            <a:graphicFrameLocks noGrp="1"/>
          </p:cNvGraphicFramePr>
          <p:nvPr>
            <p:extLst>
              <p:ext uri="{D42A27DB-BD31-4B8C-83A1-F6EECF244321}">
                <p14:modId xmlns:p14="http://schemas.microsoft.com/office/powerpoint/2010/main" val="3590226145"/>
              </p:ext>
            </p:extLst>
          </p:nvPr>
        </p:nvGraphicFramePr>
        <p:xfrm>
          <a:off x="923076"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Sonam Priya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Infer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Unit Tests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1" name="타원 5">
            <a:extLst>
              <a:ext uri="{FF2B5EF4-FFF2-40B4-BE49-F238E27FC236}">
                <a16:creationId xmlns:a16="http://schemas.microsoft.com/office/drawing/2014/main" id="{F727C182-0A1B-4B14-A3A9-1418D8DAEDC7}"/>
              </a:ext>
            </a:extLst>
          </p:cNvPr>
          <p:cNvSpPr/>
          <p:nvPr/>
        </p:nvSpPr>
        <p:spPr>
          <a:xfrm>
            <a:off x="1440040"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28" name="Table 3">
            <a:extLst>
              <a:ext uri="{FF2B5EF4-FFF2-40B4-BE49-F238E27FC236}">
                <a16:creationId xmlns:a16="http://schemas.microsoft.com/office/drawing/2014/main" id="{A02E6720-7367-4A10-A04F-C7842D4BF889}"/>
              </a:ext>
            </a:extLst>
          </p:cNvPr>
          <p:cNvGraphicFramePr>
            <a:graphicFrameLocks noGrp="1"/>
          </p:cNvGraphicFramePr>
          <p:nvPr>
            <p:extLst>
              <p:ext uri="{D42A27DB-BD31-4B8C-83A1-F6EECF244321}">
                <p14:modId xmlns:p14="http://schemas.microsoft.com/office/powerpoint/2010/main" val="1707490934"/>
              </p:ext>
            </p:extLst>
          </p:nvPr>
        </p:nvGraphicFramePr>
        <p:xfrm>
          <a:off x="3598868"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Farima Javadi</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Code Initialization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 + Slides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9" name="타원 5">
            <a:extLst>
              <a:ext uri="{FF2B5EF4-FFF2-40B4-BE49-F238E27FC236}">
                <a16:creationId xmlns:a16="http://schemas.microsoft.com/office/drawing/2014/main" id="{C007AAA6-192F-4F91-AD14-B18A18007BD6}"/>
              </a:ext>
            </a:extLst>
          </p:cNvPr>
          <p:cNvSpPr/>
          <p:nvPr/>
        </p:nvSpPr>
        <p:spPr>
          <a:xfrm>
            <a:off x="4115832"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0" name="Table 3">
            <a:extLst>
              <a:ext uri="{FF2B5EF4-FFF2-40B4-BE49-F238E27FC236}">
                <a16:creationId xmlns:a16="http://schemas.microsoft.com/office/drawing/2014/main" id="{1286CBDB-548A-4842-AB68-1A2C827CA0ED}"/>
              </a:ext>
            </a:extLst>
          </p:cNvPr>
          <p:cNvGraphicFramePr>
            <a:graphicFrameLocks noGrp="1"/>
          </p:cNvGraphicFramePr>
          <p:nvPr>
            <p:extLst>
              <p:ext uri="{D42A27DB-BD31-4B8C-83A1-F6EECF244321}">
                <p14:modId xmlns:p14="http://schemas.microsoft.com/office/powerpoint/2010/main" val="2530223843"/>
              </p:ext>
            </p:extLst>
          </p:nvPr>
        </p:nvGraphicFramePr>
        <p:xfrm>
          <a:off x="6274660"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Nitu Shrestha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Calculate Error</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1" name="타원 5">
            <a:extLst>
              <a:ext uri="{FF2B5EF4-FFF2-40B4-BE49-F238E27FC236}">
                <a16:creationId xmlns:a16="http://schemas.microsoft.com/office/drawing/2014/main" id="{C224D24A-7912-4EC1-81BE-7CC2264188E8}"/>
              </a:ext>
            </a:extLst>
          </p:cNvPr>
          <p:cNvSpPr/>
          <p:nvPr/>
        </p:nvSpPr>
        <p:spPr>
          <a:xfrm>
            <a:off x="6791624"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2" name="Table 3">
            <a:extLst>
              <a:ext uri="{FF2B5EF4-FFF2-40B4-BE49-F238E27FC236}">
                <a16:creationId xmlns:a16="http://schemas.microsoft.com/office/drawing/2014/main" id="{A12A1A72-9B2D-4863-B80E-AB4C41B6CBC3}"/>
              </a:ext>
            </a:extLst>
          </p:cNvPr>
          <p:cNvGraphicFramePr>
            <a:graphicFrameLocks noGrp="1"/>
          </p:cNvGraphicFramePr>
          <p:nvPr>
            <p:extLst>
              <p:ext uri="{D42A27DB-BD31-4B8C-83A1-F6EECF244321}">
                <p14:modId xmlns:p14="http://schemas.microsoft.com/office/powerpoint/2010/main" val="1416966477"/>
              </p:ext>
            </p:extLst>
          </p:nvPr>
        </p:nvGraphicFramePr>
        <p:xfrm>
          <a:off x="8950452"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1">
                              <a:lumMod val="75000"/>
                              <a:lumOff val="25000"/>
                            </a:schemeClr>
                          </a:solidFill>
                          <a:cs typeface="Calibri" pitchFamily="34" charset="0"/>
                        </a:rPr>
                        <a:t>Wubishet</a:t>
                      </a:r>
                      <a:r>
                        <a:rPr lang="en-US" altLang="ko-KR" sz="1400" b="1" dirty="0">
                          <a:solidFill>
                            <a:schemeClr val="tx1">
                              <a:lumMod val="75000"/>
                              <a:lumOff val="25000"/>
                            </a:schemeClr>
                          </a:solidFill>
                          <a:cs typeface="Calibri" pitchFamily="34" charset="0"/>
                        </a:rPr>
                        <a:t> </a:t>
                      </a:r>
                      <a:r>
                        <a:rPr lang="en-US" altLang="ko-KR" sz="1400" b="1" dirty="0" err="1">
                          <a:solidFill>
                            <a:schemeClr val="tx1">
                              <a:lumMod val="75000"/>
                              <a:lumOff val="25000"/>
                            </a:schemeClr>
                          </a:solidFill>
                          <a:cs typeface="Calibri" pitchFamily="34" charset="0"/>
                        </a:rPr>
                        <a:t>Damtie</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3" name="타원 5">
            <a:extLst>
              <a:ext uri="{FF2B5EF4-FFF2-40B4-BE49-F238E27FC236}">
                <a16:creationId xmlns:a16="http://schemas.microsoft.com/office/drawing/2014/main" id="{497F4154-3D3C-45B6-B18F-CC64FBE5D00D}"/>
              </a:ext>
            </a:extLst>
          </p:cNvPr>
          <p:cNvSpPr/>
          <p:nvPr/>
        </p:nvSpPr>
        <p:spPr>
          <a:xfrm>
            <a:off x="9467416"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5" name="Rectangle 4">
            <a:extLst>
              <a:ext uri="{FF2B5EF4-FFF2-40B4-BE49-F238E27FC236}">
                <a16:creationId xmlns:a16="http://schemas.microsoft.com/office/drawing/2014/main" id="{B1158B6D-DED7-D4E4-B521-54D491C740AE}"/>
              </a:ext>
            </a:extLst>
          </p:cNvPr>
          <p:cNvSpPr/>
          <p:nvPr/>
        </p:nvSpPr>
        <p:spPr>
          <a:xfrm>
            <a:off x="0" y="166256"/>
            <a:ext cx="1780309" cy="10113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phic 5">
            <a:extLst>
              <a:ext uri="{FF2B5EF4-FFF2-40B4-BE49-F238E27FC236}">
                <a16:creationId xmlns:a16="http://schemas.microsoft.com/office/drawing/2014/main" id="{54F97422-AE5F-A70C-DB2F-0B62AF2E6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78" y="2810693"/>
            <a:ext cx="921312" cy="843999"/>
          </a:xfrm>
          <a:prstGeom prst="rect">
            <a:avLst/>
          </a:prstGeom>
        </p:spPr>
      </p:pic>
      <p:pic>
        <p:nvPicPr>
          <p:cNvPr id="7" name="Graphic 6">
            <a:extLst>
              <a:ext uri="{FF2B5EF4-FFF2-40B4-BE49-F238E27FC236}">
                <a16:creationId xmlns:a16="http://schemas.microsoft.com/office/drawing/2014/main" id="{F848F94E-BA5F-4E9C-E647-718F5C3327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2249" y="2810692"/>
            <a:ext cx="921312" cy="843999"/>
          </a:xfrm>
          <a:prstGeom prst="rect">
            <a:avLst/>
          </a:prstGeom>
        </p:spPr>
      </p:pic>
      <p:pic>
        <p:nvPicPr>
          <p:cNvPr id="8" name="Graphic 7">
            <a:extLst>
              <a:ext uri="{FF2B5EF4-FFF2-40B4-BE49-F238E27FC236}">
                <a16:creationId xmlns:a16="http://schemas.microsoft.com/office/drawing/2014/main" id="{F5040C2B-461B-FCAA-1B0B-05A844782A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8729" y="2810691"/>
            <a:ext cx="921312" cy="843999"/>
          </a:xfrm>
          <a:prstGeom prst="rect">
            <a:avLst/>
          </a:prstGeom>
        </p:spPr>
      </p:pic>
      <p:pic>
        <p:nvPicPr>
          <p:cNvPr id="9" name="Graphic 8">
            <a:extLst>
              <a:ext uri="{FF2B5EF4-FFF2-40B4-BE49-F238E27FC236}">
                <a16:creationId xmlns:a16="http://schemas.microsoft.com/office/drawing/2014/main" id="{B621AFC5-1C39-E50E-0A29-3E5C2BBF3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3833" y="2825053"/>
            <a:ext cx="921312" cy="843999"/>
          </a:xfrm>
          <a:prstGeom prst="rect">
            <a:avLst/>
          </a:prstGeom>
        </p:spPr>
      </p:pic>
    </p:spTree>
    <p:extLst>
      <p:ext uri="{BB962C8B-B14F-4D97-AF65-F5344CB8AC3E}">
        <p14:creationId xmlns:p14="http://schemas.microsoft.com/office/powerpoint/2010/main" val="176082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dirty="0"/>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 Style</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65516" cy="769441"/>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Methods and Implementation</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 Results</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Conclusion</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Introduction</a:t>
            </a:r>
          </a:p>
        </p:txBody>
      </p:sp>
    </p:spTree>
    <p:extLst>
      <p:ext uri="{BB962C8B-B14F-4D97-AF65-F5344CB8AC3E}">
        <p14:creationId xmlns:p14="http://schemas.microsoft.com/office/powerpoint/2010/main" val="25927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23958" y="1061619"/>
            <a:ext cx="3310877" cy="584775"/>
          </a:xfrm>
          <a:prstGeom prst="rect">
            <a:avLst/>
          </a:prstGeom>
          <a:noFill/>
        </p:spPr>
        <p:txBody>
          <a:bodyPr wrap="square" rtlCol="0" anchor="ctr">
            <a:spAutoFit/>
          </a:bodyPr>
          <a:lstStyle/>
          <a:p>
            <a:r>
              <a:rPr lang="en-GB" altLang="ko-KR" sz="3200" dirty="0">
                <a:solidFill>
                  <a:schemeClr val="bg1"/>
                </a:solidFill>
                <a:cs typeface="Arial" pitchFamily="34" charset="0"/>
              </a:rPr>
              <a:t>Introduction</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dirty="0"/>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dirty="0"/>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930036" y="2184363"/>
            <a:ext cx="4396934" cy="3754874"/>
          </a:xfrm>
          <a:prstGeom prst="rect">
            <a:avLst/>
          </a:prstGeom>
          <a:noFill/>
        </p:spPr>
        <p:txBody>
          <a:bodyPr wrap="square" rtlCol="0">
            <a:spAutoFit/>
          </a:bodyPr>
          <a:lstStyle/>
          <a:p>
            <a:pPr algn="just"/>
            <a:r>
              <a:rPr lang="en-US" sz="1400" dirty="0"/>
              <a:t>Sparse Distributed Representation is a technique used to represent data in a sparse and distributed manner. </a:t>
            </a:r>
          </a:p>
          <a:p>
            <a:pPr algn="just"/>
            <a:endParaRPr lang="en-US" sz="1400" dirty="0"/>
          </a:p>
          <a:p>
            <a:pPr algn="just"/>
            <a:r>
              <a:rPr lang="en-US" sz="1400" dirty="0"/>
              <a:t>The key to SDR is its ability to encode information using binary values. Each neuron in an SDR represents a single bit of information. When multiple neurons are activated, they combine to form a larger representation of the input data. This allows us to represent complex patterns and relationships between different data points.</a:t>
            </a:r>
          </a:p>
          <a:p>
            <a:pPr algn="just"/>
            <a:endParaRPr lang="en-US" sz="1400" dirty="0"/>
          </a:p>
          <a:p>
            <a:pPr algn="just"/>
            <a:r>
              <a:rPr lang="en-US" sz="1400" dirty="0"/>
              <a:t>One of the most popular applications of SDR is in classification problems, where it can be used to classify data into different categories.</a:t>
            </a:r>
          </a:p>
          <a:p>
            <a:pPr algn="just"/>
            <a:endParaRPr lang="en-US" sz="1400" dirty="0"/>
          </a:p>
          <a:p>
            <a:pPr algn="just"/>
            <a:endParaRPr lang="en-US" sz="1400" dirty="0"/>
          </a:p>
        </p:txBody>
      </p:sp>
      <p:pic>
        <p:nvPicPr>
          <p:cNvPr id="1026" name="Picture 2" descr="Sparse Distributed Representations - Numenta Theory - HTM Forum">
            <a:extLst>
              <a:ext uri="{FF2B5EF4-FFF2-40B4-BE49-F238E27FC236}">
                <a16:creationId xmlns:a16="http://schemas.microsoft.com/office/drawing/2014/main" id="{DCE30BC8-3543-EC93-9458-246F0322FD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rot="1029522">
            <a:off x="5475865" y="754214"/>
            <a:ext cx="2762515" cy="246406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EAFB3D-D71C-C361-50AF-64519BD2D41D}"/>
              </a:ext>
            </a:extLst>
          </p:cNvPr>
          <p:cNvSpPr txBox="1"/>
          <p:nvPr/>
        </p:nvSpPr>
        <p:spPr>
          <a:xfrm>
            <a:off x="6338437" y="1599588"/>
            <a:ext cx="2021136" cy="584775"/>
          </a:xfrm>
          <a:prstGeom prst="rect">
            <a:avLst/>
          </a:prstGeom>
          <a:noFill/>
        </p:spPr>
        <p:txBody>
          <a:bodyPr wrap="square" rtlCol="0" anchor="ctr">
            <a:spAutoFit/>
          </a:bodyPr>
          <a:lstStyle/>
          <a:p>
            <a:r>
              <a:rPr lang="en-US" sz="3200" dirty="0">
                <a:solidFill>
                  <a:schemeClr val="accent4"/>
                </a:solidFill>
              </a:rPr>
              <a:t>SDR</a:t>
            </a:r>
          </a:p>
        </p:txBody>
      </p:sp>
      <p:grpSp>
        <p:nvGrpSpPr>
          <p:cNvPr id="3" name="Group 2">
            <a:extLst>
              <a:ext uri="{FF2B5EF4-FFF2-40B4-BE49-F238E27FC236}">
                <a16:creationId xmlns:a16="http://schemas.microsoft.com/office/drawing/2014/main" id="{D3FFF84D-3F3E-FF8D-AD52-52811489A09D}"/>
              </a:ext>
            </a:extLst>
          </p:cNvPr>
          <p:cNvGrpSpPr/>
          <p:nvPr/>
        </p:nvGrpSpPr>
        <p:grpSpPr>
          <a:xfrm>
            <a:off x="6224063" y="1553284"/>
            <a:ext cx="86235" cy="756643"/>
            <a:chOff x="705340" y="3177056"/>
            <a:chExt cx="86235" cy="756643"/>
          </a:xfrm>
          <a:solidFill>
            <a:schemeClr val="accent4"/>
          </a:solidFill>
        </p:grpSpPr>
        <p:sp>
          <p:nvSpPr>
            <p:cNvPr id="5" name="Rectangle 4">
              <a:extLst>
                <a:ext uri="{FF2B5EF4-FFF2-40B4-BE49-F238E27FC236}">
                  <a16:creationId xmlns:a16="http://schemas.microsoft.com/office/drawing/2014/main" id="{CD5EF715-F5AC-37E4-F109-C152C85245B7}"/>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5" name="Rectangle 14">
              <a:extLst>
                <a:ext uri="{FF2B5EF4-FFF2-40B4-BE49-F238E27FC236}">
                  <a16:creationId xmlns:a16="http://schemas.microsoft.com/office/drawing/2014/main" id="{4A60AC59-98CD-C9AE-93F2-133DF9A96D0E}"/>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Tree>
    <p:extLst>
      <p:ext uri="{BB962C8B-B14F-4D97-AF65-F5344CB8AC3E}">
        <p14:creationId xmlns:p14="http://schemas.microsoft.com/office/powerpoint/2010/main" val="243363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a:xfrm>
            <a:off x="1" y="312876"/>
            <a:ext cx="12192000" cy="792605"/>
          </a:xfrm>
        </p:spPr>
        <p:txBody>
          <a:bodyPr/>
          <a:lstStyle/>
          <a:p>
            <a:r>
              <a:rPr lang="en-US" dirty="0"/>
              <a:t>Input for SDR Classifier </a:t>
            </a:r>
          </a:p>
        </p:txBody>
      </p:sp>
      <p:sp>
        <p:nvSpPr>
          <p:cNvPr id="3" name="Oval 2">
            <a:extLst>
              <a:ext uri="{FF2B5EF4-FFF2-40B4-BE49-F238E27FC236}">
                <a16:creationId xmlns:a16="http://schemas.microsoft.com/office/drawing/2014/main" id="{133B0E7B-0E58-43A0-88FC-794C043EB0DF}"/>
              </a:ext>
            </a:extLst>
          </p:cNvPr>
          <p:cNvSpPr/>
          <p:nvPr/>
        </p:nvSpPr>
        <p:spPr>
          <a:xfrm>
            <a:off x="4055934" y="5167017"/>
            <a:ext cx="3318486"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D92ED873-13CE-4E55-BCC5-5AB15A39B02E}"/>
              </a:ext>
            </a:extLst>
          </p:cNvPr>
          <p:cNvSpPr/>
          <p:nvPr/>
        </p:nvSpPr>
        <p:spPr>
          <a:xfrm>
            <a:off x="5418146" y="4254899"/>
            <a:ext cx="173537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F277E4A7-CCA3-4C64-B89F-9487147317F8}"/>
              </a:ext>
            </a:extLst>
          </p:cNvPr>
          <p:cNvSpPr/>
          <p:nvPr/>
        </p:nvSpPr>
        <p:spPr>
          <a:xfrm>
            <a:off x="4011016" y="3394185"/>
            <a:ext cx="180000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5294878" y="2533473"/>
            <a:ext cx="1858638"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4055934" y="1538534"/>
            <a:ext cx="17550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3429513" y="2951291"/>
            <a:ext cx="1808311" cy="89273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3429514" y="4661304"/>
            <a:ext cx="1865364"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3CF9BCD8-07ED-4606-AECB-C695DCAD60BD}"/>
              </a:ext>
            </a:extLst>
          </p:cNvPr>
          <p:cNvSpPr txBox="1"/>
          <p:nvPr/>
        </p:nvSpPr>
        <p:spPr>
          <a:xfrm>
            <a:off x="5811016" y="4501987"/>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Encoder</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2517936" y="3614787"/>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Spatial Pooler</a:t>
            </a:r>
            <a:endParaRPr lang="ko-KR" altLang="en-US" sz="1400" b="1"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id="{624242DD-B241-4F2A-B4E9-BCA13FEAC4D7}"/>
              </a:ext>
            </a:extLst>
          </p:cNvPr>
          <p:cNvGrpSpPr/>
          <p:nvPr/>
        </p:nvGrpSpPr>
        <p:grpSpPr>
          <a:xfrm>
            <a:off x="4667743" y="5279898"/>
            <a:ext cx="3144280" cy="523220"/>
            <a:chOff x="1715369" y="1766707"/>
            <a:chExt cx="1783314" cy="523220"/>
          </a:xfrm>
        </p:grpSpPr>
        <p:sp>
          <p:nvSpPr>
            <p:cNvPr id="22" name="TextBox 21">
              <a:extLst>
                <a:ext uri="{FF2B5EF4-FFF2-40B4-BE49-F238E27FC236}">
                  <a16:creationId xmlns:a16="http://schemas.microsoft.com/office/drawing/2014/main" id="{B6C36E76-EF3C-499B-AE03-B2A2D36C5208}"/>
                </a:ext>
              </a:extLst>
            </p:cNvPr>
            <p:cNvSpPr txBox="1"/>
            <p:nvPr/>
          </p:nvSpPr>
          <p:spPr>
            <a:xfrm>
              <a:off x="1724503" y="2012928"/>
              <a:ext cx="1774180"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Predicted Fields and other Fields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Given Input</a:t>
              </a:r>
              <a:endParaRPr lang="ko-KR" altLang="en-US" sz="14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6D052AF8-0A77-A811-1374-1A10A47AF9C7}"/>
              </a:ext>
            </a:extLst>
          </p:cNvPr>
          <p:cNvSpPr txBox="1"/>
          <p:nvPr/>
        </p:nvSpPr>
        <p:spPr>
          <a:xfrm>
            <a:off x="5411676" y="275389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Temporal Memory</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CADA4060-1A69-BC0E-4179-38631B00E598}"/>
              </a:ext>
            </a:extLst>
          </p:cNvPr>
          <p:cNvSpPr txBox="1"/>
          <p:nvPr/>
        </p:nvSpPr>
        <p:spPr>
          <a:xfrm>
            <a:off x="4276584" y="177296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SDR Classifier</a:t>
            </a:r>
            <a:endParaRPr lang="ko-KR" altLang="en-US" sz="1400" b="1" dirty="0">
              <a:solidFill>
                <a:schemeClr val="tx1">
                  <a:lumMod val="75000"/>
                  <a:lumOff val="25000"/>
                </a:schemeClr>
              </a:solidFill>
              <a:cs typeface="Arial" pitchFamily="34" charset="0"/>
            </a:endParaRPr>
          </a:p>
        </p:txBody>
      </p:sp>
      <p:sp>
        <p:nvSpPr>
          <p:cNvPr id="33" name="Freeform 67">
            <a:extLst>
              <a:ext uri="{FF2B5EF4-FFF2-40B4-BE49-F238E27FC236}">
                <a16:creationId xmlns:a16="http://schemas.microsoft.com/office/drawing/2014/main" id="{E25B3846-5143-E4CA-4850-E0F4D649717B}"/>
              </a:ext>
            </a:extLst>
          </p:cNvPr>
          <p:cNvSpPr/>
          <p:nvPr/>
        </p:nvSpPr>
        <p:spPr>
          <a:xfrm>
            <a:off x="5927814" y="1748901"/>
            <a:ext cx="3464761" cy="168009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AD5055F7-F1D0-E1F7-5235-38E43C744BC0}"/>
              </a:ext>
            </a:extLst>
          </p:cNvPr>
          <p:cNvSpPr/>
          <p:nvPr/>
        </p:nvSpPr>
        <p:spPr>
          <a:xfrm>
            <a:off x="8231989" y="3018937"/>
            <a:ext cx="2507713" cy="748982"/>
          </a:xfrm>
          <a:prstGeom prst="ellipse">
            <a:avLst/>
          </a:prstGeom>
          <a:solidFill>
            <a:schemeClr val="bg1"/>
          </a:solidFill>
          <a:ln w="63500">
            <a:solidFill>
              <a:srgbClr val="002060"/>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6" name="TextBox 35">
            <a:extLst>
              <a:ext uri="{FF2B5EF4-FFF2-40B4-BE49-F238E27FC236}">
                <a16:creationId xmlns:a16="http://schemas.microsoft.com/office/drawing/2014/main" id="{13CE27CC-937D-0BAD-D1F6-DF02FF18F515}"/>
              </a:ext>
            </a:extLst>
          </p:cNvPr>
          <p:cNvSpPr txBox="1"/>
          <p:nvPr/>
        </p:nvSpPr>
        <p:spPr>
          <a:xfrm>
            <a:off x="8385673" y="3174013"/>
            <a:ext cx="312817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Record Number of Input at </a:t>
            </a:r>
            <a:r>
              <a:rPr lang="en-US" altLang="ko-KR" sz="1200" dirty="0" err="1">
                <a:solidFill>
                  <a:schemeClr val="tx1">
                    <a:lumMod val="75000"/>
                    <a:lumOff val="25000"/>
                  </a:schemeClr>
                </a:solidFill>
                <a:cs typeface="Arial" pitchFamily="34" charset="0"/>
              </a:rPr>
              <a:t>t+n</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Bucket Index of Input at </a:t>
            </a:r>
            <a:r>
              <a:rPr lang="en-US" altLang="ko-KR" sz="1200" dirty="0" err="1">
                <a:solidFill>
                  <a:schemeClr val="tx1">
                    <a:lumMod val="75000"/>
                    <a:lumOff val="25000"/>
                  </a:schemeClr>
                </a:solidFill>
                <a:cs typeface="Arial" pitchFamily="34" charset="0"/>
              </a:rPr>
              <a:t>t+n</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cxnSp>
        <p:nvCxnSpPr>
          <p:cNvPr id="38" name="Connector: Elbow 37">
            <a:extLst>
              <a:ext uri="{FF2B5EF4-FFF2-40B4-BE49-F238E27FC236}">
                <a16:creationId xmlns:a16="http://schemas.microsoft.com/office/drawing/2014/main" id="{A8B0F512-7A57-7546-7453-F8A32E0D689F}"/>
              </a:ext>
            </a:extLst>
          </p:cNvPr>
          <p:cNvCxnSpPr>
            <a:cxnSpLocks/>
          </p:cNvCxnSpPr>
          <p:nvPr/>
        </p:nvCxnSpPr>
        <p:spPr>
          <a:xfrm rot="10800000" flipV="1">
            <a:off x="7267923" y="3889860"/>
            <a:ext cx="2124652" cy="919906"/>
          </a:xfrm>
          <a:prstGeom prst="bentConnector3">
            <a:avLst>
              <a:gd name="adj1" fmla="val -559"/>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26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Methods and Implementation</a:t>
            </a:r>
          </a:p>
        </p:txBody>
      </p:sp>
    </p:spTree>
    <p:extLst>
      <p:ext uri="{BB962C8B-B14F-4D97-AF65-F5344CB8AC3E}">
        <p14:creationId xmlns:p14="http://schemas.microsoft.com/office/powerpoint/2010/main" val="38371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Compute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196820" y="2352311"/>
            <a:ext cx="4413010" cy="3323987"/>
          </a:xfrm>
          <a:prstGeom prst="rect">
            <a:avLst/>
          </a:prstGeom>
          <a:noFill/>
        </p:spPr>
        <p:txBody>
          <a:bodyPr wrap="square" rtlCol="0">
            <a:spAutoFit/>
          </a:bodyPr>
          <a:lstStyle/>
          <a:p>
            <a:pPr algn="just"/>
            <a:r>
              <a:rPr lang="en-US" altLang="ko-KR" sz="1400" dirty="0">
                <a:solidFill>
                  <a:schemeClr val="bg1"/>
                </a:solidFill>
                <a:cs typeface="Arial" pitchFamily="34" charset="0"/>
              </a:rPr>
              <a:t>The compute method of the SDR Classifier is responsible for computing the predicted output based on the current input and previous state.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compute method operates by:</a:t>
            </a:r>
          </a:p>
          <a:p>
            <a:pPr algn="just"/>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calculating the overlap between the current input and each of the stored patterns in the classifier's memory.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Selecting the best-matching stored pattern based on the highest overlap value.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Updating its memory with the current input and predicted output. </a:t>
            </a:r>
          </a:p>
        </p:txBody>
      </p:sp>
    </p:spTree>
    <p:extLst>
      <p:ext uri="{BB962C8B-B14F-4D97-AF65-F5344CB8AC3E}">
        <p14:creationId xmlns:p14="http://schemas.microsoft.com/office/powerpoint/2010/main" val="244384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Calculation Error</a:t>
            </a: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300604" y="2080606"/>
            <a:ext cx="4413010" cy="4345870"/>
          </a:xfrm>
          <a:prstGeom prst="rect">
            <a:avLst/>
          </a:prstGeom>
          <a:noFill/>
        </p:spPr>
        <p:txBody>
          <a:bodyPr wrap="square" rtlCol="0">
            <a:spAutoFit/>
          </a:bodyPr>
          <a:lstStyle/>
          <a:p>
            <a:pPr algn="just">
              <a:lnSpc>
                <a:spcPct val="150000"/>
              </a:lnSpc>
            </a:pPr>
            <a:r>
              <a:rPr lang="en-US" altLang="ko-KR" sz="1400" dirty="0">
                <a:solidFill>
                  <a:schemeClr val="bg1"/>
                </a:solidFill>
                <a:cs typeface="Arial" pitchFamily="34" charset="0"/>
              </a:rPr>
              <a:t>To determine if the predicted bucket matches the actual bucket, we compare the elements of the predicted probability distribution </a:t>
            </a:r>
            <a:r>
              <a:rPr lang="ko-KR" altLang="en-US" sz="1400" dirty="0">
                <a:solidFill>
                  <a:schemeClr val="bg1"/>
                </a:solidFill>
                <a:cs typeface="Arial" pitchFamily="34" charset="0"/>
              </a:rPr>
              <a:t>𝑦 </a:t>
            </a:r>
            <a:r>
              <a:rPr lang="en-US" altLang="ko-KR" sz="1400" dirty="0">
                <a:solidFill>
                  <a:schemeClr val="bg1"/>
                </a:solidFill>
                <a:cs typeface="Arial" pitchFamily="34" charset="0"/>
              </a:rPr>
              <a:t>with the elements of the target distribution </a:t>
            </a:r>
            <a:r>
              <a:rPr lang="ko-KR" altLang="en-US" sz="1400" dirty="0">
                <a:solidFill>
                  <a:schemeClr val="bg1"/>
                </a:solidFill>
                <a:cs typeface="Arial" pitchFamily="34" charset="0"/>
              </a:rPr>
              <a:t>𝑧</a:t>
            </a:r>
            <a:r>
              <a:rPr lang="en-US" altLang="ko-KR" sz="1400" dirty="0">
                <a:solidFill>
                  <a:schemeClr val="bg1"/>
                </a:solidFill>
                <a:cs typeface="Arial" pitchFamily="34" charset="0"/>
              </a:rPr>
              <a:t>. This is done by calculating errors for each element of </a:t>
            </a:r>
            <a:r>
              <a:rPr lang="ko-KR" altLang="en-US" sz="1400" dirty="0">
                <a:solidFill>
                  <a:schemeClr val="bg1"/>
                </a:solidFill>
                <a:cs typeface="Arial" pitchFamily="34" charset="0"/>
              </a:rPr>
              <a:t>𝑦</a:t>
            </a:r>
            <a:r>
              <a:rPr lang="en-US" altLang="ko-KR" sz="1400" dirty="0">
                <a:solidFill>
                  <a:schemeClr val="bg1"/>
                </a:solidFill>
                <a:cs typeface="Arial" pitchFamily="34" charset="0"/>
              </a:rPr>
              <a:t>:</a:t>
            </a:r>
          </a:p>
          <a:p>
            <a:pPr algn="ctr">
              <a:lnSpc>
                <a:spcPct val="150000"/>
              </a:lnSpc>
            </a:pPr>
            <a:r>
              <a:rPr lang="en-US" sz="1800" b="1"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error</a:t>
            </a:r>
            <a:r>
              <a:rPr lang="en-US" sz="1800" b="1" baseline="-250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j</a:t>
            </a:r>
            <a:r>
              <a:rPr lang="en-US" sz="18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b="1"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z</a:t>
            </a:r>
            <a:r>
              <a:rPr lang="en-US" sz="1800" b="1" baseline="-250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j</a:t>
            </a:r>
            <a:r>
              <a:rPr lang="en-US" sz="18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b="1"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y</a:t>
            </a:r>
            <a:r>
              <a:rPr lang="en-US" sz="1800" b="1" baseline="-250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j</a:t>
            </a:r>
            <a:endParaRPr lang="en-US" sz="1400" dirty="0">
              <a:solidFill>
                <a:schemeClr val="bg1"/>
              </a:solidFill>
              <a:cs typeface="Arial" pitchFamily="34" charset="0"/>
            </a:endParaRPr>
          </a:p>
          <a:p>
            <a:pPr algn="just">
              <a:lnSpc>
                <a:spcPct val="150000"/>
              </a:lnSpc>
            </a:pPr>
            <a:r>
              <a:rPr lang="en-US" sz="1400" dirty="0">
                <a:solidFill>
                  <a:schemeClr val="bg1"/>
                </a:solidFill>
                <a:cs typeface="Arial" pitchFamily="34" charset="0"/>
              </a:rPr>
              <a:t>j indicates the row of the matrix, and each row belongs to one of the OUs. The error calculated using the previously mentioned formula represents the deviation of the predicted probability from the target probability. In order to address this deviation, the error is used to update the weight matrix. </a:t>
            </a:r>
          </a:p>
          <a:p>
            <a:pPr algn="ctr">
              <a:lnSpc>
                <a:spcPct val="150000"/>
              </a:lnSpc>
            </a:pPr>
            <a:endParaRPr lang="en-US" altLang="ko-KR" sz="1400" dirty="0">
              <a:solidFill>
                <a:schemeClr val="bg1"/>
              </a:solidFill>
              <a:cs typeface="Arial" pitchFamily="34" charset="0"/>
            </a:endParaRPr>
          </a:p>
        </p:txBody>
      </p:sp>
      <p:grpSp>
        <p:nvGrpSpPr>
          <p:cNvPr id="3" name="Group 2">
            <a:extLst>
              <a:ext uri="{FF2B5EF4-FFF2-40B4-BE49-F238E27FC236}">
                <a16:creationId xmlns:a16="http://schemas.microsoft.com/office/drawing/2014/main" id="{CF3D692B-EACE-4A2D-D753-1AF36121F5EE}"/>
              </a:ext>
            </a:extLst>
          </p:cNvPr>
          <p:cNvGrpSpPr/>
          <p:nvPr/>
        </p:nvGrpSpPr>
        <p:grpSpPr>
          <a:xfrm>
            <a:off x="2033072" y="2907560"/>
            <a:ext cx="2742045" cy="2238729"/>
            <a:chOff x="2491486" y="2166705"/>
            <a:chExt cx="4786450" cy="3429727"/>
          </a:xfrm>
          <a:solidFill>
            <a:schemeClr val="bg1"/>
          </a:solidFill>
        </p:grpSpPr>
        <p:grpSp>
          <p:nvGrpSpPr>
            <p:cNvPr id="5" name="Graphic 166">
              <a:extLst>
                <a:ext uri="{FF2B5EF4-FFF2-40B4-BE49-F238E27FC236}">
                  <a16:creationId xmlns:a16="http://schemas.microsoft.com/office/drawing/2014/main" id="{836CF1AB-1008-5CD7-1ED4-BDE70F5E7F37}"/>
                </a:ext>
              </a:extLst>
            </p:cNvPr>
            <p:cNvGrpSpPr/>
            <p:nvPr/>
          </p:nvGrpSpPr>
          <p:grpSpPr>
            <a:xfrm rot="10800000">
              <a:off x="2739541" y="2574234"/>
              <a:ext cx="3581400" cy="752475"/>
              <a:chOff x="4305300" y="3052762"/>
              <a:chExt cx="3581400" cy="752475"/>
            </a:xfrm>
            <a:grpFill/>
          </p:grpSpPr>
          <p:sp>
            <p:nvSpPr>
              <p:cNvPr id="220" name="Freeform: Shape 219">
                <a:extLst>
                  <a:ext uri="{FF2B5EF4-FFF2-40B4-BE49-F238E27FC236}">
                    <a16:creationId xmlns:a16="http://schemas.microsoft.com/office/drawing/2014/main" id="{27D661E4-9A56-48D1-2DE6-62265F3537F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372B303-8F4E-61B6-4986-F684DF7D843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D52E4D2-F066-4EDA-8373-746CB270E767}"/>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822CF5-F223-633A-EFBA-3E76055E4F4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FD9A3D2-0902-8C69-FA68-BA4DB7B2867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3C37FAD-5646-A70C-DFE5-7DA611734437}"/>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521DA31-0685-98BD-9BEA-EB0D09BB7A0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C1EFC8B-7310-9DBD-989E-478239DC7A3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36DCBBE-C8B4-6F01-CE44-B8F2A4FEEBF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5CD74F7-F4BB-983D-7C4A-E1470F6524E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CD1603B-187F-F2E6-A8BF-0236DE23990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CA1E7E0-ECF2-F6A0-915B-B0C084E642D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972855E-8150-9172-BE31-20E97BCED8F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FF1AF03-66FE-C12B-0179-4D78BD78110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1728A00-B24B-91E7-D08B-93006460E86E}"/>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02D1781-687B-4D07-D421-6AB726045C3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FE13294-3EA0-B050-0D2F-6C6D2AA9A45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E856DE0-BC72-E952-BCB2-DCDD94A5485E}"/>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428AB481-7F22-EF38-B068-EF441DE98FB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1AD9650-4353-3D71-10CB-D1F6A42B62F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6" name="Graphic 5">
              <a:extLst>
                <a:ext uri="{FF2B5EF4-FFF2-40B4-BE49-F238E27FC236}">
                  <a16:creationId xmlns:a16="http://schemas.microsoft.com/office/drawing/2014/main" id="{0B37C07F-1F06-CA98-1C8B-53D96BCAF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7" name="Graphic 6">
              <a:extLst>
                <a:ext uri="{FF2B5EF4-FFF2-40B4-BE49-F238E27FC236}">
                  <a16:creationId xmlns:a16="http://schemas.microsoft.com/office/drawing/2014/main" id="{875851F8-BA3B-821E-E948-46AEC6CB26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8" name="Graphic 7">
              <a:extLst>
                <a:ext uri="{FF2B5EF4-FFF2-40B4-BE49-F238E27FC236}">
                  <a16:creationId xmlns:a16="http://schemas.microsoft.com/office/drawing/2014/main" id="{2188C56A-2F18-CC6B-7E7B-37FBD7907E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1" name="Graphic 166">
              <a:extLst>
                <a:ext uri="{FF2B5EF4-FFF2-40B4-BE49-F238E27FC236}">
                  <a16:creationId xmlns:a16="http://schemas.microsoft.com/office/drawing/2014/main" id="{2445A62A-991E-5175-FC6C-A7407C72DA8B}"/>
                </a:ext>
              </a:extLst>
            </p:cNvPr>
            <p:cNvGrpSpPr/>
            <p:nvPr/>
          </p:nvGrpSpPr>
          <p:grpSpPr>
            <a:xfrm rot="10800000">
              <a:off x="2854450" y="3801472"/>
              <a:ext cx="3581400" cy="752475"/>
              <a:chOff x="4305300" y="3052762"/>
              <a:chExt cx="3581400" cy="752475"/>
            </a:xfrm>
            <a:grpFill/>
          </p:grpSpPr>
          <p:sp>
            <p:nvSpPr>
              <p:cNvPr id="200" name="Freeform: Shape 199">
                <a:extLst>
                  <a:ext uri="{FF2B5EF4-FFF2-40B4-BE49-F238E27FC236}">
                    <a16:creationId xmlns:a16="http://schemas.microsoft.com/office/drawing/2014/main" id="{5A80ECDA-2C61-3A66-5BEC-6D55B4A5757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D487754-B11F-4E6C-E495-979DEA31D1B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1637265-84D8-AB5E-3CE3-D4B47450245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88EB1EB-E57E-546F-EDF6-437CBCA4B46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B04CBDB-DC04-0556-EBC3-A2D6B08ACE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AF4645F-7199-132F-06D5-8C77327725B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7A3EEE0-63B0-7B41-5094-C47E3BA8231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E357370-587C-C8D8-A145-4A5EC254F82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A8E039-BA5F-B7A3-D5E6-D80300B1AEC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49A4206-6B30-4EA8-4C89-442A43C64119}"/>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2280247-5B41-A20B-5715-1722D1D0B30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52B5B83E-9D86-FFED-BBE3-1ED04EBC286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D216BF4-2393-2D61-B298-48C781A0006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0137A64-D426-72DA-2211-5036594FFE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CD03DB4-5D29-0385-AA31-9453445BF6E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C929D78-7779-7568-37B5-E33B3693EF0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7208E00-B510-0EE5-5847-2328CD24278D}"/>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74A4BB3-5205-00A1-A789-F09E5E0E065D}"/>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F4D3021-4713-6412-174A-EC125C864C4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BF2CE1E-5641-DD31-6541-3CE5E8F4E87A}"/>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94D37E81-D3C8-42D6-769D-A9D07E224E5C}"/>
                </a:ext>
              </a:extLst>
            </p:cNvPr>
            <p:cNvGrpSpPr/>
            <p:nvPr/>
          </p:nvGrpSpPr>
          <p:grpSpPr>
            <a:xfrm>
              <a:off x="3823543" y="2188695"/>
              <a:ext cx="2667773" cy="560516"/>
              <a:chOff x="4305300" y="3052762"/>
              <a:chExt cx="3581400" cy="752475"/>
            </a:xfrm>
            <a:grpFill/>
          </p:grpSpPr>
          <p:sp>
            <p:nvSpPr>
              <p:cNvPr id="180" name="Freeform: Shape 179">
                <a:extLst>
                  <a:ext uri="{FF2B5EF4-FFF2-40B4-BE49-F238E27FC236}">
                    <a16:creationId xmlns:a16="http://schemas.microsoft.com/office/drawing/2014/main" id="{866FEB05-3A6B-8DBE-2E68-15BC23652734}"/>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347D03F-D447-22DC-C6BE-C8C37BB3F9E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220FB16-8491-1026-F5D9-B0CE2EDA5E1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1ACD8DC-872D-48DE-10C4-19379CE0080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0710C12-67BD-0ADE-5610-B38A904ADA1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94EE141-6165-2083-81DB-7514115DEA8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17B39D5-F9F0-5BB8-6999-8FA48510DE60}"/>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C46AC63-B6EA-A3C7-E2D3-46BA5A7C3F0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0C38334-69F2-4A60-67D6-0328212BFC2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DA32195-E523-0C1F-285C-3896A1C1C70F}"/>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AD661A-C52E-7756-48B9-F4548C4CC25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FFE59C8-4902-A139-3FC4-36119A4C6E7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36ABD94-81AC-47DD-9392-F0516F515E9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C976F5D-73B7-3EF6-97AD-44B9DB016F4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E59F8E8-F823-D9C1-B21C-86103D863966}"/>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2EF4034-71F0-E5B4-6374-D4280801FDD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9E92ECD-8A3A-2F83-5AC1-8E00076A515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ABFCA26-12FC-E770-09DB-72142B7D41B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62E44E6-B14B-84EC-F78B-4245B5BE72EC}"/>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900DCC6-2BDE-80DC-8452-A53AAB72BD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234">
              <a:extLst>
                <a:ext uri="{FF2B5EF4-FFF2-40B4-BE49-F238E27FC236}">
                  <a16:creationId xmlns:a16="http://schemas.microsoft.com/office/drawing/2014/main" id="{2C1027C8-3B30-801F-CD7D-DD5986925C6D}"/>
                </a:ext>
              </a:extLst>
            </p:cNvPr>
            <p:cNvGrpSpPr/>
            <p:nvPr/>
          </p:nvGrpSpPr>
          <p:grpSpPr>
            <a:xfrm>
              <a:off x="3273841" y="2338140"/>
              <a:ext cx="3495664" cy="1188682"/>
              <a:chOff x="7540326" y="1358451"/>
              <a:chExt cx="4257675" cy="1447800"/>
            </a:xfrm>
            <a:grpFill/>
          </p:grpSpPr>
          <p:sp>
            <p:nvSpPr>
              <p:cNvPr id="174" name="Freeform: Shape 173">
                <a:extLst>
                  <a:ext uri="{FF2B5EF4-FFF2-40B4-BE49-F238E27FC236}">
                    <a16:creationId xmlns:a16="http://schemas.microsoft.com/office/drawing/2014/main" id="{02D532F6-B8A5-97CA-AB5B-D51FEC02BC45}"/>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D376D70-2E2F-4F27-C5DC-C5D5DD0B7B19}"/>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4723BF3-FEFA-40AB-7FD9-01267174BD3F}"/>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0F632BA-B121-744A-D127-96DED41DD3A7}"/>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E7557CB-D9B1-5339-8B11-426F4C870017}"/>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769DC7C-4BC1-6535-8C33-99358FF11640}"/>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5" name="Graphic 166">
              <a:extLst>
                <a:ext uri="{FF2B5EF4-FFF2-40B4-BE49-F238E27FC236}">
                  <a16:creationId xmlns:a16="http://schemas.microsoft.com/office/drawing/2014/main" id="{78923C1A-AFC7-90B5-5216-F536E70E9C57}"/>
                </a:ext>
              </a:extLst>
            </p:cNvPr>
            <p:cNvGrpSpPr/>
            <p:nvPr/>
          </p:nvGrpSpPr>
          <p:grpSpPr>
            <a:xfrm>
              <a:off x="4054049" y="5011904"/>
              <a:ext cx="2667773" cy="560516"/>
              <a:chOff x="4305300" y="3052762"/>
              <a:chExt cx="3581400" cy="752475"/>
            </a:xfrm>
            <a:grpFill/>
          </p:grpSpPr>
          <p:sp>
            <p:nvSpPr>
              <p:cNvPr id="154" name="Freeform: Shape 153">
                <a:extLst>
                  <a:ext uri="{FF2B5EF4-FFF2-40B4-BE49-F238E27FC236}">
                    <a16:creationId xmlns:a16="http://schemas.microsoft.com/office/drawing/2014/main" id="{3F80250E-FC7F-95EE-4593-DE58ECE13E7E}"/>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269A6E7-6804-99C2-42F1-B07D085712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B3F735-E9AF-E7B6-27DB-556E91A65941}"/>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6721EDA-164B-2F1B-6EDE-09A1C024819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7490D2E-A0F7-194F-5DDD-A1C61A932FD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3504D84-A970-0614-1A0E-9D2E91AE8308}"/>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BEFA329-1BFE-A565-AB98-B00386B1CF8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491DBAE-5E25-195A-D3AA-42EE959DB73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0537FFC-665C-0AE2-A7A9-54B16A828A3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91D66E7-7CDE-BF6E-90D8-8AC8C8CDA0B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BF1EAF0-2183-B2E5-A94E-443A8EC4E54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81FB62F-4E58-C2EE-4484-BB814786AA8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D15440A-DADA-95EC-9F71-6D6ED1ED22D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30F084A-E43C-4A94-E607-A0CFC9F67D6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6639EE1-CCB8-CFC1-53CF-18E7A3E8948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E83142-F2D8-CBF1-77B2-A761C498BEF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7A4EBCC-96B7-6824-36BF-B3A32F2E4FE5}"/>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BBB09F0-8694-C9FC-FABA-4FB66A2059EC}"/>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E1C58AB-9209-421B-EE0F-E1CD7E56E13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6A17922-280D-AE8E-A034-75640C3E3C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6" name="Graphic 3">
              <a:extLst>
                <a:ext uri="{FF2B5EF4-FFF2-40B4-BE49-F238E27FC236}">
                  <a16:creationId xmlns:a16="http://schemas.microsoft.com/office/drawing/2014/main" id="{4BCB6B5B-4C11-41A1-CC30-1CE8E95000E6}"/>
                </a:ext>
              </a:extLst>
            </p:cNvPr>
            <p:cNvGrpSpPr/>
            <p:nvPr/>
          </p:nvGrpSpPr>
          <p:grpSpPr>
            <a:xfrm>
              <a:off x="4386205" y="2166705"/>
              <a:ext cx="2891731" cy="3429727"/>
              <a:chOff x="5276850" y="2457450"/>
              <a:chExt cx="1638300" cy="1943100"/>
            </a:xfrm>
            <a:grpFill/>
          </p:grpSpPr>
          <p:sp>
            <p:nvSpPr>
              <p:cNvPr id="27" name="Freeform: Shape 26">
                <a:extLst>
                  <a:ext uri="{FF2B5EF4-FFF2-40B4-BE49-F238E27FC236}">
                    <a16:creationId xmlns:a16="http://schemas.microsoft.com/office/drawing/2014/main" id="{311A8BB3-71B8-B3BA-3175-DC7EA6BBEEFE}"/>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7E0513-D4C9-3D2D-2915-F701CA2D95F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2C09B70-CF95-77D2-9501-BDF9AE3EA731}"/>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830C1A-B546-92A2-0C64-93F23B9445B4}"/>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16A9234-9AF0-51D4-BFF3-90981CE0B6C4}"/>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08D49A-A621-B5F0-4CCC-147A644A831C}"/>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247E20-29F5-E29F-7440-8CDBE642C0C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0021E79-5429-83D8-81BC-E7D0B99BB3D3}"/>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6327B2-F766-7618-3EE7-40A9451C6313}"/>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E35CF91-2BD3-2E25-4D90-AB107E30F0A5}"/>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E197FD4-9546-BFEA-630F-7E5C229D6F5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1F2E4D0-84C4-6AE1-ED64-B2123FD5B0C7}"/>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E6090A-64F4-E548-043A-3EBC5743B4A7}"/>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8DFF54-7628-7FAB-B2F9-DE6767E117A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A6D3B53-C7C7-E32B-08D7-908939F50CD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CD4E48-CB6C-3771-B7B9-4E31B5B31FE9}"/>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46A7FAD-65E8-F7AC-9420-07B1F95580A5}"/>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47E5DF-2273-6B4A-9E94-5AE096AA0BE8}"/>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7003CEB-677E-3175-1642-23ADF254A66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28CD4DF-8747-0CD7-ACDD-BB6FB53DDEB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0648FA8-59DA-CADB-AD5B-9B047289FDB2}"/>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93365-F778-16CD-8687-F2F892C33361}"/>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690A70-6F9E-8E25-0594-32FECF01F9F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1286F94-6538-05CF-6C7E-6E0090824620}"/>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59524-0946-8987-738E-7425EEFA92B1}"/>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AE31CF7-3B11-D6D8-AC02-D41DBD0FE5D1}"/>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69E1550-4D3D-5E8D-C704-DB076576B710}"/>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9CFF409-5ED2-1BFA-E33D-66DC28FAD4FF}"/>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E5E21AC-3967-E534-9CEF-33A5C6C8A7C2}"/>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F72BF7B-3683-5960-2860-4D9DD404C6FE}"/>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CC0EA4D-247A-CA07-D5F1-30C68179E96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CAD0E0F-DD41-65B3-E3DA-A3E84552B93D}"/>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FDAB2E1-F3DB-9D57-36B7-6F5D69DF57E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0E617EC-B08A-4335-32F3-007DEE985B2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CA27912-D330-27EE-BE7A-021B3DF0F727}"/>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DF7DB38-2B87-EC4F-56A4-4D3811C2449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AA1DF3-DA1B-A438-80F8-45A6DA2312A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941C21-4774-6C74-36D1-400A9C8E0611}"/>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C636069-CDB7-C7F0-DCF8-C59779D5D518}"/>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1A67B98-0A05-9F53-D3B1-479FF8C56CF4}"/>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5C00D0E-3470-68AB-891D-78BEFC563C9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F97385C-7557-16D2-F9BE-FF160400645A}"/>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608D325-C7B1-B513-5A12-772F6E373B4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F2D9791-81B2-87DF-2C54-C7C7D03471C1}"/>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BAEEF7E-8877-455C-EE30-2046FE1BDC2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0DF674-107E-CDFC-C4D7-0EF4FA452CA2}"/>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80FA8B2-F5F6-E010-C2AF-D6ADD422AEAD}"/>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BA039B-6ADE-EB36-2338-E853FF28740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C76EA1F-4778-514D-A116-4B91EDCC9A6A}"/>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66BD3B8-D0CD-60E3-3613-211892D66283}"/>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D400302-3C79-27A1-79CF-1F37331A2052}"/>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B14B5C2-5B99-0724-E40D-8984C8196DF3}"/>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AC83F98-A808-8F70-C4A2-A29D978505A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F03F4CD-C2BB-6949-086F-A079B0E3F87F}"/>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BB9A339-B908-621F-CF1B-823F3F734CB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999DE8A-F475-CA2F-D58F-99C4B9D1031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098D087-92D7-A021-2110-24A38117EC97}"/>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3C1272A-BCAD-57B4-92F7-9D5662984476}"/>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AE4BF76-319D-77F9-977E-2D501035ADF1}"/>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C2778B9-F323-3B12-CC56-D1D25D4464AB}"/>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10A13E-DCA0-3374-9D06-F71E5B70552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C71519D-01F4-0C48-C983-11C5628C9F1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0496656-3E71-17B0-B22E-E7064280D9FE}"/>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60D514-28C2-6A7C-981D-F2EB352A08D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21C4D20-A4CE-BD6E-DACB-E9BACBB2D3B2}"/>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F64178F-4CFE-E521-0F35-6A414606F8B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56222B8-EBD9-D9AB-6995-CD9E10B84224}"/>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26AC148-096C-C464-B9A6-F5D625CE6FE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DD3732F-DB20-0E14-8DAA-87B7EDFA1B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DF51445-6179-9EC4-22BF-72A8D7433B00}"/>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5EDD1C-B4E9-4593-B48A-C6357775E3E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2CC9E6A-BC0B-B585-532F-EAD577E396A9}"/>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2ED96D-63AE-50AE-130B-A47C3FD52E88}"/>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9AACD14-34E5-F7E7-F1EB-1850ECDD7513}"/>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8F04602-E51A-9F68-B5C7-3B2CC5F1B2B7}"/>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2545507-E635-5E3C-BFD3-2DCA5EE5C37F}"/>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00C9205-F0EA-7B64-81F3-5221474E31E8}"/>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B820604-B7E6-2317-2D69-D1DA082E727B}"/>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E40AAF-2DBD-A06A-A160-57E829DCFF8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70E0CFC-6440-5FC1-40D4-A32D55E90623}"/>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5333F8-308F-D2F5-B9B6-13475F1EB5A3}"/>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0A04F2C-4E85-AA55-3ADA-8605CC12B14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152BF8-9B4B-F211-636C-E903727CEED2}"/>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3AAC0F9-378E-F7A1-3719-B2A97EE1FA0E}"/>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02C78DF-779A-B1D5-220D-29BEC624E00F}"/>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C4C9B61-4714-8C55-4D67-8B0724AD49D6}"/>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ABE347F-6DB4-6716-5272-76569D9D34AA}"/>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079B3D8-6626-7B8B-5F7A-425E56AE0312}"/>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437743C-2992-9F82-BEB6-D35ABD39D6DD}"/>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E68C664-239F-6C38-DFBA-5B62BDDE303B}"/>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0C74A15-9B11-9B28-E163-F42C7B5D9167}"/>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1E85C02-1FB1-0A95-537D-E5F7414EC84B}"/>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E02CCE-6956-987C-F3D7-27C8910BC585}"/>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0C198D9-27FB-5D2D-0462-DA630089A745}"/>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1F1C1B9-82FD-1FF9-0076-CCF7D0BC8F8B}"/>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6914A79-3AD6-E0B2-F562-07355527CCFC}"/>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EB6CD9F-F68C-85DE-05FF-96BF2B54C4D0}"/>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6BEE5CE-9931-21F6-6AB2-169C68272E44}"/>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4761FBF-87E3-3969-6D08-1AEC9B03CC2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F1A61FB-4EAB-EF4E-F3EA-AAAEF538701D}"/>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939DDC-08D1-FF73-D915-6134196A2D46}"/>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918AD91-EB95-D50E-23EB-40E1282C7A3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70EB0F9-B62B-E268-1111-B2E4C1992889}"/>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A42CA4E-C91F-D135-0D73-5B3DCEA500FD}"/>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DE12BCA-70BB-1452-C51A-129B1561BC92}"/>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1568BA7-D87A-C7E0-45EF-98F998F69A22}"/>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3B7BD43-0A3F-2F16-553A-6E33881FDE9D}"/>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3D91154-DCEB-4402-615C-94BDF6142700}"/>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2F97347-F203-8FAB-254B-8B44CEDF3996}"/>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9BA9CB8-3368-5D6C-7829-6C2599F3E97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0B493EC-4BE1-6FB7-9B8D-85E27219CD85}"/>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C6064D-79D7-5ACB-4FC3-5953E2D18BF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E72383E-5BDA-C1F1-B017-9C88EFB2B6BC}"/>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A14F94-02A7-C52B-0338-0F7BFC2AD085}"/>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730BEB-6543-F963-BBD1-FA57115C325B}"/>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DC36D26-5A17-A9C6-6AAB-37F47780F020}"/>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ECDD346-1232-0CCA-384E-EE6AAA8F17C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B9DEB28-7050-C645-5623-573D8802D354}"/>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95AAD32-2D47-B45B-C39F-87BC8058B0ED}"/>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159273F-59C1-58FE-2536-915AD105C34A}"/>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F4C182A-8117-9999-9728-9D1F52FEBB0A}"/>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4B609F5-8A11-8EA8-A3E1-0FB518F802E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E20072F-5B6C-ECDA-1FE6-226EC9C2E701}"/>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DE0C93E-A3D0-D0A3-B6D8-C77DD55AA554}"/>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C05EF18-13BA-71A5-309F-40DB29C4FDA4}"/>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8BD2DBD-ECF8-E834-D783-83AAC8BA7487}"/>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795C1FF-1053-FE92-FA25-C9F0D0676A28}"/>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52952388"/>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4887</TotalTime>
  <Words>525</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Farima Javadi</cp:lastModifiedBy>
  <cp:revision>123</cp:revision>
  <dcterms:created xsi:type="dcterms:W3CDTF">2018-04-24T17:14:44Z</dcterms:created>
  <dcterms:modified xsi:type="dcterms:W3CDTF">2023-03-29T16:38:55Z</dcterms:modified>
</cp:coreProperties>
</file>