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18" r:id="rId5"/>
    <p:sldId id="272" r:id="rId6"/>
    <p:sldId id="312" r:id="rId7"/>
    <p:sldId id="309" r:id="rId8"/>
    <p:sldId id="308" r:id="rId9"/>
    <p:sldId id="313" r:id="rId10"/>
    <p:sldId id="310" r:id="rId11"/>
    <p:sldId id="315" r:id="rId12"/>
    <p:sldId id="311" r:id="rId13"/>
    <p:sldId id="314" r:id="rId14"/>
    <p:sldId id="316" r:id="rId15"/>
    <p:sldId id="319" r:id="rId16"/>
    <p:sldId id="317"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p:scale>
          <a:sx n="90" d="100"/>
          <a:sy n="90" d="100"/>
        </p:scale>
        <p:origin x="110" y="-29"/>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56027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60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5"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54"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48337"/>
            <a:ext cx="5610577" cy="1754326"/>
          </a:xfrm>
          <a:prstGeom prst="rect">
            <a:avLst/>
          </a:prstGeom>
          <a:noFill/>
        </p:spPr>
        <p:txBody>
          <a:bodyPr wrap="square" rtlCol="0" anchor="ctr">
            <a:spAutoFit/>
          </a:bodyPr>
          <a:lstStyle/>
          <a:p>
            <a:r>
              <a:rPr lang="en-US" altLang="ko-KR" sz="5400" dirty="0">
                <a:solidFill>
                  <a:schemeClr val="bg1"/>
                </a:solidFill>
                <a:cs typeface="Arial" pitchFamily="34" charset="0"/>
              </a:rPr>
              <a:t>Implementation of SDR Classifier</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81199" y="3993096"/>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Winter Semester 2022/2023</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Compute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205698" y="1981928"/>
            <a:ext cx="4413010" cy="4185761"/>
          </a:xfrm>
          <a:prstGeom prst="rect">
            <a:avLst/>
          </a:prstGeom>
          <a:noFill/>
        </p:spPr>
        <p:txBody>
          <a:bodyPr wrap="square" rtlCol="0">
            <a:spAutoFit/>
          </a:bodyPr>
          <a:lstStyle/>
          <a:p>
            <a:pPr algn="just"/>
            <a:r>
              <a:rPr lang="en-US" altLang="ko-KR" sz="1400" dirty="0">
                <a:solidFill>
                  <a:schemeClr val="bg1"/>
                </a:solidFill>
                <a:cs typeface="Arial" pitchFamily="34" charset="0"/>
              </a:rPr>
              <a:t>The compute method of the SDR Classifier is responsible for computing the predicted output based on the current input and previous state. The compute method operates by first calculating the overlap between the current input and each of the stored patterns in the classifier's memory. The overlap is a measure of how well the current input matches each of the stored patterns.</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Next, the classifier selects the best-matching stored pattern based on the highest overlap value. This selected pattern becomes the predicted output for the current input.</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Finally, the classifier updates its memory with the current input and predicted output. The current input is stored as the new context or state, and the predicted output is stored as the associated output for the current input in the classifier's memory.</a:t>
            </a:r>
          </a:p>
        </p:txBody>
      </p:sp>
    </p:spTree>
    <p:extLst>
      <p:ext uri="{BB962C8B-B14F-4D97-AF65-F5344CB8AC3E}">
        <p14:creationId xmlns:p14="http://schemas.microsoft.com/office/powerpoint/2010/main" val="244384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Infer</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3568" y="2939235"/>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6769895" y="2269174"/>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9623018" y="2269174"/>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6769895" y="5117841"/>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9623018" y="5117841"/>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756371" y="2044725"/>
            <a:ext cx="5457703" cy="4401205"/>
          </a:xfrm>
          <a:prstGeom prst="rect">
            <a:avLst/>
          </a:prstGeom>
          <a:noFill/>
        </p:spPr>
        <p:txBody>
          <a:bodyPr wrap="square" rtlCol="0">
            <a:spAutoFit/>
          </a:bodyPr>
          <a:lstStyle/>
          <a:p>
            <a:pPr algn="just"/>
            <a:r>
              <a:rPr lang="en-US" altLang="ko-KR" sz="1400" dirty="0">
                <a:solidFill>
                  <a:schemeClr val="bg1"/>
                </a:solidFill>
                <a:cs typeface="Arial" pitchFamily="34" charset="0"/>
              </a:rPr>
              <a:t>The SDR Classifier's infer method is used to make predictions for new input data. It takes as input an SDR representing the current input, and an SDR representing the previous context or state of the sequence. The infer method uses the stored memory from past input sequences to predict the next output in the sequence based on the current input and previous state.</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infer method starts by calculating the overlap between the current input and each of the stored patterns in the classifier's memory, similar to the compute method. The overlap is a measure of how well the current input matches each of the stored patterns.</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Next, the classifier selects the best-matching stored pattern based on the highest overlap value, similar to the compute method. This selected pattern becomes the predicted output for the current input.</a:t>
            </a:r>
          </a:p>
          <a:p>
            <a:pPr algn="just"/>
            <a:r>
              <a:rPr lang="en-US" altLang="ko-KR" sz="1400" dirty="0">
                <a:solidFill>
                  <a:schemeClr val="bg1"/>
                </a:solidFill>
                <a:cs typeface="Arial" pitchFamily="34" charset="0"/>
              </a:rPr>
              <a:t>However, unlike the compute method, the infer method does not update the classifier's memory with the current input and predicted output. Instead, the predicted output is returned as the output of the infer method, and the current input is stored as the new context or state for use in the next call to the infer method.</a:t>
            </a:r>
          </a:p>
        </p:txBody>
      </p:sp>
    </p:spTree>
    <p:extLst>
      <p:ext uri="{BB962C8B-B14F-4D97-AF65-F5344CB8AC3E}">
        <p14:creationId xmlns:p14="http://schemas.microsoft.com/office/powerpoint/2010/main" val="39926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Results and Conclusion</a:t>
            </a:r>
          </a:p>
        </p:txBody>
      </p:sp>
    </p:spTree>
    <p:extLst>
      <p:ext uri="{BB962C8B-B14F-4D97-AF65-F5344CB8AC3E}">
        <p14:creationId xmlns:p14="http://schemas.microsoft.com/office/powerpoint/2010/main" val="334320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646331"/>
          </a:xfrm>
          <a:prstGeom prst="rect">
            <a:avLst/>
          </a:prstGeom>
        </p:spPr>
        <p:txBody>
          <a:bodyPr wrap="square">
            <a:spAutoFit/>
          </a:bodyPr>
          <a:lstStyle/>
          <a:p>
            <a:pPr algn="dist"/>
            <a:r>
              <a:rPr lang="en-US" sz="3600" dirty="0">
                <a:solidFill>
                  <a:schemeClr val="bg1"/>
                </a:solidFill>
              </a:rPr>
              <a:t>Results and</a:t>
            </a:r>
          </a:p>
        </p:txBody>
      </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Conclusion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690789" y="2669615"/>
            <a:ext cx="3867951" cy="307777"/>
          </a:xfrm>
          <a:prstGeom prst="rect">
            <a:avLst/>
          </a:prstGeom>
          <a:noFill/>
        </p:spPr>
        <p:txBody>
          <a:bodyPr wrap="square" rtlCol="0">
            <a:spAutoFit/>
          </a:bodyPr>
          <a:lstStyle/>
          <a:p>
            <a:r>
              <a:rPr lang="en-US" sz="1400" dirty="0"/>
              <a:t>…</a:t>
            </a:r>
          </a:p>
        </p:txBody>
      </p:sp>
    </p:spTree>
    <p:extLst>
      <p:ext uri="{BB962C8B-B14F-4D97-AF65-F5344CB8AC3E}">
        <p14:creationId xmlns:p14="http://schemas.microsoft.com/office/powerpoint/2010/main" val="276397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78579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9A0E3-9454-4671-B8CA-23F7EF354071}"/>
              </a:ext>
            </a:extLst>
          </p:cNvPr>
          <p:cNvSpPr>
            <a:spLocks noGrp="1"/>
          </p:cNvSpPr>
          <p:nvPr>
            <p:ph type="body" sz="quarter" idx="10"/>
          </p:nvPr>
        </p:nvSpPr>
        <p:spPr/>
        <p:txBody>
          <a:bodyPr/>
          <a:lstStyle/>
          <a:p>
            <a:r>
              <a:rPr lang="en-US" dirty="0"/>
              <a:t>Team Members</a:t>
            </a:r>
          </a:p>
        </p:txBody>
      </p:sp>
      <p:graphicFrame>
        <p:nvGraphicFramePr>
          <p:cNvPr id="20" name="Table 3">
            <a:extLst>
              <a:ext uri="{FF2B5EF4-FFF2-40B4-BE49-F238E27FC236}">
                <a16:creationId xmlns:a16="http://schemas.microsoft.com/office/drawing/2014/main" id="{2A32F6D4-037D-4C11-AD2D-599ECDE7458A}"/>
              </a:ext>
            </a:extLst>
          </p:cNvPr>
          <p:cNvGraphicFramePr>
            <a:graphicFrameLocks noGrp="1"/>
          </p:cNvGraphicFramePr>
          <p:nvPr>
            <p:extLst>
              <p:ext uri="{D42A27DB-BD31-4B8C-83A1-F6EECF244321}">
                <p14:modId xmlns:p14="http://schemas.microsoft.com/office/powerpoint/2010/main" val="3590226145"/>
              </p:ext>
            </p:extLst>
          </p:nvPr>
        </p:nvGraphicFramePr>
        <p:xfrm>
          <a:off x="923076"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Sonam Priya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Infer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Unit Tests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1" name="타원 5">
            <a:extLst>
              <a:ext uri="{FF2B5EF4-FFF2-40B4-BE49-F238E27FC236}">
                <a16:creationId xmlns:a16="http://schemas.microsoft.com/office/drawing/2014/main" id="{F727C182-0A1B-4B14-A3A9-1418D8DAEDC7}"/>
              </a:ext>
            </a:extLst>
          </p:cNvPr>
          <p:cNvSpPr/>
          <p:nvPr/>
        </p:nvSpPr>
        <p:spPr>
          <a:xfrm>
            <a:off x="1440040"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28" name="Table 3">
            <a:extLst>
              <a:ext uri="{FF2B5EF4-FFF2-40B4-BE49-F238E27FC236}">
                <a16:creationId xmlns:a16="http://schemas.microsoft.com/office/drawing/2014/main" id="{A02E6720-7367-4A10-A04F-C7842D4BF889}"/>
              </a:ext>
            </a:extLst>
          </p:cNvPr>
          <p:cNvGraphicFramePr>
            <a:graphicFrameLocks noGrp="1"/>
          </p:cNvGraphicFramePr>
          <p:nvPr>
            <p:extLst>
              <p:ext uri="{D42A27DB-BD31-4B8C-83A1-F6EECF244321}">
                <p14:modId xmlns:p14="http://schemas.microsoft.com/office/powerpoint/2010/main" val="1707490934"/>
              </p:ext>
            </p:extLst>
          </p:nvPr>
        </p:nvGraphicFramePr>
        <p:xfrm>
          <a:off x="3598868"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Farima Javadi</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Code Initialization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 + Slides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9" name="타원 5">
            <a:extLst>
              <a:ext uri="{FF2B5EF4-FFF2-40B4-BE49-F238E27FC236}">
                <a16:creationId xmlns:a16="http://schemas.microsoft.com/office/drawing/2014/main" id="{C007AAA6-192F-4F91-AD14-B18A18007BD6}"/>
              </a:ext>
            </a:extLst>
          </p:cNvPr>
          <p:cNvSpPr/>
          <p:nvPr/>
        </p:nvSpPr>
        <p:spPr>
          <a:xfrm>
            <a:off x="4115832"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0" name="Table 3">
            <a:extLst>
              <a:ext uri="{FF2B5EF4-FFF2-40B4-BE49-F238E27FC236}">
                <a16:creationId xmlns:a16="http://schemas.microsoft.com/office/drawing/2014/main" id="{1286CBDB-548A-4842-AB68-1A2C827CA0ED}"/>
              </a:ext>
            </a:extLst>
          </p:cNvPr>
          <p:cNvGraphicFramePr>
            <a:graphicFrameLocks noGrp="1"/>
          </p:cNvGraphicFramePr>
          <p:nvPr>
            <p:extLst>
              <p:ext uri="{D42A27DB-BD31-4B8C-83A1-F6EECF244321}">
                <p14:modId xmlns:p14="http://schemas.microsoft.com/office/powerpoint/2010/main" val="2530223843"/>
              </p:ext>
            </p:extLst>
          </p:nvPr>
        </p:nvGraphicFramePr>
        <p:xfrm>
          <a:off x="6274660"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Nitu Shrestha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Calculate Error</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1" name="타원 5">
            <a:extLst>
              <a:ext uri="{FF2B5EF4-FFF2-40B4-BE49-F238E27FC236}">
                <a16:creationId xmlns:a16="http://schemas.microsoft.com/office/drawing/2014/main" id="{C224D24A-7912-4EC1-81BE-7CC2264188E8}"/>
              </a:ext>
            </a:extLst>
          </p:cNvPr>
          <p:cNvSpPr/>
          <p:nvPr/>
        </p:nvSpPr>
        <p:spPr>
          <a:xfrm>
            <a:off x="6791624"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2" name="Table 3">
            <a:extLst>
              <a:ext uri="{FF2B5EF4-FFF2-40B4-BE49-F238E27FC236}">
                <a16:creationId xmlns:a16="http://schemas.microsoft.com/office/drawing/2014/main" id="{A12A1A72-9B2D-4863-B80E-AB4C41B6CBC3}"/>
              </a:ext>
            </a:extLst>
          </p:cNvPr>
          <p:cNvGraphicFramePr>
            <a:graphicFrameLocks noGrp="1"/>
          </p:cNvGraphicFramePr>
          <p:nvPr>
            <p:extLst>
              <p:ext uri="{D42A27DB-BD31-4B8C-83A1-F6EECF244321}">
                <p14:modId xmlns:p14="http://schemas.microsoft.com/office/powerpoint/2010/main" val="1416966477"/>
              </p:ext>
            </p:extLst>
          </p:nvPr>
        </p:nvGraphicFramePr>
        <p:xfrm>
          <a:off x="8950452"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1">
                              <a:lumMod val="75000"/>
                              <a:lumOff val="25000"/>
                            </a:schemeClr>
                          </a:solidFill>
                          <a:cs typeface="Calibri" pitchFamily="34" charset="0"/>
                        </a:rPr>
                        <a:t>Wubishet</a:t>
                      </a:r>
                      <a:r>
                        <a:rPr lang="en-US" altLang="ko-KR" sz="1400" b="1" dirty="0">
                          <a:solidFill>
                            <a:schemeClr val="tx1">
                              <a:lumMod val="75000"/>
                              <a:lumOff val="25000"/>
                            </a:schemeClr>
                          </a:solidFill>
                          <a:cs typeface="Calibri" pitchFamily="34" charset="0"/>
                        </a:rPr>
                        <a:t> </a:t>
                      </a:r>
                      <a:r>
                        <a:rPr lang="en-US" altLang="ko-KR" sz="1400" b="1" dirty="0" err="1">
                          <a:solidFill>
                            <a:schemeClr val="tx1">
                              <a:lumMod val="75000"/>
                              <a:lumOff val="25000"/>
                            </a:schemeClr>
                          </a:solidFill>
                          <a:cs typeface="Calibri" pitchFamily="34" charset="0"/>
                        </a:rPr>
                        <a:t>Damtie</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3" name="타원 5">
            <a:extLst>
              <a:ext uri="{FF2B5EF4-FFF2-40B4-BE49-F238E27FC236}">
                <a16:creationId xmlns:a16="http://schemas.microsoft.com/office/drawing/2014/main" id="{497F4154-3D3C-45B6-B18F-CC64FBE5D00D}"/>
              </a:ext>
            </a:extLst>
          </p:cNvPr>
          <p:cNvSpPr/>
          <p:nvPr/>
        </p:nvSpPr>
        <p:spPr>
          <a:xfrm>
            <a:off x="9467416"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5" name="Rectangle 4">
            <a:extLst>
              <a:ext uri="{FF2B5EF4-FFF2-40B4-BE49-F238E27FC236}">
                <a16:creationId xmlns:a16="http://schemas.microsoft.com/office/drawing/2014/main" id="{B1158B6D-DED7-D4E4-B521-54D491C740AE}"/>
              </a:ext>
            </a:extLst>
          </p:cNvPr>
          <p:cNvSpPr/>
          <p:nvPr/>
        </p:nvSpPr>
        <p:spPr>
          <a:xfrm>
            <a:off x="0" y="166256"/>
            <a:ext cx="1780309" cy="10113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phic 5">
            <a:extLst>
              <a:ext uri="{FF2B5EF4-FFF2-40B4-BE49-F238E27FC236}">
                <a16:creationId xmlns:a16="http://schemas.microsoft.com/office/drawing/2014/main" id="{54F97422-AE5F-A70C-DB2F-0B62AF2E6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78" y="2810693"/>
            <a:ext cx="921312" cy="843999"/>
          </a:xfrm>
          <a:prstGeom prst="rect">
            <a:avLst/>
          </a:prstGeom>
        </p:spPr>
      </p:pic>
      <p:pic>
        <p:nvPicPr>
          <p:cNvPr id="7" name="Graphic 6">
            <a:extLst>
              <a:ext uri="{FF2B5EF4-FFF2-40B4-BE49-F238E27FC236}">
                <a16:creationId xmlns:a16="http://schemas.microsoft.com/office/drawing/2014/main" id="{F848F94E-BA5F-4E9C-E647-718F5C3327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2249" y="2810692"/>
            <a:ext cx="921312" cy="843999"/>
          </a:xfrm>
          <a:prstGeom prst="rect">
            <a:avLst/>
          </a:prstGeom>
        </p:spPr>
      </p:pic>
      <p:pic>
        <p:nvPicPr>
          <p:cNvPr id="8" name="Graphic 7">
            <a:extLst>
              <a:ext uri="{FF2B5EF4-FFF2-40B4-BE49-F238E27FC236}">
                <a16:creationId xmlns:a16="http://schemas.microsoft.com/office/drawing/2014/main" id="{F5040C2B-461B-FCAA-1B0B-05A844782A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8729" y="2810691"/>
            <a:ext cx="921312" cy="843999"/>
          </a:xfrm>
          <a:prstGeom prst="rect">
            <a:avLst/>
          </a:prstGeom>
        </p:spPr>
      </p:pic>
      <p:pic>
        <p:nvPicPr>
          <p:cNvPr id="9" name="Graphic 8">
            <a:extLst>
              <a:ext uri="{FF2B5EF4-FFF2-40B4-BE49-F238E27FC236}">
                <a16:creationId xmlns:a16="http://schemas.microsoft.com/office/drawing/2014/main" id="{B621AFC5-1C39-E50E-0A29-3E5C2BBF3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3833" y="2825053"/>
            <a:ext cx="921312" cy="843999"/>
          </a:xfrm>
          <a:prstGeom prst="rect">
            <a:avLst/>
          </a:prstGeom>
        </p:spPr>
      </p:pic>
    </p:spTree>
    <p:extLst>
      <p:ext uri="{BB962C8B-B14F-4D97-AF65-F5344CB8AC3E}">
        <p14:creationId xmlns:p14="http://schemas.microsoft.com/office/powerpoint/2010/main" val="176082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dirty="0"/>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 Style</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65516" cy="769441"/>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Methods</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 Implementation </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Results and conclusion</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Introduction</a:t>
            </a:r>
          </a:p>
        </p:txBody>
      </p:sp>
    </p:spTree>
    <p:extLst>
      <p:ext uri="{BB962C8B-B14F-4D97-AF65-F5344CB8AC3E}">
        <p14:creationId xmlns:p14="http://schemas.microsoft.com/office/powerpoint/2010/main" val="25927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646331"/>
          </a:xfrm>
          <a:prstGeom prst="rect">
            <a:avLst/>
          </a:prstGeom>
        </p:spPr>
        <p:txBody>
          <a:bodyPr wrap="square">
            <a:spAutoFit/>
          </a:bodyPr>
          <a:lstStyle/>
          <a:p>
            <a:pPr algn="dist"/>
            <a:r>
              <a:rPr lang="en-US" sz="3600" dirty="0">
                <a:solidFill>
                  <a:schemeClr val="bg1"/>
                </a:solidFill>
              </a:rPr>
              <a:t>SDR Classifier</a:t>
            </a:r>
          </a:p>
        </p:txBody>
      </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Introduction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690789" y="2669615"/>
            <a:ext cx="3867951" cy="3754874"/>
          </a:xfrm>
          <a:prstGeom prst="rect">
            <a:avLst/>
          </a:prstGeom>
          <a:noFill/>
        </p:spPr>
        <p:txBody>
          <a:bodyPr wrap="square" rtlCol="0">
            <a:spAutoFit/>
          </a:bodyPr>
          <a:lstStyle/>
          <a:p>
            <a:r>
              <a:rPr lang="en-US" sz="1400" dirty="0"/>
              <a:t>Sparse Distributed Representation (SDR) is a technique used in machine learning to represent data. It is widely used in the field of neuroscience and artificial intelligence. SDR allows us to represent data in a way that is both efficient and effective. One of the most popular applications of SDR is in classification problems, where it can be used to classify data into different categories.</a:t>
            </a:r>
          </a:p>
          <a:p>
            <a:endParaRPr lang="en-US" sz="1400" dirty="0"/>
          </a:p>
          <a:p>
            <a:r>
              <a:rPr lang="en-US" sz="1400" dirty="0"/>
              <a:t>In this presentation, we will discuss the implementation of SDR classifier in C#. We will look at the basic principles behind SDR and how it can be used for classification problems. We will also explore the advantages and disadvantages of using SDR as compared to other techniques.</a:t>
            </a:r>
          </a:p>
        </p:txBody>
      </p:sp>
    </p:spTree>
    <p:extLst>
      <p:ext uri="{BB962C8B-B14F-4D97-AF65-F5344CB8AC3E}">
        <p14:creationId xmlns:p14="http://schemas.microsoft.com/office/powerpoint/2010/main" val="341606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78884" y="1146776"/>
            <a:ext cx="3310877" cy="1569660"/>
          </a:xfrm>
          <a:prstGeom prst="rect">
            <a:avLst/>
          </a:prstGeom>
          <a:noFill/>
        </p:spPr>
        <p:txBody>
          <a:bodyPr wrap="square" rtlCol="0" anchor="ctr">
            <a:spAutoFit/>
          </a:bodyPr>
          <a:lstStyle/>
          <a:p>
            <a:r>
              <a:rPr lang="en-GB" altLang="ko-KR" sz="3200" dirty="0">
                <a:solidFill>
                  <a:schemeClr val="bg1"/>
                </a:solidFill>
                <a:cs typeface="Arial" pitchFamily="34" charset="0"/>
              </a:rPr>
              <a:t>Sparse Distributed Representation </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dirty="0"/>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dirty="0"/>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339383" y="1585222"/>
            <a:ext cx="2021136" cy="584775"/>
          </a:xfrm>
          <a:prstGeom prst="rect">
            <a:avLst/>
          </a:prstGeom>
          <a:noFill/>
        </p:spPr>
        <p:txBody>
          <a:bodyPr wrap="square" rtlCol="0" anchor="ctr">
            <a:spAutoFit/>
          </a:bodyPr>
          <a:lstStyle/>
          <a:p>
            <a:r>
              <a:rPr lang="en-US" sz="3200" dirty="0">
                <a:solidFill>
                  <a:schemeClr val="accent4"/>
                </a:solidFill>
              </a:rPr>
              <a:t>SDR</a:t>
            </a: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224063" y="155328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861134" y="3053919"/>
            <a:ext cx="4518523" cy="2893100"/>
          </a:xfrm>
          <a:prstGeom prst="rect">
            <a:avLst/>
          </a:prstGeom>
          <a:noFill/>
        </p:spPr>
        <p:txBody>
          <a:bodyPr wrap="square" rtlCol="0">
            <a:spAutoFit/>
          </a:bodyPr>
          <a:lstStyle/>
          <a:p>
            <a:r>
              <a:rPr lang="en-US" sz="1400" dirty="0"/>
              <a:t>Sparse Distributed Representation is a technique used to represent data in a sparse and distributed manner. In SDR, only a small percentage of the total number of neurons are active at any given time. This allows us to represent large amounts of data using a relatively small number of neurons.</a:t>
            </a:r>
          </a:p>
          <a:p>
            <a:r>
              <a:rPr lang="en-US" sz="1400" dirty="0"/>
              <a:t>The key to SDR is its ability to encode information using binary values. Each neuron in an SDR represents a single bit of information. When multiple neurons are activated, they combine to form a larger representation of the input data. This allows us to represent complex patterns and relationships between different data points.</a:t>
            </a:r>
          </a:p>
        </p:txBody>
      </p:sp>
    </p:spTree>
    <p:extLst>
      <p:ext uri="{BB962C8B-B14F-4D97-AF65-F5344CB8AC3E}">
        <p14:creationId xmlns:p14="http://schemas.microsoft.com/office/powerpoint/2010/main" val="243363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Methods</a:t>
            </a:r>
          </a:p>
        </p:txBody>
      </p:sp>
    </p:spTree>
    <p:extLst>
      <p:ext uri="{BB962C8B-B14F-4D97-AF65-F5344CB8AC3E}">
        <p14:creationId xmlns:p14="http://schemas.microsoft.com/office/powerpoint/2010/main" val="323489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a:xfrm>
            <a:off x="1" y="312876"/>
            <a:ext cx="12192000" cy="792605"/>
          </a:xfrm>
        </p:spPr>
        <p:txBody>
          <a:bodyPr/>
          <a:lstStyle/>
          <a:p>
            <a:r>
              <a:rPr lang="en-US" dirty="0"/>
              <a:t>Input for SDR Classifier </a:t>
            </a:r>
          </a:p>
        </p:txBody>
      </p:sp>
      <p:sp>
        <p:nvSpPr>
          <p:cNvPr id="3" name="Oval 2">
            <a:extLst>
              <a:ext uri="{FF2B5EF4-FFF2-40B4-BE49-F238E27FC236}">
                <a16:creationId xmlns:a16="http://schemas.microsoft.com/office/drawing/2014/main" id="{133B0E7B-0E58-43A0-88FC-794C043EB0DF}"/>
              </a:ext>
            </a:extLst>
          </p:cNvPr>
          <p:cNvSpPr/>
          <p:nvPr/>
        </p:nvSpPr>
        <p:spPr>
          <a:xfrm>
            <a:off x="4055934" y="5167017"/>
            <a:ext cx="3318486"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D92ED873-13CE-4E55-BCC5-5AB15A39B02E}"/>
              </a:ext>
            </a:extLst>
          </p:cNvPr>
          <p:cNvSpPr/>
          <p:nvPr/>
        </p:nvSpPr>
        <p:spPr>
          <a:xfrm>
            <a:off x="5418146" y="4254899"/>
            <a:ext cx="173537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F277E4A7-CCA3-4C64-B89F-9487147317F8}"/>
              </a:ext>
            </a:extLst>
          </p:cNvPr>
          <p:cNvSpPr/>
          <p:nvPr/>
        </p:nvSpPr>
        <p:spPr>
          <a:xfrm>
            <a:off x="4011016" y="3394185"/>
            <a:ext cx="180000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5294878" y="2533473"/>
            <a:ext cx="1858638"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4055934" y="1538534"/>
            <a:ext cx="17550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3429513" y="2951291"/>
            <a:ext cx="1808311" cy="89273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3429514" y="4661304"/>
            <a:ext cx="1865364"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3CF9BCD8-07ED-4606-AECB-C695DCAD60BD}"/>
              </a:ext>
            </a:extLst>
          </p:cNvPr>
          <p:cNvSpPr txBox="1"/>
          <p:nvPr/>
        </p:nvSpPr>
        <p:spPr>
          <a:xfrm>
            <a:off x="5811016" y="4501987"/>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Encoder</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2517936" y="3614787"/>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Spatial Pooler</a:t>
            </a:r>
            <a:endParaRPr lang="ko-KR" altLang="en-US" sz="1400" b="1"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id="{624242DD-B241-4F2A-B4E9-BCA13FEAC4D7}"/>
              </a:ext>
            </a:extLst>
          </p:cNvPr>
          <p:cNvGrpSpPr/>
          <p:nvPr/>
        </p:nvGrpSpPr>
        <p:grpSpPr>
          <a:xfrm>
            <a:off x="4667743" y="5279898"/>
            <a:ext cx="3144280" cy="523220"/>
            <a:chOff x="1715369" y="1766707"/>
            <a:chExt cx="1783314" cy="523220"/>
          </a:xfrm>
        </p:grpSpPr>
        <p:sp>
          <p:nvSpPr>
            <p:cNvPr id="22" name="TextBox 21">
              <a:extLst>
                <a:ext uri="{FF2B5EF4-FFF2-40B4-BE49-F238E27FC236}">
                  <a16:creationId xmlns:a16="http://schemas.microsoft.com/office/drawing/2014/main" id="{B6C36E76-EF3C-499B-AE03-B2A2D36C5208}"/>
                </a:ext>
              </a:extLst>
            </p:cNvPr>
            <p:cNvSpPr txBox="1"/>
            <p:nvPr/>
          </p:nvSpPr>
          <p:spPr>
            <a:xfrm>
              <a:off x="1724503" y="2012928"/>
              <a:ext cx="1774180"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Predicted Fields and other Fields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Given Input</a:t>
              </a:r>
              <a:endParaRPr lang="ko-KR" altLang="en-US" sz="14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6D052AF8-0A77-A811-1374-1A10A47AF9C7}"/>
              </a:ext>
            </a:extLst>
          </p:cNvPr>
          <p:cNvSpPr txBox="1"/>
          <p:nvPr/>
        </p:nvSpPr>
        <p:spPr>
          <a:xfrm>
            <a:off x="5411676" y="275389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Temporal Memory</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CADA4060-1A69-BC0E-4179-38631B00E598}"/>
              </a:ext>
            </a:extLst>
          </p:cNvPr>
          <p:cNvSpPr txBox="1"/>
          <p:nvPr/>
        </p:nvSpPr>
        <p:spPr>
          <a:xfrm>
            <a:off x="4276584" y="177296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SDR Classifier</a:t>
            </a:r>
            <a:endParaRPr lang="ko-KR" altLang="en-US" sz="1400" b="1" dirty="0">
              <a:solidFill>
                <a:schemeClr val="tx1">
                  <a:lumMod val="75000"/>
                  <a:lumOff val="25000"/>
                </a:schemeClr>
              </a:solidFill>
              <a:cs typeface="Arial" pitchFamily="34" charset="0"/>
            </a:endParaRPr>
          </a:p>
        </p:txBody>
      </p:sp>
      <p:sp>
        <p:nvSpPr>
          <p:cNvPr id="33" name="Freeform 67">
            <a:extLst>
              <a:ext uri="{FF2B5EF4-FFF2-40B4-BE49-F238E27FC236}">
                <a16:creationId xmlns:a16="http://schemas.microsoft.com/office/drawing/2014/main" id="{E25B3846-5143-E4CA-4850-E0F4D649717B}"/>
              </a:ext>
            </a:extLst>
          </p:cNvPr>
          <p:cNvSpPr/>
          <p:nvPr/>
        </p:nvSpPr>
        <p:spPr>
          <a:xfrm>
            <a:off x="5927814" y="1748901"/>
            <a:ext cx="3464761" cy="168009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AD5055F7-F1D0-E1F7-5235-38E43C744BC0}"/>
              </a:ext>
            </a:extLst>
          </p:cNvPr>
          <p:cNvSpPr/>
          <p:nvPr/>
        </p:nvSpPr>
        <p:spPr>
          <a:xfrm>
            <a:off x="8231989" y="3018937"/>
            <a:ext cx="2507713" cy="748982"/>
          </a:xfrm>
          <a:prstGeom prst="ellipse">
            <a:avLst/>
          </a:prstGeom>
          <a:solidFill>
            <a:schemeClr val="bg1"/>
          </a:solidFill>
          <a:ln w="63500">
            <a:solidFill>
              <a:srgbClr val="002060"/>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6" name="TextBox 35">
            <a:extLst>
              <a:ext uri="{FF2B5EF4-FFF2-40B4-BE49-F238E27FC236}">
                <a16:creationId xmlns:a16="http://schemas.microsoft.com/office/drawing/2014/main" id="{13CE27CC-937D-0BAD-D1F6-DF02FF18F515}"/>
              </a:ext>
            </a:extLst>
          </p:cNvPr>
          <p:cNvSpPr txBox="1"/>
          <p:nvPr/>
        </p:nvSpPr>
        <p:spPr>
          <a:xfrm>
            <a:off x="8385673" y="3174013"/>
            <a:ext cx="312817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Record Number of Input at </a:t>
            </a:r>
            <a:r>
              <a:rPr lang="en-US" altLang="ko-KR" sz="1200" dirty="0" err="1">
                <a:solidFill>
                  <a:schemeClr val="tx1">
                    <a:lumMod val="75000"/>
                    <a:lumOff val="25000"/>
                  </a:schemeClr>
                </a:solidFill>
                <a:cs typeface="Arial" pitchFamily="34" charset="0"/>
              </a:rPr>
              <a:t>t+n</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Bucket Index of Input at </a:t>
            </a:r>
            <a:r>
              <a:rPr lang="en-US" altLang="ko-KR" sz="1200" dirty="0" err="1">
                <a:solidFill>
                  <a:schemeClr val="tx1">
                    <a:lumMod val="75000"/>
                    <a:lumOff val="25000"/>
                  </a:schemeClr>
                </a:solidFill>
                <a:cs typeface="Arial" pitchFamily="34" charset="0"/>
              </a:rPr>
              <a:t>t+n</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cxnSp>
        <p:nvCxnSpPr>
          <p:cNvPr id="38" name="Connector: Elbow 37">
            <a:extLst>
              <a:ext uri="{FF2B5EF4-FFF2-40B4-BE49-F238E27FC236}">
                <a16:creationId xmlns:a16="http://schemas.microsoft.com/office/drawing/2014/main" id="{A8B0F512-7A57-7546-7453-F8A32E0D689F}"/>
              </a:ext>
            </a:extLst>
          </p:cNvPr>
          <p:cNvCxnSpPr>
            <a:cxnSpLocks/>
          </p:cNvCxnSpPr>
          <p:nvPr/>
        </p:nvCxnSpPr>
        <p:spPr>
          <a:xfrm rot="10800000" flipV="1">
            <a:off x="7267923" y="3889860"/>
            <a:ext cx="2124652" cy="919906"/>
          </a:xfrm>
          <a:prstGeom prst="bentConnector3">
            <a:avLst>
              <a:gd name="adj1" fmla="val -559"/>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26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Implementation</a:t>
            </a:r>
          </a:p>
        </p:txBody>
      </p:sp>
    </p:spTree>
    <p:extLst>
      <p:ext uri="{BB962C8B-B14F-4D97-AF65-F5344CB8AC3E}">
        <p14:creationId xmlns:p14="http://schemas.microsoft.com/office/powerpoint/2010/main" val="383710204"/>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4739</TotalTime>
  <Words>686</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14</vt:i4>
      </vt:variant>
    </vt:vector>
  </HeadingPairs>
  <TitlesOfParts>
    <vt:vector size="18"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Farima Javadi</cp:lastModifiedBy>
  <cp:revision>112</cp:revision>
  <dcterms:created xsi:type="dcterms:W3CDTF">2018-04-24T17:14:44Z</dcterms:created>
  <dcterms:modified xsi:type="dcterms:W3CDTF">2023-03-25T20:02:26Z</dcterms:modified>
</cp:coreProperties>
</file>