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5" r:id="rId2"/>
    <p:sldId id="266" r:id="rId3"/>
    <p:sldId id="267" r:id="rId4"/>
    <p:sldId id="268" r:id="rId5"/>
    <p:sldId id="276" r:id="rId6"/>
    <p:sldId id="271" r:id="rId7"/>
    <p:sldId id="272" r:id="rId8"/>
    <p:sldId id="273" r:id="rId9"/>
    <p:sldId id="274" r:id="rId10"/>
    <p:sldId id="269" r:id="rId11"/>
    <p:sldId id="260" r:id="rId12"/>
    <p:sldId id="261" r:id="rId13"/>
    <p:sldId id="277" r:id="rId14"/>
    <p:sldId id="262" r:id="rId15"/>
    <p:sldId id="263"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88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4" Type="http://schemas.openxmlformats.org/officeDocument/2006/relationships/image" Target="../media/image68.svg"/></Relationships>
</file>

<file path=ppt/diagrams/_rels/data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svg"/><Relationship Id="rId1" Type="http://schemas.openxmlformats.org/officeDocument/2006/relationships/image" Target="../media/image65.png"/><Relationship Id="rId4" Type="http://schemas.openxmlformats.org/officeDocument/2006/relationships/image" Target="../media/image6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4" Type="http://schemas.openxmlformats.org/officeDocument/2006/relationships/image" Target="../media/image7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73FE76-A170-42FA-9BC1-962CCC3389F9}"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lang="en-US"/>
        </a:p>
      </dgm:t>
    </dgm:pt>
    <dgm:pt modelId="{CE37D24E-7F2F-4021-AA36-3E3BB2432C31}">
      <dgm:prSet/>
      <dgm:spPr/>
      <dgm:t>
        <a:bodyPr/>
        <a:lstStyle/>
        <a:p>
          <a:pPr algn="ctr"/>
          <a:r>
            <a:rPr lang="en-US" b="1" u="sng" dirty="0"/>
            <a:t>Objective</a:t>
          </a:r>
          <a:endParaRPr lang="en-US" dirty="0"/>
        </a:p>
      </dgm:t>
    </dgm:pt>
    <dgm:pt modelId="{CDCCEC79-C1A0-43FF-A022-6103239990C0}" type="parTrans" cxnId="{19C7E567-14C0-41D7-9324-C54273A9A9C9}">
      <dgm:prSet/>
      <dgm:spPr/>
      <dgm:t>
        <a:bodyPr/>
        <a:lstStyle/>
        <a:p>
          <a:endParaRPr lang="en-US"/>
        </a:p>
      </dgm:t>
    </dgm:pt>
    <dgm:pt modelId="{102EAB50-5D17-46E4-B78F-7D3DE9CBBCFC}" type="sibTrans" cxnId="{19C7E567-14C0-41D7-9324-C54273A9A9C9}">
      <dgm:prSet/>
      <dgm:spPr/>
      <dgm:t>
        <a:bodyPr/>
        <a:lstStyle/>
        <a:p>
          <a:endParaRPr lang="en-US"/>
        </a:p>
      </dgm:t>
    </dgm:pt>
    <dgm:pt modelId="{60B625D9-8615-43BA-BC1C-0FED5D257349}">
      <dgm:prSet/>
      <dgm:spPr/>
      <dgm:t>
        <a:bodyPr/>
        <a:lstStyle/>
        <a:p>
          <a:pPr algn="l"/>
          <a:r>
            <a:rPr lang="en-US" dirty="0"/>
            <a:t>Analyzed four years (2010-2014) of transactional data from Adventure works cycles, a manufacturing company, to access performance and identify profit trends.</a:t>
          </a:r>
          <a:br>
            <a:rPr lang="en-US" dirty="0"/>
          </a:br>
          <a:r>
            <a:rPr lang="en-US" dirty="0"/>
            <a:t>                                                          </a:t>
          </a:r>
        </a:p>
      </dgm:t>
    </dgm:pt>
    <dgm:pt modelId="{D684A6DF-6ADD-4607-ACAB-8A9E019575C3}" type="parTrans" cxnId="{E2B3ACE1-5CB0-44B6-8DF9-7C0C5BBC773A}">
      <dgm:prSet/>
      <dgm:spPr/>
      <dgm:t>
        <a:bodyPr/>
        <a:lstStyle/>
        <a:p>
          <a:endParaRPr lang="en-US"/>
        </a:p>
      </dgm:t>
    </dgm:pt>
    <dgm:pt modelId="{C6CAC376-1F8C-48E5-9803-2F8FE84C73D6}" type="sibTrans" cxnId="{E2B3ACE1-5CB0-44B6-8DF9-7C0C5BBC773A}">
      <dgm:prSet/>
      <dgm:spPr/>
      <dgm:t>
        <a:bodyPr/>
        <a:lstStyle/>
        <a:p>
          <a:endParaRPr lang="en-US"/>
        </a:p>
      </dgm:t>
    </dgm:pt>
    <dgm:pt modelId="{03BEE1BD-709A-456D-8762-B08AA86ADE48}" type="pres">
      <dgm:prSet presAssocID="{3873FE76-A170-42FA-9BC1-962CCC3389F9}" presName="linearFlow" presStyleCnt="0">
        <dgm:presLayoutVars>
          <dgm:resizeHandles val="exact"/>
        </dgm:presLayoutVars>
      </dgm:prSet>
      <dgm:spPr/>
    </dgm:pt>
    <dgm:pt modelId="{6D7644E3-063D-418A-90CA-33CF21CEC373}" type="pres">
      <dgm:prSet presAssocID="{CE37D24E-7F2F-4021-AA36-3E3BB2432C31}" presName="node" presStyleLbl="node1" presStyleIdx="0" presStyleCnt="1">
        <dgm:presLayoutVars>
          <dgm:bulletEnabled val="1"/>
        </dgm:presLayoutVars>
      </dgm:prSet>
      <dgm:spPr/>
    </dgm:pt>
  </dgm:ptLst>
  <dgm:cxnLst>
    <dgm:cxn modelId="{19C7E567-14C0-41D7-9324-C54273A9A9C9}" srcId="{3873FE76-A170-42FA-9BC1-962CCC3389F9}" destId="{CE37D24E-7F2F-4021-AA36-3E3BB2432C31}" srcOrd="0" destOrd="0" parTransId="{CDCCEC79-C1A0-43FF-A022-6103239990C0}" sibTransId="{102EAB50-5D17-46E4-B78F-7D3DE9CBBCFC}"/>
    <dgm:cxn modelId="{DC9B87C2-BFB1-4D13-AEE0-82104CC5B4D9}" type="presOf" srcId="{60B625D9-8615-43BA-BC1C-0FED5D257349}" destId="{6D7644E3-063D-418A-90CA-33CF21CEC373}" srcOrd="0" destOrd="1" presId="urn:microsoft.com/office/officeart/2005/8/layout/process2"/>
    <dgm:cxn modelId="{E2B3ACE1-5CB0-44B6-8DF9-7C0C5BBC773A}" srcId="{CE37D24E-7F2F-4021-AA36-3E3BB2432C31}" destId="{60B625D9-8615-43BA-BC1C-0FED5D257349}" srcOrd="0" destOrd="0" parTransId="{D684A6DF-6ADD-4607-ACAB-8A9E019575C3}" sibTransId="{C6CAC376-1F8C-48E5-9803-2F8FE84C73D6}"/>
    <dgm:cxn modelId="{39B4F1E5-7F75-401D-A16D-B620A57A1CCE}" type="presOf" srcId="{CE37D24E-7F2F-4021-AA36-3E3BB2432C31}" destId="{6D7644E3-063D-418A-90CA-33CF21CEC373}" srcOrd="0" destOrd="0" presId="urn:microsoft.com/office/officeart/2005/8/layout/process2"/>
    <dgm:cxn modelId="{3C51BFEC-03ED-4182-96BC-9D735B6564A4}" type="presOf" srcId="{3873FE76-A170-42FA-9BC1-962CCC3389F9}" destId="{03BEE1BD-709A-456D-8762-B08AA86ADE48}" srcOrd="0" destOrd="0" presId="urn:microsoft.com/office/officeart/2005/8/layout/process2"/>
    <dgm:cxn modelId="{29BA2F99-D310-4CBF-AE2B-E0847131B099}" type="presParOf" srcId="{03BEE1BD-709A-456D-8762-B08AA86ADE48}" destId="{6D7644E3-063D-418A-90CA-33CF21CEC373}" srcOrd="0"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64A0B5-65C3-435F-99CF-B568DBC6DFD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A1A11D-3E90-4152-A298-7DD28C669567}">
      <dgm:prSet custT="1"/>
      <dgm:spPr/>
      <dgm:t>
        <a:bodyPr/>
        <a:lstStyle/>
        <a:p>
          <a:r>
            <a:rPr lang="en-US" sz="2000" b="1" dirty="0"/>
            <a:t>Adventure work cycles required an analysis of its sales data to identify profitable products, key customer locations and sales trends.</a:t>
          </a:r>
        </a:p>
      </dgm:t>
    </dgm:pt>
    <dgm:pt modelId="{8A606FA6-B1AD-495E-ACBB-BE3136079FA4}" type="parTrans" cxnId="{FB497295-4ACE-442C-81F3-4F12F56D4A9A}">
      <dgm:prSet/>
      <dgm:spPr/>
      <dgm:t>
        <a:bodyPr/>
        <a:lstStyle/>
        <a:p>
          <a:endParaRPr lang="en-US"/>
        </a:p>
      </dgm:t>
    </dgm:pt>
    <dgm:pt modelId="{543C43F8-5EF6-460F-B0D3-48CA076C1D57}" type="sibTrans" cxnId="{FB497295-4ACE-442C-81F3-4F12F56D4A9A}">
      <dgm:prSet/>
      <dgm:spPr/>
      <dgm:t>
        <a:bodyPr/>
        <a:lstStyle/>
        <a:p>
          <a:endParaRPr lang="en-US"/>
        </a:p>
      </dgm:t>
    </dgm:pt>
    <dgm:pt modelId="{D04C17A6-1D8E-4C30-81B7-6A0A37CF2427}">
      <dgm:prSet custT="1"/>
      <dgm:spPr/>
      <dgm:t>
        <a:bodyPr/>
        <a:lstStyle/>
        <a:p>
          <a:r>
            <a:rPr lang="en-US" sz="2000" b="1" dirty="0"/>
            <a:t>The goal was to transform raw data into actionable insights to guide strategic business decisions and enhance performance.</a:t>
          </a:r>
          <a:r>
            <a:rPr lang="en-US" sz="1500" dirty="0"/>
            <a:t>	</a:t>
          </a:r>
        </a:p>
      </dgm:t>
    </dgm:pt>
    <dgm:pt modelId="{6961CF7B-28F2-41CA-8656-D2CE09F5B4F5}" type="parTrans" cxnId="{0FDB2C97-9802-4581-898C-8C7B174B0BC7}">
      <dgm:prSet/>
      <dgm:spPr/>
      <dgm:t>
        <a:bodyPr/>
        <a:lstStyle/>
        <a:p>
          <a:endParaRPr lang="en-US"/>
        </a:p>
      </dgm:t>
    </dgm:pt>
    <dgm:pt modelId="{D3273299-E025-45A9-825E-AE7B17751EB9}" type="sibTrans" cxnId="{0FDB2C97-9802-4581-898C-8C7B174B0BC7}">
      <dgm:prSet/>
      <dgm:spPr/>
      <dgm:t>
        <a:bodyPr/>
        <a:lstStyle/>
        <a:p>
          <a:endParaRPr lang="en-US"/>
        </a:p>
      </dgm:t>
    </dgm:pt>
    <dgm:pt modelId="{5C1DC720-CD37-4B3E-99C2-EC1314EEA4E8}" type="pres">
      <dgm:prSet presAssocID="{9864A0B5-65C3-435F-99CF-B568DBC6DFD7}" presName="linear" presStyleCnt="0">
        <dgm:presLayoutVars>
          <dgm:animLvl val="lvl"/>
          <dgm:resizeHandles val="exact"/>
        </dgm:presLayoutVars>
      </dgm:prSet>
      <dgm:spPr/>
    </dgm:pt>
    <dgm:pt modelId="{998046F9-8EC4-4520-A863-80EB38813D04}" type="pres">
      <dgm:prSet presAssocID="{F8A1A11D-3E90-4152-A298-7DD28C669567}" presName="parentText" presStyleLbl="node1" presStyleIdx="0" presStyleCnt="2" custScaleY="149464" custLinFactNeighborX="-178">
        <dgm:presLayoutVars>
          <dgm:chMax val="0"/>
          <dgm:bulletEnabled val="1"/>
        </dgm:presLayoutVars>
      </dgm:prSet>
      <dgm:spPr/>
    </dgm:pt>
    <dgm:pt modelId="{DB043EF0-6BEF-4FEC-AF2F-828C5A3D7C79}" type="pres">
      <dgm:prSet presAssocID="{543C43F8-5EF6-460F-B0D3-48CA076C1D57}" presName="spacer" presStyleCnt="0"/>
      <dgm:spPr/>
    </dgm:pt>
    <dgm:pt modelId="{3E60C71C-732A-4EFA-BCDC-F9DEE585BC46}" type="pres">
      <dgm:prSet presAssocID="{D04C17A6-1D8E-4C30-81B7-6A0A37CF2427}" presName="parentText" presStyleLbl="node1" presStyleIdx="1" presStyleCnt="2" custScaleY="166410">
        <dgm:presLayoutVars>
          <dgm:chMax val="0"/>
          <dgm:bulletEnabled val="1"/>
        </dgm:presLayoutVars>
      </dgm:prSet>
      <dgm:spPr/>
    </dgm:pt>
  </dgm:ptLst>
  <dgm:cxnLst>
    <dgm:cxn modelId="{B330E322-ED84-485F-A44B-320643298912}" type="presOf" srcId="{9864A0B5-65C3-435F-99CF-B568DBC6DFD7}" destId="{5C1DC720-CD37-4B3E-99C2-EC1314EEA4E8}" srcOrd="0" destOrd="0" presId="urn:microsoft.com/office/officeart/2005/8/layout/vList2"/>
    <dgm:cxn modelId="{51659440-6470-40D2-80FA-E374466EE6DB}" type="presOf" srcId="{D04C17A6-1D8E-4C30-81B7-6A0A37CF2427}" destId="{3E60C71C-732A-4EFA-BCDC-F9DEE585BC46}" srcOrd="0" destOrd="0" presId="urn:microsoft.com/office/officeart/2005/8/layout/vList2"/>
    <dgm:cxn modelId="{366F7E5C-D9A9-4C7D-8E98-785EBE669024}" type="presOf" srcId="{F8A1A11D-3E90-4152-A298-7DD28C669567}" destId="{998046F9-8EC4-4520-A863-80EB38813D04}" srcOrd="0" destOrd="0" presId="urn:microsoft.com/office/officeart/2005/8/layout/vList2"/>
    <dgm:cxn modelId="{FB497295-4ACE-442C-81F3-4F12F56D4A9A}" srcId="{9864A0B5-65C3-435F-99CF-B568DBC6DFD7}" destId="{F8A1A11D-3E90-4152-A298-7DD28C669567}" srcOrd="0" destOrd="0" parTransId="{8A606FA6-B1AD-495E-ACBB-BE3136079FA4}" sibTransId="{543C43F8-5EF6-460F-B0D3-48CA076C1D57}"/>
    <dgm:cxn modelId="{0FDB2C97-9802-4581-898C-8C7B174B0BC7}" srcId="{9864A0B5-65C3-435F-99CF-B568DBC6DFD7}" destId="{D04C17A6-1D8E-4C30-81B7-6A0A37CF2427}" srcOrd="1" destOrd="0" parTransId="{6961CF7B-28F2-41CA-8656-D2CE09F5B4F5}" sibTransId="{D3273299-E025-45A9-825E-AE7B17751EB9}"/>
    <dgm:cxn modelId="{74C7BE62-B711-4621-B8F1-075076369C63}" type="presParOf" srcId="{5C1DC720-CD37-4B3E-99C2-EC1314EEA4E8}" destId="{998046F9-8EC4-4520-A863-80EB38813D04}" srcOrd="0" destOrd="0" presId="urn:microsoft.com/office/officeart/2005/8/layout/vList2"/>
    <dgm:cxn modelId="{9B8C54E7-2549-4B4D-8D4E-3D781566DEB2}" type="presParOf" srcId="{5C1DC720-CD37-4B3E-99C2-EC1314EEA4E8}" destId="{DB043EF0-6BEF-4FEC-AF2F-828C5A3D7C79}" srcOrd="1" destOrd="0" presId="urn:microsoft.com/office/officeart/2005/8/layout/vList2"/>
    <dgm:cxn modelId="{3B3C7D84-7667-4126-8156-55DD1C1B7942}" type="presParOf" srcId="{5C1DC720-CD37-4B3E-99C2-EC1314EEA4E8}" destId="{3E60C71C-732A-4EFA-BCDC-F9DEE585BC4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314897-40A4-4058-92AA-507856E0230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71FC813-113F-429A-AAB5-2121CD919196}">
      <dgm:prSet custT="1"/>
      <dgm:spPr/>
      <dgm:t>
        <a:bodyPr/>
        <a:lstStyle/>
        <a:p>
          <a:r>
            <a:rPr lang="en-US" sz="2400" dirty="0"/>
            <a:t>This analysis provides a roadmap for improving </a:t>
          </a:r>
          <a:r>
            <a:rPr lang="en-US" sz="2400" dirty="0" err="1"/>
            <a:t>sales,profitability</a:t>
          </a:r>
          <a:r>
            <a:rPr lang="en-US" sz="2400" dirty="0"/>
            <a:t> and engagement.</a:t>
          </a:r>
        </a:p>
      </dgm:t>
    </dgm:pt>
    <dgm:pt modelId="{B0C36B74-7D42-4A72-B0BC-C168D5D7283F}" type="parTrans" cxnId="{01223EAA-56F2-450A-827B-B38995F13AF1}">
      <dgm:prSet/>
      <dgm:spPr/>
      <dgm:t>
        <a:bodyPr/>
        <a:lstStyle/>
        <a:p>
          <a:endParaRPr lang="en-US"/>
        </a:p>
      </dgm:t>
    </dgm:pt>
    <dgm:pt modelId="{A1088615-3DE5-4FAF-93B2-BB5A4AB60315}" type="sibTrans" cxnId="{01223EAA-56F2-450A-827B-B38995F13AF1}">
      <dgm:prSet/>
      <dgm:spPr/>
      <dgm:t>
        <a:bodyPr/>
        <a:lstStyle/>
        <a:p>
          <a:endParaRPr lang="en-US"/>
        </a:p>
      </dgm:t>
    </dgm:pt>
    <dgm:pt modelId="{A0E1FEE4-76C8-49C7-8CE8-E2A84670F9BF}">
      <dgm:prSet custT="1"/>
      <dgm:spPr/>
      <dgm:t>
        <a:bodyPr/>
        <a:lstStyle/>
        <a:p>
          <a:r>
            <a:rPr lang="en-US" sz="2400" dirty="0"/>
            <a:t>Next steps include implementing recommendations and tracking KPIs.</a:t>
          </a:r>
        </a:p>
      </dgm:t>
    </dgm:pt>
    <dgm:pt modelId="{7112F865-ABBF-4321-9AE7-433C115F3E47}" type="parTrans" cxnId="{DFDAD5AC-82AF-43E6-A96A-1F24B3868694}">
      <dgm:prSet/>
      <dgm:spPr/>
      <dgm:t>
        <a:bodyPr/>
        <a:lstStyle/>
        <a:p>
          <a:endParaRPr lang="en-US"/>
        </a:p>
      </dgm:t>
    </dgm:pt>
    <dgm:pt modelId="{426F639A-CB68-4C99-BD77-B430466CD381}" type="sibTrans" cxnId="{DFDAD5AC-82AF-43E6-A96A-1F24B3868694}">
      <dgm:prSet/>
      <dgm:spPr/>
      <dgm:t>
        <a:bodyPr/>
        <a:lstStyle/>
        <a:p>
          <a:endParaRPr lang="en-US"/>
        </a:p>
      </dgm:t>
    </dgm:pt>
    <dgm:pt modelId="{0184859E-CA3A-4CEE-89D8-6FE0DEFBA7A7}" type="pres">
      <dgm:prSet presAssocID="{85314897-40A4-4058-92AA-507856E02303}" presName="root" presStyleCnt="0">
        <dgm:presLayoutVars>
          <dgm:dir/>
          <dgm:resizeHandles val="exact"/>
        </dgm:presLayoutVars>
      </dgm:prSet>
      <dgm:spPr/>
    </dgm:pt>
    <dgm:pt modelId="{43BB9008-AC0A-4629-8DD5-3FC50216666F}" type="pres">
      <dgm:prSet presAssocID="{471FC813-113F-429A-AAB5-2121CD919196}" presName="compNode" presStyleCnt="0"/>
      <dgm:spPr/>
    </dgm:pt>
    <dgm:pt modelId="{CB10A3F7-63FD-49CF-B1E1-8715081B6A72}" type="pres">
      <dgm:prSet presAssocID="{471FC813-113F-429A-AAB5-2121CD91919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post"/>
        </a:ext>
      </dgm:extLst>
    </dgm:pt>
    <dgm:pt modelId="{B5327585-FFF1-4CA1-9807-EEAB833B4701}" type="pres">
      <dgm:prSet presAssocID="{471FC813-113F-429A-AAB5-2121CD919196}" presName="spaceRect" presStyleCnt="0"/>
      <dgm:spPr/>
    </dgm:pt>
    <dgm:pt modelId="{8F13C9C6-B84B-4093-A506-E334FA3414C6}" type="pres">
      <dgm:prSet presAssocID="{471FC813-113F-429A-AAB5-2121CD919196}" presName="textRect" presStyleLbl="revTx" presStyleIdx="0" presStyleCnt="2">
        <dgm:presLayoutVars>
          <dgm:chMax val="1"/>
          <dgm:chPref val="1"/>
        </dgm:presLayoutVars>
      </dgm:prSet>
      <dgm:spPr/>
    </dgm:pt>
    <dgm:pt modelId="{7FCA3CD8-6033-4DB3-903D-6ECEB34B8157}" type="pres">
      <dgm:prSet presAssocID="{A1088615-3DE5-4FAF-93B2-BB5A4AB60315}" presName="sibTrans" presStyleCnt="0"/>
      <dgm:spPr/>
    </dgm:pt>
    <dgm:pt modelId="{3E2B4F5D-9627-4F39-919E-1764DB2DB520}" type="pres">
      <dgm:prSet presAssocID="{A0E1FEE4-76C8-49C7-8CE8-E2A84670F9BF}" presName="compNode" presStyleCnt="0"/>
      <dgm:spPr/>
    </dgm:pt>
    <dgm:pt modelId="{79F5559A-354A-4070-8DF9-105A35BB9D45}" type="pres">
      <dgm:prSet presAssocID="{A0E1FEE4-76C8-49C7-8CE8-E2A84670F9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4C0407B3-6D8F-4EB8-AEDA-BD958051FC76}" type="pres">
      <dgm:prSet presAssocID="{A0E1FEE4-76C8-49C7-8CE8-E2A84670F9BF}" presName="spaceRect" presStyleCnt="0"/>
      <dgm:spPr/>
    </dgm:pt>
    <dgm:pt modelId="{7CCEB014-8F86-4588-8116-6E8D5CF8CACA}" type="pres">
      <dgm:prSet presAssocID="{A0E1FEE4-76C8-49C7-8CE8-E2A84670F9BF}" presName="textRect" presStyleLbl="revTx" presStyleIdx="1" presStyleCnt="2">
        <dgm:presLayoutVars>
          <dgm:chMax val="1"/>
          <dgm:chPref val="1"/>
        </dgm:presLayoutVars>
      </dgm:prSet>
      <dgm:spPr/>
    </dgm:pt>
  </dgm:ptLst>
  <dgm:cxnLst>
    <dgm:cxn modelId="{1E70AA24-79E8-4B9C-86DF-674608FEC2D8}" type="presOf" srcId="{A0E1FEE4-76C8-49C7-8CE8-E2A84670F9BF}" destId="{7CCEB014-8F86-4588-8116-6E8D5CF8CACA}" srcOrd="0" destOrd="0" presId="urn:microsoft.com/office/officeart/2018/2/layout/IconLabelList"/>
    <dgm:cxn modelId="{01223EAA-56F2-450A-827B-B38995F13AF1}" srcId="{85314897-40A4-4058-92AA-507856E02303}" destId="{471FC813-113F-429A-AAB5-2121CD919196}" srcOrd="0" destOrd="0" parTransId="{B0C36B74-7D42-4A72-B0BC-C168D5D7283F}" sibTransId="{A1088615-3DE5-4FAF-93B2-BB5A4AB60315}"/>
    <dgm:cxn modelId="{DFDAD5AC-82AF-43E6-A96A-1F24B3868694}" srcId="{85314897-40A4-4058-92AA-507856E02303}" destId="{A0E1FEE4-76C8-49C7-8CE8-E2A84670F9BF}" srcOrd="1" destOrd="0" parTransId="{7112F865-ABBF-4321-9AE7-433C115F3E47}" sibTransId="{426F639A-CB68-4C99-BD77-B430466CD381}"/>
    <dgm:cxn modelId="{C16BE8AC-E56A-4255-B9EC-45F7779822A3}" type="presOf" srcId="{85314897-40A4-4058-92AA-507856E02303}" destId="{0184859E-CA3A-4CEE-89D8-6FE0DEFBA7A7}" srcOrd="0" destOrd="0" presId="urn:microsoft.com/office/officeart/2018/2/layout/IconLabelList"/>
    <dgm:cxn modelId="{F7A0C8D0-8FAC-43DA-80E3-C4A0BCF632EE}" type="presOf" srcId="{471FC813-113F-429A-AAB5-2121CD919196}" destId="{8F13C9C6-B84B-4093-A506-E334FA3414C6}" srcOrd="0" destOrd="0" presId="urn:microsoft.com/office/officeart/2018/2/layout/IconLabelList"/>
    <dgm:cxn modelId="{F904D05A-0FFB-4F38-A5D6-AFBCCD6E3007}" type="presParOf" srcId="{0184859E-CA3A-4CEE-89D8-6FE0DEFBA7A7}" destId="{43BB9008-AC0A-4629-8DD5-3FC50216666F}" srcOrd="0" destOrd="0" presId="urn:microsoft.com/office/officeart/2018/2/layout/IconLabelList"/>
    <dgm:cxn modelId="{1F394A01-6606-4005-8522-B1C662C4D0F4}" type="presParOf" srcId="{43BB9008-AC0A-4629-8DD5-3FC50216666F}" destId="{CB10A3F7-63FD-49CF-B1E1-8715081B6A72}" srcOrd="0" destOrd="0" presId="urn:microsoft.com/office/officeart/2018/2/layout/IconLabelList"/>
    <dgm:cxn modelId="{A0F4061D-ECAC-4207-A897-FCCF54D8F018}" type="presParOf" srcId="{43BB9008-AC0A-4629-8DD5-3FC50216666F}" destId="{B5327585-FFF1-4CA1-9807-EEAB833B4701}" srcOrd="1" destOrd="0" presId="urn:microsoft.com/office/officeart/2018/2/layout/IconLabelList"/>
    <dgm:cxn modelId="{C015E32D-C816-4EB2-B4AD-88E13B4E5D75}" type="presParOf" srcId="{43BB9008-AC0A-4629-8DD5-3FC50216666F}" destId="{8F13C9C6-B84B-4093-A506-E334FA3414C6}" srcOrd="2" destOrd="0" presId="urn:microsoft.com/office/officeart/2018/2/layout/IconLabelList"/>
    <dgm:cxn modelId="{C5DE65E9-04F0-4A93-B8B9-22FE8C1ADDE0}" type="presParOf" srcId="{0184859E-CA3A-4CEE-89D8-6FE0DEFBA7A7}" destId="{7FCA3CD8-6033-4DB3-903D-6ECEB34B8157}" srcOrd="1" destOrd="0" presId="urn:microsoft.com/office/officeart/2018/2/layout/IconLabelList"/>
    <dgm:cxn modelId="{45DC473D-DF94-4C00-A801-4FC96320B013}" type="presParOf" srcId="{0184859E-CA3A-4CEE-89D8-6FE0DEFBA7A7}" destId="{3E2B4F5D-9627-4F39-919E-1764DB2DB520}" srcOrd="2" destOrd="0" presId="urn:microsoft.com/office/officeart/2018/2/layout/IconLabelList"/>
    <dgm:cxn modelId="{F1FA1D96-6D42-4C09-B568-58EE14FE8570}" type="presParOf" srcId="{3E2B4F5D-9627-4F39-919E-1764DB2DB520}" destId="{79F5559A-354A-4070-8DF9-105A35BB9D45}" srcOrd="0" destOrd="0" presId="urn:microsoft.com/office/officeart/2018/2/layout/IconLabelList"/>
    <dgm:cxn modelId="{9D2E53F8-BD65-4B62-9EFD-5696F2A9C9B4}" type="presParOf" srcId="{3E2B4F5D-9627-4F39-919E-1764DB2DB520}" destId="{4C0407B3-6D8F-4EB8-AEDA-BD958051FC76}" srcOrd="1" destOrd="0" presId="urn:microsoft.com/office/officeart/2018/2/layout/IconLabelList"/>
    <dgm:cxn modelId="{3CD0BD64-625E-42B0-9EC9-22D3355AFD6B}" type="presParOf" srcId="{3E2B4F5D-9627-4F39-919E-1764DB2DB520}" destId="{7CCEB014-8F86-4588-8116-6E8D5CF8CAC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100B28-C63F-46DC-B6F6-D98E1F5CD10D}" type="doc">
      <dgm:prSet loTypeId="urn:microsoft.com/office/officeart/2018/5/layout/IconCircleLabel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FAFF3B18-CFB6-4A10-8072-B9FD972E8E82}">
      <dgm:prSet custT="1"/>
      <dgm:spPr/>
      <dgm:t>
        <a:bodyPr/>
        <a:lstStyle/>
        <a:p>
          <a:pPr>
            <a:lnSpc>
              <a:spcPct val="100000"/>
            </a:lnSpc>
            <a:defRPr cap="all"/>
          </a:pPr>
          <a:r>
            <a:rPr lang="en-US" sz="2800" dirty="0"/>
            <a:t>Special thanks to our team for their efforts.</a:t>
          </a:r>
        </a:p>
      </dgm:t>
    </dgm:pt>
    <dgm:pt modelId="{A0CA93A1-1FC2-47D0-9FF6-EE9BB19973C4}" type="parTrans" cxnId="{6E11C231-4460-4EA7-BF16-FAF4C42A4E90}">
      <dgm:prSet/>
      <dgm:spPr/>
      <dgm:t>
        <a:bodyPr/>
        <a:lstStyle/>
        <a:p>
          <a:endParaRPr lang="en-US"/>
        </a:p>
      </dgm:t>
    </dgm:pt>
    <dgm:pt modelId="{DC8EF7EE-0061-40A5-970F-640D7D734A5B}" type="sibTrans" cxnId="{6E11C231-4460-4EA7-BF16-FAF4C42A4E90}">
      <dgm:prSet/>
      <dgm:spPr/>
      <dgm:t>
        <a:bodyPr/>
        <a:lstStyle/>
        <a:p>
          <a:endParaRPr lang="en-US"/>
        </a:p>
      </dgm:t>
    </dgm:pt>
    <dgm:pt modelId="{BACEB6E6-FB82-48ED-8A8A-8F3BA23CC32B}">
      <dgm:prSet custT="1"/>
      <dgm:spPr/>
      <dgm:t>
        <a:bodyPr/>
        <a:lstStyle/>
        <a:p>
          <a:pPr>
            <a:lnSpc>
              <a:spcPct val="100000"/>
            </a:lnSpc>
            <a:defRPr cap="all"/>
          </a:pPr>
          <a:r>
            <a:rPr lang="en-US" sz="2800" dirty="0"/>
            <a:t>Team Members: [Vijay Sharma, Bhakti, Yakesh]</a:t>
          </a:r>
        </a:p>
      </dgm:t>
    </dgm:pt>
    <dgm:pt modelId="{7EE5561C-635A-4EB8-9B8A-118B805C6F8B}" type="parTrans" cxnId="{EBC4EE38-4AD5-4B5A-8D35-B2418903FA5C}">
      <dgm:prSet/>
      <dgm:spPr/>
      <dgm:t>
        <a:bodyPr/>
        <a:lstStyle/>
        <a:p>
          <a:endParaRPr lang="en-US"/>
        </a:p>
      </dgm:t>
    </dgm:pt>
    <dgm:pt modelId="{15433F9A-4E7B-4B26-96DA-FD97B4AA91D0}" type="sibTrans" cxnId="{EBC4EE38-4AD5-4B5A-8D35-B2418903FA5C}">
      <dgm:prSet/>
      <dgm:spPr/>
      <dgm:t>
        <a:bodyPr/>
        <a:lstStyle/>
        <a:p>
          <a:endParaRPr lang="en-US"/>
        </a:p>
      </dgm:t>
    </dgm:pt>
    <dgm:pt modelId="{60D3598F-E38A-47F8-83AA-CF4C9D0466E7}">
      <dgm:prSet custT="1"/>
      <dgm:spPr/>
      <dgm:t>
        <a:bodyPr/>
        <a:lstStyle/>
        <a:p>
          <a:pPr>
            <a:lnSpc>
              <a:spcPct val="100000"/>
            </a:lnSpc>
            <a:defRPr cap="all"/>
          </a:pPr>
          <a:r>
            <a:rPr lang="en-US" sz="2800" b="1" dirty="0"/>
            <a:t>Project Lead: Pratham Chavan,  Sonam Bhanarkar, Jayesh Bedse</a:t>
          </a:r>
        </a:p>
      </dgm:t>
    </dgm:pt>
    <dgm:pt modelId="{328C6CCD-6A4A-49DB-A74F-426DF0F7FA8C}" type="parTrans" cxnId="{49E1FA87-134C-4687-AE75-AA5F20EDD6CE}">
      <dgm:prSet/>
      <dgm:spPr/>
      <dgm:t>
        <a:bodyPr/>
        <a:lstStyle/>
        <a:p>
          <a:endParaRPr lang="en-US"/>
        </a:p>
      </dgm:t>
    </dgm:pt>
    <dgm:pt modelId="{98D53E16-8A0E-4629-866B-C97785027414}" type="sibTrans" cxnId="{49E1FA87-134C-4687-AE75-AA5F20EDD6CE}">
      <dgm:prSet/>
      <dgm:spPr/>
      <dgm:t>
        <a:bodyPr/>
        <a:lstStyle/>
        <a:p>
          <a:endParaRPr lang="en-US"/>
        </a:p>
      </dgm:t>
    </dgm:pt>
    <dgm:pt modelId="{9F9128F2-9F35-43EA-822E-80B270816E0F}" type="pres">
      <dgm:prSet presAssocID="{8D100B28-C63F-46DC-B6F6-D98E1F5CD10D}" presName="root" presStyleCnt="0">
        <dgm:presLayoutVars>
          <dgm:dir/>
          <dgm:resizeHandles val="exact"/>
        </dgm:presLayoutVars>
      </dgm:prSet>
      <dgm:spPr/>
    </dgm:pt>
    <dgm:pt modelId="{E99C2A66-28A1-46A6-9394-1493E33AAEFC}" type="pres">
      <dgm:prSet presAssocID="{FAFF3B18-CFB6-4A10-8072-B9FD972E8E82}" presName="compNode" presStyleCnt="0"/>
      <dgm:spPr/>
    </dgm:pt>
    <dgm:pt modelId="{F65741BB-B3F5-4217-B877-0E424FC16E83}" type="pres">
      <dgm:prSet presAssocID="{FAFF3B18-CFB6-4A10-8072-B9FD972E8E82}" presName="iconBgRect" presStyleLbl="bgShp" presStyleIdx="0" presStyleCnt="3" custLinFactNeighborX="17075" custLinFactNeighborY="-632"/>
      <dgm:spPr/>
    </dgm:pt>
    <dgm:pt modelId="{80A3AA6F-E473-4E20-9E6C-BB6FA1C8BA62}" type="pres">
      <dgm:prSet presAssocID="{FAFF3B18-CFB6-4A10-8072-B9FD972E8E82}" presName="iconRect" presStyleLbl="node1" presStyleIdx="0" presStyleCnt="3" custLinFactNeighborX="29759" custLinFactNeighborY="-110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FF627DA4-0788-4CBA-BA5E-894BE2AACB60}" type="pres">
      <dgm:prSet presAssocID="{FAFF3B18-CFB6-4A10-8072-B9FD972E8E82}" presName="spaceRect" presStyleCnt="0"/>
      <dgm:spPr/>
    </dgm:pt>
    <dgm:pt modelId="{28A1F17F-96ED-4A2C-9D0E-8180C95CAD1A}" type="pres">
      <dgm:prSet presAssocID="{FAFF3B18-CFB6-4A10-8072-B9FD972E8E82}" presName="textRect" presStyleLbl="revTx" presStyleIdx="0" presStyleCnt="3" custLinFactNeighborX="8487" custLinFactNeighborY="2423">
        <dgm:presLayoutVars>
          <dgm:chMax val="1"/>
          <dgm:chPref val="1"/>
        </dgm:presLayoutVars>
      </dgm:prSet>
      <dgm:spPr/>
    </dgm:pt>
    <dgm:pt modelId="{9B94C9A4-8EA5-4EF6-B9E5-D846B4469B78}" type="pres">
      <dgm:prSet presAssocID="{DC8EF7EE-0061-40A5-970F-640D7D734A5B}" presName="sibTrans" presStyleCnt="0"/>
      <dgm:spPr/>
    </dgm:pt>
    <dgm:pt modelId="{E1D2359C-BFD3-482D-9371-26642E076E9B}" type="pres">
      <dgm:prSet presAssocID="{BACEB6E6-FB82-48ED-8A8A-8F3BA23CC32B}" presName="compNode" presStyleCnt="0"/>
      <dgm:spPr/>
    </dgm:pt>
    <dgm:pt modelId="{91EA4F7F-2F4F-4097-B8E6-D37E021B0783}" type="pres">
      <dgm:prSet presAssocID="{BACEB6E6-FB82-48ED-8A8A-8F3BA23CC32B}" presName="iconBgRect" presStyleLbl="bgShp" presStyleIdx="1" presStyleCnt="3" custLinFactNeighborX="20490" custLinFactNeighborY="-1759"/>
      <dgm:spPr/>
    </dgm:pt>
    <dgm:pt modelId="{C78E0B3D-00BE-41E7-976A-177087BF0C66}" type="pres">
      <dgm:prSet presAssocID="{BACEB6E6-FB82-48ED-8A8A-8F3BA23CC32B}" presName="iconRect" presStyleLbl="node1" presStyleIdx="1" presStyleCnt="3" custLinFactNeighborX="37613" custLinFactNeighborY="-59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C9E4CE4E-BF0D-470A-B64A-0E2E619BDF37}" type="pres">
      <dgm:prSet presAssocID="{BACEB6E6-FB82-48ED-8A8A-8F3BA23CC32B}" presName="spaceRect" presStyleCnt="0"/>
      <dgm:spPr/>
    </dgm:pt>
    <dgm:pt modelId="{C2B34C67-0B58-4742-8896-5C1096895E56}" type="pres">
      <dgm:prSet presAssocID="{BACEB6E6-FB82-48ED-8A8A-8F3BA23CC32B}" presName="textRect" presStyleLbl="revTx" presStyleIdx="1" presStyleCnt="3" custLinFactNeighborX="9924" custLinFactNeighborY="1681">
        <dgm:presLayoutVars>
          <dgm:chMax val="1"/>
          <dgm:chPref val="1"/>
        </dgm:presLayoutVars>
      </dgm:prSet>
      <dgm:spPr/>
    </dgm:pt>
    <dgm:pt modelId="{AC43D879-5621-4263-B370-5B679F2E733F}" type="pres">
      <dgm:prSet presAssocID="{15433F9A-4E7B-4B26-96DA-FD97B4AA91D0}" presName="sibTrans" presStyleCnt="0"/>
      <dgm:spPr/>
    </dgm:pt>
    <dgm:pt modelId="{0F46870D-36A0-4751-88C0-B0A445B0CC29}" type="pres">
      <dgm:prSet presAssocID="{60D3598F-E38A-47F8-83AA-CF4C9D0466E7}" presName="compNode" presStyleCnt="0"/>
      <dgm:spPr/>
    </dgm:pt>
    <dgm:pt modelId="{A94D492D-3878-42F2-BE57-4D60814A4B8C}" type="pres">
      <dgm:prSet presAssocID="{60D3598F-E38A-47F8-83AA-CF4C9D0466E7}" presName="iconBgRect" presStyleLbl="bgShp" presStyleIdx="2" presStyleCnt="3"/>
      <dgm:spPr/>
    </dgm:pt>
    <dgm:pt modelId="{58771F53-EB76-4CE4-ABE5-7006E11134C9}" type="pres">
      <dgm:prSet presAssocID="{60D3598F-E38A-47F8-83AA-CF4C9D0466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2ED8C908-A8B6-472F-A104-6F12B4BD3CF6}" type="pres">
      <dgm:prSet presAssocID="{60D3598F-E38A-47F8-83AA-CF4C9D0466E7}" presName="spaceRect" presStyleCnt="0"/>
      <dgm:spPr/>
    </dgm:pt>
    <dgm:pt modelId="{C20EE875-E7D6-4971-BB61-041272A54542}" type="pres">
      <dgm:prSet presAssocID="{60D3598F-E38A-47F8-83AA-CF4C9D0466E7}" presName="textRect" presStyleLbl="revTx" presStyleIdx="2" presStyleCnt="3" custScaleX="124418">
        <dgm:presLayoutVars>
          <dgm:chMax val="1"/>
          <dgm:chPref val="1"/>
        </dgm:presLayoutVars>
      </dgm:prSet>
      <dgm:spPr/>
    </dgm:pt>
  </dgm:ptLst>
  <dgm:cxnLst>
    <dgm:cxn modelId="{6E11C231-4460-4EA7-BF16-FAF4C42A4E90}" srcId="{8D100B28-C63F-46DC-B6F6-D98E1F5CD10D}" destId="{FAFF3B18-CFB6-4A10-8072-B9FD972E8E82}" srcOrd="0" destOrd="0" parTransId="{A0CA93A1-1FC2-47D0-9FF6-EE9BB19973C4}" sibTransId="{DC8EF7EE-0061-40A5-970F-640D7D734A5B}"/>
    <dgm:cxn modelId="{EBC4EE38-4AD5-4B5A-8D35-B2418903FA5C}" srcId="{8D100B28-C63F-46DC-B6F6-D98E1F5CD10D}" destId="{BACEB6E6-FB82-48ED-8A8A-8F3BA23CC32B}" srcOrd="1" destOrd="0" parTransId="{7EE5561C-635A-4EB8-9B8A-118B805C6F8B}" sibTransId="{15433F9A-4E7B-4B26-96DA-FD97B4AA91D0}"/>
    <dgm:cxn modelId="{49E1FA87-134C-4687-AE75-AA5F20EDD6CE}" srcId="{8D100B28-C63F-46DC-B6F6-D98E1F5CD10D}" destId="{60D3598F-E38A-47F8-83AA-CF4C9D0466E7}" srcOrd="2" destOrd="0" parTransId="{328C6CCD-6A4A-49DB-A74F-426DF0F7FA8C}" sibTransId="{98D53E16-8A0E-4629-866B-C97785027414}"/>
    <dgm:cxn modelId="{7B52A199-5162-4B37-8E0E-62647092791C}" type="presOf" srcId="{8D100B28-C63F-46DC-B6F6-D98E1F5CD10D}" destId="{9F9128F2-9F35-43EA-822E-80B270816E0F}" srcOrd="0" destOrd="0" presId="urn:microsoft.com/office/officeart/2018/5/layout/IconCircleLabelList"/>
    <dgm:cxn modelId="{E40757A6-9B6C-4EE1-AD3F-760FC0E8BFA8}" type="presOf" srcId="{BACEB6E6-FB82-48ED-8A8A-8F3BA23CC32B}" destId="{C2B34C67-0B58-4742-8896-5C1096895E56}" srcOrd="0" destOrd="0" presId="urn:microsoft.com/office/officeart/2018/5/layout/IconCircleLabelList"/>
    <dgm:cxn modelId="{7F6A42EB-2FA2-4FAC-ACF2-F539F844FE7F}" type="presOf" srcId="{60D3598F-E38A-47F8-83AA-CF4C9D0466E7}" destId="{C20EE875-E7D6-4971-BB61-041272A54542}" srcOrd="0" destOrd="0" presId="urn:microsoft.com/office/officeart/2018/5/layout/IconCircleLabelList"/>
    <dgm:cxn modelId="{E8E0ACF9-3138-485F-8611-D849895E23F0}" type="presOf" srcId="{FAFF3B18-CFB6-4A10-8072-B9FD972E8E82}" destId="{28A1F17F-96ED-4A2C-9D0E-8180C95CAD1A}" srcOrd="0" destOrd="0" presId="urn:microsoft.com/office/officeart/2018/5/layout/IconCircleLabelList"/>
    <dgm:cxn modelId="{31183DC8-B9A4-46DE-A99F-D73C38BDF1ED}" type="presParOf" srcId="{9F9128F2-9F35-43EA-822E-80B270816E0F}" destId="{E99C2A66-28A1-46A6-9394-1493E33AAEFC}" srcOrd="0" destOrd="0" presId="urn:microsoft.com/office/officeart/2018/5/layout/IconCircleLabelList"/>
    <dgm:cxn modelId="{30D8802A-EB2D-4321-B4C4-E83D3E775444}" type="presParOf" srcId="{E99C2A66-28A1-46A6-9394-1493E33AAEFC}" destId="{F65741BB-B3F5-4217-B877-0E424FC16E83}" srcOrd="0" destOrd="0" presId="urn:microsoft.com/office/officeart/2018/5/layout/IconCircleLabelList"/>
    <dgm:cxn modelId="{DE34AC97-F0BE-461B-AD60-856C295650CA}" type="presParOf" srcId="{E99C2A66-28A1-46A6-9394-1493E33AAEFC}" destId="{80A3AA6F-E473-4E20-9E6C-BB6FA1C8BA62}" srcOrd="1" destOrd="0" presId="urn:microsoft.com/office/officeart/2018/5/layout/IconCircleLabelList"/>
    <dgm:cxn modelId="{7BEC578A-8339-49AA-8CDD-C295D9855DB0}" type="presParOf" srcId="{E99C2A66-28A1-46A6-9394-1493E33AAEFC}" destId="{FF627DA4-0788-4CBA-BA5E-894BE2AACB60}" srcOrd="2" destOrd="0" presId="urn:microsoft.com/office/officeart/2018/5/layout/IconCircleLabelList"/>
    <dgm:cxn modelId="{57AE6944-504C-4697-A12B-FB71C4B00886}" type="presParOf" srcId="{E99C2A66-28A1-46A6-9394-1493E33AAEFC}" destId="{28A1F17F-96ED-4A2C-9D0E-8180C95CAD1A}" srcOrd="3" destOrd="0" presId="urn:microsoft.com/office/officeart/2018/5/layout/IconCircleLabelList"/>
    <dgm:cxn modelId="{9EF644F6-280B-441F-B0C1-5C5C1004FA71}" type="presParOf" srcId="{9F9128F2-9F35-43EA-822E-80B270816E0F}" destId="{9B94C9A4-8EA5-4EF6-B9E5-D846B4469B78}" srcOrd="1" destOrd="0" presId="urn:microsoft.com/office/officeart/2018/5/layout/IconCircleLabelList"/>
    <dgm:cxn modelId="{85B06EA2-E383-48AE-8E83-D2AA8C099307}" type="presParOf" srcId="{9F9128F2-9F35-43EA-822E-80B270816E0F}" destId="{E1D2359C-BFD3-482D-9371-26642E076E9B}" srcOrd="2" destOrd="0" presId="urn:microsoft.com/office/officeart/2018/5/layout/IconCircleLabelList"/>
    <dgm:cxn modelId="{A16E1F73-65E2-483F-8376-D028197DD5AA}" type="presParOf" srcId="{E1D2359C-BFD3-482D-9371-26642E076E9B}" destId="{91EA4F7F-2F4F-4097-B8E6-D37E021B0783}" srcOrd="0" destOrd="0" presId="urn:microsoft.com/office/officeart/2018/5/layout/IconCircleLabelList"/>
    <dgm:cxn modelId="{B7438C66-3A16-48E0-A899-85985B60D4F6}" type="presParOf" srcId="{E1D2359C-BFD3-482D-9371-26642E076E9B}" destId="{C78E0B3D-00BE-41E7-976A-177087BF0C66}" srcOrd="1" destOrd="0" presId="urn:microsoft.com/office/officeart/2018/5/layout/IconCircleLabelList"/>
    <dgm:cxn modelId="{BAEAA7E8-4F92-472B-B92A-36F250EA3B0C}" type="presParOf" srcId="{E1D2359C-BFD3-482D-9371-26642E076E9B}" destId="{C9E4CE4E-BF0D-470A-B64A-0E2E619BDF37}" srcOrd="2" destOrd="0" presId="urn:microsoft.com/office/officeart/2018/5/layout/IconCircleLabelList"/>
    <dgm:cxn modelId="{664B5565-5820-4D5C-8AA2-63196735AD7A}" type="presParOf" srcId="{E1D2359C-BFD3-482D-9371-26642E076E9B}" destId="{C2B34C67-0B58-4742-8896-5C1096895E56}" srcOrd="3" destOrd="0" presId="urn:microsoft.com/office/officeart/2018/5/layout/IconCircleLabelList"/>
    <dgm:cxn modelId="{C2976128-D423-4BAC-BEBC-775A2D2A3E9C}" type="presParOf" srcId="{9F9128F2-9F35-43EA-822E-80B270816E0F}" destId="{AC43D879-5621-4263-B370-5B679F2E733F}" srcOrd="3" destOrd="0" presId="urn:microsoft.com/office/officeart/2018/5/layout/IconCircleLabelList"/>
    <dgm:cxn modelId="{31877BDB-1535-4EEF-A45E-6932B46D2E2B}" type="presParOf" srcId="{9F9128F2-9F35-43EA-822E-80B270816E0F}" destId="{0F46870D-36A0-4751-88C0-B0A445B0CC29}" srcOrd="4" destOrd="0" presId="urn:microsoft.com/office/officeart/2018/5/layout/IconCircleLabelList"/>
    <dgm:cxn modelId="{80867D6C-D14A-4D84-A9BC-400593997AF1}" type="presParOf" srcId="{0F46870D-36A0-4751-88C0-B0A445B0CC29}" destId="{A94D492D-3878-42F2-BE57-4D60814A4B8C}" srcOrd="0" destOrd="0" presId="urn:microsoft.com/office/officeart/2018/5/layout/IconCircleLabelList"/>
    <dgm:cxn modelId="{436C29C6-70F3-4186-9014-C473163AF21E}" type="presParOf" srcId="{0F46870D-36A0-4751-88C0-B0A445B0CC29}" destId="{58771F53-EB76-4CE4-ABE5-7006E11134C9}" srcOrd="1" destOrd="0" presId="urn:microsoft.com/office/officeart/2018/5/layout/IconCircleLabelList"/>
    <dgm:cxn modelId="{7E7768CE-0AF5-4EBF-A53A-9D2007D731FA}" type="presParOf" srcId="{0F46870D-36A0-4751-88C0-B0A445B0CC29}" destId="{2ED8C908-A8B6-472F-A104-6F12B4BD3CF6}" srcOrd="2" destOrd="0" presId="urn:microsoft.com/office/officeart/2018/5/layout/IconCircleLabelList"/>
    <dgm:cxn modelId="{A508EFDF-FACE-4235-B1D7-7EC0B6252135}" type="presParOf" srcId="{0F46870D-36A0-4751-88C0-B0A445B0CC29}" destId="{C20EE875-E7D6-4971-BB61-041272A5454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7644E3-063D-418A-90CA-33CF21CEC373}">
      <dsp:nvSpPr>
        <dsp:cNvPr id="0" name=""/>
        <dsp:cNvSpPr/>
      </dsp:nvSpPr>
      <dsp:spPr>
        <a:xfrm>
          <a:off x="0" y="1508"/>
          <a:ext cx="4231758" cy="308574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u="sng" kern="1200" dirty="0"/>
            <a:t>Objective</a:t>
          </a:r>
          <a:endParaRPr lang="en-US" sz="2800" kern="1200" dirty="0"/>
        </a:p>
        <a:p>
          <a:pPr marL="228600" lvl="1" indent="-228600" algn="l" defTabSz="977900">
            <a:lnSpc>
              <a:spcPct val="90000"/>
            </a:lnSpc>
            <a:spcBef>
              <a:spcPct val="0"/>
            </a:spcBef>
            <a:spcAft>
              <a:spcPct val="15000"/>
            </a:spcAft>
            <a:buChar char="•"/>
          </a:pPr>
          <a:r>
            <a:rPr lang="en-US" sz="2200" kern="1200" dirty="0"/>
            <a:t>Analyzed four years (2010-2014) of transactional data from Adventure works cycles, a manufacturing company, to access performance and identify profit trends.</a:t>
          </a:r>
          <a:br>
            <a:rPr lang="en-US" sz="2200" kern="1200" dirty="0"/>
          </a:br>
          <a:r>
            <a:rPr lang="en-US" sz="2200" kern="1200" dirty="0"/>
            <a:t>                                                          </a:t>
          </a:r>
        </a:p>
      </dsp:txBody>
      <dsp:txXfrm>
        <a:off x="90378" y="91886"/>
        <a:ext cx="4051002" cy="29049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8046F9-8EC4-4520-A863-80EB38813D04}">
      <dsp:nvSpPr>
        <dsp:cNvPr id="0" name=""/>
        <dsp:cNvSpPr/>
      </dsp:nvSpPr>
      <dsp:spPr>
        <a:xfrm>
          <a:off x="0" y="552385"/>
          <a:ext cx="6620782" cy="181867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Adventure work cycles required an analysis of its sales data to identify profitable products, key customer locations and sales trends.</a:t>
          </a:r>
        </a:p>
      </dsp:txBody>
      <dsp:txXfrm>
        <a:off x="88780" y="641165"/>
        <a:ext cx="6443222" cy="1641117"/>
      </dsp:txXfrm>
    </dsp:sp>
    <dsp:sp modelId="{3E60C71C-732A-4EFA-BCDC-F9DEE585BC46}">
      <dsp:nvSpPr>
        <dsp:cNvPr id="0" name=""/>
        <dsp:cNvSpPr/>
      </dsp:nvSpPr>
      <dsp:spPr>
        <a:xfrm>
          <a:off x="0" y="2558263"/>
          <a:ext cx="6620782" cy="202487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The goal was to transform raw data into actionable insights to guide strategic business decisions and enhance performance.</a:t>
          </a:r>
          <a:r>
            <a:rPr lang="en-US" sz="1500" kern="1200" dirty="0"/>
            <a:t>	</a:t>
          </a:r>
        </a:p>
      </dsp:txBody>
      <dsp:txXfrm>
        <a:off x="98846" y="2657109"/>
        <a:ext cx="6423090" cy="18271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0A3F7-63FD-49CF-B1E1-8715081B6A72}">
      <dsp:nvSpPr>
        <dsp:cNvPr id="0" name=""/>
        <dsp:cNvSpPr/>
      </dsp:nvSpPr>
      <dsp:spPr>
        <a:xfrm>
          <a:off x="985846" y="470093"/>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13C9C6-B84B-4093-A506-E334FA3414C6}">
      <dsp:nvSpPr>
        <dsp:cNvPr id="0" name=""/>
        <dsp:cNvSpPr/>
      </dsp:nvSpPr>
      <dsp:spPr>
        <a:xfrm>
          <a:off x="14409" y="2578533"/>
          <a:ext cx="35325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This analysis provides a roadmap for improving </a:t>
          </a:r>
          <a:r>
            <a:rPr lang="en-US" sz="2400" kern="1200" dirty="0" err="1"/>
            <a:t>sales,profitability</a:t>
          </a:r>
          <a:r>
            <a:rPr lang="en-US" sz="2400" kern="1200" dirty="0"/>
            <a:t> and engagement.</a:t>
          </a:r>
        </a:p>
      </dsp:txBody>
      <dsp:txXfrm>
        <a:off x="14409" y="2578533"/>
        <a:ext cx="3532500" cy="1350000"/>
      </dsp:txXfrm>
    </dsp:sp>
    <dsp:sp modelId="{79F5559A-354A-4070-8DF9-105A35BB9D45}">
      <dsp:nvSpPr>
        <dsp:cNvPr id="0" name=""/>
        <dsp:cNvSpPr/>
      </dsp:nvSpPr>
      <dsp:spPr>
        <a:xfrm>
          <a:off x="5136534" y="470093"/>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CEB014-8F86-4588-8116-6E8D5CF8CACA}">
      <dsp:nvSpPr>
        <dsp:cNvPr id="0" name=""/>
        <dsp:cNvSpPr/>
      </dsp:nvSpPr>
      <dsp:spPr>
        <a:xfrm>
          <a:off x="4165096" y="2578533"/>
          <a:ext cx="3532500" cy="135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Next steps include implementing recommendations and tracking KPIs.</a:t>
          </a:r>
        </a:p>
      </dsp:txBody>
      <dsp:txXfrm>
        <a:off x="4165096" y="2578533"/>
        <a:ext cx="3532500" cy="135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5741BB-B3F5-4217-B877-0E424FC16E83}">
      <dsp:nvSpPr>
        <dsp:cNvPr id="0" name=""/>
        <dsp:cNvSpPr/>
      </dsp:nvSpPr>
      <dsp:spPr>
        <a:xfrm>
          <a:off x="952294" y="210739"/>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A3AA6F-E473-4E20-9E6C-BB6FA1C8BA62}">
      <dsp:nvSpPr>
        <dsp:cNvPr id="0" name=""/>
        <dsp:cNvSpPr/>
      </dsp:nvSpPr>
      <dsp:spPr>
        <a:xfrm>
          <a:off x="1354479" y="612921"/>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A1F17F-96ED-4A2C-9D0E-8180C95CAD1A}">
      <dsp:nvSpPr>
        <dsp:cNvPr id="0" name=""/>
        <dsp:cNvSpPr/>
      </dsp:nvSpPr>
      <dsp:spPr>
        <a:xfrm>
          <a:off x="289342" y="2732368"/>
          <a:ext cx="3093750" cy="143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kern="1200" dirty="0"/>
            <a:t>Special thanks to our team for their efforts.</a:t>
          </a:r>
        </a:p>
      </dsp:txBody>
      <dsp:txXfrm>
        <a:off x="289342" y="2732368"/>
        <a:ext cx="3093750" cy="1432211"/>
      </dsp:txXfrm>
    </dsp:sp>
    <dsp:sp modelId="{91EA4F7F-2F4F-4097-B8E6-D37E021B0783}">
      <dsp:nvSpPr>
        <dsp:cNvPr id="0" name=""/>
        <dsp:cNvSpPr/>
      </dsp:nvSpPr>
      <dsp:spPr>
        <a:xfrm>
          <a:off x="4651898" y="189470"/>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8E0B3D-00BE-41E7-976A-177087BF0C66}">
      <dsp:nvSpPr>
        <dsp:cNvPr id="0" name=""/>
        <dsp:cNvSpPr/>
      </dsp:nvSpPr>
      <dsp:spPr>
        <a:xfrm>
          <a:off x="5074679" y="560967"/>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B34C67-0B58-4742-8896-5C1096895E56}">
      <dsp:nvSpPr>
        <dsp:cNvPr id="0" name=""/>
        <dsp:cNvSpPr/>
      </dsp:nvSpPr>
      <dsp:spPr>
        <a:xfrm>
          <a:off x="3968956" y="2721741"/>
          <a:ext cx="3093750" cy="143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kern="1200" dirty="0"/>
            <a:t>Team Members: [Vijay Sharma, Bhakti, Yakesh]</a:t>
          </a:r>
        </a:p>
      </dsp:txBody>
      <dsp:txXfrm>
        <a:off x="3968956" y="2721741"/>
        <a:ext cx="3093750" cy="1432211"/>
      </dsp:txXfrm>
    </dsp:sp>
    <dsp:sp modelId="{A94D492D-3878-42F2-BE57-4D60814A4B8C}">
      <dsp:nvSpPr>
        <dsp:cNvPr id="0" name=""/>
        <dsp:cNvSpPr/>
      </dsp:nvSpPr>
      <dsp:spPr>
        <a:xfrm>
          <a:off x="8278086" y="222666"/>
          <a:ext cx="1887187" cy="1887187"/>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771F53-EB76-4CE4-ABE5-7006E11134C9}">
      <dsp:nvSpPr>
        <dsp:cNvPr id="0" name=""/>
        <dsp:cNvSpPr/>
      </dsp:nvSpPr>
      <dsp:spPr>
        <a:xfrm>
          <a:off x="8680273" y="624853"/>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0EE875-E7D6-4971-BB61-041272A54542}">
      <dsp:nvSpPr>
        <dsp:cNvPr id="0" name=""/>
        <dsp:cNvSpPr/>
      </dsp:nvSpPr>
      <dsp:spPr>
        <a:xfrm>
          <a:off x="7297088" y="2697666"/>
          <a:ext cx="3849181" cy="1432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cap="all"/>
          </a:pPr>
          <a:r>
            <a:rPr lang="en-US" sz="2800" b="1" kern="1200" dirty="0"/>
            <a:t>Project Lead: Pratham Chavan,  Sonam Bhanarkar, Jayesh Bedse</a:t>
          </a:r>
        </a:p>
      </dsp:txBody>
      <dsp:txXfrm>
        <a:off x="7297088" y="2697666"/>
        <a:ext cx="3849181" cy="143221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D81B16-58F3-440E-9EED-8817BDBC4179}" type="datetimeFigureOut">
              <a:rPr lang="en-IN" smtClean="0"/>
              <a:t>14-03-2025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F68FA-4BA6-4E09-BC15-4BA54724B3DC}" type="slidenum">
              <a:rPr lang="en-IN" smtClean="0"/>
              <a:t>‹#›</a:t>
            </a:fld>
            <a:endParaRPr lang="en-IN"/>
          </a:p>
        </p:txBody>
      </p:sp>
    </p:spTree>
    <p:extLst>
      <p:ext uri="{BB962C8B-B14F-4D97-AF65-F5344CB8AC3E}">
        <p14:creationId xmlns:p14="http://schemas.microsoft.com/office/powerpoint/2010/main" val="1500693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3F68FA-4BA6-4E09-BC15-4BA54724B3DC}" type="slidenum">
              <a:rPr lang="en-IN" smtClean="0"/>
              <a:t>1</a:t>
            </a:fld>
            <a:endParaRPr lang="en-IN"/>
          </a:p>
        </p:txBody>
      </p:sp>
    </p:spTree>
    <p:extLst>
      <p:ext uri="{BB962C8B-B14F-4D97-AF65-F5344CB8AC3E}">
        <p14:creationId xmlns:p14="http://schemas.microsoft.com/office/powerpoint/2010/main" val="347061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3" Type="http://schemas.openxmlformats.org/officeDocument/2006/relationships/image" Target="../media/image48.svg"/><Relationship Id="rId7" Type="http://schemas.openxmlformats.org/officeDocument/2006/relationships/image" Target="../media/image52.svg"/><Relationship Id="rId12" Type="http://schemas.openxmlformats.org/officeDocument/2006/relationships/image" Target="../media/image57.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5" Type="http://schemas.openxmlformats.org/officeDocument/2006/relationships/image" Target="../media/image60.sv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59.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4.svg"/><Relationship Id="rId3" Type="http://schemas.openxmlformats.org/officeDocument/2006/relationships/image" Target="../media/image60.svg"/><Relationship Id="rId7" Type="http://schemas.openxmlformats.org/officeDocument/2006/relationships/image" Target="../media/image50.svg"/><Relationship Id="rId12" Type="http://schemas.openxmlformats.org/officeDocument/2006/relationships/image" Target="../media/image53.png"/><Relationship Id="rId17" Type="http://schemas.openxmlformats.org/officeDocument/2006/relationships/image" Target="../media/image58.svg"/><Relationship Id="rId2" Type="http://schemas.openxmlformats.org/officeDocument/2006/relationships/image" Target="../media/image59.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62.svg"/><Relationship Id="rId5" Type="http://schemas.openxmlformats.org/officeDocument/2006/relationships/image" Target="../media/image48.svg"/><Relationship Id="rId15" Type="http://schemas.openxmlformats.org/officeDocument/2006/relationships/image" Target="../media/image56.svg"/><Relationship Id="rId10" Type="http://schemas.openxmlformats.org/officeDocument/2006/relationships/image" Target="../media/image61.png"/><Relationship Id="rId4" Type="http://schemas.openxmlformats.org/officeDocument/2006/relationships/image" Target="../media/image47.png"/><Relationship Id="rId9" Type="http://schemas.openxmlformats.org/officeDocument/2006/relationships/image" Target="../media/image52.svg"/><Relationship Id="rId14" Type="http://schemas.openxmlformats.org/officeDocument/2006/relationships/image" Target="../media/image55.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64.svg"/><Relationship Id="rId7" Type="http://schemas.openxmlformats.org/officeDocument/2006/relationships/diagramColors" Target="../diagrams/colors3.xm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76.svg"/><Relationship Id="rId2" Type="http://schemas.openxmlformats.org/officeDocument/2006/relationships/image" Target="../media/image7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13" Type="http://schemas.microsoft.com/office/2007/relationships/hdphoto" Target="../media/hdphoto6.wdp"/><Relationship Id="rId3" Type="http://schemas.openxmlformats.org/officeDocument/2006/relationships/image" Target="../media/image29.png"/><Relationship Id="rId7" Type="http://schemas.microsoft.com/office/2007/relationships/hdphoto" Target="../media/hdphoto3.wdp"/><Relationship Id="rId12" Type="http://schemas.openxmlformats.org/officeDocument/2006/relationships/image" Target="../media/image34.png"/><Relationship Id="rId17" Type="http://schemas.microsoft.com/office/2007/relationships/hdphoto" Target="../media/hdphoto8.wdp"/><Relationship Id="rId2" Type="http://schemas.openxmlformats.org/officeDocument/2006/relationships/image" Target="../media/image28.png"/><Relationship Id="rId16"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1.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33.png"/><Relationship Id="rId4" Type="http://schemas.openxmlformats.org/officeDocument/2006/relationships/image" Target="../media/image30.png"/><Relationship Id="rId9" Type="http://schemas.microsoft.com/office/2007/relationships/hdphoto" Target="../media/hdphoto4.wdp"/><Relationship Id="rId1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C3FE145-EA22-DA7D-5192-04CD495C202D}"/>
              </a:ext>
            </a:extLst>
          </p:cNvPr>
          <p:cNvPicPr>
            <a:picLocks noChangeAspect="1"/>
          </p:cNvPicPr>
          <p:nvPr/>
        </p:nvPicPr>
        <p:blipFill>
          <a:blip r:embed="rId3"/>
          <a:stretch>
            <a:fillRect/>
          </a:stretch>
        </p:blipFill>
        <p:spPr>
          <a:xfrm>
            <a:off x="-1" y="-171449"/>
            <a:ext cx="12192001" cy="7029450"/>
          </a:xfrm>
          <a:prstGeom prst="rect">
            <a:avLst/>
          </a:prstGeom>
        </p:spPr>
      </p:pic>
      <p:graphicFrame>
        <p:nvGraphicFramePr>
          <p:cNvPr id="4" name="Content Placeholder 3">
            <a:extLst>
              <a:ext uri="{FF2B5EF4-FFF2-40B4-BE49-F238E27FC236}">
                <a16:creationId xmlns:a16="http://schemas.microsoft.com/office/drawing/2014/main" id="{E434B8B2-BFFF-03B3-6F41-18889D83167B}"/>
              </a:ext>
            </a:extLst>
          </p:cNvPr>
          <p:cNvGraphicFramePr>
            <a:graphicFrameLocks noGrp="1"/>
          </p:cNvGraphicFramePr>
          <p:nvPr>
            <p:ph idx="1"/>
            <p:extLst>
              <p:ext uri="{D42A27DB-BD31-4B8C-83A1-F6EECF244321}">
                <p14:modId xmlns:p14="http://schemas.microsoft.com/office/powerpoint/2010/main" val="158576834"/>
              </p:ext>
            </p:extLst>
          </p:nvPr>
        </p:nvGraphicFramePr>
        <p:xfrm>
          <a:off x="-3" y="-114673"/>
          <a:ext cx="12191999" cy="7392145"/>
        </p:xfrm>
        <a:graphic>
          <a:graphicData uri="http://schemas.openxmlformats.org/drawingml/2006/table">
            <a:tbl>
              <a:tblPr firstRow="1" bandRow="1">
                <a:tableStyleId>{5C22544A-7EE6-4342-B048-85BDC9FD1C3A}</a:tableStyleId>
              </a:tblPr>
              <a:tblGrid>
                <a:gridCol w="2004675">
                  <a:extLst>
                    <a:ext uri="{9D8B030D-6E8A-4147-A177-3AD203B41FA5}">
                      <a16:colId xmlns:a16="http://schemas.microsoft.com/office/drawing/2014/main" val="1593393195"/>
                    </a:ext>
                  </a:extLst>
                </a:gridCol>
                <a:gridCol w="2004675">
                  <a:extLst>
                    <a:ext uri="{9D8B030D-6E8A-4147-A177-3AD203B41FA5}">
                      <a16:colId xmlns:a16="http://schemas.microsoft.com/office/drawing/2014/main" val="665862577"/>
                    </a:ext>
                  </a:extLst>
                </a:gridCol>
                <a:gridCol w="2004675">
                  <a:extLst>
                    <a:ext uri="{9D8B030D-6E8A-4147-A177-3AD203B41FA5}">
                      <a16:colId xmlns:a16="http://schemas.microsoft.com/office/drawing/2014/main" val="2632474097"/>
                    </a:ext>
                  </a:extLst>
                </a:gridCol>
                <a:gridCol w="2004675">
                  <a:extLst>
                    <a:ext uri="{9D8B030D-6E8A-4147-A177-3AD203B41FA5}">
                      <a16:colId xmlns:a16="http://schemas.microsoft.com/office/drawing/2014/main" val="3067838833"/>
                    </a:ext>
                  </a:extLst>
                </a:gridCol>
                <a:gridCol w="2004675">
                  <a:extLst>
                    <a:ext uri="{9D8B030D-6E8A-4147-A177-3AD203B41FA5}">
                      <a16:colId xmlns:a16="http://schemas.microsoft.com/office/drawing/2014/main" val="1740583187"/>
                    </a:ext>
                  </a:extLst>
                </a:gridCol>
                <a:gridCol w="2168624">
                  <a:extLst>
                    <a:ext uri="{9D8B030D-6E8A-4147-A177-3AD203B41FA5}">
                      <a16:colId xmlns:a16="http://schemas.microsoft.com/office/drawing/2014/main" val="2071979893"/>
                    </a:ext>
                  </a:extLst>
                </a:gridCol>
              </a:tblGrid>
              <a:tr h="1478429">
                <a:tc>
                  <a:txBody>
                    <a:bodyPr/>
                    <a:lstStyle/>
                    <a:p>
                      <a:endParaRPr lang="en-IN"/>
                    </a:p>
                  </a:txBody>
                  <a:tcP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926778160"/>
                  </a:ext>
                </a:extLst>
              </a:tr>
              <a:tr h="1478429">
                <a:tc>
                  <a:txBody>
                    <a:bodyPr/>
                    <a:lstStyle/>
                    <a:p>
                      <a:endParaRPr lang="en-IN"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ln>
                          <a:solidFill>
                            <a:schemeClr val="bg1"/>
                          </a:solidFill>
                        </a:ln>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ln>
                          <a:solidFill>
                            <a:schemeClr val="bg1"/>
                          </a:solidFill>
                        </a:ln>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ln>
                          <a:solidFill>
                            <a:schemeClr val="bg1"/>
                          </a:solidFill>
                        </a:ln>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215088962"/>
                  </a:ext>
                </a:extLst>
              </a:tr>
              <a:tr h="1478429">
                <a:tc>
                  <a:txBody>
                    <a:bodyPr/>
                    <a:lstStyle/>
                    <a:p>
                      <a:endParaRPr lang="en-IN"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ln>
                          <a:solidFill>
                            <a:schemeClr val="bg1"/>
                          </a:solidFill>
                        </a:ln>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ln>
                          <a:solidFill>
                            <a:schemeClr val="bg1"/>
                          </a:solidFill>
                        </a:ln>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ln>
                          <a:solidFill>
                            <a:schemeClr val="bg1"/>
                          </a:solidFill>
                        </a:ln>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346161248"/>
                  </a:ext>
                </a:extLst>
              </a:tr>
              <a:tr h="1478429">
                <a:tc>
                  <a:txBody>
                    <a:bodyPr/>
                    <a:lstStyle/>
                    <a:p>
                      <a:endParaRPr lang="en-IN"/>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endParaRPr lang="en-IN"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57727489"/>
                  </a:ext>
                </a:extLst>
              </a:tr>
              <a:tr h="1478429">
                <a:tc>
                  <a:txBody>
                    <a:bodyPr/>
                    <a:lstStyle/>
                    <a:p>
                      <a:endParaRPr lang="en-IN" dirty="0"/>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noFill/>
                  </a:tcPr>
                </a:tc>
                <a:tc>
                  <a:txBody>
                    <a:bodyPr/>
                    <a:lstStyle/>
                    <a:p>
                      <a:endParaRPr lang="en-IN" dirty="0"/>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noFill/>
                  </a:tcPr>
                </a:tc>
                <a:extLst>
                  <a:ext uri="{0D108BD9-81ED-4DB2-BD59-A6C34878D82A}">
                    <a16:rowId xmlns:a16="http://schemas.microsoft.com/office/drawing/2014/main" val="759613519"/>
                  </a:ext>
                </a:extLst>
              </a:tr>
            </a:tbl>
          </a:graphicData>
        </a:graphic>
      </p:graphicFrame>
      <p:pic>
        <p:nvPicPr>
          <p:cNvPr id="10" name="Picture 9">
            <a:extLst>
              <a:ext uri="{FF2B5EF4-FFF2-40B4-BE49-F238E27FC236}">
                <a16:creationId xmlns:a16="http://schemas.microsoft.com/office/drawing/2014/main" id="{21C142F6-546A-598D-B437-557638BD291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42876" y="342901"/>
            <a:ext cx="2259562" cy="1422254"/>
          </a:xfrm>
          <a:prstGeom prst="rect">
            <a:avLst/>
          </a:prstGeom>
        </p:spPr>
      </p:pic>
      <p:sp>
        <p:nvSpPr>
          <p:cNvPr id="2" name="AutoShape 4" descr="Copy Space 3d Illustration Of A Cyclist In Neon Blue Hologram Racing Cycling  Competition With Side View And Backgrounds | JPG Free Download - Pikbest">
            <a:extLst>
              <a:ext uri="{FF2B5EF4-FFF2-40B4-BE49-F238E27FC236}">
                <a16:creationId xmlns:a16="http://schemas.microsoft.com/office/drawing/2014/main" id="{0ED253A8-7793-FA66-BD13-5E639E4871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16">
            <a:extLst>
              <a:ext uri="{FF2B5EF4-FFF2-40B4-BE49-F238E27FC236}">
                <a16:creationId xmlns:a16="http://schemas.microsoft.com/office/drawing/2014/main" id="{87EC3689-BCAD-DB81-A46B-BB1CBFC91364}"/>
              </a:ext>
            </a:extLst>
          </p:cNvPr>
          <p:cNvSpPr/>
          <p:nvPr/>
        </p:nvSpPr>
        <p:spPr>
          <a:xfrm>
            <a:off x="6093341" y="454700"/>
            <a:ext cx="6096000" cy="282190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schemeClr val="bg1"/>
              </a:solidFill>
            </a:endParaRPr>
          </a:p>
        </p:txBody>
      </p:sp>
      <p:sp>
        <p:nvSpPr>
          <p:cNvPr id="5" name="AutoShape 8" descr="Copy Space 3d Illustration Of A Cyclist In Neon Blue Hologram Racing Cycling  Competition With Side View And Backgrounds | JPG Free Download - Pikbest">
            <a:extLst>
              <a:ext uri="{FF2B5EF4-FFF2-40B4-BE49-F238E27FC236}">
                <a16:creationId xmlns:a16="http://schemas.microsoft.com/office/drawing/2014/main" id="{63A4DC6E-4D98-9BEA-00F6-26DA0E914EF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a:extLst>
              <a:ext uri="{FF2B5EF4-FFF2-40B4-BE49-F238E27FC236}">
                <a16:creationId xmlns:a16="http://schemas.microsoft.com/office/drawing/2014/main" id="{D9D2CDF7-AB57-9F07-F535-8872E32B1BA1}"/>
              </a:ext>
            </a:extLst>
          </p:cNvPr>
          <p:cNvSpPr txBox="1"/>
          <p:nvPr/>
        </p:nvSpPr>
        <p:spPr>
          <a:xfrm>
            <a:off x="6172200" y="637424"/>
            <a:ext cx="6017141" cy="1569660"/>
          </a:xfrm>
          <a:prstGeom prst="rect">
            <a:avLst/>
          </a:prstGeom>
          <a:noFill/>
        </p:spPr>
        <p:txBody>
          <a:bodyPr wrap="square" rtlCol="0">
            <a:spAutoFit/>
          </a:bodyPr>
          <a:lstStyle/>
          <a:p>
            <a:r>
              <a:rPr lang="en-US" sz="3200" dirty="0">
                <a:latin typeface="Algerian" panose="04020705040A02060702" pitchFamily="82" charset="0"/>
              </a:rPr>
              <a:t>Adventure Works Sales Performance &amp; Customer Analysis</a:t>
            </a:r>
            <a:endParaRPr lang="en-IN" sz="3200" dirty="0">
              <a:latin typeface="Algerian" panose="04020705040A02060702" pitchFamily="82" charset="0"/>
            </a:endParaRPr>
          </a:p>
        </p:txBody>
      </p:sp>
      <p:sp>
        <p:nvSpPr>
          <p:cNvPr id="8" name="Subtitle 2">
            <a:extLst>
              <a:ext uri="{FF2B5EF4-FFF2-40B4-BE49-F238E27FC236}">
                <a16:creationId xmlns:a16="http://schemas.microsoft.com/office/drawing/2014/main" id="{5AE075D8-0298-D805-F839-B61994EB288E}"/>
              </a:ext>
            </a:extLst>
          </p:cNvPr>
          <p:cNvSpPr txBox="1">
            <a:spLocks/>
          </p:cNvSpPr>
          <p:nvPr/>
        </p:nvSpPr>
        <p:spPr>
          <a:xfrm>
            <a:off x="6172200" y="2578359"/>
            <a:ext cx="5369441" cy="669853"/>
          </a:xfrm>
          <a:prstGeom prst="rect">
            <a:avLst/>
          </a:prstGeom>
        </p:spPr>
        <p:txBody>
          <a:bodyPr vert="horz" lIns="91440" tIns="45720" rIns="91440" bIns="45720" rtlCol="0" anchor="ctr">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90000"/>
              </a:lnSpc>
              <a:buNone/>
            </a:pPr>
            <a:r>
              <a:rPr lang="en-US" sz="3000" dirty="0">
                <a:latin typeface="Algerian" panose="04020705040A02060702" pitchFamily="82" charset="0"/>
              </a:rPr>
              <a:t>Presented by: Sonam</a:t>
            </a:r>
          </a:p>
        </p:txBody>
      </p:sp>
    </p:spTree>
    <p:extLst>
      <p:ext uri="{BB962C8B-B14F-4D97-AF65-F5344CB8AC3E}">
        <p14:creationId xmlns:p14="http://schemas.microsoft.com/office/powerpoint/2010/main" val="2708618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B39A-00C7-819D-821A-334FEF3960CA}"/>
              </a:ext>
            </a:extLst>
          </p:cNvPr>
          <p:cNvSpPr>
            <a:spLocks noGrp="1"/>
          </p:cNvSpPr>
          <p:nvPr>
            <p:ph type="title"/>
          </p:nvPr>
        </p:nvSpPr>
        <p:spPr>
          <a:xfrm>
            <a:off x="312615" y="344743"/>
            <a:ext cx="5605629" cy="994172"/>
          </a:xfrm>
        </p:spPr>
        <p:txBody>
          <a:bodyPr>
            <a:normAutofit/>
          </a:bodyPr>
          <a:lstStyle/>
          <a:p>
            <a:pPr defTabSz="914400"/>
            <a:r>
              <a:rPr lang="en-US" sz="4900" b="1" dirty="0"/>
              <a:t>Data Highlights</a:t>
            </a:r>
            <a:endParaRPr lang="en-IN" sz="4900" b="1" dirty="0"/>
          </a:p>
        </p:txBody>
      </p:sp>
      <p:sp>
        <p:nvSpPr>
          <p:cNvPr id="9" name="Freeform: Shape 8">
            <a:extLst>
              <a:ext uri="{FF2B5EF4-FFF2-40B4-BE49-F238E27FC236}">
                <a16:creationId xmlns:a16="http://schemas.microsoft.com/office/drawing/2014/main" id="{64D4CDD7-B241-752C-7CE7-6D24501C1712}"/>
              </a:ext>
            </a:extLst>
          </p:cNvPr>
          <p:cNvSpPr/>
          <p:nvPr/>
        </p:nvSpPr>
        <p:spPr>
          <a:xfrm>
            <a:off x="211284" y="2227944"/>
            <a:ext cx="5642436" cy="771356"/>
          </a:xfrm>
          <a:custGeom>
            <a:avLst/>
            <a:gdLst>
              <a:gd name="connsiteX0" fmla="*/ 0 w 5642436"/>
              <a:gd name="connsiteY0" fmla="*/ 77136 h 771356"/>
              <a:gd name="connsiteX1" fmla="*/ 77136 w 5642436"/>
              <a:gd name="connsiteY1" fmla="*/ 0 h 771356"/>
              <a:gd name="connsiteX2" fmla="*/ 5565300 w 5642436"/>
              <a:gd name="connsiteY2" fmla="*/ 0 h 771356"/>
              <a:gd name="connsiteX3" fmla="*/ 5642436 w 5642436"/>
              <a:gd name="connsiteY3" fmla="*/ 77136 h 771356"/>
              <a:gd name="connsiteX4" fmla="*/ 5642436 w 5642436"/>
              <a:gd name="connsiteY4" fmla="*/ 694220 h 771356"/>
              <a:gd name="connsiteX5" fmla="*/ 5565300 w 5642436"/>
              <a:gd name="connsiteY5" fmla="*/ 771356 h 771356"/>
              <a:gd name="connsiteX6" fmla="*/ 77136 w 5642436"/>
              <a:gd name="connsiteY6" fmla="*/ 771356 h 771356"/>
              <a:gd name="connsiteX7" fmla="*/ 0 w 5642436"/>
              <a:gd name="connsiteY7" fmla="*/ 694220 h 771356"/>
              <a:gd name="connsiteX8" fmla="*/ 0 w 5642436"/>
              <a:gd name="connsiteY8" fmla="*/ 77136 h 77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2436" h="771356">
                <a:moveTo>
                  <a:pt x="0" y="77136"/>
                </a:moveTo>
                <a:cubicBezTo>
                  <a:pt x="0" y="34535"/>
                  <a:pt x="34535" y="0"/>
                  <a:pt x="77136" y="0"/>
                </a:cubicBezTo>
                <a:lnTo>
                  <a:pt x="5565300" y="0"/>
                </a:lnTo>
                <a:cubicBezTo>
                  <a:pt x="5607901" y="0"/>
                  <a:pt x="5642436" y="34535"/>
                  <a:pt x="5642436" y="77136"/>
                </a:cubicBezTo>
                <a:lnTo>
                  <a:pt x="5642436" y="694220"/>
                </a:lnTo>
                <a:cubicBezTo>
                  <a:pt x="5642436" y="736821"/>
                  <a:pt x="5607901" y="771356"/>
                  <a:pt x="5565300" y="771356"/>
                </a:cubicBezTo>
                <a:lnTo>
                  <a:pt x="77136" y="771356"/>
                </a:lnTo>
                <a:cubicBezTo>
                  <a:pt x="34535" y="771356"/>
                  <a:pt x="0" y="736821"/>
                  <a:pt x="0" y="694220"/>
                </a:cubicBezTo>
                <a:lnTo>
                  <a:pt x="0" y="771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8792" tIns="98792" rIns="976210" bIns="98792" numCol="1" spcCol="1270" anchor="ctr" anchorCtr="0">
            <a:noAutofit/>
          </a:bodyPr>
          <a:lstStyle/>
          <a:p>
            <a:pPr marL="0" lvl="0" indent="0" algn="l" defTabSz="889000">
              <a:lnSpc>
                <a:spcPct val="90000"/>
              </a:lnSpc>
              <a:spcBef>
                <a:spcPct val="0"/>
              </a:spcBef>
              <a:spcAft>
                <a:spcPct val="35000"/>
              </a:spcAft>
              <a:buNone/>
            </a:pPr>
            <a:r>
              <a:rPr lang="en-US" sz="2000" kern="1200" dirty="0"/>
              <a:t>Total revenue: $29.36M with a profit margin of 41.15%</a:t>
            </a:r>
          </a:p>
        </p:txBody>
      </p:sp>
      <p:sp>
        <p:nvSpPr>
          <p:cNvPr id="11" name="Freeform: Shape 10">
            <a:extLst>
              <a:ext uri="{FF2B5EF4-FFF2-40B4-BE49-F238E27FC236}">
                <a16:creationId xmlns:a16="http://schemas.microsoft.com/office/drawing/2014/main" id="{7111B6D7-E544-B71A-8E28-2ABE755BD3FB}"/>
              </a:ext>
            </a:extLst>
          </p:cNvPr>
          <p:cNvSpPr/>
          <p:nvPr/>
        </p:nvSpPr>
        <p:spPr>
          <a:xfrm>
            <a:off x="632634" y="3106433"/>
            <a:ext cx="5642436" cy="771356"/>
          </a:xfrm>
          <a:custGeom>
            <a:avLst/>
            <a:gdLst>
              <a:gd name="connsiteX0" fmla="*/ 0 w 5642436"/>
              <a:gd name="connsiteY0" fmla="*/ 77136 h 771356"/>
              <a:gd name="connsiteX1" fmla="*/ 77136 w 5642436"/>
              <a:gd name="connsiteY1" fmla="*/ 0 h 771356"/>
              <a:gd name="connsiteX2" fmla="*/ 5565300 w 5642436"/>
              <a:gd name="connsiteY2" fmla="*/ 0 h 771356"/>
              <a:gd name="connsiteX3" fmla="*/ 5642436 w 5642436"/>
              <a:gd name="connsiteY3" fmla="*/ 77136 h 771356"/>
              <a:gd name="connsiteX4" fmla="*/ 5642436 w 5642436"/>
              <a:gd name="connsiteY4" fmla="*/ 694220 h 771356"/>
              <a:gd name="connsiteX5" fmla="*/ 5565300 w 5642436"/>
              <a:gd name="connsiteY5" fmla="*/ 771356 h 771356"/>
              <a:gd name="connsiteX6" fmla="*/ 77136 w 5642436"/>
              <a:gd name="connsiteY6" fmla="*/ 771356 h 771356"/>
              <a:gd name="connsiteX7" fmla="*/ 0 w 5642436"/>
              <a:gd name="connsiteY7" fmla="*/ 694220 h 771356"/>
              <a:gd name="connsiteX8" fmla="*/ 0 w 5642436"/>
              <a:gd name="connsiteY8" fmla="*/ 77136 h 77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2436" h="771356">
                <a:moveTo>
                  <a:pt x="0" y="77136"/>
                </a:moveTo>
                <a:cubicBezTo>
                  <a:pt x="0" y="34535"/>
                  <a:pt x="34535" y="0"/>
                  <a:pt x="77136" y="0"/>
                </a:cubicBezTo>
                <a:lnTo>
                  <a:pt x="5565300" y="0"/>
                </a:lnTo>
                <a:cubicBezTo>
                  <a:pt x="5607901" y="0"/>
                  <a:pt x="5642436" y="34535"/>
                  <a:pt x="5642436" y="77136"/>
                </a:cubicBezTo>
                <a:lnTo>
                  <a:pt x="5642436" y="694220"/>
                </a:lnTo>
                <a:cubicBezTo>
                  <a:pt x="5642436" y="736821"/>
                  <a:pt x="5607901" y="771356"/>
                  <a:pt x="5565300" y="771356"/>
                </a:cubicBezTo>
                <a:lnTo>
                  <a:pt x="77136" y="771356"/>
                </a:lnTo>
                <a:cubicBezTo>
                  <a:pt x="34535" y="771356"/>
                  <a:pt x="0" y="736821"/>
                  <a:pt x="0" y="694220"/>
                </a:cubicBezTo>
                <a:lnTo>
                  <a:pt x="0" y="771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8792" tIns="98792" rIns="1021524" bIns="98792" numCol="1" spcCol="1270" anchor="ctr" anchorCtr="0">
            <a:noAutofit/>
          </a:bodyPr>
          <a:lstStyle/>
          <a:p>
            <a:pPr marL="0" lvl="0" indent="0" algn="l" defTabSz="889000">
              <a:lnSpc>
                <a:spcPct val="90000"/>
              </a:lnSpc>
              <a:spcBef>
                <a:spcPct val="0"/>
              </a:spcBef>
              <a:spcAft>
                <a:spcPct val="35000"/>
              </a:spcAft>
              <a:buNone/>
            </a:pPr>
            <a:r>
              <a:rPr lang="en-US" sz="2000" kern="1200" dirty="0"/>
              <a:t>72% of total profit is generated on weekdays</a:t>
            </a:r>
          </a:p>
        </p:txBody>
      </p:sp>
      <p:sp>
        <p:nvSpPr>
          <p:cNvPr id="13" name="Freeform: Shape 12">
            <a:extLst>
              <a:ext uri="{FF2B5EF4-FFF2-40B4-BE49-F238E27FC236}">
                <a16:creationId xmlns:a16="http://schemas.microsoft.com/office/drawing/2014/main" id="{5227C2F4-B017-2B65-3F3E-B6594BF39F58}"/>
              </a:ext>
            </a:extLst>
          </p:cNvPr>
          <p:cNvSpPr/>
          <p:nvPr/>
        </p:nvSpPr>
        <p:spPr>
          <a:xfrm>
            <a:off x="1053985" y="3984922"/>
            <a:ext cx="5642436" cy="771356"/>
          </a:xfrm>
          <a:custGeom>
            <a:avLst/>
            <a:gdLst>
              <a:gd name="connsiteX0" fmla="*/ 0 w 5642436"/>
              <a:gd name="connsiteY0" fmla="*/ 77136 h 771356"/>
              <a:gd name="connsiteX1" fmla="*/ 77136 w 5642436"/>
              <a:gd name="connsiteY1" fmla="*/ 0 h 771356"/>
              <a:gd name="connsiteX2" fmla="*/ 5565300 w 5642436"/>
              <a:gd name="connsiteY2" fmla="*/ 0 h 771356"/>
              <a:gd name="connsiteX3" fmla="*/ 5642436 w 5642436"/>
              <a:gd name="connsiteY3" fmla="*/ 77136 h 771356"/>
              <a:gd name="connsiteX4" fmla="*/ 5642436 w 5642436"/>
              <a:gd name="connsiteY4" fmla="*/ 694220 h 771356"/>
              <a:gd name="connsiteX5" fmla="*/ 5565300 w 5642436"/>
              <a:gd name="connsiteY5" fmla="*/ 771356 h 771356"/>
              <a:gd name="connsiteX6" fmla="*/ 77136 w 5642436"/>
              <a:gd name="connsiteY6" fmla="*/ 771356 h 771356"/>
              <a:gd name="connsiteX7" fmla="*/ 0 w 5642436"/>
              <a:gd name="connsiteY7" fmla="*/ 694220 h 771356"/>
              <a:gd name="connsiteX8" fmla="*/ 0 w 5642436"/>
              <a:gd name="connsiteY8" fmla="*/ 77136 h 77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2436" h="771356">
                <a:moveTo>
                  <a:pt x="0" y="77136"/>
                </a:moveTo>
                <a:cubicBezTo>
                  <a:pt x="0" y="34535"/>
                  <a:pt x="34535" y="0"/>
                  <a:pt x="77136" y="0"/>
                </a:cubicBezTo>
                <a:lnTo>
                  <a:pt x="5565300" y="0"/>
                </a:lnTo>
                <a:cubicBezTo>
                  <a:pt x="5607901" y="0"/>
                  <a:pt x="5642436" y="34535"/>
                  <a:pt x="5642436" y="77136"/>
                </a:cubicBezTo>
                <a:lnTo>
                  <a:pt x="5642436" y="694220"/>
                </a:lnTo>
                <a:cubicBezTo>
                  <a:pt x="5642436" y="736821"/>
                  <a:pt x="5607901" y="771356"/>
                  <a:pt x="5565300" y="771356"/>
                </a:cubicBezTo>
                <a:lnTo>
                  <a:pt x="77136" y="771356"/>
                </a:lnTo>
                <a:cubicBezTo>
                  <a:pt x="34535" y="771356"/>
                  <a:pt x="0" y="736821"/>
                  <a:pt x="0" y="694220"/>
                </a:cubicBezTo>
                <a:lnTo>
                  <a:pt x="0" y="771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8792" tIns="98792" rIns="1021524" bIns="98792" numCol="1" spcCol="1270" anchor="ctr" anchorCtr="0">
            <a:noAutofit/>
          </a:bodyPr>
          <a:lstStyle/>
          <a:p>
            <a:pPr marL="0" lvl="0" indent="0" algn="l" defTabSz="889000">
              <a:lnSpc>
                <a:spcPct val="90000"/>
              </a:lnSpc>
              <a:spcBef>
                <a:spcPct val="0"/>
              </a:spcBef>
              <a:spcAft>
                <a:spcPct val="35000"/>
              </a:spcAft>
              <a:buNone/>
            </a:pPr>
            <a:r>
              <a:rPr lang="en-US" sz="2000" kern="1200"/>
              <a:t>Highest profit in 2013 ($8.77M)</a:t>
            </a:r>
          </a:p>
        </p:txBody>
      </p:sp>
      <p:sp>
        <p:nvSpPr>
          <p:cNvPr id="15" name="Freeform: Shape 14">
            <a:extLst>
              <a:ext uri="{FF2B5EF4-FFF2-40B4-BE49-F238E27FC236}">
                <a16:creationId xmlns:a16="http://schemas.microsoft.com/office/drawing/2014/main" id="{CD6B8F00-0C29-79FC-6C1F-D80A8BDC7994}"/>
              </a:ext>
            </a:extLst>
          </p:cNvPr>
          <p:cNvSpPr/>
          <p:nvPr/>
        </p:nvSpPr>
        <p:spPr>
          <a:xfrm>
            <a:off x="1475336" y="4863411"/>
            <a:ext cx="5642436" cy="771356"/>
          </a:xfrm>
          <a:custGeom>
            <a:avLst/>
            <a:gdLst>
              <a:gd name="connsiteX0" fmla="*/ 0 w 5642436"/>
              <a:gd name="connsiteY0" fmla="*/ 77136 h 771356"/>
              <a:gd name="connsiteX1" fmla="*/ 77136 w 5642436"/>
              <a:gd name="connsiteY1" fmla="*/ 0 h 771356"/>
              <a:gd name="connsiteX2" fmla="*/ 5565300 w 5642436"/>
              <a:gd name="connsiteY2" fmla="*/ 0 h 771356"/>
              <a:gd name="connsiteX3" fmla="*/ 5642436 w 5642436"/>
              <a:gd name="connsiteY3" fmla="*/ 77136 h 771356"/>
              <a:gd name="connsiteX4" fmla="*/ 5642436 w 5642436"/>
              <a:gd name="connsiteY4" fmla="*/ 694220 h 771356"/>
              <a:gd name="connsiteX5" fmla="*/ 5565300 w 5642436"/>
              <a:gd name="connsiteY5" fmla="*/ 771356 h 771356"/>
              <a:gd name="connsiteX6" fmla="*/ 77136 w 5642436"/>
              <a:gd name="connsiteY6" fmla="*/ 771356 h 771356"/>
              <a:gd name="connsiteX7" fmla="*/ 0 w 5642436"/>
              <a:gd name="connsiteY7" fmla="*/ 694220 h 771356"/>
              <a:gd name="connsiteX8" fmla="*/ 0 w 5642436"/>
              <a:gd name="connsiteY8" fmla="*/ 77136 h 77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2436" h="771356">
                <a:moveTo>
                  <a:pt x="0" y="77136"/>
                </a:moveTo>
                <a:cubicBezTo>
                  <a:pt x="0" y="34535"/>
                  <a:pt x="34535" y="0"/>
                  <a:pt x="77136" y="0"/>
                </a:cubicBezTo>
                <a:lnTo>
                  <a:pt x="5565300" y="0"/>
                </a:lnTo>
                <a:cubicBezTo>
                  <a:pt x="5607901" y="0"/>
                  <a:pt x="5642436" y="34535"/>
                  <a:pt x="5642436" y="77136"/>
                </a:cubicBezTo>
                <a:lnTo>
                  <a:pt x="5642436" y="694220"/>
                </a:lnTo>
                <a:cubicBezTo>
                  <a:pt x="5642436" y="736821"/>
                  <a:pt x="5607901" y="771356"/>
                  <a:pt x="5565300" y="771356"/>
                </a:cubicBezTo>
                <a:lnTo>
                  <a:pt x="77136" y="771356"/>
                </a:lnTo>
                <a:cubicBezTo>
                  <a:pt x="34535" y="771356"/>
                  <a:pt x="0" y="736821"/>
                  <a:pt x="0" y="694220"/>
                </a:cubicBezTo>
                <a:lnTo>
                  <a:pt x="0" y="771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8792" tIns="98792" rIns="1021524" bIns="98792" numCol="1" spcCol="1270" anchor="ctr" anchorCtr="0">
            <a:noAutofit/>
          </a:bodyPr>
          <a:lstStyle/>
          <a:p>
            <a:pPr marL="0" lvl="0" indent="0" algn="l" defTabSz="889000">
              <a:lnSpc>
                <a:spcPct val="90000"/>
              </a:lnSpc>
              <a:spcBef>
                <a:spcPct val="0"/>
              </a:spcBef>
              <a:spcAft>
                <a:spcPct val="35000"/>
              </a:spcAft>
              <a:buNone/>
            </a:pPr>
            <a:r>
              <a:rPr lang="en-US" sz="2000" kern="1200"/>
              <a:t>50-54 age group contributes 37% of sales</a:t>
            </a:r>
          </a:p>
        </p:txBody>
      </p:sp>
      <p:sp>
        <p:nvSpPr>
          <p:cNvPr id="16" name="Freeform: Shape 15">
            <a:extLst>
              <a:ext uri="{FF2B5EF4-FFF2-40B4-BE49-F238E27FC236}">
                <a16:creationId xmlns:a16="http://schemas.microsoft.com/office/drawing/2014/main" id="{D9E39545-C0FC-23CB-BAA0-BD4F13B64E92}"/>
              </a:ext>
            </a:extLst>
          </p:cNvPr>
          <p:cNvSpPr/>
          <p:nvPr/>
        </p:nvSpPr>
        <p:spPr>
          <a:xfrm>
            <a:off x="1896687" y="5741900"/>
            <a:ext cx="5642436" cy="771356"/>
          </a:xfrm>
          <a:custGeom>
            <a:avLst/>
            <a:gdLst>
              <a:gd name="connsiteX0" fmla="*/ 0 w 5642436"/>
              <a:gd name="connsiteY0" fmla="*/ 77136 h 771356"/>
              <a:gd name="connsiteX1" fmla="*/ 77136 w 5642436"/>
              <a:gd name="connsiteY1" fmla="*/ 0 h 771356"/>
              <a:gd name="connsiteX2" fmla="*/ 5565300 w 5642436"/>
              <a:gd name="connsiteY2" fmla="*/ 0 h 771356"/>
              <a:gd name="connsiteX3" fmla="*/ 5642436 w 5642436"/>
              <a:gd name="connsiteY3" fmla="*/ 77136 h 771356"/>
              <a:gd name="connsiteX4" fmla="*/ 5642436 w 5642436"/>
              <a:gd name="connsiteY4" fmla="*/ 694220 h 771356"/>
              <a:gd name="connsiteX5" fmla="*/ 5565300 w 5642436"/>
              <a:gd name="connsiteY5" fmla="*/ 771356 h 771356"/>
              <a:gd name="connsiteX6" fmla="*/ 77136 w 5642436"/>
              <a:gd name="connsiteY6" fmla="*/ 771356 h 771356"/>
              <a:gd name="connsiteX7" fmla="*/ 0 w 5642436"/>
              <a:gd name="connsiteY7" fmla="*/ 694220 h 771356"/>
              <a:gd name="connsiteX8" fmla="*/ 0 w 5642436"/>
              <a:gd name="connsiteY8" fmla="*/ 77136 h 77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42436" h="771356">
                <a:moveTo>
                  <a:pt x="0" y="77136"/>
                </a:moveTo>
                <a:cubicBezTo>
                  <a:pt x="0" y="34535"/>
                  <a:pt x="34535" y="0"/>
                  <a:pt x="77136" y="0"/>
                </a:cubicBezTo>
                <a:lnTo>
                  <a:pt x="5565300" y="0"/>
                </a:lnTo>
                <a:cubicBezTo>
                  <a:pt x="5607901" y="0"/>
                  <a:pt x="5642436" y="34535"/>
                  <a:pt x="5642436" y="77136"/>
                </a:cubicBezTo>
                <a:lnTo>
                  <a:pt x="5642436" y="694220"/>
                </a:lnTo>
                <a:cubicBezTo>
                  <a:pt x="5642436" y="736821"/>
                  <a:pt x="5607901" y="771356"/>
                  <a:pt x="5565300" y="771356"/>
                </a:cubicBezTo>
                <a:lnTo>
                  <a:pt x="77136" y="771356"/>
                </a:lnTo>
                <a:cubicBezTo>
                  <a:pt x="34535" y="771356"/>
                  <a:pt x="0" y="736821"/>
                  <a:pt x="0" y="694220"/>
                </a:cubicBezTo>
                <a:lnTo>
                  <a:pt x="0" y="7713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8792" tIns="98792" rIns="1021524" bIns="98792" numCol="1" spcCol="1270" anchor="ctr" anchorCtr="0">
            <a:noAutofit/>
          </a:bodyPr>
          <a:lstStyle/>
          <a:p>
            <a:pPr marL="0" lvl="0" indent="0" algn="l" defTabSz="889000">
              <a:lnSpc>
                <a:spcPct val="90000"/>
              </a:lnSpc>
              <a:spcBef>
                <a:spcPct val="0"/>
              </a:spcBef>
              <a:spcAft>
                <a:spcPct val="35000"/>
              </a:spcAft>
              <a:buNone/>
            </a:pPr>
            <a:r>
              <a:rPr lang="en-US" sz="2000" kern="1200"/>
              <a:t>Mountain Bikes are the most profitable product</a:t>
            </a:r>
          </a:p>
        </p:txBody>
      </p:sp>
      <p:sp>
        <p:nvSpPr>
          <p:cNvPr id="17" name="Freeform: Shape 16">
            <a:extLst>
              <a:ext uri="{FF2B5EF4-FFF2-40B4-BE49-F238E27FC236}">
                <a16:creationId xmlns:a16="http://schemas.microsoft.com/office/drawing/2014/main" id="{4CADD727-0EAE-3E49-3986-F5A8C7B4B588}"/>
              </a:ext>
            </a:extLst>
          </p:cNvPr>
          <p:cNvSpPr/>
          <p:nvPr/>
        </p:nvSpPr>
        <p:spPr>
          <a:xfrm>
            <a:off x="5352339" y="2791462"/>
            <a:ext cx="501381" cy="501381"/>
          </a:xfrm>
          <a:custGeom>
            <a:avLst/>
            <a:gdLst>
              <a:gd name="connsiteX0" fmla="*/ 0 w 501381"/>
              <a:gd name="connsiteY0" fmla="*/ 275760 h 501381"/>
              <a:gd name="connsiteX1" fmla="*/ 112811 w 501381"/>
              <a:gd name="connsiteY1" fmla="*/ 275760 h 501381"/>
              <a:gd name="connsiteX2" fmla="*/ 112811 w 501381"/>
              <a:gd name="connsiteY2" fmla="*/ 0 h 501381"/>
              <a:gd name="connsiteX3" fmla="*/ 388570 w 501381"/>
              <a:gd name="connsiteY3" fmla="*/ 0 h 501381"/>
              <a:gd name="connsiteX4" fmla="*/ 388570 w 501381"/>
              <a:gd name="connsiteY4" fmla="*/ 275760 h 501381"/>
              <a:gd name="connsiteX5" fmla="*/ 501381 w 501381"/>
              <a:gd name="connsiteY5" fmla="*/ 275760 h 501381"/>
              <a:gd name="connsiteX6" fmla="*/ 250691 w 501381"/>
              <a:gd name="connsiteY6" fmla="*/ 501381 h 501381"/>
              <a:gd name="connsiteX7" fmla="*/ 0 w 501381"/>
              <a:gd name="connsiteY7" fmla="*/ 275760 h 50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381" h="501381">
                <a:moveTo>
                  <a:pt x="0" y="275760"/>
                </a:moveTo>
                <a:lnTo>
                  <a:pt x="112811" y="275760"/>
                </a:lnTo>
                <a:lnTo>
                  <a:pt x="112811" y="0"/>
                </a:lnTo>
                <a:lnTo>
                  <a:pt x="388570" y="0"/>
                </a:lnTo>
                <a:lnTo>
                  <a:pt x="388570" y="275760"/>
                </a:lnTo>
                <a:lnTo>
                  <a:pt x="501381" y="275760"/>
                </a:lnTo>
                <a:lnTo>
                  <a:pt x="250691" y="501381"/>
                </a:lnTo>
                <a:lnTo>
                  <a:pt x="0" y="27576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0751" tIns="27940" rIns="140751" bIns="152032"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18" name="Freeform: Shape 17">
            <a:extLst>
              <a:ext uri="{FF2B5EF4-FFF2-40B4-BE49-F238E27FC236}">
                <a16:creationId xmlns:a16="http://schemas.microsoft.com/office/drawing/2014/main" id="{BCAD31B8-7705-60FF-3FAB-34F0B47FBE10}"/>
              </a:ext>
            </a:extLst>
          </p:cNvPr>
          <p:cNvSpPr/>
          <p:nvPr/>
        </p:nvSpPr>
        <p:spPr>
          <a:xfrm>
            <a:off x="5773689" y="3669951"/>
            <a:ext cx="501381" cy="501381"/>
          </a:xfrm>
          <a:custGeom>
            <a:avLst/>
            <a:gdLst>
              <a:gd name="connsiteX0" fmla="*/ 0 w 501381"/>
              <a:gd name="connsiteY0" fmla="*/ 275760 h 501381"/>
              <a:gd name="connsiteX1" fmla="*/ 112811 w 501381"/>
              <a:gd name="connsiteY1" fmla="*/ 275760 h 501381"/>
              <a:gd name="connsiteX2" fmla="*/ 112811 w 501381"/>
              <a:gd name="connsiteY2" fmla="*/ 0 h 501381"/>
              <a:gd name="connsiteX3" fmla="*/ 388570 w 501381"/>
              <a:gd name="connsiteY3" fmla="*/ 0 h 501381"/>
              <a:gd name="connsiteX4" fmla="*/ 388570 w 501381"/>
              <a:gd name="connsiteY4" fmla="*/ 275760 h 501381"/>
              <a:gd name="connsiteX5" fmla="*/ 501381 w 501381"/>
              <a:gd name="connsiteY5" fmla="*/ 275760 h 501381"/>
              <a:gd name="connsiteX6" fmla="*/ 250691 w 501381"/>
              <a:gd name="connsiteY6" fmla="*/ 501381 h 501381"/>
              <a:gd name="connsiteX7" fmla="*/ 0 w 501381"/>
              <a:gd name="connsiteY7" fmla="*/ 275760 h 50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381" h="501381">
                <a:moveTo>
                  <a:pt x="0" y="275760"/>
                </a:moveTo>
                <a:lnTo>
                  <a:pt x="112811" y="275760"/>
                </a:lnTo>
                <a:lnTo>
                  <a:pt x="112811" y="0"/>
                </a:lnTo>
                <a:lnTo>
                  <a:pt x="388570" y="0"/>
                </a:lnTo>
                <a:lnTo>
                  <a:pt x="388570" y="275760"/>
                </a:lnTo>
                <a:lnTo>
                  <a:pt x="501381" y="275760"/>
                </a:lnTo>
                <a:lnTo>
                  <a:pt x="250691" y="501381"/>
                </a:lnTo>
                <a:lnTo>
                  <a:pt x="0" y="27576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0751" tIns="27940" rIns="140751" bIns="152032"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19" name="Freeform: Shape 18">
            <a:extLst>
              <a:ext uri="{FF2B5EF4-FFF2-40B4-BE49-F238E27FC236}">
                <a16:creationId xmlns:a16="http://schemas.microsoft.com/office/drawing/2014/main" id="{77D05108-1F7B-52C5-1D7E-9C38BFAD6137}"/>
              </a:ext>
            </a:extLst>
          </p:cNvPr>
          <p:cNvSpPr/>
          <p:nvPr/>
        </p:nvSpPr>
        <p:spPr>
          <a:xfrm>
            <a:off x="6195040" y="4535585"/>
            <a:ext cx="501381" cy="501381"/>
          </a:xfrm>
          <a:custGeom>
            <a:avLst/>
            <a:gdLst>
              <a:gd name="connsiteX0" fmla="*/ 0 w 501381"/>
              <a:gd name="connsiteY0" fmla="*/ 275760 h 501381"/>
              <a:gd name="connsiteX1" fmla="*/ 112811 w 501381"/>
              <a:gd name="connsiteY1" fmla="*/ 275760 h 501381"/>
              <a:gd name="connsiteX2" fmla="*/ 112811 w 501381"/>
              <a:gd name="connsiteY2" fmla="*/ 0 h 501381"/>
              <a:gd name="connsiteX3" fmla="*/ 388570 w 501381"/>
              <a:gd name="connsiteY3" fmla="*/ 0 h 501381"/>
              <a:gd name="connsiteX4" fmla="*/ 388570 w 501381"/>
              <a:gd name="connsiteY4" fmla="*/ 275760 h 501381"/>
              <a:gd name="connsiteX5" fmla="*/ 501381 w 501381"/>
              <a:gd name="connsiteY5" fmla="*/ 275760 h 501381"/>
              <a:gd name="connsiteX6" fmla="*/ 250691 w 501381"/>
              <a:gd name="connsiteY6" fmla="*/ 501381 h 501381"/>
              <a:gd name="connsiteX7" fmla="*/ 0 w 501381"/>
              <a:gd name="connsiteY7" fmla="*/ 275760 h 50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381" h="501381">
                <a:moveTo>
                  <a:pt x="0" y="275760"/>
                </a:moveTo>
                <a:lnTo>
                  <a:pt x="112811" y="275760"/>
                </a:lnTo>
                <a:lnTo>
                  <a:pt x="112811" y="0"/>
                </a:lnTo>
                <a:lnTo>
                  <a:pt x="388570" y="0"/>
                </a:lnTo>
                <a:lnTo>
                  <a:pt x="388570" y="275760"/>
                </a:lnTo>
                <a:lnTo>
                  <a:pt x="501381" y="275760"/>
                </a:lnTo>
                <a:lnTo>
                  <a:pt x="250691" y="501381"/>
                </a:lnTo>
                <a:lnTo>
                  <a:pt x="0" y="27576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0751" tIns="27940" rIns="140751" bIns="152032"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20" name="Freeform: Shape 19">
            <a:extLst>
              <a:ext uri="{FF2B5EF4-FFF2-40B4-BE49-F238E27FC236}">
                <a16:creationId xmlns:a16="http://schemas.microsoft.com/office/drawing/2014/main" id="{141EFA83-EB52-3363-2DE9-FEAD89B0D0A3}"/>
              </a:ext>
            </a:extLst>
          </p:cNvPr>
          <p:cNvSpPr/>
          <p:nvPr/>
        </p:nvSpPr>
        <p:spPr>
          <a:xfrm>
            <a:off x="6616391" y="5422644"/>
            <a:ext cx="501381" cy="501381"/>
          </a:xfrm>
          <a:custGeom>
            <a:avLst/>
            <a:gdLst>
              <a:gd name="connsiteX0" fmla="*/ 0 w 501381"/>
              <a:gd name="connsiteY0" fmla="*/ 275760 h 501381"/>
              <a:gd name="connsiteX1" fmla="*/ 112811 w 501381"/>
              <a:gd name="connsiteY1" fmla="*/ 275760 h 501381"/>
              <a:gd name="connsiteX2" fmla="*/ 112811 w 501381"/>
              <a:gd name="connsiteY2" fmla="*/ 0 h 501381"/>
              <a:gd name="connsiteX3" fmla="*/ 388570 w 501381"/>
              <a:gd name="connsiteY3" fmla="*/ 0 h 501381"/>
              <a:gd name="connsiteX4" fmla="*/ 388570 w 501381"/>
              <a:gd name="connsiteY4" fmla="*/ 275760 h 501381"/>
              <a:gd name="connsiteX5" fmla="*/ 501381 w 501381"/>
              <a:gd name="connsiteY5" fmla="*/ 275760 h 501381"/>
              <a:gd name="connsiteX6" fmla="*/ 250691 w 501381"/>
              <a:gd name="connsiteY6" fmla="*/ 501381 h 501381"/>
              <a:gd name="connsiteX7" fmla="*/ 0 w 501381"/>
              <a:gd name="connsiteY7" fmla="*/ 275760 h 501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381" h="501381">
                <a:moveTo>
                  <a:pt x="0" y="275760"/>
                </a:moveTo>
                <a:lnTo>
                  <a:pt x="112811" y="275760"/>
                </a:lnTo>
                <a:lnTo>
                  <a:pt x="112811" y="0"/>
                </a:lnTo>
                <a:lnTo>
                  <a:pt x="388570" y="0"/>
                </a:lnTo>
                <a:lnTo>
                  <a:pt x="388570" y="275760"/>
                </a:lnTo>
                <a:lnTo>
                  <a:pt x="501381" y="275760"/>
                </a:lnTo>
                <a:lnTo>
                  <a:pt x="250691" y="501381"/>
                </a:lnTo>
                <a:lnTo>
                  <a:pt x="0" y="27576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40751" tIns="27940" rIns="140751" bIns="152032" numCol="1" spcCol="1270" anchor="ctr" anchorCtr="0">
            <a:noAutofit/>
          </a:bodyPr>
          <a:lstStyle/>
          <a:p>
            <a:pPr marL="0" lvl="0" indent="0" algn="ctr" defTabSz="977900">
              <a:lnSpc>
                <a:spcPct val="90000"/>
              </a:lnSpc>
              <a:spcBef>
                <a:spcPct val="0"/>
              </a:spcBef>
              <a:spcAft>
                <a:spcPct val="35000"/>
              </a:spcAft>
              <a:buNone/>
            </a:pPr>
            <a:endParaRPr lang="en-US" sz="2200" kern="12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3436"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Bar Graph with Upward Trend">
            <a:extLst>
              <a:ext uri="{FF2B5EF4-FFF2-40B4-BE49-F238E27FC236}">
                <a16:creationId xmlns:a16="http://schemas.microsoft.com/office/drawing/2014/main" id="{E8645DBF-9285-8573-2EA6-FCC8ABD71C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48965" y="2865142"/>
            <a:ext cx="1143455" cy="1143455"/>
          </a:xfrm>
          <a:prstGeom prst="rect">
            <a:avLst/>
          </a:prstGeom>
        </p:spPr>
      </p:pic>
      <p:cxnSp>
        <p:nvCxnSpPr>
          <p:cNvPr id="4" name="Straight Connector 3">
            <a:extLst>
              <a:ext uri="{FF2B5EF4-FFF2-40B4-BE49-F238E27FC236}">
                <a16:creationId xmlns:a16="http://schemas.microsoft.com/office/drawing/2014/main" id="{F540D691-C2A3-1C4F-3B11-9FD176A87417}"/>
              </a:ext>
            </a:extLst>
          </p:cNvPr>
          <p:cNvCxnSpPr>
            <a:cxnSpLocks/>
          </p:cNvCxnSpPr>
          <p:nvPr/>
        </p:nvCxnSpPr>
        <p:spPr>
          <a:xfrm>
            <a:off x="1053985" y="1223233"/>
            <a:ext cx="4076280" cy="0"/>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83681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arn(inVertical)">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defTabSz="914400"/>
            <a:r>
              <a:rPr sz="4900" b="1" dirty="0"/>
              <a:t>Key Findings</a:t>
            </a:r>
          </a:p>
        </p:txBody>
      </p:sp>
      <p:sp>
        <p:nvSpPr>
          <p:cNvPr id="9" name="Freeform: Shape 8">
            <a:extLst>
              <a:ext uri="{FF2B5EF4-FFF2-40B4-BE49-F238E27FC236}">
                <a16:creationId xmlns:a16="http://schemas.microsoft.com/office/drawing/2014/main" id="{D45B8252-20C5-BC93-6817-F369EA3411D8}"/>
              </a:ext>
            </a:extLst>
          </p:cNvPr>
          <p:cNvSpPr/>
          <p:nvPr/>
        </p:nvSpPr>
        <p:spPr>
          <a:xfrm>
            <a:off x="1981200" y="2191544"/>
            <a:ext cx="2571749" cy="1543050"/>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1. Weekdays drive revenue (72%)</a:t>
            </a:r>
          </a:p>
        </p:txBody>
      </p:sp>
      <p:sp>
        <p:nvSpPr>
          <p:cNvPr id="11" name="Freeform: Shape 10">
            <a:extLst>
              <a:ext uri="{FF2B5EF4-FFF2-40B4-BE49-F238E27FC236}">
                <a16:creationId xmlns:a16="http://schemas.microsoft.com/office/drawing/2014/main" id="{345D2BA6-2302-AAFD-CAB2-F908C368E0DC}"/>
              </a:ext>
            </a:extLst>
          </p:cNvPr>
          <p:cNvSpPr/>
          <p:nvPr/>
        </p:nvSpPr>
        <p:spPr>
          <a:xfrm>
            <a:off x="4810125" y="2191544"/>
            <a:ext cx="2571749" cy="1543050"/>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0070C0"/>
          </a:solidFill>
          <a:ln>
            <a:solidFill>
              <a:schemeClr val="tx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2. Seasonal spikes in Q2 &amp; Q3</a:t>
            </a:r>
          </a:p>
        </p:txBody>
      </p:sp>
      <p:sp>
        <p:nvSpPr>
          <p:cNvPr id="13" name="Freeform: Shape 12">
            <a:extLst>
              <a:ext uri="{FF2B5EF4-FFF2-40B4-BE49-F238E27FC236}">
                <a16:creationId xmlns:a16="http://schemas.microsoft.com/office/drawing/2014/main" id="{CBC5D248-385E-66E3-884A-547CF26DC3E6}"/>
              </a:ext>
            </a:extLst>
          </p:cNvPr>
          <p:cNvSpPr/>
          <p:nvPr/>
        </p:nvSpPr>
        <p:spPr>
          <a:xfrm>
            <a:off x="7639049" y="2191544"/>
            <a:ext cx="2571749" cy="1543050"/>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3. US &amp; Australia are strongest markets</a:t>
            </a:r>
          </a:p>
        </p:txBody>
      </p:sp>
      <p:sp>
        <p:nvSpPr>
          <p:cNvPr id="15" name="Freeform: Shape 14">
            <a:extLst>
              <a:ext uri="{FF2B5EF4-FFF2-40B4-BE49-F238E27FC236}">
                <a16:creationId xmlns:a16="http://schemas.microsoft.com/office/drawing/2014/main" id="{92C3D23A-ADFF-677A-9929-91D81F2F2525}"/>
              </a:ext>
            </a:extLst>
          </p:cNvPr>
          <p:cNvSpPr/>
          <p:nvPr/>
        </p:nvSpPr>
        <p:spPr>
          <a:xfrm>
            <a:off x="3395662" y="3991770"/>
            <a:ext cx="2571749" cy="1543050"/>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4. Middle-aged customers (50-54) are key spenders</a:t>
            </a:r>
          </a:p>
        </p:txBody>
      </p:sp>
      <p:sp>
        <p:nvSpPr>
          <p:cNvPr id="17" name="Freeform: Shape 16">
            <a:extLst>
              <a:ext uri="{FF2B5EF4-FFF2-40B4-BE49-F238E27FC236}">
                <a16:creationId xmlns:a16="http://schemas.microsoft.com/office/drawing/2014/main" id="{968C4369-AEFC-6502-5B9A-73D6AA701188}"/>
              </a:ext>
            </a:extLst>
          </p:cNvPr>
          <p:cNvSpPr/>
          <p:nvPr/>
        </p:nvSpPr>
        <p:spPr>
          <a:xfrm>
            <a:off x="6224587" y="3991770"/>
            <a:ext cx="2571749" cy="1543050"/>
          </a:xfrm>
          <a:custGeom>
            <a:avLst/>
            <a:gdLst>
              <a:gd name="connsiteX0" fmla="*/ 0 w 2571749"/>
              <a:gd name="connsiteY0" fmla="*/ 0 h 1543050"/>
              <a:gd name="connsiteX1" fmla="*/ 2571749 w 2571749"/>
              <a:gd name="connsiteY1" fmla="*/ 0 h 1543050"/>
              <a:gd name="connsiteX2" fmla="*/ 2571749 w 2571749"/>
              <a:gd name="connsiteY2" fmla="*/ 1543050 h 1543050"/>
              <a:gd name="connsiteX3" fmla="*/ 0 w 2571749"/>
              <a:gd name="connsiteY3" fmla="*/ 1543050 h 1543050"/>
              <a:gd name="connsiteX4" fmla="*/ 0 w 2571749"/>
              <a:gd name="connsiteY4" fmla="*/ 0 h 1543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49" h="1543050">
                <a:moveTo>
                  <a:pt x="0" y="0"/>
                </a:moveTo>
                <a:lnTo>
                  <a:pt x="2571749" y="0"/>
                </a:lnTo>
                <a:lnTo>
                  <a:pt x="2571749" y="1543050"/>
                </a:lnTo>
                <a:lnTo>
                  <a:pt x="0" y="1543050"/>
                </a:lnTo>
                <a:lnTo>
                  <a:pt x="0" y="0"/>
                </a:lnTo>
                <a:close/>
              </a:path>
            </a:pathLst>
          </a:cu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5. Mountain Bikes dominate sales</a:t>
            </a:r>
          </a:p>
        </p:txBody>
      </p:sp>
      <p:cxnSp>
        <p:nvCxnSpPr>
          <p:cNvPr id="4" name="Straight Connector 3">
            <a:extLst>
              <a:ext uri="{FF2B5EF4-FFF2-40B4-BE49-F238E27FC236}">
                <a16:creationId xmlns:a16="http://schemas.microsoft.com/office/drawing/2014/main" id="{3D0BA65A-C431-54BF-D54B-275557D7C2A6}"/>
              </a:ext>
            </a:extLst>
          </p:cNvPr>
          <p:cNvCxnSpPr>
            <a:cxnSpLocks/>
          </p:cNvCxnSpPr>
          <p:nvPr/>
        </p:nvCxnSpPr>
        <p:spPr>
          <a:xfrm>
            <a:off x="4444409" y="1201175"/>
            <a:ext cx="3349256" cy="0"/>
          </a:xfrm>
          <a:prstGeom prst="line">
            <a:avLst/>
          </a:prstGeom>
          <a:ln w="57150"/>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2821" y="185160"/>
            <a:ext cx="11743307" cy="1133499"/>
          </a:xfrm>
        </p:spPr>
        <p:txBody>
          <a:bodyPr>
            <a:normAutofit/>
          </a:bodyPr>
          <a:lstStyle/>
          <a:p>
            <a:pPr defTabSz="914400"/>
            <a:r>
              <a:rPr lang="en-IN" sz="4900" b="1" dirty="0"/>
              <a:t>Recommendations &amp; Actions</a:t>
            </a:r>
          </a:p>
        </p:txBody>
      </p:sp>
      <p:sp>
        <p:nvSpPr>
          <p:cNvPr id="11" name="Freeform: Shape 10">
            <a:extLst>
              <a:ext uri="{FF2B5EF4-FFF2-40B4-BE49-F238E27FC236}">
                <a16:creationId xmlns:a16="http://schemas.microsoft.com/office/drawing/2014/main" id="{3182ADB4-A64B-3DF3-E138-3A406D2AB240}"/>
              </a:ext>
            </a:extLst>
          </p:cNvPr>
          <p:cNvSpPr/>
          <p:nvPr/>
        </p:nvSpPr>
        <p:spPr>
          <a:xfrm>
            <a:off x="199089" y="4216685"/>
            <a:ext cx="2080261" cy="703125"/>
          </a:xfrm>
          <a:custGeom>
            <a:avLst/>
            <a:gdLst>
              <a:gd name="connsiteX0" fmla="*/ 0 w 1757812"/>
              <a:gd name="connsiteY0" fmla="*/ 0 h 703125"/>
              <a:gd name="connsiteX1" fmla="*/ 1757812 w 1757812"/>
              <a:gd name="connsiteY1" fmla="*/ 0 h 703125"/>
              <a:gd name="connsiteX2" fmla="*/ 1757812 w 1757812"/>
              <a:gd name="connsiteY2" fmla="*/ 703125 h 703125"/>
              <a:gd name="connsiteX3" fmla="*/ 0 w 1757812"/>
              <a:gd name="connsiteY3" fmla="*/ 703125 h 703125"/>
              <a:gd name="connsiteX4" fmla="*/ 0 w 1757812"/>
              <a:gd name="connsiteY4" fmla="*/ 0 h 70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7812" h="703125">
                <a:moveTo>
                  <a:pt x="0" y="0"/>
                </a:moveTo>
                <a:lnTo>
                  <a:pt x="1757812" y="0"/>
                </a:lnTo>
                <a:lnTo>
                  <a:pt x="1757812" y="703125"/>
                </a:lnTo>
                <a:lnTo>
                  <a:pt x="0" y="703125"/>
                </a:lnTo>
                <a:lnTo>
                  <a:pt x="0" y="0"/>
                </a:lnTo>
                <a:close/>
              </a:path>
            </a:pathLst>
          </a:cu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2800" b="1" i="1" kern="1200" dirty="0">
                <a:solidFill>
                  <a:srgbClr val="4F81BD"/>
                </a:solidFill>
              </a:rPr>
              <a:t>Short-Term Actions:</a:t>
            </a:r>
          </a:p>
        </p:txBody>
      </p:sp>
      <p:grpSp>
        <p:nvGrpSpPr>
          <p:cNvPr id="39" name="Group 38">
            <a:extLst>
              <a:ext uri="{FF2B5EF4-FFF2-40B4-BE49-F238E27FC236}">
                <a16:creationId xmlns:a16="http://schemas.microsoft.com/office/drawing/2014/main" id="{AE7841B1-6A69-00EA-AC50-768CD6451147}"/>
              </a:ext>
            </a:extLst>
          </p:cNvPr>
          <p:cNvGrpSpPr/>
          <p:nvPr/>
        </p:nvGrpSpPr>
        <p:grpSpPr>
          <a:xfrm>
            <a:off x="3218588" y="1485346"/>
            <a:ext cx="1350000" cy="1350530"/>
            <a:chOff x="3218588" y="1519299"/>
            <a:chExt cx="1072265" cy="1072265"/>
          </a:xfrm>
        </p:grpSpPr>
        <p:sp>
          <p:nvSpPr>
            <p:cNvPr id="12" name="Oval 11">
              <a:extLst>
                <a:ext uri="{FF2B5EF4-FFF2-40B4-BE49-F238E27FC236}">
                  <a16:creationId xmlns:a16="http://schemas.microsoft.com/office/drawing/2014/main" id="{F4247DBC-D147-98AF-3C50-436954FD562D}"/>
                </a:ext>
              </a:extLst>
            </p:cNvPr>
            <p:cNvSpPr/>
            <p:nvPr/>
          </p:nvSpPr>
          <p:spPr>
            <a:xfrm>
              <a:off x="3218588" y="1519299"/>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13" name="Rectangle 12" descr="Megaphone">
              <a:extLst>
                <a:ext uri="{FF2B5EF4-FFF2-40B4-BE49-F238E27FC236}">
                  <a16:creationId xmlns:a16="http://schemas.microsoft.com/office/drawing/2014/main" id="{0167E2A2-9A7D-9625-0F29-0CFE7B201EB6}"/>
                </a:ext>
              </a:extLst>
            </p:cNvPr>
            <p:cNvSpPr/>
            <p:nvPr/>
          </p:nvSpPr>
          <p:spPr>
            <a:xfrm>
              <a:off x="3447100" y="1747816"/>
              <a:ext cx="615234" cy="61523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grpSp>
        <p:nvGrpSpPr>
          <p:cNvPr id="40" name="Group 39">
            <a:extLst>
              <a:ext uri="{FF2B5EF4-FFF2-40B4-BE49-F238E27FC236}">
                <a16:creationId xmlns:a16="http://schemas.microsoft.com/office/drawing/2014/main" id="{08E56F4F-D544-0FF9-A605-C47232A5A12A}"/>
              </a:ext>
            </a:extLst>
          </p:cNvPr>
          <p:cNvGrpSpPr/>
          <p:nvPr/>
        </p:nvGrpSpPr>
        <p:grpSpPr>
          <a:xfrm>
            <a:off x="6238693" y="1485346"/>
            <a:ext cx="1350000" cy="1350000"/>
            <a:chOff x="6467738" y="1485346"/>
            <a:chExt cx="1072265" cy="1072265"/>
          </a:xfrm>
        </p:grpSpPr>
        <p:sp>
          <p:nvSpPr>
            <p:cNvPr id="15" name="Oval 14">
              <a:extLst>
                <a:ext uri="{FF2B5EF4-FFF2-40B4-BE49-F238E27FC236}">
                  <a16:creationId xmlns:a16="http://schemas.microsoft.com/office/drawing/2014/main" id="{859BB817-F6ED-9446-7393-D21FED65D9D2}"/>
                </a:ext>
              </a:extLst>
            </p:cNvPr>
            <p:cNvSpPr/>
            <p:nvPr/>
          </p:nvSpPr>
          <p:spPr>
            <a:xfrm>
              <a:off x="6467738" y="1485346"/>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16" name="Rectangle 15" descr="Bow">
              <a:extLst>
                <a:ext uri="{FF2B5EF4-FFF2-40B4-BE49-F238E27FC236}">
                  <a16:creationId xmlns:a16="http://schemas.microsoft.com/office/drawing/2014/main" id="{711C36AA-AF1C-CD78-6EA0-E0A6A0076A84}"/>
                </a:ext>
              </a:extLst>
            </p:cNvPr>
            <p:cNvSpPr/>
            <p:nvPr/>
          </p:nvSpPr>
          <p:spPr>
            <a:xfrm>
              <a:off x="6696254" y="1713862"/>
              <a:ext cx="615234" cy="61523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grpSp>
        <p:nvGrpSpPr>
          <p:cNvPr id="41" name="Group 40">
            <a:extLst>
              <a:ext uri="{FF2B5EF4-FFF2-40B4-BE49-F238E27FC236}">
                <a16:creationId xmlns:a16="http://schemas.microsoft.com/office/drawing/2014/main" id="{0C6EFC6A-86A4-5728-7DE2-93AD1A916BF6}"/>
              </a:ext>
            </a:extLst>
          </p:cNvPr>
          <p:cNvGrpSpPr/>
          <p:nvPr/>
        </p:nvGrpSpPr>
        <p:grpSpPr>
          <a:xfrm>
            <a:off x="9258798" y="1485346"/>
            <a:ext cx="1350000" cy="1350000"/>
            <a:chOff x="9405501" y="1753129"/>
            <a:chExt cx="1072265" cy="1072265"/>
          </a:xfrm>
        </p:grpSpPr>
        <p:sp>
          <p:nvSpPr>
            <p:cNvPr id="18" name="Oval 17">
              <a:extLst>
                <a:ext uri="{FF2B5EF4-FFF2-40B4-BE49-F238E27FC236}">
                  <a16:creationId xmlns:a16="http://schemas.microsoft.com/office/drawing/2014/main" id="{68C3C8A7-9B7B-5894-28DE-0046F3F776C9}"/>
                </a:ext>
              </a:extLst>
            </p:cNvPr>
            <p:cNvSpPr/>
            <p:nvPr/>
          </p:nvSpPr>
          <p:spPr>
            <a:xfrm>
              <a:off x="9405501" y="1753129"/>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19" name="Rectangle 18" descr="Kiosk">
              <a:extLst>
                <a:ext uri="{FF2B5EF4-FFF2-40B4-BE49-F238E27FC236}">
                  <a16:creationId xmlns:a16="http://schemas.microsoft.com/office/drawing/2014/main" id="{144FA04D-4177-3BD0-CDE1-F95B56FB62BD}"/>
                </a:ext>
              </a:extLst>
            </p:cNvPr>
            <p:cNvSpPr/>
            <p:nvPr/>
          </p:nvSpPr>
          <p:spPr>
            <a:xfrm>
              <a:off x="9634023" y="1981645"/>
              <a:ext cx="615234" cy="61523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sp>
        <p:nvSpPr>
          <p:cNvPr id="26" name="Rectangle 25" descr="Upward trend">
            <a:extLst>
              <a:ext uri="{FF2B5EF4-FFF2-40B4-BE49-F238E27FC236}">
                <a16:creationId xmlns:a16="http://schemas.microsoft.com/office/drawing/2014/main" id="{B401C448-30F9-1928-811A-56D486562D4F}"/>
              </a:ext>
            </a:extLst>
          </p:cNvPr>
          <p:cNvSpPr/>
          <p:nvPr/>
        </p:nvSpPr>
        <p:spPr>
          <a:xfrm>
            <a:off x="4250024" y="4620145"/>
            <a:ext cx="615234" cy="61523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29" name="Rectangle 28" descr="Handshake">
            <a:extLst>
              <a:ext uri="{FF2B5EF4-FFF2-40B4-BE49-F238E27FC236}">
                <a16:creationId xmlns:a16="http://schemas.microsoft.com/office/drawing/2014/main" id="{D6AE680D-0286-FFFE-A2D8-7B4826ECF5FB}"/>
              </a:ext>
            </a:extLst>
          </p:cNvPr>
          <p:cNvSpPr/>
          <p:nvPr/>
        </p:nvSpPr>
        <p:spPr>
          <a:xfrm>
            <a:off x="7027926" y="4498236"/>
            <a:ext cx="615234" cy="61523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32" name="Rectangle 31" descr="Checkmark">
            <a:extLst>
              <a:ext uri="{FF2B5EF4-FFF2-40B4-BE49-F238E27FC236}">
                <a16:creationId xmlns:a16="http://schemas.microsoft.com/office/drawing/2014/main" id="{E9C1919E-7BB4-2E87-9563-63E478C0CD81}"/>
              </a:ext>
            </a:extLst>
          </p:cNvPr>
          <p:cNvSpPr/>
          <p:nvPr/>
        </p:nvSpPr>
        <p:spPr>
          <a:xfrm>
            <a:off x="9673183" y="4609403"/>
            <a:ext cx="615234" cy="615234"/>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cxnSp>
        <p:nvCxnSpPr>
          <p:cNvPr id="4" name="Straight Connector 3">
            <a:extLst>
              <a:ext uri="{FF2B5EF4-FFF2-40B4-BE49-F238E27FC236}">
                <a16:creationId xmlns:a16="http://schemas.microsoft.com/office/drawing/2014/main" id="{9DF699AC-411F-271A-107B-7F994650205D}"/>
              </a:ext>
            </a:extLst>
          </p:cNvPr>
          <p:cNvCxnSpPr>
            <a:cxnSpLocks/>
          </p:cNvCxnSpPr>
          <p:nvPr/>
        </p:nvCxnSpPr>
        <p:spPr>
          <a:xfrm>
            <a:off x="2349795" y="1168973"/>
            <a:ext cx="7410893"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2676B607-B2C3-4070-330E-69128DDD8796}"/>
              </a:ext>
            </a:extLst>
          </p:cNvPr>
          <p:cNvSpPr txBox="1"/>
          <p:nvPr/>
        </p:nvSpPr>
        <p:spPr>
          <a:xfrm>
            <a:off x="2578381" y="2919290"/>
            <a:ext cx="2928767" cy="3785652"/>
          </a:xfrm>
          <a:prstGeom prst="rect">
            <a:avLst/>
          </a:prstGeom>
          <a:noFill/>
        </p:spPr>
        <p:txBody>
          <a:bodyPr wrap="square" rtlCol="0">
            <a:spAutoFit/>
          </a:bodyPr>
          <a:lstStyle/>
          <a:p>
            <a:r>
              <a:rPr lang="en-US" sz="2400" b="1" dirty="0">
                <a:solidFill>
                  <a:srgbClr val="4F81BD"/>
                </a:solidFill>
              </a:rPr>
              <a:t>Weekend Marketing Campaigns</a:t>
            </a:r>
            <a:r>
              <a:rPr lang="en-US" sz="2400" dirty="0">
                <a:solidFill>
                  <a:srgbClr val="4F81BD"/>
                </a:solidFill>
              </a:rPr>
              <a:t>  Implement targeted promotions and discounts during weekends to boost customer engagement and increase sales volume.</a:t>
            </a:r>
            <a:endParaRPr lang="en-IN" sz="2400" dirty="0">
              <a:solidFill>
                <a:srgbClr val="4F81BD"/>
              </a:solidFill>
            </a:endParaRPr>
          </a:p>
        </p:txBody>
      </p:sp>
      <p:sp>
        <p:nvSpPr>
          <p:cNvPr id="35" name="TextBox 34">
            <a:extLst>
              <a:ext uri="{FF2B5EF4-FFF2-40B4-BE49-F238E27FC236}">
                <a16:creationId xmlns:a16="http://schemas.microsoft.com/office/drawing/2014/main" id="{5E2A341A-A9DD-B241-A6D9-F20117E43B42}"/>
              </a:ext>
            </a:extLst>
          </p:cNvPr>
          <p:cNvSpPr txBox="1"/>
          <p:nvPr/>
        </p:nvSpPr>
        <p:spPr>
          <a:xfrm>
            <a:off x="5507148" y="2985339"/>
            <a:ext cx="3036777" cy="3416320"/>
          </a:xfrm>
          <a:prstGeom prst="rect">
            <a:avLst/>
          </a:prstGeom>
          <a:noFill/>
        </p:spPr>
        <p:txBody>
          <a:bodyPr wrap="square" rtlCol="0">
            <a:spAutoFit/>
          </a:bodyPr>
          <a:lstStyle/>
          <a:p>
            <a:r>
              <a:rPr lang="en-US" sz="2400" b="1" dirty="0">
                <a:solidFill>
                  <a:srgbClr val="4F81BD"/>
                </a:solidFill>
              </a:rPr>
              <a:t>Promotions for the 50-54 Age Group</a:t>
            </a:r>
            <a:r>
              <a:rPr lang="en-US" sz="2400" dirty="0">
                <a:solidFill>
                  <a:srgbClr val="4F81BD"/>
                </a:solidFill>
              </a:rPr>
              <a:t> </a:t>
            </a:r>
            <a:br>
              <a:rPr lang="en-US" sz="2400" dirty="0">
                <a:solidFill>
                  <a:srgbClr val="4F81BD"/>
                </a:solidFill>
              </a:rPr>
            </a:br>
            <a:r>
              <a:rPr lang="en-US" sz="2400" dirty="0">
                <a:solidFill>
                  <a:srgbClr val="4F81BD"/>
                </a:solidFill>
              </a:rPr>
              <a:t>Launch special discounts or loyalty programs tailored to this demographic, based on data indicating strong purchasing potential</a:t>
            </a:r>
            <a:r>
              <a:rPr lang="en-US" sz="2400" dirty="0">
                <a:solidFill>
                  <a:schemeClr val="tx2">
                    <a:lumMod val="75000"/>
                  </a:schemeClr>
                </a:solidFill>
              </a:rPr>
              <a:t>.</a:t>
            </a:r>
            <a:endParaRPr lang="en-IN" sz="2400" dirty="0">
              <a:solidFill>
                <a:schemeClr val="tx2">
                  <a:lumMod val="75000"/>
                </a:schemeClr>
              </a:solidFill>
            </a:endParaRPr>
          </a:p>
        </p:txBody>
      </p:sp>
      <p:grpSp>
        <p:nvGrpSpPr>
          <p:cNvPr id="38" name="Group 37">
            <a:extLst>
              <a:ext uri="{FF2B5EF4-FFF2-40B4-BE49-F238E27FC236}">
                <a16:creationId xmlns:a16="http://schemas.microsoft.com/office/drawing/2014/main" id="{F3D4940F-C9F3-43F8-3A13-E5EFA640E2D4}"/>
              </a:ext>
            </a:extLst>
          </p:cNvPr>
          <p:cNvGrpSpPr/>
          <p:nvPr/>
        </p:nvGrpSpPr>
        <p:grpSpPr>
          <a:xfrm>
            <a:off x="594093" y="2754000"/>
            <a:ext cx="1350000" cy="1350000"/>
            <a:chOff x="427672" y="3034927"/>
            <a:chExt cx="1072265" cy="1072265"/>
          </a:xfrm>
        </p:grpSpPr>
        <p:sp>
          <p:nvSpPr>
            <p:cNvPr id="36" name="Oval 35">
              <a:extLst>
                <a:ext uri="{FF2B5EF4-FFF2-40B4-BE49-F238E27FC236}">
                  <a16:creationId xmlns:a16="http://schemas.microsoft.com/office/drawing/2014/main" id="{E03E4EDE-0FBB-C743-11F6-976E10735E74}"/>
                </a:ext>
              </a:extLst>
            </p:cNvPr>
            <p:cNvSpPr/>
            <p:nvPr/>
          </p:nvSpPr>
          <p:spPr>
            <a:xfrm>
              <a:off x="427672" y="3034927"/>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37" name="Rectangle 36" descr="Film strip">
              <a:extLst>
                <a:ext uri="{FF2B5EF4-FFF2-40B4-BE49-F238E27FC236}">
                  <a16:creationId xmlns:a16="http://schemas.microsoft.com/office/drawing/2014/main" id="{83ADDEEC-044A-3CDE-8330-8C5FB7E61186}"/>
                </a:ext>
              </a:extLst>
            </p:cNvPr>
            <p:cNvSpPr/>
            <p:nvPr/>
          </p:nvSpPr>
          <p:spPr>
            <a:xfrm>
              <a:off x="639514" y="3268931"/>
              <a:ext cx="615234" cy="615234"/>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sp>
        <p:nvSpPr>
          <p:cNvPr id="42" name="TextBox 41">
            <a:extLst>
              <a:ext uri="{FF2B5EF4-FFF2-40B4-BE49-F238E27FC236}">
                <a16:creationId xmlns:a16="http://schemas.microsoft.com/office/drawing/2014/main" id="{FF3860E4-084B-02A8-2B1A-A9C46C8A051E}"/>
              </a:ext>
            </a:extLst>
          </p:cNvPr>
          <p:cNvSpPr txBox="1"/>
          <p:nvPr/>
        </p:nvSpPr>
        <p:spPr>
          <a:xfrm>
            <a:off x="8546314" y="3005432"/>
            <a:ext cx="3036777" cy="3416320"/>
          </a:xfrm>
          <a:prstGeom prst="rect">
            <a:avLst/>
          </a:prstGeom>
          <a:noFill/>
        </p:spPr>
        <p:txBody>
          <a:bodyPr wrap="square" rtlCol="0">
            <a:spAutoFit/>
          </a:bodyPr>
          <a:lstStyle/>
          <a:p>
            <a:r>
              <a:rPr lang="en-US" sz="2400" b="1" dirty="0">
                <a:solidFill>
                  <a:srgbClr val="4F81BD"/>
                </a:solidFill>
              </a:rPr>
              <a:t>Expand High-Selling Product Lines</a:t>
            </a:r>
            <a:r>
              <a:rPr lang="en-US" sz="2400" dirty="0">
                <a:solidFill>
                  <a:srgbClr val="4F81BD"/>
                </a:solidFill>
              </a:rPr>
              <a:t> – Increase stock and optimize supply chain efficiency for best-selling products to maximize revenue and meet customer demand.</a:t>
            </a:r>
            <a:endParaRPr lang="en-IN" sz="2400" dirty="0">
              <a:solidFill>
                <a:srgbClr val="4F81BD"/>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1000"/>
                                        <p:tgtEl>
                                          <p:spTgt spid="39"/>
                                        </p:tgtEl>
                                      </p:cBhvr>
                                    </p:animEffect>
                                    <p:anim calcmode="lin" valueType="num">
                                      <p:cBhvr>
                                        <p:cTn id="18" dur="1000" fill="hold"/>
                                        <p:tgtEl>
                                          <p:spTgt spid="39"/>
                                        </p:tgtEl>
                                        <p:attrNameLst>
                                          <p:attrName>ppt_x</p:attrName>
                                        </p:attrNameLst>
                                      </p:cBhvr>
                                      <p:tavLst>
                                        <p:tav tm="0">
                                          <p:val>
                                            <p:strVal val="#ppt_x"/>
                                          </p:val>
                                        </p:tav>
                                        <p:tav tm="100000">
                                          <p:val>
                                            <p:strVal val="#ppt_x"/>
                                          </p:val>
                                        </p:tav>
                                      </p:tavLst>
                                    </p:anim>
                                    <p:anim calcmode="lin" valueType="num">
                                      <p:cBhvr>
                                        <p:cTn id="19" dur="1000" fill="hold"/>
                                        <p:tgtEl>
                                          <p:spTgt spid="3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1000"/>
                                        <p:tgtEl>
                                          <p:spTgt spid="35"/>
                                        </p:tgtEl>
                                      </p:cBhvr>
                                    </p:animEffect>
                                    <p:anim calcmode="lin" valueType="num">
                                      <p:cBhvr>
                                        <p:cTn id="30" dur="1000" fill="hold"/>
                                        <p:tgtEl>
                                          <p:spTgt spid="35"/>
                                        </p:tgtEl>
                                        <p:attrNameLst>
                                          <p:attrName>ppt_x</p:attrName>
                                        </p:attrNameLst>
                                      </p:cBhvr>
                                      <p:tavLst>
                                        <p:tav tm="0">
                                          <p:val>
                                            <p:strVal val="#ppt_x"/>
                                          </p:val>
                                        </p:tav>
                                        <p:tav tm="100000">
                                          <p:val>
                                            <p:strVal val="#ppt_x"/>
                                          </p:val>
                                        </p:tav>
                                      </p:tavLst>
                                    </p:anim>
                                    <p:anim calcmode="lin" valueType="num">
                                      <p:cBhvr>
                                        <p:cTn id="31" dur="1000" fill="hold"/>
                                        <p:tgtEl>
                                          <p:spTgt spid="3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fade">
                                      <p:cBhvr>
                                        <p:cTn id="34" dur="1000"/>
                                        <p:tgtEl>
                                          <p:spTgt spid="40"/>
                                        </p:tgtEl>
                                      </p:cBhvr>
                                    </p:animEffect>
                                    <p:anim calcmode="lin" valueType="num">
                                      <p:cBhvr>
                                        <p:cTn id="35" dur="1000" fill="hold"/>
                                        <p:tgtEl>
                                          <p:spTgt spid="40"/>
                                        </p:tgtEl>
                                        <p:attrNameLst>
                                          <p:attrName>ppt_x</p:attrName>
                                        </p:attrNameLst>
                                      </p:cBhvr>
                                      <p:tavLst>
                                        <p:tav tm="0">
                                          <p:val>
                                            <p:strVal val="#ppt_x"/>
                                          </p:val>
                                        </p:tav>
                                        <p:tav tm="100000">
                                          <p:val>
                                            <p:strVal val="#ppt_x"/>
                                          </p:val>
                                        </p:tav>
                                      </p:tavLst>
                                    </p:anim>
                                    <p:anim calcmode="lin" valueType="num">
                                      <p:cBhvr>
                                        <p:cTn id="36"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1000"/>
                                        <p:tgtEl>
                                          <p:spTgt spid="41"/>
                                        </p:tgtEl>
                                      </p:cBhvr>
                                    </p:animEffect>
                                    <p:anim calcmode="lin" valueType="num">
                                      <p:cBhvr>
                                        <p:cTn id="42" dur="1000" fill="hold"/>
                                        <p:tgtEl>
                                          <p:spTgt spid="41"/>
                                        </p:tgtEl>
                                        <p:attrNameLst>
                                          <p:attrName>ppt_x</p:attrName>
                                        </p:attrNameLst>
                                      </p:cBhvr>
                                      <p:tavLst>
                                        <p:tav tm="0">
                                          <p:val>
                                            <p:strVal val="#ppt_x"/>
                                          </p:val>
                                        </p:tav>
                                        <p:tav tm="100000">
                                          <p:val>
                                            <p:strVal val="#ppt_x"/>
                                          </p:val>
                                        </p:tav>
                                      </p:tavLst>
                                    </p:anim>
                                    <p:anim calcmode="lin" valueType="num">
                                      <p:cBhvr>
                                        <p:cTn id="43" dur="1000" fill="hold"/>
                                        <p:tgtEl>
                                          <p:spTgt spid="4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1000"/>
                                        <p:tgtEl>
                                          <p:spTgt spid="42"/>
                                        </p:tgtEl>
                                      </p:cBhvr>
                                    </p:animEffect>
                                    <p:anim calcmode="lin" valueType="num">
                                      <p:cBhvr>
                                        <p:cTn id="47" dur="1000" fill="hold"/>
                                        <p:tgtEl>
                                          <p:spTgt spid="42"/>
                                        </p:tgtEl>
                                        <p:attrNameLst>
                                          <p:attrName>ppt_x</p:attrName>
                                        </p:attrNameLst>
                                      </p:cBhvr>
                                      <p:tavLst>
                                        <p:tav tm="0">
                                          <p:val>
                                            <p:strVal val="#ppt_x"/>
                                          </p:val>
                                        </p:tav>
                                        <p:tav tm="100000">
                                          <p:val>
                                            <p:strVal val="#ppt_x"/>
                                          </p:val>
                                        </p:tav>
                                      </p:tavLst>
                                    </p:anim>
                                    <p:anim calcmode="lin" valueType="num">
                                      <p:cBhvr>
                                        <p:cTn id="48"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4" grpId="0"/>
      <p:bldP spid="35"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DBAAC3-9236-6833-9A4D-F8728BC39C89}"/>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6D6316A-A604-88AC-43FB-7AD034ADB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087B1-B9B0-BAE4-03E1-B5239A31AF3C}"/>
              </a:ext>
            </a:extLst>
          </p:cNvPr>
          <p:cNvSpPr>
            <a:spLocks noGrp="1"/>
          </p:cNvSpPr>
          <p:nvPr>
            <p:ph type="title"/>
          </p:nvPr>
        </p:nvSpPr>
        <p:spPr>
          <a:xfrm>
            <a:off x="222821" y="185160"/>
            <a:ext cx="11743307" cy="1133499"/>
          </a:xfrm>
        </p:spPr>
        <p:txBody>
          <a:bodyPr>
            <a:normAutofit/>
          </a:bodyPr>
          <a:lstStyle/>
          <a:p>
            <a:pPr defTabSz="914400"/>
            <a:r>
              <a:rPr lang="en-IN" sz="4900" b="1" dirty="0"/>
              <a:t>Recommendations &amp; Actions</a:t>
            </a:r>
          </a:p>
        </p:txBody>
      </p:sp>
      <p:sp>
        <p:nvSpPr>
          <p:cNvPr id="10" name="Rectangle 9" descr="Film strip">
            <a:extLst>
              <a:ext uri="{FF2B5EF4-FFF2-40B4-BE49-F238E27FC236}">
                <a16:creationId xmlns:a16="http://schemas.microsoft.com/office/drawing/2014/main" id="{091AD532-BFBF-2923-2B39-44C8053F167B}"/>
              </a:ext>
            </a:extLst>
          </p:cNvPr>
          <p:cNvSpPr/>
          <p:nvPr/>
        </p:nvSpPr>
        <p:spPr>
          <a:xfrm>
            <a:off x="721183" y="1811255"/>
            <a:ext cx="615234" cy="61523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3" name="Rectangle 12" descr="Megaphone">
            <a:extLst>
              <a:ext uri="{FF2B5EF4-FFF2-40B4-BE49-F238E27FC236}">
                <a16:creationId xmlns:a16="http://schemas.microsoft.com/office/drawing/2014/main" id="{B29D585D-A139-0366-FBB4-DD8813A114CD}"/>
              </a:ext>
            </a:extLst>
          </p:cNvPr>
          <p:cNvSpPr/>
          <p:nvPr/>
        </p:nvSpPr>
        <p:spPr>
          <a:xfrm>
            <a:off x="3447100" y="1747816"/>
            <a:ext cx="615234" cy="61523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6" name="Rectangle 15" descr="Bow">
            <a:extLst>
              <a:ext uri="{FF2B5EF4-FFF2-40B4-BE49-F238E27FC236}">
                <a16:creationId xmlns:a16="http://schemas.microsoft.com/office/drawing/2014/main" id="{05F229FE-ADE3-1CCA-8589-441E41A1896D}"/>
              </a:ext>
            </a:extLst>
          </p:cNvPr>
          <p:cNvSpPr/>
          <p:nvPr/>
        </p:nvSpPr>
        <p:spPr>
          <a:xfrm>
            <a:off x="6696254" y="1713862"/>
            <a:ext cx="615234" cy="61523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19" name="Rectangle 18" descr="Kiosk">
            <a:extLst>
              <a:ext uri="{FF2B5EF4-FFF2-40B4-BE49-F238E27FC236}">
                <a16:creationId xmlns:a16="http://schemas.microsoft.com/office/drawing/2014/main" id="{86CA8A5D-AF2C-BE63-183E-20B58F7CBFCE}"/>
              </a:ext>
            </a:extLst>
          </p:cNvPr>
          <p:cNvSpPr/>
          <p:nvPr/>
        </p:nvSpPr>
        <p:spPr>
          <a:xfrm>
            <a:off x="9634023" y="1981645"/>
            <a:ext cx="615234" cy="61523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nvGrpSpPr>
          <p:cNvPr id="3" name="Group 2">
            <a:extLst>
              <a:ext uri="{FF2B5EF4-FFF2-40B4-BE49-F238E27FC236}">
                <a16:creationId xmlns:a16="http://schemas.microsoft.com/office/drawing/2014/main" id="{67CACE7F-6D23-6E72-B747-E2196DEDD774}"/>
              </a:ext>
            </a:extLst>
          </p:cNvPr>
          <p:cNvGrpSpPr/>
          <p:nvPr/>
        </p:nvGrpSpPr>
        <p:grpSpPr>
          <a:xfrm>
            <a:off x="489623" y="2754000"/>
            <a:ext cx="1350000" cy="1350000"/>
            <a:chOff x="1260035" y="4189284"/>
            <a:chExt cx="1072265" cy="1072265"/>
          </a:xfrm>
        </p:grpSpPr>
        <p:sp>
          <p:nvSpPr>
            <p:cNvPr id="22" name="Oval 21">
              <a:extLst>
                <a:ext uri="{FF2B5EF4-FFF2-40B4-BE49-F238E27FC236}">
                  <a16:creationId xmlns:a16="http://schemas.microsoft.com/office/drawing/2014/main" id="{292F626C-542B-7DB2-A506-71AC0715F6DD}"/>
                </a:ext>
              </a:extLst>
            </p:cNvPr>
            <p:cNvSpPr/>
            <p:nvPr/>
          </p:nvSpPr>
          <p:spPr>
            <a:xfrm>
              <a:off x="1260035" y="4189284"/>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dirty="0"/>
            </a:p>
          </p:txBody>
        </p:sp>
        <p:sp>
          <p:nvSpPr>
            <p:cNvPr id="23" name="Rectangle 22" descr="Hourglass">
              <a:extLst>
                <a:ext uri="{FF2B5EF4-FFF2-40B4-BE49-F238E27FC236}">
                  <a16:creationId xmlns:a16="http://schemas.microsoft.com/office/drawing/2014/main" id="{6D8A3658-80B4-678A-3F74-A0AADFC9A3D0}"/>
                </a:ext>
              </a:extLst>
            </p:cNvPr>
            <p:cNvSpPr/>
            <p:nvPr/>
          </p:nvSpPr>
          <p:spPr>
            <a:xfrm>
              <a:off x="1499937" y="4418755"/>
              <a:ext cx="615234" cy="615234"/>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sp>
        <p:nvSpPr>
          <p:cNvPr id="24" name="Freeform: Shape 23">
            <a:extLst>
              <a:ext uri="{FF2B5EF4-FFF2-40B4-BE49-F238E27FC236}">
                <a16:creationId xmlns:a16="http://schemas.microsoft.com/office/drawing/2014/main" id="{F6035F6B-8FA9-6EE6-9A89-3C4D38C4300E}"/>
              </a:ext>
            </a:extLst>
          </p:cNvPr>
          <p:cNvSpPr/>
          <p:nvPr/>
        </p:nvSpPr>
        <p:spPr>
          <a:xfrm>
            <a:off x="222821" y="4210767"/>
            <a:ext cx="1933297" cy="703125"/>
          </a:xfrm>
          <a:custGeom>
            <a:avLst/>
            <a:gdLst>
              <a:gd name="connsiteX0" fmla="*/ 0 w 1270406"/>
              <a:gd name="connsiteY0" fmla="*/ 0 h 703125"/>
              <a:gd name="connsiteX1" fmla="*/ 1270406 w 1270406"/>
              <a:gd name="connsiteY1" fmla="*/ 0 h 703125"/>
              <a:gd name="connsiteX2" fmla="*/ 1270406 w 1270406"/>
              <a:gd name="connsiteY2" fmla="*/ 703125 h 703125"/>
              <a:gd name="connsiteX3" fmla="*/ 0 w 1270406"/>
              <a:gd name="connsiteY3" fmla="*/ 703125 h 703125"/>
              <a:gd name="connsiteX4" fmla="*/ 0 w 1270406"/>
              <a:gd name="connsiteY4" fmla="*/ 0 h 703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0406" h="703125">
                <a:moveTo>
                  <a:pt x="0" y="0"/>
                </a:moveTo>
                <a:lnTo>
                  <a:pt x="1270406" y="0"/>
                </a:lnTo>
                <a:lnTo>
                  <a:pt x="1270406" y="703125"/>
                </a:lnTo>
                <a:lnTo>
                  <a:pt x="0" y="703125"/>
                </a:lnTo>
                <a:lnTo>
                  <a:pt x="0" y="0"/>
                </a:lnTo>
                <a:close/>
              </a:path>
            </a:pathLst>
          </a:custGeom>
        </p:spPr>
        <p:style>
          <a:lnRef idx="0">
            <a:schemeClr val="dk2">
              <a:alpha val="0"/>
              <a:hueOff val="0"/>
              <a:satOff val="0"/>
              <a:lumOff val="0"/>
              <a:alphaOff val="0"/>
            </a:schemeClr>
          </a:lnRef>
          <a:fillRef idx="0">
            <a:schemeClr val="dk2">
              <a:alpha val="0"/>
              <a:hueOff val="0"/>
              <a:satOff val="0"/>
              <a:lumOff val="0"/>
              <a:alphaOff val="0"/>
            </a:schemeClr>
          </a:fillRef>
          <a:effectRef idx="0">
            <a:schemeClr val="dk2">
              <a:alpha val="0"/>
              <a:hueOff val="0"/>
              <a:satOff val="0"/>
              <a:lumOff val="0"/>
              <a:alphaOff val="0"/>
            </a:schemeClr>
          </a:effectRef>
          <a:fontRef idx="minor">
            <a:schemeClr val="dk2">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2800" b="1" i="1" kern="1200" dirty="0">
                <a:solidFill>
                  <a:srgbClr val="4F81BD"/>
                </a:solidFill>
              </a:rPr>
              <a:t>Long-Term Actions:</a:t>
            </a:r>
          </a:p>
        </p:txBody>
      </p:sp>
      <p:grpSp>
        <p:nvGrpSpPr>
          <p:cNvPr id="5" name="Group 4">
            <a:extLst>
              <a:ext uri="{FF2B5EF4-FFF2-40B4-BE49-F238E27FC236}">
                <a16:creationId xmlns:a16="http://schemas.microsoft.com/office/drawing/2014/main" id="{A3F64208-3052-5C8B-6653-F0C14285800A}"/>
              </a:ext>
            </a:extLst>
          </p:cNvPr>
          <p:cNvGrpSpPr/>
          <p:nvPr/>
        </p:nvGrpSpPr>
        <p:grpSpPr>
          <a:xfrm>
            <a:off x="3115421" y="1445886"/>
            <a:ext cx="1350000" cy="1350000"/>
            <a:chOff x="4021506" y="4391636"/>
            <a:chExt cx="1072265" cy="1072265"/>
          </a:xfrm>
        </p:grpSpPr>
        <p:sp>
          <p:nvSpPr>
            <p:cNvPr id="25" name="Oval 24">
              <a:extLst>
                <a:ext uri="{FF2B5EF4-FFF2-40B4-BE49-F238E27FC236}">
                  <a16:creationId xmlns:a16="http://schemas.microsoft.com/office/drawing/2014/main" id="{7DBC235B-7208-73F2-EB36-3EF61F45CE7B}"/>
                </a:ext>
              </a:extLst>
            </p:cNvPr>
            <p:cNvSpPr/>
            <p:nvPr/>
          </p:nvSpPr>
          <p:spPr>
            <a:xfrm>
              <a:off x="4021506" y="4391636"/>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26" name="Rectangle 25" descr="Upward trend">
              <a:extLst>
                <a:ext uri="{FF2B5EF4-FFF2-40B4-BE49-F238E27FC236}">
                  <a16:creationId xmlns:a16="http://schemas.microsoft.com/office/drawing/2014/main" id="{0F6648FA-0884-30D9-DA78-9098FBF5574A}"/>
                </a:ext>
              </a:extLst>
            </p:cNvPr>
            <p:cNvSpPr/>
            <p:nvPr/>
          </p:nvSpPr>
          <p:spPr>
            <a:xfrm>
              <a:off x="4250024" y="4620145"/>
              <a:ext cx="615234" cy="615234"/>
            </a:xfrm>
            <a:prstGeom prst="rect">
              <a:avLst/>
            </a:prstGeom>
            <a: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grpSp>
        <p:nvGrpSpPr>
          <p:cNvPr id="7" name="Group 6">
            <a:extLst>
              <a:ext uri="{FF2B5EF4-FFF2-40B4-BE49-F238E27FC236}">
                <a16:creationId xmlns:a16="http://schemas.microsoft.com/office/drawing/2014/main" id="{080C1D23-19F9-463E-C3B4-A52F8C757665}"/>
              </a:ext>
            </a:extLst>
          </p:cNvPr>
          <p:cNvGrpSpPr/>
          <p:nvPr/>
        </p:nvGrpSpPr>
        <p:grpSpPr>
          <a:xfrm>
            <a:off x="6131335" y="1445886"/>
            <a:ext cx="1350000" cy="1350000"/>
            <a:chOff x="6799414" y="4269719"/>
            <a:chExt cx="1072265" cy="1072265"/>
          </a:xfrm>
        </p:grpSpPr>
        <p:sp>
          <p:nvSpPr>
            <p:cNvPr id="28" name="Oval 27">
              <a:extLst>
                <a:ext uri="{FF2B5EF4-FFF2-40B4-BE49-F238E27FC236}">
                  <a16:creationId xmlns:a16="http://schemas.microsoft.com/office/drawing/2014/main" id="{C9E0AF9B-06DB-196A-0FA1-E46F21E7E2EF}"/>
                </a:ext>
              </a:extLst>
            </p:cNvPr>
            <p:cNvSpPr/>
            <p:nvPr/>
          </p:nvSpPr>
          <p:spPr>
            <a:xfrm>
              <a:off x="6799414" y="4269719"/>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29" name="Rectangle 28" descr="Handshake">
              <a:extLst>
                <a:ext uri="{FF2B5EF4-FFF2-40B4-BE49-F238E27FC236}">
                  <a16:creationId xmlns:a16="http://schemas.microsoft.com/office/drawing/2014/main" id="{8AA0BEC3-F826-57B2-D8AC-FBE3F67FF2D5}"/>
                </a:ext>
              </a:extLst>
            </p:cNvPr>
            <p:cNvSpPr/>
            <p:nvPr/>
          </p:nvSpPr>
          <p:spPr>
            <a:xfrm>
              <a:off x="7027926" y="4498236"/>
              <a:ext cx="615234" cy="615234"/>
            </a:xfrm>
            <a:prstGeom prst="rect">
              <a:avLst/>
            </a:prstGeom>
            <a: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grpSp>
        <p:nvGrpSpPr>
          <p:cNvPr id="8" name="Group 7">
            <a:extLst>
              <a:ext uri="{FF2B5EF4-FFF2-40B4-BE49-F238E27FC236}">
                <a16:creationId xmlns:a16="http://schemas.microsoft.com/office/drawing/2014/main" id="{53CBD2F9-EE7B-E9D8-76A6-B050C00B7677}"/>
              </a:ext>
            </a:extLst>
          </p:cNvPr>
          <p:cNvGrpSpPr/>
          <p:nvPr/>
        </p:nvGrpSpPr>
        <p:grpSpPr>
          <a:xfrm>
            <a:off x="9147248" y="1445886"/>
            <a:ext cx="1330526" cy="1330526"/>
            <a:chOff x="9464251" y="4410261"/>
            <a:chExt cx="1072265" cy="1072265"/>
          </a:xfrm>
        </p:grpSpPr>
        <p:sp>
          <p:nvSpPr>
            <p:cNvPr id="31" name="Oval 30">
              <a:extLst>
                <a:ext uri="{FF2B5EF4-FFF2-40B4-BE49-F238E27FC236}">
                  <a16:creationId xmlns:a16="http://schemas.microsoft.com/office/drawing/2014/main" id="{88608493-7F02-CC14-D282-D6CDE27A5FB2}"/>
                </a:ext>
              </a:extLst>
            </p:cNvPr>
            <p:cNvSpPr/>
            <p:nvPr/>
          </p:nvSpPr>
          <p:spPr>
            <a:xfrm>
              <a:off x="9464251" y="4410261"/>
              <a:ext cx="1072265" cy="1072265"/>
            </a:xfrm>
            <a:prstGeom prst="ellipse">
              <a:avLst/>
            </a:prstGeom>
          </p:spPr>
          <p:style>
            <a:lnRef idx="0">
              <a:schemeClr val="lt2">
                <a:alpha val="0"/>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p:style>
          <p:txBody>
            <a:bodyPr/>
            <a:lstStyle/>
            <a:p>
              <a:endParaRPr lang="en-IN"/>
            </a:p>
          </p:txBody>
        </p:sp>
        <p:sp>
          <p:nvSpPr>
            <p:cNvPr id="32" name="Rectangle 31" descr="Checkmark">
              <a:extLst>
                <a:ext uri="{FF2B5EF4-FFF2-40B4-BE49-F238E27FC236}">
                  <a16:creationId xmlns:a16="http://schemas.microsoft.com/office/drawing/2014/main" id="{396A44A2-2268-5E1A-E692-E97678773931}"/>
                </a:ext>
              </a:extLst>
            </p:cNvPr>
            <p:cNvSpPr/>
            <p:nvPr/>
          </p:nvSpPr>
          <p:spPr>
            <a:xfrm>
              <a:off x="9673183" y="4609403"/>
              <a:ext cx="615234" cy="615234"/>
            </a:xfrm>
            <a:prstGeom prst="rect">
              <a:avLst/>
            </a:prstGeom>
            <a: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endParaRPr lang="en-IN"/>
            </a:p>
          </p:txBody>
        </p:sp>
      </p:grpSp>
      <p:cxnSp>
        <p:nvCxnSpPr>
          <p:cNvPr id="4" name="Straight Connector 3">
            <a:extLst>
              <a:ext uri="{FF2B5EF4-FFF2-40B4-BE49-F238E27FC236}">
                <a16:creationId xmlns:a16="http://schemas.microsoft.com/office/drawing/2014/main" id="{5D08BE38-E1BA-D3FD-0E3D-360215FC9758}"/>
              </a:ext>
            </a:extLst>
          </p:cNvPr>
          <p:cNvCxnSpPr>
            <a:cxnSpLocks/>
          </p:cNvCxnSpPr>
          <p:nvPr/>
        </p:nvCxnSpPr>
        <p:spPr>
          <a:xfrm>
            <a:off x="2349795" y="1168973"/>
            <a:ext cx="7410893" cy="0"/>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AA62774-AB00-2911-D86F-C9643C32CCF1}"/>
              </a:ext>
            </a:extLst>
          </p:cNvPr>
          <p:cNvSpPr txBox="1"/>
          <p:nvPr/>
        </p:nvSpPr>
        <p:spPr>
          <a:xfrm>
            <a:off x="2611063" y="2886014"/>
            <a:ext cx="2928767" cy="3631763"/>
          </a:xfrm>
          <a:prstGeom prst="rect">
            <a:avLst/>
          </a:prstGeom>
          <a:noFill/>
        </p:spPr>
        <p:txBody>
          <a:bodyPr wrap="square" rtlCol="0">
            <a:spAutoFit/>
          </a:bodyPr>
          <a:lstStyle/>
          <a:p>
            <a:r>
              <a:rPr lang="en-US" sz="2300" b="1" dirty="0">
                <a:solidFill>
                  <a:srgbClr val="4F81BD"/>
                </a:solidFill>
              </a:rPr>
              <a:t>Product Diversification</a:t>
            </a:r>
            <a:r>
              <a:rPr lang="en-US" sz="2300" dirty="0">
                <a:solidFill>
                  <a:srgbClr val="4F81BD"/>
                </a:solidFill>
              </a:rPr>
              <a:t> – Introduce new product variants or complementary items based on market demand and consumer preferences to reduce dependency on a limited product range.</a:t>
            </a:r>
            <a:endParaRPr lang="en-IN" sz="2300" dirty="0">
              <a:solidFill>
                <a:srgbClr val="4F81BD"/>
              </a:solidFill>
            </a:endParaRPr>
          </a:p>
        </p:txBody>
      </p:sp>
      <p:sp>
        <p:nvSpPr>
          <p:cNvPr id="14" name="TextBox 13">
            <a:extLst>
              <a:ext uri="{FF2B5EF4-FFF2-40B4-BE49-F238E27FC236}">
                <a16:creationId xmlns:a16="http://schemas.microsoft.com/office/drawing/2014/main" id="{BB1BC789-4AFF-2D99-E36A-603D03893A03}"/>
              </a:ext>
            </a:extLst>
          </p:cNvPr>
          <p:cNvSpPr txBox="1"/>
          <p:nvPr/>
        </p:nvSpPr>
        <p:spPr>
          <a:xfrm>
            <a:off x="5539830" y="2892795"/>
            <a:ext cx="2928767" cy="3985706"/>
          </a:xfrm>
          <a:prstGeom prst="rect">
            <a:avLst/>
          </a:prstGeom>
          <a:noFill/>
        </p:spPr>
        <p:txBody>
          <a:bodyPr wrap="square" rtlCol="0">
            <a:spAutoFit/>
          </a:bodyPr>
          <a:lstStyle/>
          <a:p>
            <a:r>
              <a:rPr lang="en-US" sz="2300" b="1" dirty="0">
                <a:solidFill>
                  <a:srgbClr val="4F81BD"/>
                </a:solidFill>
              </a:rPr>
              <a:t>Enhance Sales Strategies in Weak Regions</a:t>
            </a:r>
            <a:r>
              <a:rPr lang="en-US" sz="2300" dirty="0">
                <a:solidFill>
                  <a:srgbClr val="4F81BD"/>
                </a:solidFill>
              </a:rPr>
              <a:t> – Identified underperforming geographical areas needs to strengthen distribution channels, local marketing efforts, and customer engagement strategies.</a:t>
            </a:r>
            <a:endParaRPr lang="en-IN" sz="2300" dirty="0">
              <a:solidFill>
                <a:srgbClr val="4F81BD"/>
              </a:solidFill>
            </a:endParaRPr>
          </a:p>
        </p:txBody>
      </p:sp>
      <p:sp>
        <p:nvSpPr>
          <p:cNvPr id="17" name="TextBox 16">
            <a:extLst>
              <a:ext uri="{FF2B5EF4-FFF2-40B4-BE49-F238E27FC236}">
                <a16:creationId xmlns:a16="http://schemas.microsoft.com/office/drawing/2014/main" id="{DFF0BFF7-B737-AD93-81C7-E5399FD84BF0}"/>
              </a:ext>
            </a:extLst>
          </p:cNvPr>
          <p:cNvSpPr txBox="1"/>
          <p:nvPr/>
        </p:nvSpPr>
        <p:spPr>
          <a:xfrm>
            <a:off x="8598881" y="2992168"/>
            <a:ext cx="2928767" cy="3277820"/>
          </a:xfrm>
          <a:prstGeom prst="rect">
            <a:avLst/>
          </a:prstGeom>
          <a:noFill/>
        </p:spPr>
        <p:txBody>
          <a:bodyPr wrap="square" rtlCol="0">
            <a:spAutoFit/>
          </a:bodyPr>
          <a:lstStyle/>
          <a:p>
            <a:r>
              <a:rPr lang="en-US" sz="2300" b="1" dirty="0">
                <a:solidFill>
                  <a:srgbClr val="4F81BD"/>
                </a:solidFill>
              </a:rPr>
              <a:t>Data-Driven Pricing Strategies</a:t>
            </a:r>
            <a:r>
              <a:rPr lang="en-US" sz="2300" dirty="0">
                <a:solidFill>
                  <a:srgbClr val="4F81BD"/>
                </a:solidFill>
              </a:rPr>
              <a:t> – Leverage historical sales data and competitor analysis to optimize pricing models, ensuring competitive yet profitable price points.</a:t>
            </a:r>
            <a:endParaRPr lang="en-IN" sz="2300" dirty="0">
              <a:solidFill>
                <a:srgbClr val="4F81BD"/>
              </a:solidFill>
            </a:endParaRPr>
          </a:p>
        </p:txBody>
      </p:sp>
    </p:spTree>
    <p:extLst>
      <p:ext uri="{BB962C8B-B14F-4D97-AF65-F5344CB8AC3E}">
        <p14:creationId xmlns:p14="http://schemas.microsoft.com/office/powerpoint/2010/main" val="4079893901"/>
      </p:ext>
    </p:extLst>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1000"/>
                                        <p:tgtEl>
                                          <p:spTgt spid="17"/>
                                        </p:tgtEl>
                                      </p:cBhvr>
                                    </p:animEffect>
                                    <p:anim calcmode="lin" valueType="num">
                                      <p:cBhvr>
                                        <p:cTn id="49" dur="1000" fill="hold"/>
                                        <p:tgtEl>
                                          <p:spTgt spid="17"/>
                                        </p:tgtEl>
                                        <p:attrNameLst>
                                          <p:attrName>ppt_x</p:attrName>
                                        </p:attrNameLst>
                                      </p:cBhvr>
                                      <p:tavLst>
                                        <p:tav tm="0">
                                          <p:val>
                                            <p:strVal val="#ppt_x"/>
                                          </p:val>
                                        </p:tav>
                                        <p:tav tm="100000">
                                          <p:val>
                                            <p:strVal val="#ppt_x"/>
                                          </p:val>
                                        </p:tav>
                                      </p:tavLst>
                                    </p:anim>
                                    <p:anim calcmode="lin" valueType="num">
                                      <p:cBhvr>
                                        <p:cTn id="5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 grpId="0"/>
      <p:bldP spid="14"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62413" y="-2099616"/>
            <a:ext cx="6930571" cy="3165045"/>
          </a:xfrm>
        </p:spPr>
        <p:txBody>
          <a:bodyPr vert="horz" lIns="91440" tIns="45720" rIns="91440" bIns="45720" rtlCol="0" anchor="b">
            <a:normAutofit/>
          </a:bodyPr>
          <a:lstStyle/>
          <a:p>
            <a:pPr defTabSz="914400">
              <a:lnSpc>
                <a:spcPct val="90000"/>
              </a:lnSpc>
            </a:pPr>
            <a:r>
              <a:rPr lang="en-US" sz="4900" b="1" dirty="0"/>
              <a:t>Conclusion &amp; Next Steps</a:t>
            </a:r>
          </a:p>
        </p:txBody>
      </p:sp>
      <p:pic>
        <p:nvPicPr>
          <p:cNvPr id="21" name="Graphic 20" descr="Footprints">
            <a:extLst>
              <a:ext uri="{FF2B5EF4-FFF2-40B4-BE49-F238E27FC236}">
                <a16:creationId xmlns:a16="http://schemas.microsoft.com/office/drawing/2014/main" id="{F5F34B5B-20AC-4BB7-8957-5ABD57FD02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graphicFrame>
        <p:nvGraphicFramePr>
          <p:cNvPr id="8" name="Content Placeholder 2">
            <a:extLst>
              <a:ext uri="{FF2B5EF4-FFF2-40B4-BE49-F238E27FC236}">
                <a16:creationId xmlns:a16="http://schemas.microsoft.com/office/drawing/2014/main" id="{8AC21B90-C7AA-581A-DE97-B4D4190CDBDC}"/>
              </a:ext>
            </a:extLst>
          </p:cNvPr>
          <p:cNvGraphicFramePr>
            <a:graphicFrameLocks noGrp="1"/>
          </p:cNvGraphicFramePr>
          <p:nvPr>
            <p:ph idx="1"/>
            <p:extLst>
              <p:ext uri="{D42A27DB-BD31-4B8C-83A1-F6EECF244321}">
                <p14:modId xmlns:p14="http://schemas.microsoft.com/office/powerpoint/2010/main" val="3077064774"/>
              </p:ext>
            </p:extLst>
          </p:nvPr>
        </p:nvGraphicFramePr>
        <p:xfrm>
          <a:off x="262413" y="1335077"/>
          <a:ext cx="7712006" cy="43986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0" name="Straight Connector 9">
            <a:extLst>
              <a:ext uri="{FF2B5EF4-FFF2-40B4-BE49-F238E27FC236}">
                <a16:creationId xmlns:a16="http://schemas.microsoft.com/office/drawing/2014/main" id="{89159B03-162C-2A92-9290-02AECBB54797}"/>
              </a:ext>
            </a:extLst>
          </p:cNvPr>
          <p:cNvCxnSpPr>
            <a:cxnSpLocks/>
          </p:cNvCxnSpPr>
          <p:nvPr/>
        </p:nvCxnSpPr>
        <p:spPr>
          <a:xfrm flipV="1">
            <a:off x="499730" y="1006561"/>
            <a:ext cx="6305107" cy="58868"/>
          </a:xfrm>
          <a:prstGeom prst="line">
            <a:avLst/>
          </a:prstGeom>
          <a:ln w="57150"/>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0228" y="10569"/>
            <a:ext cx="10515600" cy="1133499"/>
          </a:xfrm>
        </p:spPr>
        <p:txBody>
          <a:bodyPr>
            <a:normAutofit/>
          </a:bodyPr>
          <a:lstStyle/>
          <a:p>
            <a:pPr defTabSz="914400"/>
            <a:r>
              <a:rPr lang="en-IN" sz="4900" b="1" dirty="0"/>
              <a:t>Team Acknowledgment &amp; Credits</a:t>
            </a:r>
          </a:p>
        </p:txBody>
      </p:sp>
      <p:graphicFrame>
        <p:nvGraphicFramePr>
          <p:cNvPr id="5" name="Content Placeholder 2">
            <a:extLst>
              <a:ext uri="{FF2B5EF4-FFF2-40B4-BE49-F238E27FC236}">
                <a16:creationId xmlns:a16="http://schemas.microsoft.com/office/drawing/2014/main" id="{53A66035-BC9C-D006-9434-E08F90F3C423}"/>
              </a:ext>
            </a:extLst>
          </p:cNvPr>
          <p:cNvGraphicFramePr>
            <a:graphicFrameLocks noGrp="1"/>
          </p:cNvGraphicFramePr>
          <p:nvPr>
            <p:ph idx="1"/>
            <p:extLst>
              <p:ext uri="{D42A27DB-BD31-4B8C-83A1-F6EECF244321}">
                <p14:modId xmlns:p14="http://schemas.microsoft.com/office/powerpoint/2010/main" val="1485740131"/>
              </p:ext>
            </p:extLst>
          </p:nvPr>
        </p:nvGraphicFramePr>
        <p:xfrm>
          <a:off x="180753" y="1828800"/>
          <a:ext cx="11173047"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563A47CC-6D2F-C8AE-772D-752FE9682BF6}"/>
              </a:ext>
            </a:extLst>
          </p:cNvPr>
          <p:cNvCxnSpPr>
            <a:cxnSpLocks/>
          </p:cNvCxnSpPr>
          <p:nvPr/>
        </p:nvCxnSpPr>
        <p:spPr>
          <a:xfrm>
            <a:off x="1751082" y="976431"/>
            <a:ext cx="8427061" cy="0"/>
          </a:xfrm>
          <a:prstGeom prst="line">
            <a:avLst/>
          </a:prstGeom>
          <a:ln w="57150"/>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5808C6-D8D6-F5D0-A30C-C95A8B3FA850}"/>
              </a:ext>
            </a:extLst>
          </p:cNvPr>
          <p:cNvSpPr>
            <a:spLocks noGrp="1"/>
          </p:cNvSpPr>
          <p:nvPr>
            <p:ph type="title"/>
          </p:nvPr>
        </p:nvSpPr>
        <p:spPr>
          <a:xfrm>
            <a:off x="604423" y="2699500"/>
            <a:ext cx="5545735" cy="1458993"/>
          </a:xfrm>
        </p:spPr>
        <p:txBody>
          <a:bodyPr vert="horz" lIns="91440" tIns="45720" rIns="91440" bIns="45720" rtlCol="0" anchor="b">
            <a:normAutofit/>
          </a:bodyPr>
          <a:lstStyle/>
          <a:p>
            <a:pPr algn="l" defTabSz="914400">
              <a:lnSpc>
                <a:spcPct val="90000"/>
              </a:lnSpc>
            </a:pPr>
            <a:r>
              <a:rPr lang="en-US" sz="7200" kern="1200" dirty="0">
                <a:solidFill>
                  <a:srgbClr val="FFFFFF"/>
                </a:solidFill>
                <a:latin typeface="Algerian" panose="04020705040A02060702" pitchFamily="82" charset="0"/>
              </a:rPr>
              <a:t>Thank you</a:t>
            </a:r>
          </a:p>
        </p:txBody>
      </p:sp>
      <p:sp>
        <p:nvSpPr>
          <p:cNvPr id="31" name="Rectangle 3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Handshake">
            <a:extLst>
              <a:ext uri="{FF2B5EF4-FFF2-40B4-BE49-F238E27FC236}">
                <a16:creationId xmlns:a16="http://schemas.microsoft.com/office/drawing/2014/main" id="{69F0077A-40D3-766A-ED1C-DD5FCE80A6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52556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09" y="319141"/>
            <a:ext cx="3816166" cy="1143000"/>
          </a:xfrm>
        </p:spPr>
        <p:txBody>
          <a:bodyPr>
            <a:noAutofit/>
          </a:bodyPr>
          <a:lstStyle/>
          <a:p>
            <a:r>
              <a:rPr sz="5400" b="1" dirty="0">
                <a:solidFill>
                  <a:schemeClr val="tx2">
                    <a:lumMod val="75000"/>
                  </a:schemeClr>
                </a:solidFill>
              </a:rPr>
              <a:t>TABLE OF CONTENT</a:t>
            </a:r>
          </a:p>
        </p:txBody>
      </p:sp>
      <p:sp>
        <p:nvSpPr>
          <p:cNvPr id="5" name="Oval 4">
            <a:extLst>
              <a:ext uri="{FF2B5EF4-FFF2-40B4-BE49-F238E27FC236}">
                <a16:creationId xmlns:a16="http://schemas.microsoft.com/office/drawing/2014/main" id="{D21D6222-A225-CC51-0757-DB746AD479D1}"/>
              </a:ext>
            </a:extLst>
          </p:cNvPr>
          <p:cNvSpPr/>
          <p:nvPr/>
        </p:nvSpPr>
        <p:spPr>
          <a:xfrm>
            <a:off x="419364" y="2196039"/>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rPr>
              <a:t>01</a:t>
            </a:r>
            <a:endParaRPr lang="en-IN" sz="2000" b="1" dirty="0">
              <a:solidFill>
                <a:schemeClr val="bg1"/>
              </a:solidFill>
            </a:endParaRPr>
          </a:p>
        </p:txBody>
      </p:sp>
      <p:sp>
        <p:nvSpPr>
          <p:cNvPr id="6" name="Oval 5">
            <a:extLst>
              <a:ext uri="{FF2B5EF4-FFF2-40B4-BE49-F238E27FC236}">
                <a16:creationId xmlns:a16="http://schemas.microsoft.com/office/drawing/2014/main" id="{75731652-A6F6-C658-D2F2-2CEE98DB074D}"/>
              </a:ext>
            </a:extLst>
          </p:cNvPr>
          <p:cNvSpPr/>
          <p:nvPr/>
        </p:nvSpPr>
        <p:spPr>
          <a:xfrm>
            <a:off x="4384158" y="2172806"/>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chemeClr val="bg1"/>
                </a:solidFill>
              </a:rPr>
              <a:t>02</a:t>
            </a:r>
            <a:endParaRPr lang="en-IN" b="1" dirty="0">
              <a:solidFill>
                <a:schemeClr val="bg1"/>
              </a:solidFill>
            </a:endParaRPr>
          </a:p>
        </p:txBody>
      </p:sp>
      <p:sp>
        <p:nvSpPr>
          <p:cNvPr id="7" name="Oval 6">
            <a:extLst>
              <a:ext uri="{FF2B5EF4-FFF2-40B4-BE49-F238E27FC236}">
                <a16:creationId xmlns:a16="http://schemas.microsoft.com/office/drawing/2014/main" id="{D5FA2910-C278-A5D4-FF7E-514E168F14A4}"/>
              </a:ext>
            </a:extLst>
          </p:cNvPr>
          <p:cNvSpPr/>
          <p:nvPr/>
        </p:nvSpPr>
        <p:spPr>
          <a:xfrm>
            <a:off x="419364" y="3280562"/>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04</a:t>
            </a:r>
            <a:endParaRPr lang="en-IN" b="1" dirty="0"/>
          </a:p>
        </p:txBody>
      </p:sp>
      <p:sp>
        <p:nvSpPr>
          <p:cNvPr id="8" name="Oval 7">
            <a:extLst>
              <a:ext uri="{FF2B5EF4-FFF2-40B4-BE49-F238E27FC236}">
                <a16:creationId xmlns:a16="http://schemas.microsoft.com/office/drawing/2014/main" id="{F47DF976-57B2-A157-B2A5-766C3ABA896E}"/>
              </a:ext>
            </a:extLst>
          </p:cNvPr>
          <p:cNvSpPr/>
          <p:nvPr/>
        </p:nvSpPr>
        <p:spPr>
          <a:xfrm>
            <a:off x="8174929" y="4444206"/>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09</a:t>
            </a:r>
            <a:endParaRPr lang="en-IN" b="1" dirty="0"/>
          </a:p>
        </p:txBody>
      </p:sp>
      <p:sp>
        <p:nvSpPr>
          <p:cNvPr id="9" name="Oval 8">
            <a:extLst>
              <a:ext uri="{FF2B5EF4-FFF2-40B4-BE49-F238E27FC236}">
                <a16:creationId xmlns:a16="http://schemas.microsoft.com/office/drawing/2014/main" id="{233E33C5-16E9-B840-3F5C-DB88E1B71191}"/>
              </a:ext>
            </a:extLst>
          </p:cNvPr>
          <p:cNvSpPr/>
          <p:nvPr/>
        </p:nvSpPr>
        <p:spPr>
          <a:xfrm>
            <a:off x="4384159" y="3355805"/>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05</a:t>
            </a:r>
            <a:endParaRPr lang="en-IN" b="1" dirty="0"/>
          </a:p>
        </p:txBody>
      </p:sp>
      <p:sp>
        <p:nvSpPr>
          <p:cNvPr id="10" name="Oval 9">
            <a:extLst>
              <a:ext uri="{FF2B5EF4-FFF2-40B4-BE49-F238E27FC236}">
                <a16:creationId xmlns:a16="http://schemas.microsoft.com/office/drawing/2014/main" id="{9B932311-D0D2-67C0-4083-54D77F8E33B1}"/>
              </a:ext>
            </a:extLst>
          </p:cNvPr>
          <p:cNvSpPr/>
          <p:nvPr/>
        </p:nvSpPr>
        <p:spPr>
          <a:xfrm>
            <a:off x="4384159" y="4445046"/>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08</a:t>
            </a:r>
            <a:endParaRPr lang="en-IN" b="1" dirty="0"/>
          </a:p>
        </p:txBody>
      </p:sp>
      <p:sp>
        <p:nvSpPr>
          <p:cNvPr id="11" name="Oval 10">
            <a:extLst>
              <a:ext uri="{FF2B5EF4-FFF2-40B4-BE49-F238E27FC236}">
                <a16:creationId xmlns:a16="http://schemas.microsoft.com/office/drawing/2014/main" id="{FA71A891-DE10-1D46-C88C-130221BE40F2}"/>
              </a:ext>
            </a:extLst>
          </p:cNvPr>
          <p:cNvSpPr/>
          <p:nvPr/>
        </p:nvSpPr>
        <p:spPr>
          <a:xfrm>
            <a:off x="419363" y="4435421"/>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07</a:t>
            </a:r>
            <a:endParaRPr lang="en-IN" b="1" dirty="0"/>
          </a:p>
        </p:txBody>
      </p:sp>
      <p:sp>
        <p:nvSpPr>
          <p:cNvPr id="12" name="Oval 11">
            <a:extLst>
              <a:ext uri="{FF2B5EF4-FFF2-40B4-BE49-F238E27FC236}">
                <a16:creationId xmlns:a16="http://schemas.microsoft.com/office/drawing/2014/main" id="{1CDC931F-9970-6341-0730-77637BB8D0F0}"/>
              </a:ext>
            </a:extLst>
          </p:cNvPr>
          <p:cNvSpPr/>
          <p:nvPr/>
        </p:nvSpPr>
        <p:spPr>
          <a:xfrm>
            <a:off x="8174929" y="3313879"/>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06</a:t>
            </a:r>
            <a:endParaRPr lang="en-IN" b="1" dirty="0"/>
          </a:p>
        </p:txBody>
      </p:sp>
      <p:sp>
        <p:nvSpPr>
          <p:cNvPr id="13" name="Oval 12">
            <a:extLst>
              <a:ext uri="{FF2B5EF4-FFF2-40B4-BE49-F238E27FC236}">
                <a16:creationId xmlns:a16="http://schemas.microsoft.com/office/drawing/2014/main" id="{361BAA52-A09D-C290-BB05-2CE65862BF20}"/>
              </a:ext>
            </a:extLst>
          </p:cNvPr>
          <p:cNvSpPr/>
          <p:nvPr/>
        </p:nvSpPr>
        <p:spPr>
          <a:xfrm>
            <a:off x="8174928" y="2147903"/>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03</a:t>
            </a:r>
            <a:endParaRPr lang="en-IN" b="1" dirty="0"/>
          </a:p>
        </p:txBody>
      </p:sp>
      <p:sp>
        <p:nvSpPr>
          <p:cNvPr id="14" name="TextBox 13">
            <a:extLst>
              <a:ext uri="{FF2B5EF4-FFF2-40B4-BE49-F238E27FC236}">
                <a16:creationId xmlns:a16="http://schemas.microsoft.com/office/drawing/2014/main" id="{533C7AB8-6BFD-7F74-816C-9174478A36BC}"/>
              </a:ext>
            </a:extLst>
          </p:cNvPr>
          <p:cNvSpPr txBox="1"/>
          <p:nvPr/>
        </p:nvSpPr>
        <p:spPr>
          <a:xfrm>
            <a:off x="1068831" y="2318683"/>
            <a:ext cx="1352230" cy="369332"/>
          </a:xfrm>
          <a:prstGeom prst="rect">
            <a:avLst/>
          </a:prstGeom>
          <a:noFill/>
        </p:spPr>
        <p:txBody>
          <a:bodyPr wrap="none" rtlCol="0">
            <a:spAutoFit/>
          </a:bodyPr>
          <a:lstStyle/>
          <a:p>
            <a:r>
              <a:rPr lang="en-IN" dirty="0"/>
              <a:t>Introduction</a:t>
            </a:r>
          </a:p>
        </p:txBody>
      </p:sp>
      <p:sp>
        <p:nvSpPr>
          <p:cNvPr id="15" name="TextBox 14">
            <a:extLst>
              <a:ext uri="{FF2B5EF4-FFF2-40B4-BE49-F238E27FC236}">
                <a16:creationId xmlns:a16="http://schemas.microsoft.com/office/drawing/2014/main" id="{FDED5540-654D-0673-55F8-5EE249BCC8F0}"/>
              </a:ext>
            </a:extLst>
          </p:cNvPr>
          <p:cNvSpPr txBox="1"/>
          <p:nvPr/>
        </p:nvSpPr>
        <p:spPr>
          <a:xfrm>
            <a:off x="5011481" y="2318824"/>
            <a:ext cx="2003625" cy="369332"/>
          </a:xfrm>
          <a:prstGeom prst="rect">
            <a:avLst/>
          </a:prstGeom>
          <a:noFill/>
        </p:spPr>
        <p:txBody>
          <a:bodyPr wrap="none" rtlCol="0">
            <a:spAutoFit/>
          </a:bodyPr>
          <a:lstStyle/>
          <a:p>
            <a:r>
              <a:rPr lang="en-IN" dirty="0"/>
              <a:t>Problem Statement</a:t>
            </a:r>
          </a:p>
        </p:txBody>
      </p:sp>
      <p:sp>
        <p:nvSpPr>
          <p:cNvPr id="16" name="TextBox 15">
            <a:extLst>
              <a:ext uri="{FF2B5EF4-FFF2-40B4-BE49-F238E27FC236}">
                <a16:creationId xmlns:a16="http://schemas.microsoft.com/office/drawing/2014/main" id="{2DC0CF41-00B9-2300-E737-8A74BD79866D}"/>
              </a:ext>
            </a:extLst>
          </p:cNvPr>
          <p:cNvSpPr txBox="1"/>
          <p:nvPr/>
        </p:nvSpPr>
        <p:spPr>
          <a:xfrm>
            <a:off x="8904541" y="2241697"/>
            <a:ext cx="2539747" cy="369332"/>
          </a:xfrm>
          <a:prstGeom prst="rect">
            <a:avLst/>
          </a:prstGeom>
          <a:noFill/>
        </p:spPr>
        <p:txBody>
          <a:bodyPr wrap="square" rtlCol="0">
            <a:spAutoFit/>
          </a:bodyPr>
          <a:lstStyle/>
          <a:p>
            <a:r>
              <a:rPr lang="en-US" dirty="0"/>
              <a:t>T</a:t>
            </a:r>
            <a:r>
              <a:rPr lang="en-IN" dirty="0"/>
              <a:t>echnology used</a:t>
            </a:r>
          </a:p>
        </p:txBody>
      </p:sp>
      <p:sp>
        <p:nvSpPr>
          <p:cNvPr id="17" name="TextBox 16">
            <a:extLst>
              <a:ext uri="{FF2B5EF4-FFF2-40B4-BE49-F238E27FC236}">
                <a16:creationId xmlns:a16="http://schemas.microsoft.com/office/drawing/2014/main" id="{4F7396DF-AB2C-6143-7B97-49224803C0E9}"/>
              </a:ext>
            </a:extLst>
          </p:cNvPr>
          <p:cNvSpPr txBox="1"/>
          <p:nvPr/>
        </p:nvSpPr>
        <p:spPr>
          <a:xfrm>
            <a:off x="1068832" y="3409465"/>
            <a:ext cx="2328523" cy="369332"/>
          </a:xfrm>
          <a:prstGeom prst="rect">
            <a:avLst/>
          </a:prstGeom>
          <a:noFill/>
        </p:spPr>
        <p:txBody>
          <a:bodyPr wrap="none" rtlCol="0">
            <a:spAutoFit/>
          </a:bodyPr>
          <a:lstStyle/>
          <a:p>
            <a:r>
              <a:rPr lang="en-IN" dirty="0"/>
              <a:t>Dashboard Description</a:t>
            </a:r>
          </a:p>
        </p:txBody>
      </p:sp>
      <p:sp>
        <p:nvSpPr>
          <p:cNvPr id="18" name="TextBox 17">
            <a:extLst>
              <a:ext uri="{FF2B5EF4-FFF2-40B4-BE49-F238E27FC236}">
                <a16:creationId xmlns:a16="http://schemas.microsoft.com/office/drawing/2014/main" id="{7198B5B1-EDDC-7412-BCCD-42F550ACE7CF}"/>
              </a:ext>
            </a:extLst>
          </p:cNvPr>
          <p:cNvSpPr txBox="1"/>
          <p:nvPr/>
        </p:nvSpPr>
        <p:spPr>
          <a:xfrm>
            <a:off x="5011482" y="3484800"/>
            <a:ext cx="2937112" cy="369332"/>
          </a:xfrm>
          <a:prstGeom prst="rect">
            <a:avLst/>
          </a:prstGeom>
          <a:noFill/>
        </p:spPr>
        <p:txBody>
          <a:bodyPr wrap="square" rtlCol="0">
            <a:spAutoFit/>
          </a:bodyPr>
          <a:lstStyle/>
          <a:p>
            <a:r>
              <a:rPr lang="en-IN" dirty="0"/>
              <a:t>Sales Performance Analysis</a:t>
            </a:r>
          </a:p>
        </p:txBody>
      </p:sp>
      <p:sp>
        <p:nvSpPr>
          <p:cNvPr id="19" name="TextBox 18">
            <a:extLst>
              <a:ext uri="{FF2B5EF4-FFF2-40B4-BE49-F238E27FC236}">
                <a16:creationId xmlns:a16="http://schemas.microsoft.com/office/drawing/2014/main" id="{D6CAF59E-DB56-A546-9FFA-717BE1177EFB}"/>
              </a:ext>
            </a:extLst>
          </p:cNvPr>
          <p:cNvSpPr txBox="1"/>
          <p:nvPr/>
        </p:nvSpPr>
        <p:spPr>
          <a:xfrm>
            <a:off x="8904541" y="3376941"/>
            <a:ext cx="2972025" cy="369332"/>
          </a:xfrm>
          <a:prstGeom prst="rect">
            <a:avLst/>
          </a:prstGeom>
          <a:noFill/>
        </p:spPr>
        <p:txBody>
          <a:bodyPr wrap="square" rtlCol="0">
            <a:spAutoFit/>
          </a:bodyPr>
          <a:lstStyle/>
          <a:p>
            <a:r>
              <a:rPr lang="en-IN" dirty="0"/>
              <a:t>Product Performance</a:t>
            </a:r>
          </a:p>
        </p:txBody>
      </p:sp>
      <p:sp>
        <p:nvSpPr>
          <p:cNvPr id="21" name="TextBox 20">
            <a:extLst>
              <a:ext uri="{FF2B5EF4-FFF2-40B4-BE49-F238E27FC236}">
                <a16:creationId xmlns:a16="http://schemas.microsoft.com/office/drawing/2014/main" id="{9097B3DE-F9D5-EEE6-15D2-0084B9238127}"/>
              </a:ext>
            </a:extLst>
          </p:cNvPr>
          <p:cNvSpPr txBox="1"/>
          <p:nvPr/>
        </p:nvSpPr>
        <p:spPr>
          <a:xfrm>
            <a:off x="8937335" y="4589129"/>
            <a:ext cx="1347613" cy="369332"/>
          </a:xfrm>
          <a:prstGeom prst="rect">
            <a:avLst/>
          </a:prstGeom>
          <a:noFill/>
        </p:spPr>
        <p:txBody>
          <a:bodyPr wrap="none" rtlCol="0">
            <a:spAutoFit/>
          </a:bodyPr>
          <a:lstStyle/>
          <a:p>
            <a:r>
              <a:rPr lang="en-IN" dirty="0"/>
              <a:t>Key Findings</a:t>
            </a:r>
          </a:p>
        </p:txBody>
      </p:sp>
      <p:sp>
        <p:nvSpPr>
          <p:cNvPr id="22" name="TextBox 21">
            <a:extLst>
              <a:ext uri="{FF2B5EF4-FFF2-40B4-BE49-F238E27FC236}">
                <a16:creationId xmlns:a16="http://schemas.microsoft.com/office/drawing/2014/main" id="{AADA82A5-2F97-5D9D-53E2-534B2AF62E9B}"/>
              </a:ext>
            </a:extLst>
          </p:cNvPr>
          <p:cNvSpPr txBox="1"/>
          <p:nvPr/>
        </p:nvSpPr>
        <p:spPr>
          <a:xfrm>
            <a:off x="1132742" y="5810910"/>
            <a:ext cx="3010138" cy="369332"/>
          </a:xfrm>
          <a:prstGeom prst="rect">
            <a:avLst/>
          </a:prstGeom>
          <a:noFill/>
        </p:spPr>
        <p:txBody>
          <a:bodyPr wrap="square" rtlCol="0">
            <a:spAutoFit/>
          </a:bodyPr>
          <a:lstStyle/>
          <a:p>
            <a:r>
              <a:rPr lang="en-IN" dirty="0"/>
              <a:t>Recommendations &amp; Actions</a:t>
            </a:r>
          </a:p>
        </p:txBody>
      </p:sp>
      <p:sp>
        <p:nvSpPr>
          <p:cNvPr id="23" name="TextBox 22">
            <a:extLst>
              <a:ext uri="{FF2B5EF4-FFF2-40B4-BE49-F238E27FC236}">
                <a16:creationId xmlns:a16="http://schemas.microsoft.com/office/drawing/2014/main" id="{361E11E8-7030-7B51-92C6-EEEB4C30F386}"/>
              </a:ext>
            </a:extLst>
          </p:cNvPr>
          <p:cNvSpPr txBox="1"/>
          <p:nvPr/>
        </p:nvSpPr>
        <p:spPr>
          <a:xfrm>
            <a:off x="5076818" y="4585961"/>
            <a:ext cx="2471314" cy="369332"/>
          </a:xfrm>
          <a:prstGeom prst="rect">
            <a:avLst/>
          </a:prstGeom>
          <a:noFill/>
        </p:spPr>
        <p:txBody>
          <a:bodyPr wrap="square" rtlCol="0">
            <a:spAutoFit/>
          </a:bodyPr>
          <a:lstStyle/>
          <a:p>
            <a:r>
              <a:rPr lang="en-IN" dirty="0"/>
              <a:t>Data highlights</a:t>
            </a:r>
          </a:p>
        </p:txBody>
      </p:sp>
      <p:sp>
        <p:nvSpPr>
          <p:cNvPr id="24" name="Oval 23">
            <a:extLst>
              <a:ext uri="{FF2B5EF4-FFF2-40B4-BE49-F238E27FC236}">
                <a16:creationId xmlns:a16="http://schemas.microsoft.com/office/drawing/2014/main" id="{AC9A2A0F-113B-5F00-CCB7-128247C4DAFF}"/>
              </a:ext>
            </a:extLst>
          </p:cNvPr>
          <p:cNvSpPr/>
          <p:nvPr/>
        </p:nvSpPr>
        <p:spPr>
          <a:xfrm>
            <a:off x="441509" y="5712224"/>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10</a:t>
            </a:r>
            <a:endParaRPr lang="en-IN" b="1" dirty="0"/>
          </a:p>
        </p:txBody>
      </p:sp>
      <p:sp>
        <p:nvSpPr>
          <p:cNvPr id="25" name="Oval 24">
            <a:extLst>
              <a:ext uri="{FF2B5EF4-FFF2-40B4-BE49-F238E27FC236}">
                <a16:creationId xmlns:a16="http://schemas.microsoft.com/office/drawing/2014/main" id="{09841EAC-27B0-4EEC-D079-138D2EA21B74}"/>
              </a:ext>
            </a:extLst>
          </p:cNvPr>
          <p:cNvSpPr/>
          <p:nvPr/>
        </p:nvSpPr>
        <p:spPr>
          <a:xfrm>
            <a:off x="4433585" y="5671501"/>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11</a:t>
            </a:r>
            <a:endParaRPr lang="en-IN" b="1" dirty="0"/>
          </a:p>
        </p:txBody>
      </p:sp>
      <p:sp>
        <p:nvSpPr>
          <p:cNvPr id="26" name="Oval 25">
            <a:extLst>
              <a:ext uri="{FF2B5EF4-FFF2-40B4-BE49-F238E27FC236}">
                <a16:creationId xmlns:a16="http://schemas.microsoft.com/office/drawing/2014/main" id="{6E0B608F-78D0-1A41-EEC3-D5525E51DE6F}"/>
              </a:ext>
            </a:extLst>
          </p:cNvPr>
          <p:cNvSpPr/>
          <p:nvPr/>
        </p:nvSpPr>
        <p:spPr>
          <a:xfrm>
            <a:off x="8213308" y="5635958"/>
            <a:ext cx="627323" cy="627323"/>
          </a:xfrm>
          <a:prstGeom prst="ellipse">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12</a:t>
            </a:r>
            <a:endParaRPr lang="en-IN" b="1" dirty="0"/>
          </a:p>
        </p:txBody>
      </p:sp>
      <p:sp>
        <p:nvSpPr>
          <p:cNvPr id="27" name="TextBox 26">
            <a:extLst>
              <a:ext uri="{FF2B5EF4-FFF2-40B4-BE49-F238E27FC236}">
                <a16:creationId xmlns:a16="http://schemas.microsoft.com/office/drawing/2014/main" id="{008DBD99-2A8E-B66F-C77D-C9CE165DFDD4}"/>
              </a:ext>
            </a:extLst>
          </p:cNvPr>
          <p:cNvSpPr txBox="1"/>
          <p:nvPr/>
        </p:nvSpPr>
        <p:spPr>
          <a:xfrm>
            <a:off x="5076818" y="5831062"/>
            <a:ext cx="2626815" cy="369332"/>
          </a:xfrm>
          <a:prstGeom prst="rect">
            <a:avLst/>
          </a:prstGeom>
          <a:noFill/>
        </p:spPr>
        <p:txBody>
          <a:bodyPr wrap="square" rtlCol="0">
            <a:spAutoFit/>
          </a:bodyPr>
          <a:lstStyle/>
          <a:p>
            <a:r>
              <a:rPr lang="en-IN" dirty="0"/>
              <a:t>Conclusion &amp; Next Step</a:t>
            </a:r>
          </a:p>
        </p:txBody>
      </p:sp>
      <p:sp>
        <p:nvSpPr>
          <p:cNvPr id="30" name="TextBox 29">
            <a:extLst>
              <a:ext uri="{FF2B5EF4-FFF2-40B4-BE49-F238E27FC236}">
                <a16:creationId xmlns:a16="http://schemas.microsoft.com/office/drawing/2014/main" id="{2B26ABA9-1F8A-4B91-0BF0-31869CF0B2CF}"/>
              </a:ext>
            </a:extLst>
          </p:cNvPr>
          <p:cNvSpPr txBox="1"/>
          <p:nvPr/>
        </p:nvSpPr>
        <p:spPr>
          <a:xfrm>
            <a:off x="8904541" y="5799359"/>
            <a:ext cx="2760815" cy="369332"/>
          </a:xfrm>
          <a:prstGeom prst="rect">
            <a:avLst/>
          </a:prstGeom>
          <a:noFill/>
        </p:spPr>
        <p:txBody>
          <a:bodyPr wrap="square" rtlCol="0">
            <a:spAutoFit/>
          </a:bodyPr>
          <a:lstStyle/>
          <a:p>
            <a:r>
              <a:rPr lang="en-IN" dirty="0"/>
              <a:t>Team Acknowledgement </a:t>
            </a:r>
          </a:p>
        </p:txBody>
      </p:sp>
      <p:pic>
        <p:nvPicPr>
          <p:cNvPr id="34" name="Picture 33">
            <a:extLst>
              <a:ext uri="{FF2B5EF4-FFF2-40B4-BE49-F238E27FC236}">
                <a16:creationId xmlns:a16="http://schemas.microsoft.com/office/drawing/2014/main" id="{44073FEA-1AFC-3E32-3933-C07E416FE8CF}"/>
              </a:ext>
            </a:extLst>
          </p:cNvPr>
          <p:cNvPicPr>
            <a:picLocks noChangeAspect="1"/>
          </p:cNvPicPr>
          <p:nvPr/>
        </p:nvPicPr>
        <p:blipFill>
          <a:blip r:embed="rId2"/>
          <a:stretch>
            <a:fillRect/>
          </a:stretch>
        </p:blipFill>
        <p:spPr>
          <a:xfrm>
            <a:off x="7044785" y="1286544"/>
            <a:ext cx="995123" cy="597765"/>
          </a:xfrm>
          <a:prstGeom prst="rect">
            <a:avLst/>
          </a:prstGeom>
        </p:spPr>
      </p:pic>
      <p:pic>
        <p:nvPicPr>
          <p:cNvPr id="36" name="Picture 35">
            <a:extLst>
              <a:ext uri="{FF2B5EF4-FFF2-40B4-BE49-F238E27FC236}">
                <a16:creationId xmlns:a16="http://schemas.microsoft.com/office/drawing/2014/main" id="{820ED25E-3D0F-5BF1-230B-97F9C8429148}"/>
              </a:ext>
            </a:extLst>
          </p:cNvPr>
          <p:cNvPicPr>
            <a:picLocks noChangeAspect="1"/>
          </p:cNvPicPr>
          <p:nvPr/>
        </p:nvPicPr>
        <p:blipFill>
          <a:blip r:embed="rId3"/>
          <a:stretch>
            <a:fillRect/>
          </a:stretch>
        </p:blipFill>
        <p:spPr>
          <a:xfrm>
            <a:off x="4877917" y="1219226"/>
            <a:ext cx="1059313" cy="625810"/>
          </a:xfrm>
          <a:prstGeom prst="rect">
            <a:avLst/>
          </a:prstGeom>
        </p:spPr>
      </p:pic>
      <p:pic>
        <p:nvPicPr>
          <p:cNvPr id="38" name="Picture 37">
            <a:extLst>
              <a:ext uri="{FF2B5EF4-FFF2-40B4-BE49-F238E27FC236}">
                <a16:creationId xmlns:a16="http://schemas.microsoft.com/office/drawing/2014/main" id="{25570B09-1B53-262B-9A25-FFC9D3C24EF5}"/>
              </a:ext>
            </a:extLst>
          </p:cNvPr>
          <p:cNvPicPr>
            <a:picLocks noChangeAspect="1"/>
          </p:cNvPicPr>
          <p:nvPr/>
        </p:nvPicPr>
        <p:blipFill>
          <a:blip r:embed="rId4"/>
          <a:stretch>
            <a:fillRect/>
          </a:stretch>
        </p:blipFill>
        <p:spPr>
          <a:xfrm>
            <a:off x="7040668" y="293111"/>
            <a:ext cx="999240" cy="627323"/>
          </a:xfrm>
          <a:prstGeom prst="rect">
            <a:avLst/>
          </a:prstGeom>
        </p:spPr>
      </p:pic>
      <p:pic>
        <p:nvPicPr>
          <p:cNvPr id="40" name="Picture 39">
            <a:extLst>
              <a:ext uri="{FF2B5EF4-FFF2-40B4-BE49-F238E27FC236}">
                <a16:creationId xmlns:a16="http://schemas.microsoft.com/office/drawing/2014/main" id="{3341924B-C610-F902-FA14-C519206E82FE}"/>
              </a:ext>
            </a:extLst>
          </p:cNvPr>
          <p:cNvPicPr>
            <a:picLocks noChangeAspect="1"/>
          </p:cNvPicPr>
          <p:nvPr/>
        </p:nvPicPr>
        <p:blipFill>
          <a:blip r:embed="rId5"/>
          <a:stretch>
            <a:fillRect/>
          </a:stretch>
        </p:blipFill>
        <p:spPr>
          <a:xfrm>
            <a:off x="9182771" y="1151028"/>
            <a:ext cx="968637" cy="707713"/>
          </a:xfrm>
          <a:prstGeom prst="rect">
            <a:avLst/>
          </a:prstGeom>
        </p:spPr>
      </p:pic>
      <p:pic>
        <p:nvPicPr>
          <p:cNvPr id="42" name="Picture 41">
            <a:extLst>
              <a:ext uri="{FF2B5EF4-FFF2-40B4-BE49-F238E27FC236}">
                <a16:creationId xmlns:a16="http://schemas.microsoft.com/office/drawing/2014/main" id="{0D76E6D1-B5DE-D437-E502-EFD54D4BEE5C}"/>
              </a:ext>
            </a:extLst>
          </p:cNvPr>
          <p:cNvPicPr>
            <a:picLocks noChangeAspect="1"/>
          </p:cNvPicPr>
          <p:nvPr/>
        </p:nvPicPr>
        <p:blipFill>
          <a:blip r:embed="rId6"/>
          <a:stretch>
            <a:fillRect/>
          </a:stretch>
        </p:blipFill>
        <p:spPr>
          <a:xfrm>
            <a:off x="4907953" y="272254"/>
            <a:ext cx="999239" cy="638754"/>
          </a:xfrm>
          <a:prstGeom prst="rect">
            <a:avLst/>
          </a:prstGeom>
        </p:spPr>
      </p:pic>
      <p:pic>
        <p:nvPicPr>
          <p:cNvPr id="44" name="Picture 43">
            <a:extLst>
              <a:ext uri="{FF2B5EF4-FFF2-40B4-BE49-F238E27FC236}">
                <a16:creationId xmlns:a16="http://schemas.microsoft.com/office/drawing/2014/main" id="{64E860BA-B9DB-1D18-E4FC-D6C3E9E48437}"/>
              </a:ext>
            </a:extLst>
          </p:cNvPr>
          <p:cNvPicPr>
            <a:picLocks noChangeAspect="1"/>
          </p:cNvPicPr>
          <p:nvPr/>
        </p:nvPicPr>
        <p:blipFill>
          <a:blip r:embed="rId7"/>
          <a:stretch>
            <a:fillRect/>
          </a:stretch>
        </p:blipFill>
        <p:spPr>
          <a:xfrm>
            <a:off x="9152168" y="128355"/>
            <a:ext cx="999240" cy="717012"/>
          </a:xfrm>
          <a:prstGeom prst="rect">
            <a:avLst/>
          </a:prstGeom>
        </p:spPr>
      </p:pic>
      <p:cxnSp>
        <p:nvCxnSpPr>
          <p:cNvPr id="46" name="Straight Connector 45">
            <a:extLst>
              <a:ext uri="{FF2B5EF4-FFF2-40B4-BE49-F238E27FC236}">
                <a16:creationId xmlns:a16="http://schemas.microsoft.com/office/drawing/2014/main" id="{3F22C6E0-2EBC-1324-2880-0B4B4C723A7B}"/>
              </a:ext>
            </a:extLst>
          </p:cNvPr>
          <p:cNvCxnSpPr>
            <a:cxnSpLocks/>
          </p:cNvCxnSpPr>
          <p:nvPr/>
        </p:nvCxnSpPr>
        <p:spPr>
          <a:xfrm flipV="1">
            <a:off x="409222" y="1702500"/>
            <a:ext cx="3349877" cy="14568"/>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7D6C149-4ECA-AA67-B317-7136659F29C3}"/>
              </a:ext>
            </a:extLst>
          </p:cNvPr>
          <p:cNvSpPr txBox="1"/>
          <p:nvPr/>
        </p:nvSpPr>
        <p:spPr>
          <a:xfrm>
            <a:off x="1110862" y="4589129"/>
            <a:ext cx="2667140" cy="369332"/>
          </a:xfrm>
          <a:prstGeom prst="rect">
            <a:avLst/>
          </a:prstGeom>
          <a:noFill/>
        </p:spPr>
        <p:txBody>
          <a:bodyPr wrap="none" rtlCol="0">
            <a:spAutoFit/>
          </a:bodyPr>
          <a:lstStyle/>
          <a:p>
            <a:r>
              <a:rPr lang="en-IN" dirty="0"/>
              <a:t>Key Performance Indicator</a:t>
            </a:r>
          </a:p>
        </p:txBody>
      </p:sp>
    </p:spTree>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0797-9A4D-4C83-2F70-E495C35953F1}"/>
              </a:ext>
            </a:extLst>
          </p:cNvPr>
          <p:cNvSpPr>
            <a:spLocks noGrp="1"/>
          </p:cNvSpPr>
          <p:nvPr>
            <p:ph type="title"/>
          </p:nvPr>
        </p:nvSpPr>
        <p:spPr/>
        <p:txBody>
          <a:bodyPr>
            <a:normAutofit/>
          </a:bodyPr>
          <a:lstStyle/>
          <a:p>
            <a:r>
              <a:rPr lang="en-US" sz="6000" b="1" dirty="0"/>
              <a:t>Introduction</a:t>
            </a:r>
            <a:endParaRPr lang="en-IN" sz="6000" b="1" dirty="0"/>
          </a:p>
        </p:txBody>
      </p:sp>
      <p:pic>
        <p:nvPicPr>
          <p:cNvPr id="6" name="Picture 5">
            <a:extLst>
              <a:ext uri="{FF2B5EF4-FFF2-40B4-BE49-F238E27FC236}">
                <a16:creationId xmlns:a16="http://schemas.microsoft.com/office/drawing/2014/main" id="{923A5D79-663E-5A21-040B-A8243DE95317}"/>
              </a:ext>
            </a:extLst>
          </p:cNvPr>
          <p:cNvPicPr>
            <a:picLocks noChangeAspect="1"/>
          </p:cNvPicPr>
          <p:nvPr/>
        </p:nvPicPr>
        <p:blipFill>
          <a:blip r:embed="rId2"/>
          <a:stretch>
            <a:fillRect/>
          </a:stretch>
        </p:blipFill>
        <p:spPr>
          <a:xfrm>
            <a:off x="8318204" y="1633892"/>
            <a:ext cx="1297431" cy="1260512"/>
          </a:xfrm>
          <a:prstGeom prst="rect">
            <a:avLst/>
          </a:prstGeom>
        </p:spPr>
      </p:pic>
      <p:pic>
        <p:nvPicPr>
          <p:cNvPr id="8" name="Picture 7">
            <a:extLst>
              <a:ext uri="{FF2B5EF4-FFF2-40B4-BE49-F238E27FC236}">
                <a16:creationId xmlns:a16="http://schemas.microsoft.com/office/drawing/2014/main" id="{1BD9ED9F-F671-FC27-A32D-DEBA937D640F}"/>
              </a:ext>
            </a:extLst>
          </p:cNvPr>
          <p:cNvPicPr>
            <a:picLocks noChangeAspect="1"/>
          </p:cNvPicPr>
          <p:nvPr/>
        </p:nvPicPr>
        <p:blipFill>
          <a:blip r:embed="rId3"/>
          <a:stretch>
            <a:fillRect/>
          </a:stretch>
        </p:blipFill>
        <p:spPr>
          <a:xfrm>
            <a:off x="2117432" y="1784772"/>
            <a:ext cx="991041" cy="1001510"/>
          </a:xfrm>
          <a:prstGeom prst="rect">
            <a:avLst/>
          </a:prstGeom>
        </p:spPr>
      </p:pic>
      <p:graphicFrame>
        <p:nvGraphicFramePr>
          <p:cNvPr id="13" name="Content Placeholder 2">
            <a:extLst>
              <a:ext uri="{FF2B5EF4-FFF2-40B4-BE49-F238E27FC236}">
                <a16:creationId xmlns:a16="http://schemas.microsoft.com/office/drawing/2014/main" id="{162C8F9E-D108-D2E1-571F-25304AE30A7A}"/>
              </a:ext>
            </a:extLst>
          </p:cNvPr>
          <p:cNvGraphicFramePr/>
          <p:nvPr>
            <p:extLst>
              <p:ext uri="{D42A27DB-BD31-4B8C-83A1-F6EECF244321}">
                <p14:modId xmlns:p14="http://schemas.microsoft.com/office/powerpoint/2010/main" val="1319968909"/>
              </p:ext>
            </p:extLst>
          </p:nvPr>
        </p:nvGraphicFramePr>
        <p:xfrm>
          <a:off x="6851040" y="3110658"/>
          <a:ext cx="4231758" cy="30887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4" name="Group 13">
            <a:extLst>
              <a:ext uri="{FF2B5EF4-FFF2-40B4-BE49-F238E27FC236}">
                <a16:creationId xmlns:a16="http://schemas.microsoft.com/office/drawing/2014/main" id="{653AC05B-1155-F39F-3A5B-6C48DDD618AD}"/>
              </a:ext>
            </a:extLst>
          </p:cNvPr>
          <p:cNvGrpSpPr/>
          <p:nvPr/>
        </p:nvGrpSpPr>
        <p:grpSpPr>
          <a:xfrm>
            <a:off x="607495" y="2786282"/>
            <a:ext cx="4233863" cy="3410118"/>
            <a:chOff x="-2117984" y="775879"/>
            <a:chExt cx="4233863" cy="3410118"/>
          </a:xfrm>
        </p:grpSpPr>
        <p:sp>
          <p:nvSpPr>
            <p:cNvPr id="15" name="Rectangle: Rounded Corners 14">
              <a:extLst>
                <a:ext uri="{FF2B5EF4-FFF2-40B4-BE49-F238E27FC236}">
                  <a16:creationId xmlns:a16="http://schemas.microsoft.com/office/drawing/2014/main" id="{9A2B6844-6FD4-E68B-74A1-80BCE5EF6619}"/>
                </a:ext>
              </a:extLst>
            </p:cNvPr>
            <p:cNvSpPr/>
            <p:nvPr/>
          </p:nvSpPr>
          <p:spPr>
            <a:xfrm>
              <a:off x="-2115879" y="1100255"/>
              <a:ext cx="4231758" cy="308574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IN"/>
            </a:p>
          </p:txBody>
        </p:sp>
        <p:sp>
          <p:nvSpPr>
            <p:cNvPr id="16" name="Rectangle: Rounded Corners 4">
              <a:extLst>
                <a:ext uri="{FF2B5EF4-FFF2-40B4-BE49-F238E27FC236}">
                  <a16:creationId xmlns:a16="http://schemas.microsoft.com/office/drawing/2014/main" id="{0309F295-7CFE-2E73-528B-E341D83F59B7}"/>
                </a:ext>
              </a:extLst>
            </p:cNvPr>
            <p:cNvSpPr txBox="1"/>
            <p:nvPr/>
          </p:nvSpPr>
          <p:spPr>
            <a:xfrm>
              <a:off x="-2117984" y="775879"/>
              <a:ext cx="4231758" cy="30887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1244600">
                <a:lnSpc>
                  <a:spcPct val="90000"/>
                </a:lnSpc>
                <a:spcBef>
                  <a:spcPct val="0"/>
                </a:spcBef>
                <a:spcAft>
                  <a:spcPct val="35000"/>
                </a:spcAft>
              </a:pPr>
              <a:r>
                <a:rPr lang="en-US" sz="2800" b="1" u="sng" dirty="0"/>
                <a:t>Overview</a:t>
              </a:r>
              <a:endParaRPr lang="en-US" sz="2800" dirty="0"/>
            </a:p>
            <a:p>
              <a:pPr marL="228600" lvl="1" indent="-228600" defTabSz="977900">
                <a:lnSpc>
                  <a:spcPct val="90000"/>
                </a:lnSpc>
                <a:spcBef>
                  <a:spcPct val="0"/>
                </a:spcBef>
                <a:spcAft>
                  <a:spcPct val="15000"/>
                </a:spcAft>
                <a:buChar char="•"/>
              </a:pPr>
              <a:r>
                <a:rPr lang="en-US" sz="2200" dirty="0"/>
                <a:t>Adventure works dataset represents it’s companies products specializing in bicycles and related products                                                          </a:t>
              </a:r>
            </a:p>
          </p:txBody>
        </p:sp>
      </p:grpSp>
      <p:cxnSp>
        <p:nvCxnSpPr>
          <p:cNvPr id="19" name="Straight Connector 18">
            <a:extLst>
              <a:ext uri="{FF2B5EF4-FFF2-40B4-BE49-F238E27FC236}">
                <a16:creationId xmlns:a16="http://schemas.microsoft.com/office/drawing/2014/main" id="{5DF497A4-5465-EAB6-E66E-B1158901C9C4}"/>
              </a:ext>
            </a:extLst>
          </p:cNvPr>
          <p:cNvCxnSpPr>
            <a:cxnSpLocks/>
          </p:cNvCxnSpPr>
          <p:nvPr/>
        </p:nvCxnSpPr>
        <p:spPr>
          <a:xfrm flipV="1">
            <a:off x="4070500" y="1274000"/>
            <a:ext cx="4013789" cy="23933"/>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954280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5858CA-691D-B968-07F3-EC3871904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E0215-D359-5C09-2FA4-00F34C77CDA5}"/>
              </a:ext>
            </a:extLst>
          </p:cNvPr>
          <p:cNvSpPr>
            <a:spLocks noGrp="1"/>
          </p:cNvSpPr>
          <p:nvPr>
            <p:ph type="title"/>
          </p:nvPr>
        </p:nvSpPr>
        <p:spPr>
          <a:xfrm>
            <a:off x="675750" y="517170"/>
            <a:ext cx="5605629" cy="994172"/>
          </a:xfrm>
        </p:spPr>
        <p:txBody>
          <a:bodyPr vert="horz" lIns="91440" tIns="45720" rIns="91440" bIns="45720" rtlCol="0" anchor="ctr">
            <a:normAutofit fontScale="90000"/>
          </a:bodyPr>
          <a:lstStyle/>
          <a:p>
            <a:pPr defTabSz="914400"/>
            <a:r>
              <a:rPr lang="en-US" sz="5400" b="1" dirty="0"/>
              <a:t>Problem Statement</a:t>
            </a:r>
          </a:p>
        </p:txBody>
      </p:sp>
      <p:graphicFrame>
        <p:nvGraphicFramePr>
          <p:cNvPr id="39" name="Content Placeholder 3">
            <a:extLst>
              <a:ext uri="{FF2B5EF4-FFF2-40B4-BE49-F238E27FC236}">
                <a16:creationId xmlns:a16="http://schemas.microsoft.com/office/drawing/2014/main" id="{1ABF1449-9615-A91C-369D-2DB453F9FD25}"/>
              </a:ext>
            </a:extLst>
          </p:cNvPr>
          <p:cNvGraphicFramePr>
            <a:graphicFrameLocks noGrp="1"/>
          </p:cNvGraphicFramePr>
          <p:nvPr>
            <p:ph idx="1"/>
            <p:extLst>
              <p:ext uri="{D42A27DB-BD31-4B8C-83A1-F6EECF244321}">
                <p14:modId xmlns:p14="http://schemas.microsoft.com/office/powerpoint/2010/main" val="203428958"/>
              </p:ext>
            </p:extLst>
          </p:nvPr>
        </p:nvGraphicFramePr>
        <p:xfrm>
          <a:off x="551902" y="1722474"/>
          <a:ext cx="6620782" cy="5135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Rectangle 3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3436"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7" name="Oval 3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Mountain scene">
            <a:extLst>
              <a:ext uri="{FF2B5EF4-FFF2-40B4-BE49-F238E27FC236}">
                <a16:creationId xmlns:a16="http://schemas.microsoft.com/office/drawing/2014/main" id="{388AE1F3-854B-2206-C389-85377D347E6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148965" y="2865142"/>
            <a:ext cx="1143455" cy="1143455"/>
          </a:xfrm>
          <a:prstGeom prst="rect">
            <a:avLst/>
          </a:prstGeom>
        </p:spPr>
      </p:pic>
      <p:cxnSp>
        <p:nvCxnSpPr>
          <p:cNvPr id="5" name="Straight Connector 4">
            <a:extLst>
              <a:ext uri="{FF2B5EF4-FFF2-40B4-BE49-F238E27FC236}">
                <a16:creationId xmlns:a16="http://schemas.microsoft.com/office/drawing/2014/main" id="{14511ED7-12CF-9445-2B42-9E6CAFBB79E7}"/>
              </a:ext>
            </a:extLst>
          </p:cNvPr>
          <p:cNvCxnSpPr>
            <a:cxnSpLocks/>
          </p:cNvCxnSpPr>
          <p:nvPr/>
        </p:nvCxnSpPr>
        <p:spPr>
          <a:xfrm flipV="1">
            <a:off x="972227" y="1459698"/>
            <a:ext cx="4964549" cy="23933"/>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27021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B6FA-B9E3-25C0-B97C-8861D76FB72C}"/>
              </a:ext>
            </a:extLst>
          </p:cNvPr>
          <p:cNvSpPr>
            <a:spLocks noGrp="1"/>
          </p:cNvSpPr>
          <p:nvPr>
            <p:ph type="title"/>
          </p:nvPr>
        </p:nvSpPr>
        <p:spPr>
          <a:xfrm>
            <a:off x="609600" y="-274941"/>
            <a:ext cx="10972800" cy="1143000"/>
          </a:xfrm>
        </p:spPr>
        <p:txBody>
          <a:bodyPr>
            <a:normAutofit/>
          </a:bodyPr>
          <a:lstStyle/>
          <a:p>
            <a:r>
              <a:rPr lang="en-IN" sz="5400" b="1" dirty="0"/>
              <a:t>Technologies Used</a:t>
            </a:r>
            <a:endParaRPr lang="en-IN" sz="5400" dirty="0"/>
          </a:p>
        </p:txBody>
      </p:sp>
      <p:sp>
        <p:nvSpPr>
          <p:cNvPr id="12" name="TextBox 11">
            <a:extLst>
              <a:ext uri="{FF2B5EF4-FFF2-40B4-BE49-F238E27FC236}">
                <a16:creationId xmlns:a16="http://schemas.microsoft.com/office/drawing/2014/main" id="{B5BAF348-4376-A83F-6CE7-47F495898245}"/>
              </a:ext>
            </a:extLst>
          </p:cNvPr>
          <p:cNvSpPr txBox="1"/>
          <p:nvPr/>
        </p:nvSpPr>
        <p:spPr>
          <a:xfrm>
            <a:off x="-21244" y="1969686"/>
            <a:ext cx="3275397" cy="1200329"/>
          </a:xfrm>
          <a:prstGeom prst="rect">
            <a:avLst/>
          </a:prstGeom>
          <a:noFill/>
        </p:spPr>
        <p:txBody>
          <a:bodyPr wrap="square">
            <a:spAutoFit/>
          </a:bodyPr>
          <a:lstStyle/>
          <a:p>
            <a:pPr algn="ctr">
              <a:defRPr sz="1800" b="1"/>
            </a:pPr>
            <a:r>
              <a:rPr sz="1600" dirty="0"/>
              <a:t>Excel</a:t>
            </a:r>
          </a:p>
          <a:p>
            <a:pPr algn="ctr">
              <a:defRPr sz="1400"/>
            </a:pPr>
            <a:r>
              <a:rPr lang="en-US" sz="1400" dirty="0"/>
              <a:t>We started with data cleaning and preprocessing using Power Query. Identified (KPIs) and created an interactive Excel dashboard to analyze trends.</a:t>
            </a:r>
            <a:endParaRPr sz="1400" dirty="0"/>
          </a:p>
        </p:txBody>
      </p:sp>
      <p:sp>
        <p:nvSpPr>
          <p:cNvPr id="14" name="TextBox 13">
            <a:extLst>
              <a:ext uri="{FF2B5EF4-FFF2-40B4-BE49-F238E27FC236}">
                <a16:creationId xmlns:a16="http://schemas.microsoft.com/office/drawing/2014/main" id="{0B106DC7-48CA-780A-063E-3913233B3773}"/>
              </a:ext>
            </a:extLst>
          </p:cNvPr>
          <p:cNvSpPr txBox="1"/>
          <p:nvPr/>
        </p:nvSpPr>
        <p:spPr>
          <a:xfrm>
            <a:off x="3580331" y="2076222"/>
            <a:ext cx="1848732" cy="1015663"/>
          </a:xfrm>
          <a:prstGeom prst="rect">
            <a:avLst/>
          </a:prstGeom>
          <a:noFill/>
        </p:spPr>
        <p:txBody>
          <a:bodyPr wrap="square">
            <a:spAutoFit/>
          </a:bodyPr>
          <a:lstStyle/>
          <a:p>
            <a:pPr algn="ctr">
              <a:defRPr sz="1800" b="1"/>
            </a:pPr>
            <a:r>
              <a:rPr dirty="0"/>
              <a:t>MySQL</a:t>
            </a:r>
          </a:p>
          <a:p>
            <a:pPr algn="ctr">
              <a:defRPr sz="1400"/>
            </a:pPr>
            <a:r>
              <a:rPr dirty="0"/>
              <a:t>Performed advanced data querying and transformation.</a:t>
            </a:r>
          </a:p>
        </p:txBody>
      </p:sp>
      <p:sp>
        <p:nvSpPr>
          <p:cNvPr id="15" name="TextBox 14">
            <a:extLst>
              <a:ext uri="{FF2B5EF4-FFF2-40B4-BE49-F238E27FC236}">
                <a16:creationId xmlns:a16="http://schemas.microsoft.com/office/drawing/2014/main" id="{6E1E772D-1C0D-13D1-939C-EAA0C26791E3}"/>
              </a:ext>
            </a:extLst>
          </p:cNvPr>
          <p:cNvSpPr txBox="1"/>
          <p:nvPr/>
        </p:nvSpPr>
        <p:spPr>
          <a:xfrm>
            <a:off x="5951310" y="2085390"/>
            <a:ext cx="3214896" cy="1015663"/>
          </a:xfrm>
          <a:prstGeom prst="rect">
            <a:avLst/>
          </a:prstGeom>
          <a:noFill/>
        </p:spPr>
        <p:txBody>
          <a:bodyPr wrap="square">
            <a:spAutoFit/>
          </a:bodyPr>
          <a:lstStyle/>
          <a:p>
            <a:pPr algn="ctr">
              <a:defRPr sz="1800" b="1"/>
            </a:pPr>
            <a:r>
              <a:rPr dirty="0"/>
              <a:t>Power BI</a:t>
            </a:r>
          </a:p>
          <a:p>
            <a:pPr algn="ctr">
              <a:defRPr sz="1400"/>
            </a:pPr>
            <a:r>
              <a:rPr dirty="0"/>
              <a:t>Created interactive dashboards</a:t>
            </a:r>
            <a:r>
              <a:rPr lang="en-US" dirty="0"/>
              <a:t>, leveraging DAX calculations and advanced visualizations</a:t>
            </a:r>
            <a:r>
              <a:rPr dirty="0"/>
              <a:t> for deeper insights.</a:t>
            </a:r>
          </a:p>
        </p:txBody>
      </p:sp>
      <p:sp>
        <p:nvSpPr>
          <p:cNvPr id="16" name="TextBox 15">
            <a:extLst>
              <a:ext uri="{FF2B5EF4-FFF2-40B4-BE49-F238E27FC236}">
                <a16:creationId xmlns:a16="http://schemas.microsoft.com/office/drawing/2014/main" id="{EE0E00F2-FE6F-3FC2-7A73-162BBBF304D2}"/>
              </a:ext>
            </a:extLst>
          </p:cNvPr>
          <p:cNvSpPr txBox="1"/>
          <p:nvPr/>
        </p:nvSpPr>
        <p:spPr>
          <a:xfrm>
            <a:off x="9385595" y="2026330"/>
            <a:ext cx="2511795" cy="1015663"/>
          </a:xfrm>
          <a:prstGeom prst="rect">
            <a:avLst/>
          </a:prstGeom>
          <a:noFill/>
        </p:spPr>
        <p:txBody>
          <a:bodyPr wrap="square">
            <a:spAutoFit/>
          </a:bodyPr>
          <a:lstStyle/>
          <a:p>
            <a:pPr algn="ctr">
              <a:defRPr sz="1800" b="1"/>
            </a:pPr>
            <a:r>
              <a:rPr dirty="0"/>
              <a:t>Tableau</a:t>
            </a:r>
          </a:p>
          <a:p>
            <a:pPr algn="ctr">
              <a:defRPr sz="1400"/>
            </a:pPr>
            <a:r>
              <a:rPr lang="en-US" dirty="0"/>
              <a:t>Lastly, we used Tableau for </a:t>
            </a:r>
            <a:r>
              <a:rPr lang="en-US" b="1" dirty="0"/>
              <a:t>advanced trend analysis and geographical data visualization</a:t>
            </a:r>
            <a:r>
              <a:rPr dirty="0"/>
              <a:t>.</a:t>
            </a:r>
          </a:p>
        </p:txBody>
      </p:sp>
      <p:cxnSp>
        <p:nvCxnSpPr>
          <p:cNvPr id="17" name="Straight Connector 16">
            <a:extLst>
              <a:ext uri="{FF2B5EF4-FFF2-40B4-BE49-F238E27FC236}">
                <a16:creationId xmlns:a16="http://schemas.microsoft.com/office/drawing/2014/main" id="{90663661-A70B-D69E-EB0A-92EF163D131E}"/>
              </a:ext>
            </a:extLst>
          </p:cNvPr>
          <p:cNvCxnSpPr>
            <a:cxnSpLocks/>
          </p:cNvCxnSpPr>
          <p:nvPr/>
        </p:nvCxnSpPr>
        <p:spPr>
          <a:xfrm>
            <a:off x="3212066" y="679876"/>
            <a:ext cx="5858539" cy="0"/>
          </a:xfrm>
          <a:prstGeom prst="line">
            <a:avLst/>
          </a:prstGeom>
          <a:ln w="57150"/>
        </p:spPr>
        <p:style>
          <a:lnRef idx="2">
            <a:schemeClr val="accent1"/>
          </a:lnRef>
          <a:fillRef idx="0">
            <a:schemeClr val="accent1"/>
          </a:fillRef>
          <a:effectRef idx="1">
            <a:schemeClr val="accent1"/>
          </a:effectRef>
          <a:fontRef idx="minor">
            <a:schemeClr val="tx1"/>
          </a:fontRef>
        </p:style>
      </p:cxnSp>
      <p:pic>
        <p:nvPicPr>
          <p:cNvPr id="25" name="Picture 24">
            <a:extLst>
              <a:ext uri="{FF2B5EF4-FFF2-40B4-BE49-F238E27FC236}">
                <a16:creationId xmlns:a16="http://schemas.microsoft.com/office/drawing/2014/main" id="{5197C232-687E-0CA3-9627-C75BB4CE0170}"/>
              </a:ext>
            </a:extLst>
          </p:cNvPr>
          <p:cNvPicPr>
            <a:picLocks noChangeAspect="1"/>
          </p:cNvPicPr>
          <p:nvPr/>
        </p:nvPicPr>
        <p:blipFill>
          <a:blip r:embed="rId2"/>
          <a:stretch>
            <a:fillRect/>
          </a:stretch>
        </p:blipFill>
        <p:spPr>
          <a:xfrm>
            <a:off x="7056674" y="899901"/>
            <a:ext cx="1132471" cy="1132471"/>
          </a:xfrm>
          <a:prstGeom prst="rect">
            <a:avLst/>
          </a:prstGeom>
        </p:spPr>
      </p:pic>
      <p:pic>
        <p:nvPicPr>
          <p:cNvPr id="31" name="Picture 30" descr="A green circle with a white x in the center&#10;&#10;AI-generated content may be incorrect.">
            <a:extLst>
              <a:ext uri="{FF2B5EF4-FFF2-40B4-BE49-F238E27FC236}">
                <a16:creationId xmlns:a16="http://schemas.microsoft.com/office/drawing/2014/main" id="{1DA3C4E3-7AE2-4702-A5BD-14036D438BF2}"/>
              </a:ext>
            </a:extLst>
          </p:cNvPr>
          <p:cNvPicPr>
            <a:picLocks noChangeAspect="1"/>
          </p:cNvPicPr>
          <p:nvPr/>
        </p:nvPicPr>
        <p:blipFill>
          <a:blip r:embed="rId3"/>
          <a:stretch>
            <a:fillRect/>
          </a:stretch>
        </p:blipFill>
        <p:spPr>
          <a:xfrm>
            <a:off x="1040091" y="822113"/>
            <a:ext cx="1156887" cy="1156887"/>
          </a:xfrm>
          <a:prstGeom prst="rect">
            <a:avLst/>
          </a:prstGeom>
        </p:spPr>
      </p:pic>
      <p:pic>
        <p:nvPicPr>
          <p:cNvPr id="33" name="Picture 32" descr="A blue circle with white text and a dolphin&#10;&#10;AI-generated content may be incorrect.">
            <a:extLst>
              <a:ext uri="{FF2B5EF4-FFF2-40B4-BE49-F238E27FC236}">
                <a16:creationId xmlns:a16="http://schemas.microsoft.com/office/drawing/2014/main" id="{1FBD4A20-2C66-F272-B4B5-C5A81A3AFE5E}"/>
              </a:ext>
            </a:extLst>
          </p:cNvPr>
          <p:cNvPicPr>
            <a:picLocks noChangeAspect="1"/>
          </p:cNvPicPr>
          <p:nvPr/>
        </p:nvPicPr>
        <p:blipFill>
          <a:blip r:embed="rId4"/>
          <a:stretch>
            <a:fillRect/>
          </a:stretch>
        </p:blipFill>
        <p:spPr>
          <a:xfrm>
            <a:off x="3938461" y="848190"/>
            <a:ext cx="1132472" cy="1132472"/>
          </a:xfrm>
          <a:prstGeom prst="rect">
            <a:avLst/>
          </a:prstGeom>
        </p:spPr>
      </p:pic>
      <p:pic>
        <p:nvPicPr>
          <p:cNvPr id="35" name="Picture 34" descr="A black and blue circle with black and blue crosses in center&#10;&#10;AI-generated content may be incorrect.">
            <a:extLst>
              <a:ext uri="{FF2B5EF4-FFF2-40B4-BE49-F238E27FC236}">
                <a16:creationId xmlns:a16="http://schemas.microsoft.com/office/drawing/2014/main" id="{464D61E6-3CE8-AEB0-12D7-C782AE2160FC}"/>
              </a:ext>
            </a:extLst>
          </p:cNvPr>
          <p:cNvPicPr>
            <a:picLocks noChangeAspect="1"/>
          </p:cNvPicPr>
          <p:nvPr/>
        </p:nvPicPr>
        <p:blipFill>
          <a:blip r:embed="rId5"/>
          <a:stretch>
            <a:fillRect/>
          </a:stretch>
        </p:blipFill>
        <p:spPr>
          <a:xfrm>
            <a:off x="10106965" y="931609"/>
            <a:ext cx="1069057" cy="1069057"/>
          </a:xfrm>
          <a:prstGeom prst="rect">
            <a:avLst/>
          </a:prstGeom>
        </p:spPr>
      </p:pic>
      <p:pic>
        <p:nvPicPr>
          <p:cNvPr id="37" name="Graphic 36" descr="Play with solid fill">
            <a:extLst>
              <a:ext uri="{FF2B5EF4-FFF2-40B4-BE49-F238E27FC236}">
                <a16:creationId xmlns:a16="http://schemas.microsoft.com/office/drawing/2014/main" id="{F2800F6D-FD09-1504-4C07-BDAC04B610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048761" y="2690038"/>
            <a:ext cx="774014" cy="1477925"/>
          </a:xfrm>
          <a:prstGeom prst="rect">
            <a:avLst/>
          </a:prstGeom>
        </p:spPr>
      </p:pic>
      <p:pic>
        <p:nvPicPr>
          <p:cNvPr id="38" name="Graphic 37" descr="Play with solid fill">
            <a:extLst>
              <a:ext uri="{FF2B5EF4-FFF2-40B4-BE49-F238E27FC236}">
                <a16:creationId xmlns:a16="http://schemas.microsoft.com/office/drawing/2014/main" id="{BBCF579E-05ED-92D1-AD69-99DC0DCA8D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167924" y="2665619"/>
            <a:ext cx="774014" cy="1477925"/>
          </a:xfrm>
          <a:prstGeom prst="rect">
            <a:avLst/>
          </a:prstGeom>
        </p:spPr>
      </p:pic>
      <p:pic>
        <p:nvPicPr>
          <p:cNvPr id="39" name="Graphic 38" descr="Play with solid fill">
            <a:extLst>
              <a:ext uri="{FF2B5EF4-FFF2-40B4-BE49-F238E27FC236}">
                <a16:creationId xmlns:a16="http://schemas.microsoft.com/office/drawing/2014/main" id="{A605C9A3-CB8D-7C2B-F928-85D7934CD2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7172103" y="2620316"/>
            <a:ext cx="774014" cy="1477925"/>
          </a:xfrm>
          <a:prstGeom prst="rect">
            <a:avLst/>
          </a:prstGeom>
        </p:spPr>
      </p:pic>
      <p:pic>
        <p:nvPicPr>
          <p:cNvPr id="40" name="Graphic 39" descr="Play with solid fill">
            <a:extLst>
              <a:ext uri="{FF2B5EF4-FFF2-40B4-BE49-F238E27FC236}">
                <a16:creationId xmlns:a16="http://schemas.microsoft.com/office/drawing/2014/main" id="{B7E21F3C-B9D5-D6B7-23DA-23FA8E9DF6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0271026" y="2566596"/>
            <a:ext cx="774014" cy="1477925"/>
          </a:xfrm>
          <a:prstGeom prst="rect">
            <a:avLst/>
          </a:prstGeom>
        </p:spPr>
      </p:pic>
      <p:pic>
        <p:nvPicPr>
          <p:cNvPr id="41" name="Content Placeholder 4">
            <a:extLst>
              <a:ext uri="{FF2B5EF4-FFF2-40B4-BE49-F238E27FC236}">
                <a16:creationId xmlns:a16="http://schemas.microsoft.com/office/drawing/2014/main" id="{FBC1DF95-B343-4191-9346-E4D9B59B810E}"/>
              </a:ext>
            </a:extLst>
          </p:cNvPr>
          <p:cNvPicPr>
            <a:picLocks noChangeAspect="1"/>
          </p:cNvPicPr>
          <p:nvPr/>
        </p:nvPicPr>
        <p:blipFill>
          <a:blip r:embed="rId8"/>
          <a:stretch>
            <a:fillRect/>
          </a:stretch>
        </p:blipFill>
        <p:spPr>
          <a:xfrm>
            <a:off x="115677" y="3687985"/>
            <a:ext cx="3005716" cy="1482827"/>
          </a:xfrm>
          <a:prstGeom prst="rect">
            <a:avLst/>
          </a:prstGeom>
        </p:spPr>
      </p:pic>
      <p:pic>
        <p:nvPicPr>
          <p:cNvPr id="42" name="Picture 41">
            <a:extLst>
              <a:ext uri="{FF2B5EF4-FFF2-40B4-BE49-F238E27FC236}">
                <a16:creationId xmlns:a16="http://schemas.microsoft.com/office/drawing/2014/main" id="{B109242B-EDEA-1731-894E-DDA7DA29642C}"/>
              </a:ext>
            </a:extLst>
          </p:cNvPr>
          <p:cNvPicPr>
            <a:picLocks noChangeAspect="1"/>
          </p:cNvPicPr>
          <p:nvPr/>
        </p:nvPicPr>
        <p:blipFill>
          <a:blip r:embed="rId9"/>
          <a:stretch>
            <a:fillRect/>
          </a:stretch>
        </p:blipFill>
        <p:spPr>
          <a:xfrm>
            <a:off x="106663" y="5218049"/>
            <a:ext cx="3005717" cy="1596714"/>
          </a:xfrm>
          <a:prstGeom prst="rect">
            <a:avLst/>
          </a:prstGeom>
        </p:spPr>
      </p:pic>
      <p:pic>
        <p:nvPicPr>
          <p:cNvPr id="44" name="Picture 43">
            <a:extLst>
              <a:ext uri="{FF2B5EF4-FFF2-40B4-BE49-F238E27FC236}">
                <a16:creationId xmlns:a16="http://schemas.microsoft.com/office/drawing/2014/main" id="{84CCD642-0FD0-1FFA-882D-D0758BEF9A8C}"/>
              </a:ext>
            </a:extLst>
          </p:cNvPr>
          <p:cNvPicPr>
            <a:picLocks noChangeAspect="1"/>
          </p:cNvPicPr>
          <p:nvPr/>
        </p:nvPicPr>
        <p:blipFill>
          <a:blip r:embed="rId10"/>
          <a:stretch>
            <a:fillRect/>
          </a:stretch>
        </p:blipFill>
        <p:spPr>
          <a:xfrm>
            <a:off x="6244293" y="3692565"/>
            <a:ext cx="2751346" cy="1541527"/>
          </a:xfrm>
          <a:prstGeom prst="rect">
            <a:avLst/>
          </a:prstGeom>
        </p:spPr>
      </p:pic>
      <p:pic>
        <p:nvPicPr>
          <p:cNvPr id="46" name="Picture 45">
            <a:extLst>
              <a:ext uri="{FF2B5EF4-FFF2-40B4-BE49-F238E27FC236}">
                <a16:creationId xmlns:a16="http://schemas.microsoft.com/office/drawing/2014/main" id="{3CD25459-AA08-09CA-222D-4BE25AF0B5AF}"/>
              </a:ext>
            </a:extLst>
          </p:cNvPr>
          <p:cNvPicPr>
            <a:picLocks noChangeAspect="1"/>
          </p:cNvPicPr>
          <p:nvPr/>
        </p:nvPicPr>
        <p:blipFill>
          <a:blip r:embed="rId11"/>
          <a:stretch>
            <a:fillRect/>
          </a:stretch>
        </p:blipFill>
        <p:spPr>
          <a:xfrm>
            <a:off x="6225970" y="5294117"/>
            <a:ext cx="2751345" cy="1520646"/>
          </a:xfrm>
          <a:prstGeom prst="rect">
            <a:avLst/>
          </a:prstGeom>
        </p:spPr>
      </p:pic>
      <p:pic>
        <p:nvPicPr>
          <p:cNvPr id="48" name="Picture 47">
            <a:extLst>
              <a:ext uri="{FF2B5EF4-FFF2-40B4-BE49-F238E27FC236}">
                <a16:creationId xmlns:a16="http://schemas.microsoft.com/office/drawing/2014/main" id="{FD439718-1F6D-7F63-F1E6-F01D647C6A8D}"/>
              </a:ext>
            </a:extLst>
          </p:cNvPr>
          <p:cNvPicPr>
            <a:picLocks noChangeAspect="1"/>
          </p:cNvPicPr>
          <p:nvPr/>
        </p:nvPicPr>
        <p:blipFill>
          <a:blip r:embed="rId12"/>
          <a:stretch>
            <a:fillRect/>
          </a:stretch>
        </p:blipFill>
        <p:spPr>
          <a:xfrm>
            <a:off x="9070605" y="3645453"/>
            <a:ext cx="3005718" cy="1638883"/>
          </a:xfrm>
          <a:prstGeom prst="rect">
            <a:avLst/>
          </a:prstGeom>
        </p:spPr>
      </p:pic>
      <p:pic>
        <p:nvPicPr>
          <p:cNvPr id="50" name="Picture 49">
            <a:extLst>
              <a:ext uri="{FF2B5EF4-FFF2-40B4-BE49-F238E27FC236}">
                <a16:creationId xmlns:a16="http://schemas.microsoft.com/office/drawing/2014/main" id="{9677463E-C493-FF5B-DB64-741AFB00D0D0}"/>
              </a:ext>
            </a:extLst>
          </p:cNvPr>
          <p:cNvPicPr>
            <a:picLocks noChangeAspect="1"/>
          </p:cNvPicPr>
          <p:nvPr/>
        </p:nvPicPr>
        <p:blipFill>
          <a:blip r:embed="rId13"/>
          <a:stretch>
            <a:fillRect/>
          </a:stretch>
        </p:blipFill>
        <p:spPr>
          <a:xfrm>
            <a:off x="9070605" y="5337354"/>
            <a:ext cx="3005718" cy="1520646"/>
          </a:xfrm>
          <a:prstGeom prst="rect">
            <a:avLst/>
          </a:prstGeom>
        </p:spPr>
      </p:pic>
      <p:pic>
        <p:nvPicPr>
          <p:cNvPr id="52" name="Picture 51">
            <a:extLst>
              <a:ext uri="{FF2B5EF4-FFF2-40B4-BE49-F238E27FC236}">
                <a16:creationId xmlns:a16="http://schemas.microsoft.com/office/drawing/2014/main" id="{0A7C4A1D-8CBD-CE0E-6418-F438C00D1A99}"/>
              </a:ext>
            </a:extLst>
          </p:cNvPr>
          <p:cNvPicPr>
            <a:picLocks noChangeAspect="1"/>
          </p:cNvPicPr>
          <p:nvPr/>
        </p:nvPicPr>
        <p:blipFill>
          <a:blip r:embed="rId14"/>
          <a:stretch>
            <a:fillRect/>
          </a:stretch>
        </p:blipFill>
        <p:spPr>
          <a:xfrm>
            <a:off x="3144789" y="3723981"/>
            <a:ext cx="3052763" cy="1212986"/>
          </a:xfrm>
          <a:prstGeom prst="rect">
            <a:avLst/>
          </a:prstGeom>
        </p:spPr>
      </p:pic>
      <p:pic>
        <p:nvPicPr>
          <p:cNvPr id="54" name="Picture 53">
            <a:extLst>
              <a:ext uri="{FF2B5EF4-FFF2-40B4-BE49-F238E27FC236}">
                <a16:creationId xmlns:a16="http://schemas.microsoft.com/office/drawing/2014/main" id="{2F29F645-DA35-342F-4DB2-132027073A18}"/>
              </a:ext>
            </a:extLst>
          </p:cNvPr>
          <p:cNvPicPr>
            <a:picLocks noChangeAspect="1"/>
          </p:cNvPicPr>
          <p:nvPr/>
        </p:nvPicPr>
        <p:blipFill>
          <a:blip r:embed="rId15"/>
          <a:stretch>
            <a:fillRect/>
          </a:stretch>
        </p:blipFill>
        <p:spPr>
          <a:xfrm>
            <a:off x="3108627" y="4936968"/>
            <a:ext cx="3088926" cy="945086"/>
          </a:xfrm>
          <a:prstGeom prst="rect">
            <a:avLst/>
          </a:prstGeom>
        </p:spPr>
      </p:pic>
      <p:pic>
        <p:nvPicPr>
          <p:cNvPr id="56" name="Picture 55">
            <a:extLst>
              <a:ext uri="{FF2B5EF4-FFF2-40B4-BE49-F238E27FC236}">
                <a16:creationId xmlns:a16="http://schemas.microsoft.com/office/drawing/2014/main" id="{6B04091C-0418-716E-676F-347FA6A9EA28}"/>
              </a:ext>
            </a:extLst>
          </p:cNvPr>
          <p:cNvPicPr>
            <a:picLocks noChangeAspect="1"/>
          </p:cNvPicPr>
          <p:nvPr/>
        </p:nvPicPr>
        <p:blipFill>
          <a:blip r:embed="rId16"/>
          <a:stretch>
            <a:fillRect/>
          </a:stretch>
        </p:blipFill>
        <p:spPr>
          <a:xfrm>
            <a:off x="3108627" y="5905672"/>
            <a:ext cx="3075023" cy="909091"/>
          </a:xfrm>
          <a:prstGeom prst="rect">
            <a:avLst/>
          </a:prstGeom>
        </p:spPr>
      </p:pic>
    </p:spTree>
    <p:extLst>
      <p:ext uri="{BB962C8B-B14F-4D97-AF65-F5344CB8AC3E}">
        <p14:creationId xmlns:p14="http://schemas.microsoft.com/office/powerpoint/2010/main" val="343695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fade">
                                      <p:cBhvr>
                                        <p:cTn id="29" dur="1000"/>
                                        <p:tgtEl>
                                          <p:spTgt spid="42"/>
                                        </p:tgtEl>
                                      </p:cBhvr>
                                    </p:animEffect>
                                    <p:anim calcmode="lin" valueType="num">
                                      <p:cBhvr>
                                        <p:cTn id="30" dur="1000" fill="hold"/>
                                        <p:tgtEl>
                                          <p:spTgt spid="42"/>
                                        </p:tgtEl>
                                        <p:attrNameLst>
                                          <p:attrName>ppt_x</p:attrName>
                                        </p:attrNameLst>
                                      </p:cBhvr>
                                      <p:tavLst>
                                        <p:tav tm="0">
                                          <p:val>
                                            <p:strVal val="#ppt_x"/>
                                          </p:val>
                                        </p:tav>
                                        <p:tav tm="100000">
                                          <p:val>
                                            <p:strVal val="#ppt_x"/>
                                          </p:val>
                                        </p:tav>
                                      </p:tavLst>
                                    </p:anim>
                                    <p:anim calcmode="lin" valueType="num">
                                      <p:cBhvr>
                                        <p:cTn id="31"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1000"/>
                                        <p:tgtEl>
                                          <p:spTgt spid="33"/>
                                        </p:tgtEl>
                                      </p:cBhvr>
                                    </p:animEffect>
                                    <p:anim calcmode="lin" valueType="num">
                                      <p:cBhvr>
                                        <p:cTn id="37" dur="1000" fill="hold"/>
                                        <p:tgtEl>
                                          <p:spTgt spid="33"/>
                                        </p:tgtEl>
                                        <p:attrNameLst>
                                          <p:attrName>ppt_x</p:attrName>
                                        </p:attrNameLst>
                                      </p:cBhvr>
                                      <p:tavLst>
                                        <p:tav tm="0">
                                          <p:val>
                                            <p:strVal val="#ppt_x"/>
                                          </p:val>
                                        </p:tav>
                                        <p:tav tm="100000">
                                          <p:val>
                                            <p:strVal val="#ppt_x"/>
                                          </p:val>
                                        </p:tav>
                                      </p:tavLst>
                                    </p:anim>
                                    <p:anim calcmode="lin" valueType="num">
                                      <p:cBhvr>
                                        <p:cTn id="38" dur="1000" fill="hold"/>
                                        <p:tgtEl>
                                          <p:spTgt spid="33"/>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1000"/>
                                        <p:tgtEl>
                                          <p:spTgt spid="14"/>
                                        </p:tgtEl>
                                      </p:cBhvr>
                                    </p:animEffect>
                                    <p:anim calcmode="lin" valueType="num">
                                      <p:cBhvr>
                                        <p:cTn id="42" dur="1000" fill="hold"/>
                                        <p:tgtEl>
                                          <p:spTgt spid="14"/>
                                        </p:tgtEl>
                                        <p:attrNameLst>
                                          <p:attrName>ppt_x</p:attrName>
                                        </p:attrNameLst>
                                      </p:cBhvr>
                                      <p:tavLst>
                                        <p:tav tm="0">
                                          <p:val>
                                            <p:strVal val="#ppt_x"/>
                                          </p:val>
                                        </p:tav>
                                        <p:tav tm="100000">
                                          <p:val>
                                            <p:strVal val="#ppt_x"/>
                                          </p:val>
                                        </p:tav>
                                      </p:tavLst>
                                    </p:anim>
                                    <p:anim calcmode="lin" valueType="num">
                                      <p:cBhvr>
                                        <p:cTn id="4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fade">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2"/>
                                        </p:tgtEl>
                                        <p:attrNameLst>
                                          <p:attrName>style.visibility</p:attrName>
                                        </p:attrNameLst>
                                      </p:cBhvr>
                                      <p:to>
                                        <p:strVal val="visible"/>
                                      </p:to>
                                    </p:set>
                                    <p:animEffect transition="in" filter="fade">
                                      <p:cBhvr>
                                        <p:cTn id="53" dur="1000"/>
                                        <p:tgtEl>
                                          <p:spTgt spid="52"/>
                                        </p:tgtEl>
                                      </p:cBhvr>
                                    </p:animEffect>
                                    <p:anim calcmode="lin" valueType="num">
                                      <p:cBhvr>
                                        <p:cTn id="54" dur="1000" fill="hold"/>
                                        <p:tgtEl>
                                          <p:spTgt spid="52"/>
                                        </p:tgtEl>
                                        <p:attrNameLst>
                                          <p:attrName>ppt_x</p:attrName>
                                        </p:attrNameLst>
                                      </p:cBhvr>
                                      <p:tavLst>
                                        <p:tav tm="0">
                                          <p:val>
                                            <p:strVal val="#ppt_x"/>
                                          </p:val>
                                        </p:tav>
                                        <p:tav tm="100000">
                                          <p:val>
                                            <p:strVal val="#ppt_x"/>
                                          </p:val>
                                        </p:tav>
                                      </p:tavLst>
                                    </p:anim>
                                    <p:anim calcmode="lin" valueType="num">
                                      <p:cBhvr>
                                        <p:cTn id="55" dur="1000" fill="hold"/>
                                        <p:tgtEl>
                                          <p:spTgt spid="52"/>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54"/>
                                        </p:tgtEl>
                                        <p:attrNameLst>
                                          <p:attrName>style.visibility</p:attrName>
                                        </p:attrNameLst>
                                      </p:cBhvr>
                                      <p:to>
                                        <p:strVal val="visible"/>
                                      </p:to>
                                    </p:set>
                                    <p:animEffect transition="in" filter="fade">
                                      <p:cBhvr>
                                        <p:cTn id="58" dur="1000"/>
                                        <p:tgtEl>
                                          <p:spTgt spid="54"/>
                                        </p:tgtEl>
                                      </p:cBhvr>
                                    </p:animEffect>
                                    <p:anim calcmode="lin" valueType="num">
                                      <p:cBhvr>
                                        <p:cTn id="59" dur="1000" fill="hold"/>
                                        <p:tgtEl>
                                          <p:spTgt spid="54"/>
                                        </p:tgtEl>
                                        <p:attrNameLst>
                                          <p:attrName>ppt_x</p:attrName>
                                        </p:attrNameLst>
                                      </p:cBhvr>
                                      <p:tavLst>
                                        <p:tav tm="0">
                                          <p:val>
                                            <p:strVal val="#ppt_x"/>
                                          </p:val>
                                        </p:tav>
                                        <p:tav tm="100000">
                                          <p:val>
                                            <p:strVal val="#ppt_x"/>
                                          </p:val>
                                        </p:tav>
                                      </p:tavLst>
                                    </p:anim>
                                    <p:anim calcmode="lin" valueType="num">
                                      <p:cBhvr>
                                        <p:cTn id="60" dur="1000" fill="hold"/>
                                        <p:tgtEl>
                                          <p:spTgt spid="54"/>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1000"/>
                                        <p:tgtEl>
                                          <p:spTgt spid="56"/>
                                        </p:tgtEl>
                                      </p:cBhvr>
                                    </p:animEffect>
                                    <p:anim calcmode="lin" valueType="num">
                                      <p:cBhvr>
                                        <p:cTn id="64" dur="1000" fill="hold"/>
                                        <p:tgtEl>
                                          <p:spTgt spid="56"/>
                                        </p:tgtEl>
                                        <p:attrNameLst>
                                          <p:attrName>ppt_x</p:attrName>
                                        </p:attrNameLst>
                                      </p:cBhvr>
                                      <p:tavLst>
                                        <p:tav tm="0">
                                          <p:val>
                                            <p:strVal val="#ppt_x"/>
                                          </p:val>
                                        </p:tav>
                                        <p:tav tm="100000">
                                          <p:val>
                                            <p:strVal val="#ppt_x"/>
                                          </p:val>
                                        </p:tav>
                                      </p:tavLst>
                                    </p:anim>
                                    <p:anim calcmode="lin" valueType="num">
                                      <p:cBhvr>
                                        <p:cTn id="65"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1000"/>
                                        <p:tgtEl>
                                          <p:spTgt spid="25"/>
                                        </p:tgtEl>
                                      </p:cBhvr>
                                    </p:animEffect>
                                    <p:anim calcmode="lin" valueType="num">
                                      <p:cBhvr>
                                        <p:cTn id="71" dur="1000" fill="hold"/>
                                        <p:tgtEl>
                                          <p:spTgt spid="25"/>
                                        </p:tgtEl>
                                        <p:attrNameLst>
                                          <p:attrName>ppt_x</p:attrName>
                                        </p:attrNameLst>
                                      </p:cBhvr>
                                      <p:tavLst>
                                        <p:tav tm="0">
                                          <p:val>
                                            <p:strVal val="#ppt_x"/>
                                          </p:val>
                                        </p:tav>
                                        <p:tav tm="100000">
                                          <p:val>
                                            <p:strVal val="#ppt_x"/>
                                          </p:val>
                                        </p:tav>
                                      </p:tavLst>
                                    </p:anim>
                                    <p:anim calcmode="lin" valueType="num">
                                      <p:cBhvr>
                                        <p:cTn id="72" dur="1000" fill="hold"/>
                                        <p:tgtEl>
                                          <p:spTgt spid="25"/>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fade">
                                      <p:cBhvr>
                                        <p:cTn id="75" dur="1000"/>
                                        <p:tgtEl>
                                          <p:spTgt spid="15"/>
                                        </p:tgtEl>
                                      </p:cBhvr>
                                    </p:animEffect>
                                    <p:anim calcmode="lin" valueType="num">
                                      <p:cBhvr>
                                        <p:cTn id="76" dur="1000" fill="hold"/>
                                        <p:tgtEl>
                                          <p:spTgt spid="15"/>
                                        </p:tgtEl>
                                        <p:attrNameLst>
                                          <p:attrName>ppt_x</p:attrName>
                                        </p:attrNameLst>
                                      </p:cBhvr>
                                      <p:tavLst>
                                        <p:tav tm="0">
                                          <p:val>
                                            <p:strVal val="#ppt_x"/>
                                          </p:val>
                                        </p:tav>
                                        <p:tav tm="100000">
                                          <p:val>
                                            <p:strVal val="#ppt_x"/>
                                          </p:val>
                                        </p:tav>
                                      </p:tavLst>
                                    </p:anim>
                                    <p:anim calcmode="lin" valueType="num">
                                      <p:cBhvr>
                                        <p:cTn id="7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1000"/>
                                        <p:tgtEl>
                                          <p:spTgt spid="44"/>
                                        </p:tgtEl>
                                      </p:cBhvr>
                                    </p:animEffect>
                                    <p:anim calcmode="lin" valueType="num">
                                      <p:cBhvr>
                                        <p:cTn id="88" dur="1000" fill="hold"/>
                                        <p:tgtEl>
                                          <p:spTgt spid="44"/>
                                        </p:tgtEl>
                                        <p:attrNameLst>
                                          <p:attrName>ppt_x</p:attrName>
                                        </p:attrNameLst>
                                      </p:cBhvr>
                                      <p:tavLst>
                                        <p:tav tm="0">
                                          <p:val>
                                            <p:strVal val="#ppt_x"/>
                                          </p:val>
                                        </p:tav>
                                        <p:tav tm="100000">
                                          <p:val>
                                            <p:strVal val="#ppt_x"/>
                                          </p:val>
                                        </p:tav>
                                      </p:tavLst>
                                    </p:anim>
                                    <p:anim calcmode="lin" valueType="num">
                                      <p:cBhvr>
                                        <p:cTn id="89" dur="1000" fill="hold"/>
                                        <p:tgtEl>
                                          <p:spTgt spid="44"/>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1000"/>
                                        <p:tgtEl>
                                          <p:spTgt spid="46"/>
                                        </p:tgtEl>
                                      </p:cBhvr>
                                    </p:animEffect>
                                    <p:anim calcmode="lin" valueType="num">
                                      <p:cBhvr>
                                        <p:cTn id="93" dur="1000" fill="hold"/>
                                        <p:tgtEl>
                                          <p:spTgt spid="46"/>
                                        </p:tgtEl>
                                        <p:attrNameLst>
                                          <p:attrName>ppt_x</p:attrName>
                                        </p:attrNameLst>
                                      </p:cBhvr>
                                      <p:tavLst>
                                        <p:tav tm="0">
                                          <p:val>
                                            <p:strVal val="#ppt_x"/>
                                          </p:val>
                                        </p:tav>
                                        <p:tav tm="100000">
                                          <p:val>
                                            <p:strVal val="#ppt_x"/>
                                          </p:val>
                                        </p:tav>
                                      </p:tavLst>
                                    </p:anim>
                                    <p:anim calcmode="lin" valueType="num">
                                      <p:cBhvr>
                                        <p:cTn id="94"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nodeType="clickEffect">
                                  <p:stCondLst>
                                    <p:cond delay="0"/>
                                  </p:stCondLst>
                                  <p:childTnLst>
                                    <p:set>
                                      <p:cBhvr>
                                        <p:cTn id="98" dur="1" fill="hold">
                                          <p:stCondLst>
                                            <p:cond delay="0"/>
                                          </p:stCondLst>
                                        </p:cTn>
                                        <p:tgtEl>
                                          <p:spTgt spid="35"/>
                                        </p:tgtEl>
                                        <p:attrNameLst>
                                          <p:attrName>style.visibility</p:attrName>
                                        </p:attrNameLst>
                                      </p:cBhvr>
                                      <p:to>
                                        <p:strVal val="visible"/>
                                      </p:to>
                                    </p:set>
                                    <p:animEffect transition="in" filter="fade">
                                      <p:cBhvr>
                                        <p:cTn id="99" dur="1000"/>
                                        <p:tgtEl>
                                          <p:spTgt spid="35"/>
                                        </p:tgtEl>
                                      </p:cBhvr>
                                    </p:animEffect>
                                    <p:anim calcmode="lin" valueType="num">
                                      <p:cBhvr>
                                        <p:cTn id="100" dur="1000" fill="hold"/>
                                        <p:tgtEl>
                                          <p:spTgt spid="35"/>
                                        </p:tgtEl>
                                        <p:attrNameLst>
                                          <p:attrName>ppt_x</p:attrName>
                                        </p:attrNameLst>
                                      </p:cBhvr>
                                      <p:tavLst>
                                        <p:tav tm="0">
                                          <p:val>
                                            <p:strVal val="#ppt_x"/>
                                          </p:val>
                                        </p:tav>
                                        <p:tav tm="100000">
                                          <p:val>
                                            <p:strVal val="#ppt_x"/>
                                          </p:val>
                                        </p:tav>
                                      </p:tavLst>
                                    </p:anim>
                                    <p:anim calcmode="lin" valueType="num">
                                      <p:cBhvr>
                                        <p:cTn id="101" dur="1000" fill="hold"/>
                                        <p:tgtEl>
                                          <p:spTgt spid="35"/>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fade">
                                      <p:cBhvr>
                                        <p:cTn id="111" dur="500"/>
                                        <p:tgtEl>
                                          <p:spTgt spid="40"/>
                                        </p:tgtEl>
                                      </p:cBhvr>
                                    </p:animEffect>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nodeType="clickEffect">
                                  <p:stCondLst>
                                    <p:cond delay="0"/>
                                  </p:stCondLst>
                                  <p:childTnLst>
                                    <p:set>
                                      <p:cBhvr>
                                        <p:cTn id="115" dur="1" fill="hold">
                                          <p:stCondLst>
                                            <p:cond delay="0"/>
                                          </p:stCondLst>
                                        </p:cTn>
                                        <p:tgtEl>
                                          <p:spTgt spid="48"/>
                                        </p:tgtEl>
                                        <p:attrNameLst>
                                          <p:attrName>style.visibility</p:attrName>
                                        </p:attrNameLst>
                                      </p:cBhvr>
                                      <p:to>
                                        <p:strVal val="visible"/>
                                      </p:to>
                                    </p:set>
                                    <p:animEffect transition="in" filter="fade">
                                      <p:cBhvr>
                                        <p:cTn id="116" dur="1000"/>
                                        <p:tgtEl>
                                          <p:spTgt spid="48"/>
                                        </p:tgtEl>
                                      </p:cBhvr>
                                    </p:animEffect>
                                    <p:anim calcmode="lin" valueType="num">
                                      <p:cBhvr>
                                        <p:cTn id="117" dur="1000" fill="hold"/>
                                        <p:tgtEl>
                                          <p:spTgt spid="48"/>
                                        </p:tgtEl>
                                        <p:attrNameLst>
                                          <p:attrName>ppt_x</p:attrName>
                                        </p:attrNameLst>
                                      </p:cBhvr>
                                      <p:tavLst>
                                        <p:tav tm="0">
                                          <p:val>
                                            <p:strVal val="#ppt_x"/>
                                          </p:val>
                                        </p:tav>
                                        <p:tav tm="100000">
                                          <p:val>
                                            <p:strVal val="#ppt_x"/>
                                          </p:val>
                                        </p:tav>
                                      </p:tavLst>
                                    </p:anim>
                                    <p:anim calcmode="lin" valueType="num">
                                      <p:cBhvr>
                                        <p:cTn id="118" dur="1000" fill="hold"/>
                                        <p:tgtEl>
                                          <p:spTgt spid="48"/>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50"/>
                                        </p:tgtEl>
                                        <p:attrNameLst>
                                          <p:attrName>style.visibility</p:attrName>
                                        </p:attrNameLst>
                                      </p:cBhvr>
                                      <p:to>
                                        <p:strVal val="visible"/>
                                      </p:to>
                                    </p:set>
                                    <p:animEffect transition="in" filter="fade">
                                      <p:cBhvr>
                                        <p:cTn id="121" dur="1000"/>
                                        <p:tgtEl>
                                          <p:spTgt spid="50"/>
                                        </p:tgtEl>
                                      </p:cBhvr>
                                    </p:animEffect>
                                    <p:anim calcmode="lin" valueType="num">
                                      <p:cBhvr>
                                        <p:cTn id="122" dur="1000" fill="hold"/>
                                        <p:tgtEl>
                                          <p:spTgt spid="50"/>
                                        </p:tgtEl>
                                        <p:attrNameLst>
                                          <p:attrName>ppt_x</p:attrName>
                                        </p:attrNameLst>
                                      </p:cBhvr>
                                      <p:tavLst>
                                        <p:tav tm="0">
                                          <p:val>
                                            <p:strVal val="#ppt_x"/>
                                          </p:val>
                                        </p:tav>
                                        <p:tav tm="100000">
                                          <p:val>
                                            <p:strVal val="#ppt_x"/>
                                          </p:val>
                                        </p:tav>
                                      </p:tavLst>
                                    </p:anim>
                                    <p:anim calcmode="lin" valueType="num">
                                      <p:cBhvr>
                                        <p:cTn id="123"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22BD0-82AD-767A-CADC-3B219ECCC9C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2B27548-2EE4-3E69-2350-B0E84EA568D0}"/>
              </a:ext>
            </a:extLst>
          </p:cNvPr>
          <p:cNvSpPr/>
          <p:nvPr/>
        </p:nvSpPr>
        <p:spPr>
          <a:xfrm>
            <a:off x="0" y="2796363"/>
            <a:ext cx="12192000" cy="4061637"/>
          </a:xfrm>
          <a:prstGeom prst="rect">
            <a:avLst/>
          </a:prstGeom>
          <a:solidFill>
            <a:srgbClr val="4F81BD"/>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A2DAE8A-7211-1384-3C57-E4024A50B382}"/>
              </a:ext>
            </a:extLst>
          </p:cNvPr>
          <p:cNvSpPr>
            <a:spLocks noGrp="1"/>
          </p:cNvSpPr>
          <p:nvPr>
            <p:ph type="title"/>
          </p:nvPr>
        </p:nvSpPr>
        <p:spPr>
          <a:xfrm>
            <a:off x="2789273" y="106325"/>
            <a:ext cx="6613452" cy="999460"/>
          </a:xfrm>
        </p:spPr>
        <p:txBody>
          <a:bodyPr/>
          <a:lstStyle/>
          <a:p>
            <a:pPr defTabSz="914400"/>
            <a:r>
              <a:rPr lang="en-US" sz="4900" b="1" dirty="0"/>
              <a:t>Dashboard Description</a:t>
            </a:r>
            <a:endParaRPr lang="en-IN" sz="4900" b="1" dirty="0"/>
          </a:p>
        </p:txBody>
      </p:sp>
      <p:pic>
        <p:nvPicPr>
          <p:cNvPr id="5" name="Content Placeholder 4">
            <a:extLst>
              <a:ext uri="{FF2B5EF4-FFF2-40B4-BE49-F238E27FC236}">
                <a16:creationId xmlns:a16="http://schemas.microsoft.com/office/drawing/2014/main" id="{367556B9-49FF-F21E-73FA-A84DB4114DF2}"/>
              </a:ext>
            </a:extLst>
          </p:cNvPr>
          <p:cNvPicPr>
            <a:picLocks noGrp="1" noChangeAspect="1"/>
          </p:cNvPicPr>
          <p:nvPr>
            <p:ph idx="1"/>
          </p:nvPr>
        </p:nvPicPr>
        <p:blipFill>
          <a:blip r:embed="rId2"/>
          <a:stretch>
            <a:fillRect/>
          </a:stretch>
        </p:blipFill>
        <p:spPr>
          <a:xfrm>
            <a:off x="219740" y="1212112"/>
            <a:ext cx="5660065" cy="3170829"/>
          </a:xfrm>
        </p:spPr>
      </p:pic>
      <p:pic>
        <p:nvPicPr>
          <p:cNvPr id="8" name="Picture 7">
            <a:extLst>
              <a:ext uri="{FF2B5EF4-FFF2-40B4-BE49-F238E27FC236}">
                <a16:creationId xmlns:a16="http://schemas.microsoft.com/office/drawing/2014/main" id="{3DF641A2-6499-FF5C-8341-0EB55D1CC2A6}"/>
              </a:ext>
            </a:extLst>
          </p:cNvPr>
          <p:cNvPicPr>
            <a:picLocks noChangeAspect="1"/>
          </p:cNvPicPr>
          <p:nvPr/>
        </p:nvPicPr>
        <p:blipFill>
          <a:blip r:embed="rId3"/>
          <a:stretch>
            <a:fillRect/>
          </a:stretch>
        </p:blipFill>
        <p:spPr>
          <a:xfrm>
            <a:off x="6142073" y="1205050"/>
            <a:ext cx="5876260" cy="3170829"/>
          </a:xfrm>
          <a:prstGeom prst="rect">
            <a:avLst/>
          </a:prstGeom>
        </p:spPr>
      </p:pic>
      <p:grpSp>
        <p:nvGrpSpPr>
          <p:cNvPr id="14" name="Group 13">
            <a:extLst>
              <a:ext uri="{FF2B5EF4-FFF2-40B4-BE49-F238E27FC236}">
                <a16:creationId xmlns:a16="http://schemas.microsoft.com/office/drawing/2014/main" id="{8BEAFC3F-C81D-150C-8CAC-3F378B886911}"/>
              </a:ext>
            </a:extLst>
          </p:cNvPr>
          <p:cNvGrpSpPr/>
          <p:nvPr/>
        </p:nvGrpSpPr>
        <p:grpSpPr>
          <a:xfrm>
            <a:off x="127591" y="4162592"/>
            <a:ext cx="5968408" cy="2589083"/>
            <a:chOff x="127591" y="4162592"/>
            <a:chExt cx="5968408" cy="2589083"/>
          </a:xfrm>
        </p:grpSpPr>
        <p:sp>
          <p:nvSpPr>
            <p:cNvPr id="9" name="Title 1">
              <a:extLst>
                <a:ext uri="{FF2B5EF4-FFF2-40B4-BE49-F238E27FC236}">
                  <a16:creationId xmlns:a16="http://schemas.microsoft.com/office/drawing/2014/main" id="{635009EA-04CF-1A6F-1FD2-46629337DC69}"/>
                </a:ext>
              </a:extLst>
            </p:cNvPr>
            <p:cNvSpPr txBox="1">
              <a:spLocks/>
            </p:cNvSpPr>
            <p:nvPr/>
          </p:nvSpPr>
          <p:spPr>
            <a:xfrm>
              <a:off x="1095153" y="4162592"/>
              <a:ext cx="3990753" cy="99946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solidFill>
                    <a:schemeClr val="accent1">
                      <a:lumMod val="20000"/>
                      <a:lumOff val="80000"/>
                    </a:schemeClr>
                  </a:solidFill>
                </a:rPr>
                <a:t>Time Analysis</a:t>
              </a:r>
              <a:endParaRPr lang="en-IN" sz="2400" b="1" dirty="0">
                <a:solidFill>
                  <a:schemeClr val="accent1">
                    <a:lumMod val="20000"/>
                    <a:lumOff val="80000"/>
                  </a:schemeClr>
                </a:solidFill>
              </a:endParaRPr>
            </a:p>
          </p:txBody>
        </p:sp>
        <p:sp>
          <p:nvSpPr>
            <p:cNvPr id="11" name="Title 1">
              <a:extLst>
                <a:ext uri="{FF2B5EF4-FFF2-40B4-BE49-F238E27FC236}">
                  <a16:creationId xmlns:a16="http://schemas.microsoft.com/office/drawing/2014/main" id="{B6E8DF66-27C8-8BF4-6EEF-80C026ABB577}"/>
                </a:ext>
              </a:extLst>
            </p:cNvPr>
            <p:cNvSpPr txBox="1">
              <a:spLocks/>
            </p:cNvSpPr>
            <p:nvPr/>
          </p:nvSpPr>
          <p:spPr>
            <a:xfrm>
              <a:off x="127591" y="4941702"/>
              <a:ext cx="5968408" cy="18099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a:solidFill>
                    <a:schemeClr val="accent1">
                      <a:lumMod val="20000"/>
                      <a:lumOff val="80000"/>
                    </a:schemeClr>
                  </a:solidFill>
                </a:rPr>
                <a:t>The first dashboard provides a comprehensive time analysis, featuring key performance indicators (KPIs), profit margins, transaction trends, and revenue insights. It enables us to explore sales performance across various dimensions, including country, month, year, quarter, and weekday versus weekend trends.</a:t>
              </a:r>
              <a:endParaRPr lang="en-IN" dirty="0">
                <a:solidFill>
                  <a:schemeClr val="accent1">
                    <a:lumMod val="20000"/>
                    <a:lumOff val="80000"/>
                  </a:schemeClr>
                </a:solidFill>
              </a:endParaRPr>
            </a:p>
          </p:txBody>
        </p:sp>
      </p:grpSp>
      <p:grpSp>
        <p:nvGrpSpPr>
          <p:cNvPr id="15" name="Group 14">
            <a:extLst>
              <a:ext uri="{FF2B5EF4-FFF2-40B4-BE49-F238E27FC236}">
                <a16:creationId xmlns:a16="http://schemas.microsoft.com/office/drawing/2014/main" id="{E7A4A401-79F1-48F0-84D1-33322156E911}"/>
              </a:ext>
            </a:extLst>
          </p:cNvPr>
          <p:cNvGrpSpPr/>
          <p:nvPr/>
        </p:nvGrpSpPr>
        <p:grpSpPr>
          <a:xfrm>
            <a:off x="6035746" y="4193879"/>
            <a:ext cx="6092454" cy="2603814"/>
            <a:chOff x="6035746" y="4193879"/>
            <a:chExt cx="6092454" cy="2603814"/>
          </a:xfrm>
        </p:grpSpPr>
        <p:sp>
          <p:nvSpPr>
            <p:cNvPr id="10" name="Title 1">
              <a:extLst>
                <a:ext uri="{FF2B5EF4-FFF2-40B4-BE49-F238E27FC236}">
                  <a16:creationId xmlns:a16="http://schemas.microsoft.com/office/drawing/2014/main" id="{7F9AB93E-9C10-B797-3222-399D5855EBDD}"/>
                </a:ext>
              </a:extLst>
            </p:cNvPr>
            <p:cNvSpPr txBox="1">
              <a:spLocks/>
            </p:cNvSpPr>
            <p:nvPr/>
          </p:nvSpPr>
          <p:spPr>
            <a:xfrm>
              <a:off x="7019259" y="4193879"/>
              <a:ext cx="4121889" cy="99946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400" b="1" dirty="0">
                  <a:solidFill>
                    <a:schemeClr val="accent1">
                      <a:lumMod val="20000"/>
                      <a:lumOff val="80000"/>
                    </a:schemeClr>
                  </a:solidFill>
                </a:rPr>
                <a:t>Product and Customer Analysis</a:t>
              </a:r>
              <a:endParaRPr lang="en-IN" sz="2400" b="1" dirty="0">
                <a:solidFill>
                  <a:schemeClr val="accent1">
                    <a:lumMod val="20000"/>
                    <a:lumOff val="80000"/>
                  </a:schemeClr>
                </a:solidFill>
              </a:endParaRPr>
            </a:p>
          </p:txBody>
        </p:sp>
        <p:sp>
          <p:nvSpPr>
            <p:cNvPr id="12" name="Title 1">
              <a:extLst>
                <a:ext uri="{FF2B5EF4-FFF2-40B4-BE49-F238E27FC236}">
                  <a16:creationId xmlns:a16="http://schemas.microsoft.com/office/drawing/2014/main" id="{336093C4-9E38-4159-B04D-F38E9953C50C}"/>
                </a:ext>
              </a:extLst>
            </p:cNvPr>
            <p:cNvSpPr txBox="1">
              <a:spLocks/>
            </p:cNvSpPr>
            <p:nvPr/>
          </p:nvSpPr>
          <p:spPr>
            <a:xfrm>
              <a:off x="6035746" y="4987720"/>
              <a:ext cx="6092454" cy="180997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1800" dirty="0">
                  <a:solidFill>
                    <a:schemeClr val="accent1">
                      <a:lumMod val="20000"/>
                      <a:lumOff val="80000"/>
                    </a:schemeClr>
                  </a:solidFill>
                </a:rPr>
                <a:t>The second dashboard highlights the top five most profitable products, along with profit distribution by color, product pricing categories, and a detailed analysis of customers and products. It allows us to examine profit trends based on product color and pricing, distinguishing between high-end and budget-friendly items.</a:t>
              </a:r>
              <a:endParaRPr lang="en-IN" sz="8800" dirty="0">
                <a:solidFill>
                  <a:schemeClr val="accent1">
                    <a:lumMod val="20000"/>
                    <a:lumOff val="80000"/>
                  </a:schemeClr>
                </a:solidFill>
              </a:endParaRPr>
            </a:p>
          </p:txBody>
        </p:sp>
      </p:grpSp>
      <p:cxnSp>
        <p:nvCxnSpPr>
          <p:cNvPr id="7" name="Straight Connector 6">
            <a:extLst>
              <a:ext uri="{FF2B5EF4-FFF2-40B4-BE49-F238E27FC236}">
                <a16:creationId xmlns:a16="http://schemas.microsoft.com/office/drawing/2014/main" id="{479F3601-635D-AD91-7037-158A581F425D}"/>
              </a:ext>
            </a:extLst>
          </p:cNvPr>
          <p:cNvCxnSpPr>
            <a:cxnSpLocks/>
          </p:cNvCxnSpPr>
          <p:nvPr/>
        </p:nvCxnSpPr>
        <p:spPr>
          <a:xfrm flipV="1">
            <a:off x="3181962" y="928448"/>
            <a:ext cx="5898241" cy="23933"/>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4780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additive="base">
                                        <p:cTn id="20" dur="500" fill="hold"/>
                                        <p:tgtEl>
                                          <p:spTgt spid="8"/>
                                        </p:tgtEl>
                                        <p:attrNameLst>
                                          <p:attrName>ppt_x</p:attrName>
                                        </p:attrNameLst>
                                      </p:cBhvr>
                                      <p:tavLst>
                                        <p:tav tm="0">
                                          <p:val>
                                            <p:strVal val="#ppt_x"/>
                                          </p:val>
                                        </p:tav>
                                        <p:tav tm="100000">
                                          <p:val>
                                            <p:strVal val="#ppt_x"/>
                                          </p:val>
                                        </p:tav>
                                      </p:tavLst>
                                    </p:anim>
                                    <p:anim calcmode="lin" valueType="num">
                                      <p:cBhvr additive="base">
                                        <p:cTn id="2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F31FC-990C-9B72-EA29-E07EFFDA930C}"/>
              </a:ext>
            </a:extLst>
          </p:cNvPr>
          <p:cNvSpPr>
            <a:spLocks noGrp="1"/>
          </p:cNvSpPr>
          <p:nvPr>
            <p:ph type="title"/>
          </p:nvPr>
        </p:nvSpPr>
        <p:spPr>
          <a:xfrm>
            <a:off x="609600" y="274637"/>
            <a:ext cx="10972800" cy="1258741"/>
          </a:xfrm>
        </p:spPr>
        <p:txBody>
          <a:bodyPr>
            <a:normAutofit fontScale="90000"/>
          </a:bodyPr>
          <a:lstStyle/>
          <a:p>
            <a:r>
              <a:rPr lang="en-US" sz="6000" b="1" dirty="0"/>
              <a:t>Key Performance Indicator</a:t>
            </a:r>
            <a:br>
              <a:rPr lang="en-US" sz="6000" b="1" dirty="0"/>
            </a:br>
            <a:r>
              <a:rPr lang="en-US" sz="3100" b="1" dirty="0">
                <a:solidFill>
                  <a:schemeClr val="bg1">
                    <a:lumMod val="50000"/>
                  </a:schemeClr>
                </a:solidFill>
              </a:rPr>
              <a:t>(FY 2010-2014)</a:t>
            </a:r>
            <a:endParaRPr lang="en-IN" sz="6000" b="1" dirty="0">
              <a:solidFill>
                <a:schemeClr val="bg1">
                  <a:lumMod val="50000"/>
                </a:schemeClr>
              </a:solidFill>
            </a:endParaRPr>
          </a:p>
        </p:txBody>
      </p:sp>
      <p:pic>
        <p:nvPicPr>
          <p:cNvPr id="5" name="Content Placeholder 4">
            <a:extLst>
              <a:ext uri="{FF2B5EF4-FFF2-40B4-BE49-F238E27FC236}">
                <a16:creationId xmlns:a16="http://schemas.microsoft.com/office/drawing/2014/main" id="{64308B26-2AB4-43FF-89E8-56F7955C3F07}"/>
              </a:ext>
            </a:extLst>
          </p:cNvPr>
          <p:cNvPicPr>
            <a:picLocks noGrp="1" noChangeAspect="1"/>
          </p:cNvPicPr>
          <p:nvPr>
            <p:ph idx="1"/>
          </p:nvPr>
        </p:nvPicPr>
        <p:blipFill>
          <a:blip r:embed="rId2"/>
          <a:stretch>
            <a:fillRect/>
          </a:stretch>
        </p:blipFill>
        <p:spPr>
          <a:xfrm>
            <a:off x="819495" y="2161510"/>
            <a:ext cx="1453242" cy="1542547"/>
          </a:xfrm>
        </p:spPr>
      </p:pic>
      <p:pic>
        <p:nvPicPr>
          <p:cNvPr id="7" name="Picture 6">
            <a:extLst>
              <a:ext uri="{FF2B5EF4-FFF2-40B4-BE49-F238E27FC236}">
                <a16:creationId xmlns:a16="http://schemas.microsoft.com/office/drawing/2014/main" id="{1DD3406B-2F3A-1CA4-7E09-DD42B0683ECA}"/>
              </a:ext>
            </a:extLst>
          </p:cNvPr>
          <p:cNvPicPr>
            <a:picLocks noChangeAspect="1"/>
          </p:cNvPicPr>
          <p:nvPr/>
        </p:nvPicPr>
        <p:blipFill>
          <a:blip r:embed="rId3"/>
          <a:stretch>
            <a:fillRect/>
          </a:stretch>
        </p:blipFill>
        <p:spPr>
          <a:xfrm>
            <a:off x="2714656" y="2161510"/>
            <a:ext cx="1453242" cy="1434369"/>
          </a:xfrm>
          <a:prstGeom prst="rect">
            <a:avLst/>
          </a:prstGeom>
        </p:spPr>
      </p:pic>
      <p:pic>
        <p:nvPicPr>
          <p:cNvPr id="9" name="Picture 8">
            <a:extLst>
              <a:ext uri="{FF2B5EF4-FFF2-40B4-BE49-F238E27FC236}">
                <a16:creationId xmlns:a16="http://schemas.microsoft.com/office/drawing/2014/main" id="{7CDA4366-B7F2-1A76-5741-3E4160DB84E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764724" y="2212458"/>
            <a:ext cx="1508943" cy="1491599"/>
          </a:xfrm>
          <a:prstGeom prst="rect">
            <a:avLst/>
          </a:prstGeom>
        </p:spPr>
      </p:pic>
      <p:pic>
        <p:nvPicPr>
          <p:cNvPr id="11" name="Picture 10">
            <a:extLst>
              <a:ext uri="{FF2B5EF4-FFF2-40B4-BE49-F238E27FC236}">
                <a16:creationId xmlns:a16="http://schemas.microsoft.com/office/drawing/2014/main" id="{5E3D9DB2-C5AF-7F9B-5417-F1A09A3CBE92}"/>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7268396" y="2212458"/>
            <a:ext cx="1466850" cy="1609725"/>
          </a:xfrm>
          <a:prstGeom prst="rect">
            <a:avLst/>
          </a:prstGeom>
        </p:spPr>
      </p:pic>
      <p:pic>
        <p:nvPicPr>
          <p:cNvPr id="13" name="Picture 12">
            <a:extLst>
              <a:ext uri="{FF2B5EF4-FFF2-40B4-BE49-F238E27FC236}">
                <a16:creationId xmlns:a16="http://schemas.microsoft.com/office/drawing/2014/main" id="{3BABB35F-092C-85F0-728B-64CB1C8455B9}"/>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contrast="40000"/>
                    </a14:imgEffect>
                  </a14:imgLayer>
                </a14:imgProps>
              </a:ext>
            </a:extLst>
          </a:blip>
          <a:stretch>
            <a:fillRect/>
          </a:stretch>
        </p:blipFill>
        <p:spPr>
          <a:xfrm>
            <a:off x="9367852" y="2212458"/>
            <a:ext cx="1733550" cy="1628775"/>
          </a:xfrm>
          <a:prstGeom prst="rect">
            <a:avLst/>
          </a:prstGeom>
        </p:spPr>
      </p:pic>
      <p:pic>
        <p:nvPicPr>
          <p:cNvPr id="17" name="Picture 16">
            <a:extLst>
              <a:ext uri="{FF2B5EF4-FFF2-40B4-BE49-F238E27FC236}">
                <a16:creationId xmlns:a16="http://schemas.microsoft.com/office/drawing/2014/main" id="{E203638D-30C2-15A9-EA82-383C6134188F}"/>
              </a:ext>
            </a:extLst>
          </p:cNvPr>
          <p:cNvPicPr>
            <a:picLocks noChangeAspect="1"/>
          </p:cNvPicPr>
          <p:nvPr/>
        </p:nvPicPr>
        <p:blipFill>
          <a:blip r:embed="rId10">
            <a:extLst>
              <a:ext uri="{BEBA8EAE-BF5A-486C-A8C5-ECC9F3942E4B}">
                <a14:imgProps xmlns:a14="http://schemas.microsoft.com/office/drawing/2010/main">
                  <a14:imgLayer r:embed="rId11">
                    <a14:imgEffect>
                      <a14:brightnessContrast bright="20000"/>
                    </a14:imgEffect>
                  </a14:imgLayer>
                </a14:imgProps>
              </a:ext>
            </a:extLst>
          </a:blip>
          <a:stretch>
            <a:fillRect/>
          </a:stretch>
        </p:blipFill>
        <p:spPr>
          <a:xfrm>
            <a:off x="781687" y="4637232"/>
            <a:ext cx="1528857" cy="1258741"/>
          </a:xfrm>
          <a:prstGeom prst="rect">
            <a:avLst/>
          </a:prstGeom>
        </p:spPr>
      </p:pic>
      <p:pic>
        <p:nvPicPr>
          <p:cNvPr id="19" name="Picture 18">
            <a:extLst>
              <a:ext uri="{FF2B5EF4-FFF2-40B4-BE49-F238E27FC236}">
                <a16:creationId xmlns:a16="http://schemas.microsoft.com/office/drawing/2014/main" id="{D6931932-6D9F-09F6-C938-258F702A775E}"/>
              </a:ext>
            </a:extLst>
          </p:cNvPr>
          <p:cNvPicPr>
            <a:picLocks noChangeAspect="1"/>
          </p:cNvPicPr>
          <p:nvPr/>
        </p:nvPicPr>
        <p:blipFill>
          <a:blip r:embed="rId12">
            <a:extLst>
              <a:ext uri="{BEBA8EAE-BF5A-486C-A8C5-ECC9F3942E4B}">
                <a14:imgProps xmlns:a14="http://schemas.microsoft.com/office/drawing/2010/main">
                  <a14:imgLayer r:embed="rId13">
                    <a14:imgEffect>
                      <a14:brightnessContrast bright="20000" contrast="20000"/>
                    </a14:imgEffect>
                  </a14:imgLayer>
                </a14:imgProps>
              </a:ext>
            </a:extLst>
          </a:blip>
          <a:stretch>
            <a:fillRect/>
          </a:stretch>
        </p:blipFill>
        <p:spPr>
          <a:xfrm>
            <a:off x="2879157" y="4512227"/>
            <a:ext cx="1601293" cy="1492405"/>
          </a:xfrm>
          <a:prstGeom prst="rect">
            <a:avLst/>
          </a:prstGeom>
        </p:spPr>
      </p:pic>
      <p:grpSp>
        <p:nvGrpSpPr>
          <p:cNvPr id="26" name="Group 25">
            <a:extLst>
              <a:ext uri="{FF2B5EF4-FFF2-40B4-BE49-F238E27FC236}">
                <a16:creationId xmlns:a16="http://schemas.microsoft.com/office/drawing/2014/main" id="{C8FFFAE7-23E5-B7A3-078F-BF00FC323748}"/>
              </a:ext>
            </a:extLst>
          </p:cNvPr>
          <p:cNvGrpSpPr/>
          <p:nvPr/>
        </p:nvGrpSpPr>
        <p:grpSpPr>
          <a:xfrm>
            <a:off x="4824027" y="4597035"/>
            <a:ext cx="1830247" cy="1360149"/>
            <a:chOff x="4644951" y="4036096"/>
            <a:chExt cx="1830247" cy="1360149"/>
          </a:xfrm>
        </p:grpSpPr>
        <p:pic>
          <p:nvPicPr>
            <p:cNvPr id="21" name="Picture 20">
              <a:extLst>
                <a:ext uri="{FF2B5EF4-FFF2-40B4-BE49-F238E27FC236}">
                  <a16:creationId xmlns:a16="http://schemas.microsoft.com/office/drawing/2014/main" id="{AA38540A-21E0-9896-8F3F-1B1A94CB3B6F}"/>
                </a:ext>
              </a:extLst>
            </p:cNvPr>
            <p:cNvPicPr>
              <a:picLocks noChangeAspect="1"/>
            </p:cNvPicPr>
            <p:nvPr/>
          </p:nvPicPr>
          <p:blipFill>
            <a:blip r:embed="rId14">
              <a:extLst>
                <a:ext uri="{BEBA8EAE-BF5A-486C-A8C5-ECC9F3942E4B}">
                  <a14:imgProps xmlns:a14="http://schemas.microsoft.com/office/drawing/2010/main">
                    <a14:imgLayer r:embed="rId15">
                      <a14:imgEffect>
                        <a14:brightnessContrast bright="20000" contrast="20000"/>
                      </a14:imgEffect>
                    </a14:imgLayer>
                  </a14:imgProps>
                </a:ext>
              </a:extLst>
            </a:blip>
            <a:stretch>
              <a:fillRect/>
            </a:stretch>
          </p:blipFill>
          <p:spPr>
            <a:xfrm>
              <a:off x="4644951" y="4036096"/>
              <a:ext cx="1830247" cy="1360149"/>
            </a:xfrm>
            <a:prstGeom prst="rect">
              <a:avLst/>
            </a:prstGeom>
          </p:spPr>
        </p:pic>
        <p:sp>
          <p:nvSpPr>
            <p:cNvPr id="23" name="Rectangle: Rounded Corners 22">
              <a:extLst>
                <a:ext uri="{FF2B5EF4-FFF2-40B4-BE49-F238E27FC236}">
                  <a16:creationId xmlns:a16="http://schemas.microsoft.com/office/drawing/2014/main" id="{C80BA6E4-517F-641F-2E65-4BD6996B46DC}"/>
                </a:ext>
              </a:extLst>
            </p:cNvPr>
            <p:cNvSpPr/>
            <p:nvPr/>
          </p:nvSpPr>
          <p:spPr>
            <a:xfrm>
              <a:off x="5284382" y="4766874"/>
              <a:ext cx="551732" cy="219796"/>
            </a:xfrm>
            <a:prstGeom prst="round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6A4435FF-5A0D-94BB-97E8-AEB787F3DEBB}"/>
                </a:ext>
              </a:extLst>
            </p:cNvPr>
            <p:cNvSpPr txBox="1"/>
            <p:nvPr/>
          </p:nvSpPr>
          <p:spPr>
            <a:xfrm>
              <a:off x="5312249" y="4645939"/>
              <a:ext cx="495649" cy="461665"/>
            </a:xfrm>
            <a:prstGeom prst="rect">
              <a:avLst/>
            </a:prstGeom>
            <a:noFill/>
          </p:spPr>
          <p:txBody>
            <a:bodyPr wrap="none" rtlCol="0">
              <a:spAutoFit/>
            </a:bodyPr>
            <a:lstStyle/>
            <a:p>
              <a:r>
                <a:rPr lang="en-US" sz="2400" b="1" dirty="0"/>
                <a:t>56</a:t>
              </a:r>
              <a:endParaRPr lang="en-IN" sz="2400" b="1" dirty="0"/>
            </a:p>
          </p:txBody>
        </p:sp>
      </p:grpSp>
      <p:pic>
        <p:nvPicPr>
          <p:cNvPr id="28" name="Picture 27">
            <a:extLst>
              <a:ext uri="{FF2B5EF4-FFF2-40B4-BE49-F238E27FC236}">
                <a16:creationId xmlns:a16="http://schemas.microsoft.com/office/drawing/2014/main" id="{D79036FD-71F9-A5E9-C9DA-15EE1AD870BA}"/>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20000"/>
                    </a14:imgEffect>
                  </a14:imgLayer>
                </a14:imgProps>
              </a:ext>
            </a:extLst>
          </a:blip>
          <a:stretch>
            <a:fillRect/>
          </a:stretch>
        </p:blipFill>
        <p:spPr>
          <a:xfrm>
            <a:off x="7341427" y="4512227"/>
            <a:ext cx="1718348" cy="1492406"/>
          </a:xfrm>
          <a:prstGeom prst="rect">
            <a:avLst/>
          </a:prstGeom>
        </p:spPr>
      </p:pic>
      <p:sp>
        <p:nvSpPr>
          <p:cNvPr id="29" name="Rectangle: Rounded Corners 28">
            <a:extLst>
              <a:ext uri="{FF2B5EF4-FFF2-40B4-BE49-F238E27FC236}">
                <a16:creationId xmlns:a16="http://schemas.microsoft.com/office/drawing/2014/main" id="{0DBFE8CE-02B6-504C-76E1-57606AED89CD}"/>
              </a:ext>
            </a:extLst>
          </p:cNvPr>
          <p:cNvSpPr/>
          <p:nvPr/>
        </p:nvSpPr>
        <p:spPr>
          <a:xfrm>
            <a:off x="3006019" y="2876049"/>
            <a:ext cx="874863" cy="303087"/>
          </a:xfrm>
          <a:prstGeom prst="roundRect">
            <a:avLst>
              <a:gd name="adj" fmla="val 614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1" name="Rectangle: Rounded Corners 30">
            <a:extLst>
              <a:ext uri="{FF2B5EF4-FFF2-40B4-BE49-F238E27FC236}">
                <a16:creationId xmlns:a16="http://schemas.microsoft.com/office/drawing/2014/main" id="{F9BC1514-4F1F-1EF2-E3BF-D490699A78D3}"/>
              </a:ext>
            </a:extLst>
          </p:cNvPr>
          <p:cNvSpPr/>
          <p:nvPr/>
        </p:nvSpPr>
        <p:spPr>
          <a:xfrm>
            <a:off x="5130728" y="3001371"/>
            <a:ext cx="824347" cy="259973"/>
          </a:xfrm>
          <a:prstGeom prst="roundRect">
            <a:avLst>
              <a:gd name="adj" fmla="val 614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2" name="Rectangle: Rounded Corners 31">
            <a:extLst>
              <a:ext uri="{FF2B5EF4-FFF2-40B4-BE49-F238E27FC236}">
                <a16:creationId xmlns:a16="http://schemas.microsoft.com/office/drawing/2014/main" id="{841DD359-E3DA-78BE-5DE5-EE7494D65C96}"/>
              </a:ext>
            </a:extLst>
          </p:cNvPr>
          <p:cNvSpPr/>
          <p:nvPr/>
        </p:nvSpPr>
        <p:spPr>
          <a:xfrm>
            <a:off x="7564389" y="2959113"/>
            <a:ext cx="874863" cy="303087"/>
          </a:xfrm>
          <a:prstGeom prst="roundRect">
            <a:avLst>
              <a:gd name="adj" fmla="val 614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3" name="Rectangle: Rounded Corners 32">
            <a:extLst>
              <a:ext uri="{FF2B5EF4-FFF2-40B4-BE49-F238E27FC236}">
                <a16:creationId xmlns:a16="http://schemas.microsoft.com/office/drawing/2014/main" id="{382D8056-D396-B7BA-2AED-2EEB6156AB47}"/>
              </a:ext>
            </a:extLst>
          </p:cNvPr>
          <p:cNvSpPr/>
          <p:nvPr/>
        </p:nvSpPr>
        <p:spPr>
          <a:xfrm>
            <a:off x="9562087" y="3002064"/>
            <a:ext cx="874863" cy="303087"/>
          </a:xfrm>
          <a:prstGeom prst="roundRect">
            <a:avLst>
              <a:gd name="adj" fmla="val 614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grpSp>
        <p:nvGrpSpPr>
          <p:cNvPr id="35" name="Group 34">
            <a:extLst>
              <a:ext uri="{FF2B5EF4-FFF2-40B4-BE49-F238E27FC236}">
                <a16:creationId xmlns:a16="http://schemas.microsoft.com/office/drawing/2014/main" id="{DC134EC3-AC68-6CBD-6123-094267FC7685}"/>
              </a:ext>
            </a:extLst>
          </p:cNvPr>
          <p:cNvGrpSpPr/>
          <p:nvPr/>
        </p:nvGrpSpPr>
        <p:grpSpPr>
          <a:xfrm>
            <a:off x="1031231" y="2839134"/>
            <a:ext cx="955761" cy="461665"/>
            <a:chOff x="1031231" y="2839134"/>
            <a:chExt cx="955761" cy="461665"/>
          </a:xfrm>
        </p:grpSpPr>
        <p:sp>
          <p:nvSpPr>
            <p:cNvPr id="30" name="Rectangle: Rounded Corners 29">
              <a:extLst>
                <a:ext uri="{FF2B5EF4-FFF2-40B4-BE49-F238E27FC236}">
                  <a16:creationId xmlns:a16="http://schemas.microsoft.com/office/drawing/2014/main" id="{2EEBB475-B76A-D45C-C6A2-04DCD110B44D}"/>
                </a:ext>
              </a:extLst>
            </p:cNvPr>
            <p:cNvSpPr/>
            <p:nvPr/>
          </p:nvSpPr>
          <p:spPr>
            <a:xfrm>
              <a:off x="1031231" y="2958257"/>
              <a:ext cx="874863" cy="303087"/>
            </a:xfrm>
            <a:prstGeom prst="roundRect">
              <a:avLst>
                <a:gd name="adj" fmla="val 6143"/>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34" name="TextBox 33">
              <a:extLst>
                <a:ext uri="{FF2B5EF4-FFF2-40B4-BE49-F238E27FC236}">
                  <a16:creationId xmlns:a16="http://schemas.microsoft.com/office/drawing/2014/main" id="{95E649DB-B29D-5C29-569F-97878C333974}"/>
                </a:ext>
              </a:extLst>
            </p:cNvPr>
            <p:cNvSpPr txBox="1"/>
            <p:nvPr/>
          </p:nvSpPr>
          <p:spPr>
            <a:xfrm>
              <a:off x="1254099" y="2839134"/>
              <a:ext cx="732893" cy="461665"/>
            </a:xfrm>
            <a:prstGeom prst="rect">
              <a:avLst/>
            </a:prstGeom>
            <a:noFill/>
          </p:spPr>
          <p:txBody>
            <a:bodyPr wrap="none" rtlCol="0">
              <a:spAutoFit/>
            </a:bodyPr>
            <a:lstStyle/>
            <a:p>
              <a:r>
                <a:rPr lang="en-US" sz="2400" b="1" dirty="0"/>
                <a:t>60.3</a:t>
              </a:r>
              <a:endParaRPr lang="en-IN" sz="2400" b="1" dirty="0"/>
            </a:p>
          </p:txBody>
        </p:sp>
      </p:grpSp>
      <p:sp>
        <p:nvSpPr>
          <p:cNvPr id="36" name="TextBox 35">
            <a:extLst>
              <a:ext uri="{FF2B5EF4-FFF2-40B4-BE49-F238E27FC236}">
                <a16:creationId xmlns:a16="http://schemas.microsoft.com/office/drawing/2014/main" id="{04ABF34B-9831-4ACB-0486-04A6BFB9B68F}"/>
              </a:ext>
            </a:extLst>
          </p:cNvPr>
          <p:cNvSpPr txBox="1"/>
          <p:nvPr/>
        </p:nvSpPr>
        <p:spPr>
          <a:xfrm>
            <a:off x="3042201" y="2800535"/>
            <a:ext cx="888385" cy="461665"/>
          </a:xfrm>
          <a:prstGeom prst="rect">
            <a:avLst/>
          </a:prstGeom>
          <a:noFill/>
        </p:spPr>
        <p:txBody>
          <a:bodyPr wrap="none" rtlCol="0">
            <a:spAutoFit/>
          </a:bodyPr>
          <a:lstStyle/>
          <a:p>
            <a:r>
              <a:rPr lang="en-US" sz="2400" b="1" dirty="0"/>
              <a:t>17.28</a:t>
            </a:r>
            <a:endParaRPr lang="en-IN" sz="2400" b="1" dirty="0"/>
          </a:p>
        </p:txBody>
      </p:sp>
      <p:sp>
        <p:nvSpPr>
          <p:cNvPr id="37" name="TextBox 36">
            <a:extLst>
              <a:ext uri="{FF2B5EF4-FFF2-40B4-BE49-F238E27FC236}">
                <a16:creationId xmlns:a16="http://schemas.microsoft.com/office/drawing/2014/main" id="{37951AE0-FD87-4F07-8C31-07AE1CBD9222}"/>
              </a:ext>
            </a:extLst>
          </p:cNvPr>
          <p:cNvSpPr txBox="1"/>
          <p:nvPr/>
        </p:nvSpPr>
        <p:spPr>
          <a:xfrm>
            <a:off x="5085626" y="2900524"/>
            <a:ext cx="888385" cy="461665"/>
          </a:xfrm>
          <a:prstGeom prst="rect">
            <a:avLst/>
          </a:prstGeom>
          <a:noFill/>
        </p:spPr>
        <p:txBody>
          <a:bodyPr wrap="none" rtlCol="0">
            <a:spAutoFit/>
          </a:bodyPr>
          <a:lstStyle/>
          <a:p>
            <a:r>
              <a:rPr lang="en-US" sz="2400" b="1" dirty="0"/>
              <a:t>29.36</a:t>
            </a:r>
            <a:endParaRPr lang="en-IN" sz="2400" b="1" dirty="0"/>
          </a:p>
        </p:txBody>
      </p:sp>
      <p:sp>
        <p:nvSpPr>
          <p:cNvPr id="38" name="TextBox 37">
            <a:extLst>
              <a:ext uri="{FF2B5EF4-FFF2-40B4-BE49-F238E27FC236}">
                <a16:creationId xmlns:a16="http://schemas.microsoft.com/office/drawing/2014/main" id="{56DE7C93-5AC3-BB15-C2AA-A1ECFFE514FF}"/>
              </a:ext>
            </a:extLst>
          </p:cNvPr>
          <p:cNvSpPr txBox="1"/>
          <p:nvPr/>
        </p:nvSpPr>
        <p:spPr>
          <a:xfrm>
            <a:off x="7543740" y="2900524"/>
            <a:ext cx="888385" cy="461665"/>
          </a:xfrm>
          <a:prstGeom prst="rect">
            <a:avLst/>
          </a:prstGeom>
          <a:noFill/>
        </p:spPr>
        <p:txBody>
          <a:bodyPr wrap="none" rtlCol="0">
            <a:spAutoFit/>
          </a:bodyPr>
          <a:lstStyle/>
          <a:p>
            <a:r>
              <a:rPr lang="en-US" sz="2400" b="1" dirty="0"/>
              <a:t>12.08</a:t>
            </a:r>
            <a:endParaRPr lang="en-IN" sz="2400" b="1" dirty="0"/>
          </a:p>
        </p:txBody>
      </p:sp>
      <p:sp>
        <p:nvSpPr>
          <p:cNvPr id="39" name="TextBox 38">
            <a:extLst>
              <a:ext uri="{FF2B5EF4-FFF2-40B4-BE49-F238E27FC236}">
                <a16:creationId xmlns:a16="http://schemas.microsoft.com/office/drawing/2014/main" id="{13448037-5EB1-944F-96DC-BF2702470BAD}"/>
              </a:ext>
            </a:extLst>
          </p:cNvPr>
          <p:cNvSpPr txBox="1"/>
          <p:nvPr/>
        </p:nvSpPr>
        <p:spPr>
          <a:xfrm>
            <a:off x="9595206" y="2878967"/>
            <a:ext cx="888385" cy="461665"/>
          </a:xfrm>
          <a:prstGeom prst="rect">
            <a:avLst/>
          </a:prstGeom>
          <a:noFill/>
        </p:spPr>
        <p:txBody>
          <a:bodyPr wrap="none" rtlCol="0">
            <a:spAutoFit/>
          </a:bodyPr>
          <a:lstStyle/>
          <a:p>
            <a:r>
              <a:rPr lang="en-US" sz="2400" b="1" dirty="0"/>
              <a:t>41.15</a:t>
            </a:r>
            <a:endParaRPr lang="en-IN" sz="2400" b="1" dirty="0"/>
          </a:p>
        </p:txBody>
      </p:sp>
      <p:cxnSp>
        <p:nvCxnSpPr>
          <p:cNvPr id="3" name="Straight Connector 2">
            <a:extLst>
              <a:ext uri="{FF2B5EF4-FFF2-40B4-BE49-F238E27FC236}">
                <a16:creationId xmlns:a16="http://schemas.microsoft.com/office/drawing/2014/main" id="{CB630775-4655-A4FD-9B68-D771713E9B3A}"/>
              </a:ext>
            </a:extLst>
          </p:cNvPr>
          <p:cNvCxnSpPr>
            <a:cxnSpLocks/>
          </p:cNvCxnSpPr>
          <p:nvPr/>
        </p:nvCxnSpPr>
        <p:spPr>
          <a:xfrm flipV="1">
            <a:off x="2363255" y="998737"/>
            <a:ext cx="7429331" cy="29083"/>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88712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C60EF9-DEA3-C290-E778-BB84640813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6C976-B13E-BF58-8EBF-DEA86C83FA0F}"/>
              </a:ext>
            </a:extLst>
          </p:cNvPr>
          <p:cNvSpPr>
            <a:spLocks noGrp="1"/>
          </p:cNvSpPr>
          <p:nvPr>
            <p:ph type="title"/>
          </p:nvPr>
        </p:nvSpPr>
        <p:spPr>
          <a:xfrm>
            <a:off x="1234173" y="169911"/>
            <a:ext cx="9175897" cy="907710"/>
          </a:xfrm>
        </p:spPr>
        <p:txBody>
          <a:bodyPr anchor="t">
            <a:normAutofit/>
          </a:bodyPr>
          <a:lstStyle/>
          <a:p>
            <a:pPr defTabSz="914400"/>
            <a:r>
              <a:rPr lang="en-IN" sz="4900" b="1" dirty="0"/>
              <a:t>Sales Performance Analysis</a:t>
            </a:r>
          </a:p>
        </p:txBody>
      </p:sp>
      <p:cxnSp>
        <p:nvCxnSpPr>
          <p:cNvPr id="37" name="Straight Connector 36">
            <a:extLst>
              <a:ext uri="{FF2B5EF4-FFF2-40B4-BE49-F238E27FC236}">
                <a16:creationId xmlns:a16="http://schemas.microsoft.com/office/drawing/2014/main" id="{2C403948-6992-5A1E-852E-1369EFE1E8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02773"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FDAFB2C1-9ABD-CC88-EA92-C0E3FEAD6C98}"/>
              </a:ext>
            </a:extLst>
          </p:cNvPr>
          <p:cNvPicPr>
            <a:picLocks noChangeAspect="1"/>
          </p:cNvPicPr>
          <p:nvPr/>
        </p:nvPicPr>
        <p:blipFill>
          <a:blip r:embed="rId2"/>
          <a:stretch>
            <a:fillRect/>
          </a:stretch>
        </p:blipFill>
        <p:spPr>
          <a:xfrm>
            <a:off x="117722" y="1190096"/>
            <a:ext cx="3333387" cy="2152650"/>
          </a:xfrm>
          <a:prstGeom prst="rect">
            <a:avLst/>
          </a:prstGeom>
        </p:spPr>
      </p:pic>
      <p:pic>
        <p:nvPicPr>
          <p:cNvPr id="18" name="Picture 17">
            <a:extLst>
              <a:ext uri="{FF2B5EF4-FFF2-40B4-BE49-F238E27FC236}">
                <a16:creationId xmlns:a16="http://schemas.microsoft.com/office/drawing/2014/main" id="{DA9ADB84-0EC5-6BEB-17A1-622165BA9A90}"/>
              </a:ext>
            </a:extLst>
          </p:cNvPr>
          <p:cNvPicPr>
            <a:picLocks noChangeAspect="1"/>
          </p:cNvPicPr>
          <p:nvPr/>
        </p:nvPicPr>
        <p:blipFill>
          <a:blip r:embed="rId3"/>
          <a:stretch>
            <a:fillRect/>
          </a:stretch>
        </p:blipFill>
        <p:spPr>
          <a:xfrm>
            <a:off x="3488880" y="1230467"/>
            <a:ext cx="2333242" cy="2112279"/>
          </a:xfrm>
          <a:prstGeom prst="rect">
            <a:avLst/>
          </a:prstGeom>
        </p:spPr>
      </p:pic>
      <p:pic>
        <p:nvPicPr>
          <p:cNvPr id="20" name="Picture 19">
            <a:extLst>
              <a:ext uri="{FF2B5EF4-FFF2-40B4-BE49-F238E27FC236}">
                <a16:creationId xmlns:a16="http://schemas.microsoft.com/office/drawing/2014/main" id="{E74707A9-ACAA-DD0F-6FA1-E58163EE2300}"/>
              </a:ext>
            </a:extLst>
          </p:cNvPr>
          <p:cNvPicPr>
            <a:picLocks noChangeAspect="1"/>
          </p:cNvPicPr>
          <p:nvPr/>
        </p:nvPicPr>
        <p:blipFill>
          <a:blip r:embed="rId4"/>
          <a:stretch>
            <a:fillRect/>
          </a:stretch>
        </p:blipFill>
        <p:spPr>
          <a:xfrm>
            <a:off x="5859893" y="1230467"/>
            <a:ext cx="3041398" cy="2112279"/>
          </a:xfrm>
          <a:prstGeom prst="rect">
            <a:avLst/>
          </a:prstGeom>
        </p:spPr>
      </p:pic>
      <p:pic>
        <p:nvPicPr>
          <p:cNvPr id="22" name="Picture 21">
            <a:extLst>
              <a:ext uri="{FF2B5EF4-FFF2-40B4-BE49-F238E27FC236}">
                <a16:creationId xmlns:a16="http://schemas.microsoft.com/office/drawing/2014/main" id="{46BAB251-B82E-5373-1B2D-B12226D9DC6D}"/>
              </a:ext>
            </a:extLst>
          </p:cNvPr>
          <p:cNvPicPr>
            <a:picLocks noChangeAspect="1"/>
          </p:cNvPicPr>
          <p:nvPr/>
        </p:nvPicPr>
        <p:blipFill>
          <a:blip r:embed="rId5"/>
          <a:stretch>
            <a:fillRect/>
          </a:stretch>
        </p:blipFill>
        <p:spPr>
          <a:xfrm>
            <a:off x="8939062" y="1230467"/>
            <a:ext cx="3041398" cy="2112279"/>
          </a:xfrm>
          <a:prstGeom prst="rect">
            <a:avLst/>
          </a:prstGeom>
        </p:spPr>
      </p:pic>
      <p:grpSp>
        <p:nvGrpSpPr>
          <p:cNvPr id="32" name="Group 31">
            <a:extLst>
              <a:ext uri="{FF2B5EF4-FFF2-40B4-BE49-F238E27FC236}">
                <a16:creationId xmlns:a16="http://schemas.microsoft.com/office/drawing/2014/main" id="{B862E672-5FAD-05F8-3666-13F23B44155B}"/>
              </a:ext>
            </a:extLst>
          </p:cNvPr>
          <p:cNvGrpSpPr/>
          <p:nvPr/>
        </p:nvGrpSpPr>
        <p:grpSpPr>
          <a:xfrm>
            <a:off x="2990706" y="3429000"/>
            <a:ext cx="2773035" cy="3354570"/>
            <a:chOff x="2990706" y="3429000"/>
            <a:chExt cx="2773035" cy="3354570"/>
          </a:xfrm>
        </p:grpSpPr>
        <p:sp>
          <p:nvSpPr>
            <p:cNvPr id="9" name="Freeform: Shape 8">
              <a:extLst>
                <a:ext uri="{FF2B5EF4-FFF2-40B4-BE49-F238E27FC236}">
                  <a16:creationId xmlns:a16="http://schemas.microsoft.com/office/drawing/2014/main" id="{F630C990-584F-0BC8-FE76-A4DE02806831}"/>
                </a:ext>
              </a:extLst>
            </p:cNvPr>
            <p:cNvSpPr/>
            <p:nvPr/>
          </p:nvSpPr>
          <p:spPr>
            <a:xfrm>
              <a:off x="2990706" y="4003222"/>
              <a:ext cx="2773035" cy="2780348"/>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endParaRPr lang="en-US" sz="1300" kern="1200" dirty="0"/>
            </a:p>
          </p:txBody>
        </p:sp>
        <p:sp>
          <p:nvSpPr>
            <p:cNvPr id="10" name="Freeform: Shape 9">
              <a:extLst>
                <a:ext uri="{FF2B5EF4-FFF2-40B4-BE49-F238E27FC236}">
                  <a16:creationId xmlns:a16="http://schemas.microsoft.com/office/drawing/2014/main" id="{3D04C315-8691-8FF2-A988-980BB0138C40}"/>
                </a:ext>
              </a:extLst>
            </p:cNvPr>
            <p:cNvSpPr/>
            <p:nvPr/>
          </p:nvSpPr>
          <p:spPr>
            <a:xfrm>
              <a:off x="3946480" y="3429000"/>
              <a:ext cx="875626" cy="755293"/>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4">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2</a:t>
              </a:r>
            </a:p>
          </p:txBody>
        </p:sp>
        <p:sp>
          <p:nvSpPr>
            <p:cNvPr id="23" name="Content Placeholder 2">
              <a:extLst>
                <a:ext uri="{FF2B5EF4-FFF2-40B4-BE49-F238E27FC236}">
                  <a16:creationId xmlns:a16="http://schemas.microsoft.com/office/drawing/2014/main" id="{51D2FB51-3AD0-5CB6-94A6-3F40F5016971}"/>
                </a:ext>
              </a:extLst>
            </p:cNvPr>
            <p:cNvSpPr txBox="1">
              <a:spLocks/>
            </p:cNvSpPr>
            <p:nvPr/>
          </p:nvSpPr>
          <p:spPr>
            <a:xfrm>
              <a:off x="3008627" y="3916968"/>
              <a:ext cx="2737192" cy="257239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000" dirty="0">
                <a:solidFill>
                  <a:schemeClr val="accent1">
                    <a:lumMod val="20000"/>
                    <a:lumOff val="80000"/>
                  </a:schemeClr>
                </a:solidFill>
              </a:endParaRPr>
            </a:p>
            <a:p>
              <a:r>
                <a:rPr lang="en-US" sz="1400" b="1" dirty="0">
                  <a:solidFill>
                    <a:schemeClr val="accent1">
                      <a:lumMod val="20000"/>
                      <a:lumOff val="80000"/>
                    </a:schemeClr>
                  </a:solidFill>
                </a:rPr>
                <a:t>Weekday vs. Weekend Sales Analysis</a:t>
              </a:r>
              <a:r>
                <a:rPr lang="en-US" sz="1400" dirty="0">
                  <a:solidFill>
                    <a:schemeClr val="accent1">
                      <a:lumMod val="20000"/>
                      <a:lumOff val="80000"/>
                    </a:schemeClr>
                  </a:solidFill>
                </a:rPr>
                <a:t> </a:t>
              </a:r>
              <a:br>
                <a:rPr lang="en-US" sz="1400" dirty="0">
                  <a:solidFill>
                    <a:schemeClr val="accent1">
                      <a:lumMod val="20000"/>
                      <a:lumOff val="80000"/>
                    </a:schemeClr>
                  </a:solidFill>
                </a:rPr>
              </a:br>
              <a:r>
                <a:rPr lang="en-US" sz="1400" b="1" dirty="0">
                  <a:solidFill>
                    <a:schemeClr val="accent1">
                      <a:lumMod val="20000"/>
                      <a:lumOff val="80000"/>
                    </a:schemeClr>
                  </a:solidFill>
                </a:rPr>
                <a:t>Weekdays contribute 73% of total sales</a:t>
              </a:r>
              <a:r>
                <a:rPr lang="en-US" sz="1400" dirty="0">
                  <a:solidFill>
                    <a:schemeClr val="accent1">
                      <a:lumMod val="20000"/>
                      <a:lumOff val="80000"/>
                    </a:schemeClr>
                  </a:solidFill>
                </a:rPr>
                <a:t>, while </a:t>
              </a:r>
              <a:r>
                <a:rPr lang="en-US" sz="1400" b="1" dirty="0">
                  <a:solidFill>
                    <a:schemeClr val="accent1">
                      <a:lumMod val="20000"/>
                      <a:lumOff val="80000"/>
                    </a:schemeClr>
                  </a:solidFill>
                </a:rPr>
                <a:t>weekends account for only 27%</a:t>
              </a:r>
              <a:r>
                <a:rPr lang="en-US" sz="1400" dirty="0">
                  <a:solidFill>
                    <a:schemeClr val="accent1">
                      <a:lumMod val="20000"/>
                      <a:lumOff val="80000"/>
                    </a:schemeClr>
                  </a:solidFill>
                </a:rPr>
                <a:t>.</a:t>
              </a:r>
            </a:p>
            <a:p>
              <a:pPr>
                <a:buFont typeface="Arial" panose="020B0604020202020204" pitchFamily="34" charset="0"/>
                <a:buChar char="•"/>
              </a:pPr>
              <a:r>
                <a:rPr lang="en-US" sz="1400" dirty="0">
                  <a:solidFill>
                    <a:schemeClr val="accent1">
                      <a:lumMod val="20000"/>
                      <a:lumOff val="80000"/>
                    </a:schemeClr>
                  </a:solidFill>
                </a:rPr>
                <a:t>This indicates that the majority of transactions and revenue occur during working days, possibly due to B2B sales or consumer behavior favoring weekday purchases.</a:t>
              </a:r>
            </a:p>
            <a:p>
              <a:pPr marL="0" indent="0">
                <a:buNone/>
              </a:pPr>
              <a:endParaRPr lang="en-US" sz="2000" dirty="0">
                <a:solidFill>
                  <a:schemeClr val="accent1">
                    <a:lumMod val="20000"/>
                    <a:lumOff val="80000"/>
                  </a:schemeClr>
                </a:solidFill>
              </a:endParaRPr>
            </a:p>
          </p:txBody>
        </p:sp>
      </p:grpSp>
      <p:grpSp>
        <p:nvGrpSpPr>
          <p:cNvPr id="33" name="Group 32">
            <a:extLst>
              <a:ext uri="{FF2B5EF4-FFF2-40B4-BE49-F238E27FC236}">
                <a16:creationId xmlns:a16="http://schemas.microsoft.com/office/drawing/2014/main" id="{3A1276CA-FB1D-71B5-739C-0AC75AB02341}"/>
              </a:ext>
            </a:extLst>
          </p:cNvPr>
          <p:cNvGrpSpPr/>
          <p:nvPr/>
        </p:nvGrpSpPr>
        <p:grpSpPr>
          <a:xfrm>
            <a:off x="5863690" y="3436231"/>
            <a:ext cx="2929436" cy="3347339"/>
            <a:chOff x="5863690" y="3436231"/>
            <a:chExt cx="2929436" cy="3347339"/>
          </a:xfrm>
        </p:grpSpPr>
        <p:sp>
          <p:nvSpPr>
            <p:cNvPr id="11" name="Freeform: Shape 10">
              <a:extLst>
                <a:ext uri="{FF2B5EF4-FFF2-40B4-BE49-F238E27FC236}">
                  <a16:creationId xmlns:a16="http://schemas.microsoft.com/office/drawing/2014/main" id="{3252FACD-1627-8B64-7BAD-002490942786}"/>
                </a:ext>
              </a:extLst>
            </p:cNvPr>
            <p:cNvSpPr/>
            <p:nvPr/>
          </p:nvSpPr>
          <p:spPr>
            <a:xfrm>
              <a:off x="5863690" y="4003221"/>
              <a:ext cx="2929436" cy="2780349"/>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endParaRPr lang="en-US" sz="1300" kern="1200" dirty="0"/>
            </a:p>
          </p:txBody>
        </p:sp>
        <p:sp>
          <p:nvSpPr>
            <p:cNvPr id="12" name="Freeform: Shape 11">
              <a:extLst>
                <a:ext uri="{FF2B5EF4-FFF2-40B4-BE49-F238E27FC236}">
                  <a16:creationId xmlns:a16="http://schemas.microsoft.com/office/drawing/2014/main" id="{3F9946D5-94B4-AA56-7DD6-B4841D384BD6}"/>
                </a:ext>
              </a:extLst>
            </p:cNvPr>
            <p:cNvSpPr/>
            <p:nvPr/>
          </p:nvSpPr>
          <p:spPr>
            <a:xfrm>
              <a:off x="6926914" y="3436231"/>
              <a:ext cx="860960" cy="787872"/>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6">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3</a:t>
              </a:r>
            </a:p>
          </p:txBody>
        </p:sp>
        <p:sp>
          <p:nvSpPr>
            <p:cNvPr id="24" name="Content Placeholder 2">
              <a:extLst>
                <a:ext uri="{FF2B5EF4-FFF2-40B4-BE49-F238E27FC236}">
                  <a16:creationId xmlns:a16="http://schemas.microsoft.com/office/drawing/2014/main" id="{C7399649-3D3F-2E4B-9C09-973DB2284ADD}"/>
                </a:ext>
              </a:extLst>
            </p:cNvPr>
            <p:cNvSpPr txBox="1">
              <a:spLocks/>
            </p:cNvSpPr>
            <p:nvPr/>
          </p:nvSpPr>
          <p:spPr>
            <a:xfrm>
              <a:off x="5881612" y="4017288"/>
              <a:ext cx="2909869" cy="27522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700" dirty="0"/>
            </a:p>
            <a:p>
              <a:r>
                <a:rPr lang="en-US" sz="1400" b="1" dirty="0">
                  <a:solidFill>
                    <a:schemeClr val="accent1">
                      <a:lumMod val="20000"/>
                      <a:lumOff val="80000"/>
                    </a:schemeClr>
                  </a:solidFill>
                </a:rPr>
                <a:t>Quarterly Profit Distribution</a:t>
              </a:r>
              <a:r>
                <a:rPr lang="en-US" sz="1400" dirty="0">
                  <a:solidFill>
                    <a:schemeClr val="accent1">
                      <a:lumMod val="20000"/>
                      <a:lumOff val="80000"/>
                    </a:schemeClr>
                  </a:solidFill>
                </a:rPr>
                <a:t> The </a:t>
              </a:r>
              <a:r>
                <a:rPr lang="en-US" sz="1400" b="1" dirty="0">
                  <a:solidFill>
                    <a:schemeClr val="accent1">
                      <a:lumMod val="20000"/>
                      <a:lumOff val="80000"/>
                    </a:schemeClr>
                  </a:solidFill>
                </a:rPr>
                <a:t>highest profit was recorded in Q3 ($2.21M, 33%)</a:t>
              </a:r>
              <a:r>
                <a:rPr lang="en-US" sz="1400" dirty="0">
                  <a:solidFill>
                    <a:schemeClr val="accent1">
                      <a:lumMod val="20000"/>
                      <a:lumOff val="80000"/>
                    </a:schemeClr>
                  </a:solidFill>
                </a:rPr>
                <a:t>, followed by Q2 ($1.81M, 27%).</a:t>
              </a:r>
            </a:p>
            <a:p>
              <a:pPr>
                <a:buFont typeface="Arial" panose="020B0604020202020204" pitchFamily="34" charset="0"/>
                <a:buChar char="•"/>
              </a:pPr>
              <a:r>
                <a:rPr lang="en-US" sz="1400" b="1" dirty="0">
                  <a:solidFill>
                    <a:schemeClr val="accent1">
                      <a:lumMod val="20000"/>
                      <a:lumOff val="80000"/>
                    </a:schemeClr>
                  </a:solidFill>
                </a:rPr>
                <a:t>Q4 had the lowest profit share (16%)</a:t>
              </a:r>
              <a:r>
                <a:rPr lang="en-US" sz="1400" dirty="0">
                  <a:solidFill>
                    <a:schemeClr val="accent1">
                      <a:lumMod val="20000"/>
                      <a:lumOff val="80000"/>
                    </a:schemeClr>
                  </a:solidFill>
                </a:rPr>
                <a:t>, which may indicate seasonal slowdowns or lower demand.</a:t>
              </a:r>
            </a:p>
            <a:p>
              <a:pPr>
                <a:buFont typeface="Arial" panose="020B0604020202020204" pitchFamily="34" charset="0"/>
                <a:buChar char="•"/>
              </a:pPr>
              <a:r>
                <a:rPr lang="en-US" sz="1400" dirty="0">
                  <a:solidFill>
                    <a:schemeClr val="accent1">
                      <a:lumMod val="20000"/>
                      <a:lumOff val="80000"/>
                    </a:schemeClr>
                  </a:solidFill>
                </a:rPr>
                <a:t>Q1 contributed </a:t>
              </a:r>
              <a:r>
                <a:rPr lang="en-US" sz="1400" b="1" dirty="0">
                  <a:solidFill>
                    <a:schemeClr val="accent1">
                      <a:lumMod val="20000"/>
                      <a:lumOff val="80000"/>
                    </a:schemeClr>
                  </a:solidFill>
                </a:rPr>
                <a:t>24% of the total profit</a:t>
              </a:r>
              <a:r>
                <a:rPr lang="en-US" sz="1400" dirty="0">
                  <a:solidFill>
                    <a:schemeClr val="accent1">
                      <a:lumMod val="20000"/>
                      <a:lumOff val="80000"/>
                    </a:schemeClr>
                  </a:solidFill>
                </a:rPr>
                <a:t>, showing a moderate sales trend.</a:t>
              </a:r>
            </a:p>
            <a:p>
              <a:endParaRPr lang="en-US" sz="1700" dirty="0">
                <a:solidFill>
                  <a:schemeClr val="accent1">
                    <a:lumMod val="20000"/>
                    <a:lumOff val="80000"/>
                  </a:schemeClr>
                </a:solidFill>
              </a:endParaRPr>
            </a:p>
          </p:txBody>
        </p:sp>
      </p:grpSp>
      <p:grpSp>
        <p:nvGrpSpPr>
          <p:cNvPr id="34" name="Group 33">
            <a:extLst>
              <a:ext uri="{FF2B5EF4-FFF2-40B4-BE49-F238E27FC236}">
                <a16:creationId xmlns:a16="http://schemas.microsoft.com/office/drawing/2014/main" id="{DA648589-10A5-B011-87BA-3D1DFB7399FD}"/>
              </a:ext>
            </a:extLst>
          </p:cNvPr>
          <p:cNvGrpSpPr/>
          <p:nvPr/>
        </p:nvGrpSpPr>
        <p:grpSpPr>
          <a:xfrm>
            <a:off x="8990182" y="3427154"/>
            <a:ext cx="2839776" cy="3370482"/>
            <a:chOff x="8990182" y="3427154"/>
            <a:chExt cx="2839776" cy="3370482"/>
          </a:xfrm>
        </p:grpSpPr>
        <p:sp>
          <p:nvSpPr>
            <p:cNvPr id="13" name="Freeform: Shape 12">
              <a:extLst>
                <a:ext uri="{FF2B5EF4-FFF2-40B4-BE49-F238E27FC236}">
                  <a16:creationId xmlns:a16="http://schemas.microsoft.com/office/drawing/2014/main" id="{AD56A736-7A1D-066C-AAB3-3DBE54D3FB9D}"/>
                </a:ext>
              </a:extLst>
            </p:cNvPr>
            <p:cNvSpPr/>
            <p:nvPr/>
          </p:nvSpPr>
          <p:spPr>
            <a:xfrm>
              <a:off x="8990182" y="4017287"/>
              <a:ext cx="2839776" cy="2780349"/>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endParaRPr lang="en-US" sz="1300" kern="1200" dirty="0"/>
            </a:p>
          </p:txBody>
        </p:sp>
        <p:sp>
          <p:nvSpPr>
            <p:cNvPr id="14" name="Freeform: Shape 13">
              <a:extLst>
                <a:ext uri="{FF2B5EF4-FFF2-40B4-BE49-F238E27FC236}">
                  <a16:creationId xmlns:a16="http://schemas.microsoft.com/office/drawing/2014/main" id="{7E228F86-1270-50F0-4351-5484F392C1C4}"/>
                </a:ext>
              </a:extLst>
            </p:cNvPr>
            <p:cNvSpPr/>
            <p:nvPr/>
          </p:nvSpPr>
          <p:spPr>
            <a:xfrm>
              <a:off x="10065825" y="3427154"/>
              <a:ext cx="787872" cy="787872"/>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3">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4</a:t>
              </a:r>
            </a:p>
          </p:txBody>
        </p:sp>
        <p:sp>
          <p:nvSpPr>
            <p:cNvPr id="25" name="Content Placeholder 2">
              <a:extLst>
                <a:ext uri="{FF2B5EF4-FFF2-40B4-BE49-F238E27FC236}">
                  <a16:creationId xmlns:a16="http://schemas.microsoft.com/office/drawing/2014/main" id="{AFBE5923-0A24-4C4C-6138-78EE8C7D3ED5}"/>
                </a:ext>
              </a:extLst>
            </p:cNvPr>
            <p:cNvSpPr txBox="1">
              <a:spLocks/>
            </p:cNvSpPr>
            <p:nvPr/>
          </p:nvSpPr>
          <p:spPr>
            <a:xfrm>
              <a:off x="9022597" y="4017287"/>
              <a:ext cx="2749198" cy="275908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b="1" dirty="0">
                <a:solidFill>
                  <a:schemeClr val="accent1">
                    <a:lumMod val="20000"/>
                    <a:lumOff val="80000"/>
                  </a:schemeClr>
                </a:solidFill>
              </a:endParaRPr>
            </a:p>
            <a:p>
              <a:r>
                <a:rPr lang="en-US" sz="1400" b="1" dirty="0">
                  <a:solidFill>
                    <a:schemeClr val="accent1">
                      <a:lumMod val="20000"/>
                      <a:lumOff val="80000"/>
                    </a:schemeClr>
                  </a:solidFill>
                </a:rPr>
                <a:t>Monthly Profit Trend in 2013</a:t>
              </a:r>
              <a:r>
                <a:rPr lang="en-US" sz="1400" dirty="0">
                  <a:solidFill>
                    <a:schemeClr val="accent1">
                      <a:lumMod val="20000"/>
                      <a:lumOff val="80000"/>
                    </a:schemeClr>
                  </a:solidFill>
                </a:rPr>
                <a:t> </a:t>
              </a:r>
            </a:p>
            <a:p>
              <a:pPr>
                <a:buFont typeface="Arial" panose="020B0604020202020204" pitchFamily="34" charset="0"/>
                <a:buChar char="•"/>
              </a:pPr>
              <a:r>
                <a:rPr lang="en-US" sz="1400" b="1" dirty="0">
                  <a:solidFill>
                    <a:schemeClr val="accent1">
                      <a:lumMod val="20000"/>
                      <a:lumOff val="80000"/>
                    </a:schemeClr>
                  </a:solidFill>
                </a:rPr>
                <a:t>October, November, and December together contributed 33%</a:t>
              </a:r>
              <a:r>
                <a:rPr lang="en-US" sz="1400" dirty="0">
                  <a:solidFill>
                    <a:schemeClr val="accent1">
                      <a:lumMod val="20000"/>
                      <a:lumOff val="80000"/>
                    </a:schemeClr>
                  </a:solidFill>
                </a:rPr>
                <a:t> of the annual profit, highlighting a strong year-end performance.</a:t>
              </a:r>
            </a:p>
            <a:p>
              <a:pPr>
                <a:buFont typeface="Arial" panose="020B0604020202020204" pitchFamily="34" charset="0"/>
                <a:buChar char="•"/>
              </a:pPr>
              <a:r>
                <a:rPr lang="en-US" sz="1400" dirty="0">
                  <a:solidFill>
                    <a:schemeClr val="accent1">
                      <a:lumMod val="20000"/>
                      <a:lumOff val="80000"/>
                    </a:schemeClr>
                  </a:solidFill>
                </a:rPr>
                <a:t>The </a:t>
              </a:r>
              <a:r>
                <a:rPr lang="en-US" sz="1400" b="1" dirty="0">
                  <a:solidFill>
                    <a:schemeClr val="accent1">
                      <a:lumMod val="20000"/>
                      <a:lumOff val="80000"/>
                    </a:schemeClr>
                  </a:solidFill>
                </a:rPr>
                <a:t>highest profit month was December (776K)</a:t>
              </a:r>
              <a:r>
                <a:rPr lang="en-US" sz="1400" dirty="0">
                  <a:solidFill>
                    <a:schemeClr val="accent1">
                      <a:lumMod val="20000"/>
                      <a:lumOff val="80000"/>
                    </a:schemeClr>
                  </a:solidFill>
                </a:rPr>
                <a:t>, followed by </a:t>
              </a:r>
              <a:r>
                <a:rPr lang="en-US" sz="1400" b="1" dirty="0">
                  <a:solidFill>
                    <a:schemeClr val="accent1">
                      <a:lumMod val="20000"/>
                      <a:lumOff val="80000"/>
                    </a:schemeClr>
                  </a:solidFill>
                </a:rPr>
                <a:t>November (740K)</a:t>
              </a:r>
              <a:r>
                <a:rPr lang="en-US" sz="1400" dirty="0">
                  <a:solidFill>
                    <a:schemeClr val="accent1">
                      <a:lumMod val="20000"/>
                      <a:lumOff val="80000"/>
                    </a:schemeClr>
                  </a:solidFill>
                </a:rPr>
                <a:t>.</a:t>
              </a:r>
            </a:p>
            <a:p>
              <a:pPr>
                <a:buFont typeface="Arial" panose="020B0604020202020204" pitchFamily="34" charset="0"/>
                <a:buChar char="•"/>
              </a:pPr>
              <a:r>
                <a:rPr lang="en-US" sz="1400" dirty="0">
                  <a:solidFill>
                    <a:schemeClr val="accent1">
                      <a:lumMod val="20000"/>
                      <a:lumOff val="80000"/>
                    </a:schemeClr>
                  </a:solidFill>
                </a:rPr>
                <a:t>There was a consistent </a:t>
              </a:r>
              <a:r>
                <a:rPr lang="en-US" sz="1400" b="1" dirty="0">
                  <a:solidFill>
                    <a:schemeClr val="accent1">
                      <a:lumMod val="20000"/>
                      <a:lumOff val="80000"/>
                    </a:schemeClr>
                  </a:solidFill>
                </a:rPr>
                <a:t>growth trend from March to December</a:t>
              </a:r>
              <a:r>
                <a:rPr lang="en-US" sz="1400" dirty="0">
                  <a:solidFill>
                    <a:schemeClr val="accent1">
                      <a:lumMod val="20000"/>
                      <a:lumOff val="80000"/>
                    </a:schemeClr>
                  </a:solidFill>
                </a:rPr>
                <a:t>, showing an increase in sales momentum throughout the year.</a:t>
              </a:r>
            </a:p>
            <a:p>
              <a:endParaRPr lang="en-US" sz="2400" dirty="0">
                <a:solidFill>
                  <a:schemeClr val="accent1">
                    <a:lumMod val="20000"/>
                    <a:lumOff val="80000"/>
                  </a:schemeClr>
                </a:solidFill>
              </a:endParaRPr>
            </a:p>
          </p:txBody>
        </p:sp>
      </p:grpSp>
      <p:cxnSp>
        <p:nvCxnSpPr>
          <p:cNvPr id="26" name="Straight Connector 25">
            <a:extLst>
              <a:ext uri="{FF2B5EF4-FFF2-40B4-BE49-F238E27FC236}">
                <a16:creationId xmlns:a16="http://schemas.microsoft.com/office/drawing/2014/main" id="{01D974CC-6F65-74B5-3A05-1FBD25CAA8CA}"/>
              </a:ext>
            </a:extLst>
          </p:cNvPr>
          <p:cNvCxnSpPr>
            <a:cxnSpLocks/>
          </p:cNvCxnSpPr>
          <p:nvPr/>
        </p:nvCxnSpPr>
        <p:spPr>
          <a:xfrm flipV="1">
            <a:off x="2363255" y="871146"/>
            <a:ext cx="6897703" cy="29083"/>
          </a:xfrm>
          <a:prstGeom prst="line">
            <a:avLst/>
          </a:prstGeom>
          <a:ln w="57150"/>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11353A9E-D220-FE40-1C78-D1F8DC1310F8}"/>
              </a:ext>
            </a:extLst>
          </p:cNvPr>
          <p:cNvGrpSpPr/>
          <p:nvPr/>
        </p:nvGrpSpPr>
        <p:grpSpPr>
          <a:xfrm>
            <a:off x="108839" y="3470177"/>
            <a:ext cx="2773035" cy="3328350"/>
            <a:chOff x="108839" y="3470177"/>
            <a:chExt cx="2773035" cy="3328350"/>
          </a:xfrm>
        </p:grpSpPr>
        <p:sp>
          <p:nvSpPr>
            <p:cNvPr id="7" name="Freeform: Shape 6">
              <a:extLst>
                <a:ext uri="{FF2B5EF4-FFF2-40B4-BE49-F238E27FC236}">
                  <a16:creationId xmlns:a16="http://schemas.microsoft.com/office/drawing/2014/main" id="{59FB9F42-E61D-6F07-D69E-D3E49DA979B3}"/>
                </a:ext>
              </a:extLst>
            </p:cNvPr>
            <p:cNvSpPr/>
            <p:nvPr/>
          </p:nvSpPr>
          <p:spPr>
            <a:xfrm>
              <a:off x="108839" y="4018178"/>
              <a:ext cx="2773035" cy="2780349"/>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r>
                <a:rPr lang="en-US" sz="1300" kern="1200" dirty="0"/>
                <a:t>-</a:t>
              </a:r>
            </a:p>
          </p:txBody>
        </p:sp>
        <p:sp>
          <p:nvSpPr>
            <p:cNvPr id="8" name="Freeform: Shape 7">
              <a:extLst>
                <a:ext uri="{FF2B5EF4-FFF2-40B4-BE49-F238E27FC236}">
                  <a16:creationId xmlns:a16="http://schemas.microsoft.com/office/drawing/2014/main" id="{3C61A2DA-4439-FCD0-C9B7-26EF99270D1F}"/>
                </a:ext>
              </a:extLst>
            </p:cNvPr>
            <p:cNvSpPr/>
            <p:nvPr/>
          </p:nvSpPr>
          <p:spPr>
            <a:xfrm>
              <a:off x="1154887" y="3470177"/>
              <a:ext cx="852287" cy="787795"/>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1</a:t>
              </a:r>
            </a:p>
          </p:txBody>
        </p:sp>
        <p:sp>
          <p:nvSpPr>
            <p:cNvPr id="6" name="TextBox 5">
              <a:extLst>
                <a:ext uri="{FF2B5EF4-FFF2-40B4-BE49-F238E27FC236}">
                  <a16:creationId xmlns:a16="http://schemas.microsoft.com/office/drawing/2014/main" id="{0CFA4AC1-4878-DBC7-205D-59AF43631246}"/>
                </a:ext>
              </a:extLst>
            </p:cNvPr>
            <p:cNvSpPr txBox="1"/>
            <p:nvPr/>
          </p:nvSpPr>
          <p:spPr>
            <a:xfrm>
              <a:off x="193358" y="4257972"/>
              <a:ext cx="2585797" cy="2462213"/>
            </a:xfrm>
            <a:prstGeom prst="rect">
              <a:avLst/>
            </a:prstGeom>
            <a:noFill/>
          </p:spPr>
          <p:txBody>
            <a:bodyPr wrap="square" rtlCol="0">
              <a:spAutoFit/>
            </a:bodyPr>
            <a:lstStyle/>
            <a:p>
              <a:r>
                <a:rPr lang="en-US" sz="1400" b="1" dirty="0">
                  <a:solidFill>
                    <a:schemeClr val="accent1">
                      <a:lumMod val="20000"/>
                      <a:lumOff val="80000"/>
                    </a:schemeClr>
                  </a:solidFill>
                </a:rPr>
                <a:t>Profit Contribution by Year</a:t>
              </a:r>
              <a:r>
                <a:rPr lang="en-US" sz="1400" dirty="0">
                  <a:solidFill>
                    <a:schemeClr val="accent1">
                      <a:lumMod val="20000"/>
                      <a:lumOff val="80000"/>
                    </a:schemeClr>
                  </a:solidFill>
                </a:rPr>
                <a:t> (</a:t>
              </a:r>
              <a:r>
                <a:rPr lang="en-US" sz="1400" b="1" dirty="0">
                  <a:solidFill>
                    <a:schemeClr val="accent1">
                      <a:lumMod val="20000"/>
                      <a:lumOff val="80000"/>
                    </a:schemeClr>
                  </a:solidFill>
                </a:rPr>
                <a:t>2013 was the most profitable year</a:t>
              </a:r>
              <a:r>
                <a:rPr lang="en-US" sz="1400" dirty="0">
                  <a:solidFill>
                    <a:schemeClr val="accent1">
                      <a:lumMod val="20000"/>
                      <a:lumOff val="80000"/>
                    </a:schemeClr>
                  </a:solidFill>
                </a:rPr>
                <a:t>, contributing </a:t>
              </a:r>
              <a:r>
                <a:rPr lang="en-US" sz="1400" b="1" dirty="0">
                  <a:solidFill>
                    <a:schemeClr val="accent1">
                      <a:lumMod val="20000"/>
                      <a:lumOff val="80000"/>
                    </a:schemeClr>
                  </a:solidFill>
                </a:rPr>
                <a:t>99.64% of the total profit</a:t>
              </a:r>
              <a:r>
                <a:rPr lang="en-US" sz="1400" dirty="0">
                  <a:solidFill>
                    <a:schemeClr val="accent1">
                      <a:lumMod val="20000"/>
                      <a:lumOff val="80000"/>
                    </a:schemeClr>
                  </a:solidFill>
                </a:rPr>
                <a:t> across all years.</a:t>
              </a:r>
            </a:p>
            <a:p>
              <a:pPr>
                <a:buFont typeface="Arial" panose="020B0604020202020204" pitchFamily="34" charset="0"/>
                <a:buChar char="•"/>
              </a:pPr>
              <a:r>
                <a:rPr lang="en-US" sz="1400" dirty="0">
                  <a:solidFill>
                    <a:schemeClr val="accent1">
                      <a:lumMod val="20000"/>
                      <a:lumOff val="80000"/>
                    </a:schemeClr>
                  </a:solidFill>
                </a:rPr>
                <a:t>The highest profit recorded in </a:t>
              </a:r>
              <a:r>
                <a:rPr lang="en-US" sz="1400" b="1" dirty="0">
                  <a:solidFill>
                    <a:schemeClr val="accent1">
                      <a:lumMod val="20000"/>
                      <a:lumOff val="80000"/>
                    </a:schemeClr>
                  </a:solidFill>
                </a:rPr>
                <a:t>2013</a:t>
              </a:r>
              <a:r>
                <a:rPr lang="en-US" sz="1400" dirty="0">
                  <a:solidFill>
                    <a:schemeClr val="accent1">
                      <a:lumMod val="20000"/>
                      <a:lumOff val="80000"/>
                    </a:schemeClr>
                  </a:solidFill>
                </a:rPr>
                <a:t> was </a:t>
              </a:r>
              <a:r>
                <a:rPr lang="en-US" sz="1400" b="1" dirty="0">
                  <a:solidFill>
                    <a:schemeClr val="accent1">
                      <a:lumMod val="20000"/>
                      <a:lumOff val="80000"/>
                    </a:schemeClr>
                  </a:solidFill>
                </a:rPr>
                <a:t>$6.77M</a:t>
              </a:r>
              <a:r>
                <a:rPr lang="en-US" sz="1400" dirty="0">
                  <a:solidFill>
                    <a:schemeClr val="accent1">
                      <a:lumMod val="20000"/>
                      <a:lumOff val="80000"/>
                    </a:schemeClr>
                  </a:solidFill>
                </a:rPr>
                <a:t>, significantly surpassing other years.</a:t>
              </a:r>
            </a:p>
            <a:p>
              <a:pPr>
                <a:buFont typeface="Arial" panose="020B0604020202020204" pitchFamily="34" charset="0"/>
                <a:buChar char="•"/>
              </a:pPr>
              <a:r>
                <a:rPr lang="en-US" sz="1400" dirty="0">
                  <a:solidFill>
                    <a:schemeClr val="accent1">
                      <a:lumMod val="20000"/>
                      <a:lumOff val="80000"/>
                    </a:schemeClr>
                  </a:solidFill>
                </a:rPr>
                <a:t>The years </a:t>
              </a:r>
              <a:r>
                <a:rPr lang="en-US" sz="1400" b="1" dirty="0">
                  <a:solidFill>
                    <a:schemeClr val="accent1">
                      <a:lumMod val="20000"/>
                      <a:lumOff val="80000"/>
                    </a:schemeClr>
                  </a:solidFill>
                </a:rPr>
                <a:t>2010 and 2014 had minimal profits</a:t>
              </a:r>
              <a:r>
                <a:rPr lang="en-US" sz="1400" dirty="0">
                  <a:solidFill>
                    <a:schemeClr val="accent1">
                      <a:lumMod val="20000"/>
                      <a:lumOff val="80000"/>
                    </a:schemeClr>
                  </a:solidFill>
                </a:rPr>
                <a:t>, indicating either lower sales or high costs.</a:t>
              </a:r>
            </a:p>
            <a:p>
              <a:endParaRPr lang="en-IN" sz="1400" dirty="0"/>
            </a:p>
          </p:txBody>
        </p:sp>
      </p:grpSp>
    </p:spTree>
    <p:extLst>
      <p:ext uri="{BB962C8B-B14F-4D97-AF65-F5344CB8AC3E}">
        <p14:creationId xmlns:p14="http://schemas.microsoft.com/office/powerpoint/2010/main" val="2274755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1000"/>
                                        <p:tgtEl>
                                          <p:spTgt spid="32"/>
                                        </p:tgtEl>
                                      </p:cBhvr>
                                    </p:animEffect>
                                    <p:anim calcmode="lin" valueType="num">
                                      <p:cBhvr>
                                        <p:cTn id="29" dur="1000" fill="hold"/>
                                        <p:tgtEl>
                                          <p:spTgt spid="32"/>
                                        </p:tgtEl>
                                        <p:attrNameLst>
                                          <p:attrName>ppt_x</p:attrName>
                                        </p:attrNameLst>
                                      </p:cBhvr>
                                      <p:tavLst>
                                        <p:tav tm="0">
                                          <p:val>
                                            <p:strVal val="#ppt_x"/>
                                          </p:val>
                                        </p:tav>
                                        <p:tav tm="100000">
                                          <p:val>
                                            <p:strVal val="#ppt_x"/>
                                          </p:val>
                                        </p:tav>
                                      </p:tavLst>
                                    </p:anim>
                                    <p:anim calcmode="lin" valueType="num">
                                      <p:cBhvr>
                                        <p:cTn id="3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1000"/>
                                        <p:tgtEl>
                                          <p:spTgt spid="20"/>
                                        </p:tgtEl>
                                      </p:cBhvr>
                                    </p:animEffect>
                                    <p:anim calcmode="lin" valueType="num">
                                      <p:cBhvr>
                                        <p:cTn id="36" dur="1000" fill="hold"/>
                                        <p:tgtEl>
                                          <p:spTgt spid="20"/>
                                        </p:tgtEl>
                                        <p:attrNameLst>
                                          <p:attrName>ppt_x</p:attrName>
                                        </p:attrNameLst>
                                      </p:cBhvr>
                                      <p:tavLst>
                                        <p:tav tm="0">
                                          <p:val>
                                            <p:strVal val="#ppt_x"/>
                                          </p:val>
                                        </p:tav>
                                        <p:tav tm="100000">
                                          <p:val>
                                            <p:strVal val="#ppt_x"/>
                                          </p:val>
                                        </p:tav>
                                      </p:tavLst>
                                    </p:anim>
                                    <p:anim calcmode="lin" valueType="num">
                                      <p:cBhvr>
                                        <p:cTn id="3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1000"/>
                                        <p:tgtEl>
                                          <p:spTgt spid="33"/>
                                        </p:tgtEl>
                                      </p:cBhvr>
                                    </p:animEffect>
                                    <p:anim calcmode="lin" valueType="num">
                                      <p:cBhvr>
                                        <p:cTn id="43" dur="1000" fill="hold"/>
                                        <p:tgtEl>
                                          <p:spTgt spid="33"/>
                                        </p:tgtEl>
                                        <p:attrNameLst>
                                          <p:attrName>ppt_x</p:attrName>
                                        </p:attrNameLst>
                                      </p:cBhvr>
                                      <p:tavLst>
                                        <p:tav tm="0">
                                          <p:val>
                                            <p:strVal val="#ppt_x"/>
                                          </p:val>
                                        </p:tav>
                                        <p:tav tm="100000">
                                          <p:val>
                                            <p:strVal val="#ppt_x"/>
                                          </p:val>
                                        </p:tav>
                                      </p:tavLst>
                                    </p:anim>
                                    <p:anim calcmode="lin" valueType="num">
                                      <p:cBhvr>
                                        <p:cTn id="4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anim calcmode="lin" valueType="num">
                                      <p:cBhvr>
                                        <p:cTn id="57" dur="1000" fill="hold"/>
                                        <p:tgtEl>
                                          <p:spTgt spid="34"/>
                                        </p:tgtEl>
                                        <p:attrNameLst>
                                          <p:attrName>ppt_x</p:attrName>
                                        </p:attrNameLst>
                                      </p:cBhvr>
                                      <p:tavLst>
                                        <p:tav tm="0">
                                          <p:val>
                                            <p:strVal val="#ppt_x"/>
                                          </p:val>
                                        </p:tav>
                                        <p:tav tm="100000">
                                          <p:val>
                                            <p:strVal val="#ppt_x"/>
                                          </p:val>
                                        </p:tav>
                                      </p:tavLst>
                                    </p:anim>
                                    <p:anim calcmode="lin" valueType="num">
                                      <p:cBhvr>
                                        <p:cTn id="58"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554519-0424-827B-8655-B6A7213D9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5B57D-EBDE-9DC9-D3ED-1E1176537717}"/>
              </a:ext>
            </a:extLst>
          </p:cNvPr>
          <p:cNvSpPr>
            <a:spLocks noGrp="1"/>
          </p:cNvSpPr>
          <p:nvPr>
            <p:ph type="title"/>
          </p:nvPr>
        </p:nvSpPr>
        <p:spPr>
          <a:xfrm>
            <a:off x="1234173" y="169911"/>
            <a:ext cx="9175897" cy="907710"/>
          </a:xfrm>
        </p:spPr>
        <p:txBody>
          <a:bodyPr anchor="t">
            <a:normAutofit/>
          </a:bodyPr>
          <a:lstStyle/>
          <a:p>
            <a:pPr defTabSz="914400"/>
            <a:r>
              <a:rPr lang="en-IN" sz="4900" b="1" dirty="0"/>
              <a:t>Product &amp; Customer Analysis</a:t>
            </a:r>
          </a:p>
        </p:txBody>
      </p:sp>
      <p:cxnSp>
        <p:nvCxnSpPr>
          <p:cNvPr id="37" name="Straight Connector 36">
            <a:extLst>
              <a:ext uri="{FF2B5EF4-FFF2-40B4-BE49-F238E27FC236}">
                <a16:creationId xmlns:a16="http://schemas.microsoft.com/office/drawing/2014/main" id="{2B42C891-64BD-5C29-C503-582AD4D8C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02773" y="871146"/>
            <a:ext cx="552705"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4F458D4F-4A96-1623-FAFF-2FA278A18066}"/>
              </a:ext>
            </a:extLst>
          </p:cNvPr>
          <p:cNvGrpSpPr/>
          <p:nvPr/>
        </p:nvGrpSpPr>
        <p:grpSpPr>
          <a:xfrm>
            <a:off x="2989061" y="3429000"/>
            <a:ext cx="2774680" cy="3354570"/>
            <a:chOff x="2989061" y="3429000"/>
            <a:chExt cx="2774680" cy="3354570"/>
          </a:xfrm>
        </p:grpSpPr>
        <p:sp>
          <p:nvSpPr>
            <p:cNvPr id="9" name="Freeform: Shape 8">
              <a:extLst>
                <a:ext uri="{FF2B5EF4-FFF2-40B4-BE49-F238E27FC236}">
                  <a16:creationId xmlns:a16="http://schemas.microsoft.com/office/drawing/2014/main" id="{EF28FAB2-519C-F6A9-93A2-8F5D81DAE21F}"/>
                </a:ext>
              </a:extLst>
            </p:cNvPr>
            <p:cNvSpPr/>
            <p:nvPr/>
          </p:nvSpPr>
          <p:spPr>
            <a:xfrm>
              <a:off x="2990706" y="4003222"/>
              <a:ext cx="2773035" cy="2780348"/>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endParaRPr lang="en-US" sz="1300" kern="1200" dirty="0"/>
            </a:p>
          </p:txBody>
        </p:sp>
        <p:sp>
          <p:nvSpPr>
            <p:cNvPr id="10" name="Freeform: Shape 9">
              <a:extLst>
                <a:ext uri="{FF2B5EF4-FFF2-40B4-BE49-F238E27FC236}">
                  <a16:creationId xmlns:a16="http://schemas.microsoft.com/office/drawing/2014/main" id="{9EDF0A9D-5BE8-A621-C292-F86CB1246EBF}"/>
                </a:ext>
              </a:extLst>
            </p:cNvPr>
            <p:cNvSpPr/>
            <p:nvPr/>
          </p:nvSpPr>
          <p:spPr>
            <a:xfrm>
              <a:off x="3946480" y="3429000"/>
              <a:ext cx="875626" cy="802335"/>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4">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2</a:t>
              </a:r>
            </a:p>
          </p:txBody>
        </p:sp>
        <p:sp>
          <p:nvSpPr>
            <p:cNvPr id="23" name="Content Placeholder 2">
              <a:extLst>
                <a:ext uri="{FF2B5EF4-FFF2-40B4-BE49-F238E27FC236}">
                  <a16:creationId xmlns:a16="http://schemas.microsoft.com/office/drawing/2014/main" id="{38A7062F-7EBC-28A1-93AB-428E23BB9695}"/>
                </a:ext>
              </a:extLst>
            </p:cNvPr>
            <p:cNvSpPr txBox="1">
              <a:spLocks/>
            </p:cNvSpPr>
            <p:nvPr/>
          </p:nvSpPr>
          <p:spPr>
            <a:xfrm>
              <a:off x="2989061" y="4096399"/>
              <a:ext cx="2737192" cy="263943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000" dirty="0">
                <a:solidFill>
                  <a:schemeClr val="accent1">
                    <a:lumMod val="20000"/>
                    <a:lumOff val="80000"/>
                  </a:schemeClr>
                </a:solidFill>
              </a:endParaRPr>
            </a:p>
            <a:p>
              <a:endParaRPr lang="en-US" sz="1500" b="1" dirty="0">
                <a:solidFill>
                  <a:schemeClr val="accent1">
                    <a:lumMod val="20000"/>
                    <a:lumOff val="80000"/>
                  </a:schemeClr>
                </a:solidFill>
              </a:endParaRPr>
            </a:p>
            <a:p>
              <a:r>
                <a:rPr lang="en-US" sz="1500" b="1" dirty="0">
                  <a:solidFill>
                    <a:schemeClr val="accent1">
                      <a:lumMod val="20000"/>
                      <a:lumOff val="80000"/>
                    </a:schemeClr>
                  </a:solidFill>
                </a:rPr>
                <a:t>Top 5 Customers Profit Contribution</a:t>
              </a:r>
              <a:endParaRPr lang="en-US" sz="1500" dirty="0">
                <a:solidFill>
                  <a:schemeClr val="accent1">
                    <a:lumMod val="20000"/>
                    <a:lumOff val="80000"/>
                  </a:schemeClr>
                </a:solidFill>
              </a:endParaRPr>
            </a:p>
            <a:p>
              <a:pPr>
                <a:buFont typeface="Arial" panose="020B0604020202020204" pitchFamily="34" charset="0"/>
                <a:buChar char="•"/>
              </a:pPr>
              <a:r>
                <a:rPr lang="en-US" sz="1500" dirty="0">
                  <a:solidFill>
                    <a:schemeClr val="accent1">
                      <a:lumMod val="20000"/>
                      <a:lumOff val="80000"/>
                    </a:schemeClr>
                  </a:solidFill>
                </a:rPr>
                <a:t>The </a:t>
              </a:r>
              <a:r>
                <a:rPr lang="en-US" sz="1500" b="1" dirty="0">
                  <a:solidFill>
                    <a:schemeClr val="accent1">
                      <a:lumMod val="20000"/>
                      <a:lumOff val="80000"/>
                    </a:schemeClr>
                  </a:solidFill>
                </a:rPr>
                <a:t>top 5 customers contribute only 0.2% of the total profit</a:t>
              </a:r>
              <a:r>
                <a:rPr lang="en-US" sz="1500" dirty="0">
                  <a:solidFill>
                    <a:schemeClr val="accent1">
                      <a:lumMod val="20000"/>
                      <a:lumOff val="80000"/>
                    </a:schemeClr>
                  </a:solidFill>
                </a:rPr>
                <a:t>, while </a:t>
              </a:r>
              <a:r>
                <a:rPr lang="en-US" sz="1500" b="1" dirty="0">
                  <a:solidFill>
                    <a:schemeClr val="accent1">
                      <a:lumMod val="20000"/>
                      <a:lumOff val="80000"/>
                    </a:schemeClr>
                  </a:solidFill>
                </a:rPr>
                <a:t>99.8% of profit comes from other customers</a:t>
              </a:r>
              <a:r>
                <a:rPr lang="en-US" sz="1500" dirty="0">
                  <a:solidFill>
                    <a:schemeClr val="accent1">
                      <a:lumMod val="20000"/>
                      <a:lumOff val="80000"/>
                    </a:schemeClr>
                  </a:solidFill>
                </a:rPr>
                <a:t>.</a:t>
              </a:r>
            </a:p>
            <a:p>
              <a:pPr marL="0" indent="0">
                <a:buNone/>
              </a:pPr>
              <a:endParaRPr lang="en-US" sz="2000" dirty="0">
                <a:solidFill>
                  <a:schemeClr val="accent1">
                    <a:lumMod val="20000"/>
                    <a:lumOff val="80000"/>
                  </a:schemeClr>
                </a:solidFill>
              </a:endParaRPr>
            </a:p>
          </p:txBody>
        </p:sp>
      </p:grpSp>
      <p:grpSp>
        <p:nvGrpSpPr>
          <p:cNvPr id="51" name="Group 50">
            <a:extLst>
              <a:ext uri="{FF2B5EF4-FFF2-40B4-BE49-F238E27FC236}">
                <a16:creationId xmlns:a16="http://schemas.microsoft.com/office/drawing/2014/main" id="{4F3AFB1D-7950-5343-5B6D-A715FFCC8FB5}"/>
              </a:ext>
            </a:extLst>
          </p:cNvPr>
          <p:cNvGrpSpPr/>
          <p:nvPr/>
        </p:nvGrpSpPr>
        <p:grpSpPr>
          <a:xfrm>
            <a:off x="5863690" y="3436231"/>
            <a:ext cx="2929436" cy="3347339"/>
            <a:chOff x="5863690" y="3436231"/>
            <a:chExt cx="2929436" cy="3347339"/>
          </a:xfrm>
        </p:grpSpPr>
        <p:sp>
          <p:nvSpPr>
            <p:cNvPr id="11" name="Freeform: Shape 10">
              <a:extLst>
                <a:ext uri="{FF2B5EF4-FFF2-40B4-BE49-F238E27FC236}">
                  <a16:creationId xmlns:a16="http://schemas.microsoft.com/office/drawing/2014/main" id="{9E24BADF-DA1C-3745-6211-0AC714154AAA}"/>
                </a:ext>
              </a:extLst>
            </p:cNvPr>
            <p:cNvSpPr/>
            <p:nvPr/>
          </p:nvSpPr>
          <p:spPr>
            <a:xfrm>
              <a:off x="5863690" y="4003221"/>
              <a:ext cx="2929436" cy="2780349"/>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endParaRPr lang="en-US" sz="1300" kern="1200" dirty="0"/>
            </a:p>
          </p:txBody>
        </p:sp>
        <p:sp>
          <p:nvSpPr>
            <p:cNvPr id="12" name="Freeform: Shape 11">
              <a:extLst>
                <a:ext uri="{FF2B5EF4-FFF2-40B4-BE49-F238E27FC236}">
                  <a16:creationId xmlns:a16="http://schemas.microsoft.com/office/drawing/2014/main" id="{96DA5AE1-CFC1-0278-3B2C-877E086E8523}"/>
                </a:ext>
              </a:extLst>
            </p:cNvPr>
            <p:cNvSpPr/>
            <p:nvPr/>
          </p:nvSpPr>
          <p:spPr>
            <a:xfrm>
              <a:off x="6926914" y="3436231"/>
              <a:ext cx="860960" cy="787872"/>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6">
                <a:hueOff val="0"/>
                <a:satOff val="0"/>
                <a:lumOff val="0"/>
                <a:alphaOff val="0"/>
              </a:schemeClr>
            </a:lnRef>
            <a:fillRef idx="1">
              <a:schemeClr val="accent6">
                <a:hueOff val="0"/>
                <a:satOff val="0"/>
                <a:lumOff val="0"/>
                <a:alphaOff val="0"/>
              </a:schemeClr>
            </a:fillRef>
            <a:effectRef idx="1">
              <a:schemeClr val="accent6">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3</a:t>
              </a:r>
            </a:p>
          </p:txBody>
        </p:sp>
        <p:sp>
          <p:nvSpPr>
            <p:cNvPr id="24" name="Content Placeholder 2">
              <a:extLst>
                <a:ext uri="{FF2B5EF4-FFF2-40B4-BE49-F238E27FC236}">
                  <a16:creationId xmlns:a16="http://schemas.microsoft.com/office/drawing/2014/main" id="{69F75AA2-FFCA-070A-6A04-A7907707152E}"/>
                </a:ext>
              </a:extLst>
            </p:cNvPr>
            <p:cNvSpPr txBox="1">
              <a:spLocks/>
            </p:cNvSpPr>
            <p:nvPr/>
          </p:nvSpPr>
          <p:spPr>
            <a:xfrm>
              <a:off x="5923308" y="4096398"/>
              <a:ext cx="2868173" cy="267314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1700" dirty="0"/>
            </a:p>
            <a:p>
              <a:r>
                <a:rPr lang="en-US" sz="1500" b="1" dirty="0">
                  <a:solidFill>
                    <a:schemeClr val="accent1">
                      <a:lumMod val="20000"/>
                      <a:lumOff val="80000"/>
                    </a:schemeClr>
                  </a:solidFill>
                </a:rPr>
                <a:t>Profit by Product </a:t>
              </a:r>
              <a:r>
                <a:rPr lang="en-US" sz="1500" b="1" dirty="0" err="1">
                  <a:solidFill>
                    <a:schemeClr val="accent1">
                      <a:lumMod val="20000"/>
                      <a:lumOff val="80000"/>
                    </a:schemeClr>
                  </a:solidFill>
                </a:rPr>
                <a:t>Colour</a:t>
              </a:r>
              <a:r>
                <a:rPr lang="en-US" sz="1500" dirty="0">
                  <a:solidFill>
                    <a:schemeClr val="accent1">
                      <a:lumMod val="20000"/>
                      <a:lumOff val="80000"/>
                    </a:schemeClr>
                  </a:solidFill>
                </a:rPr>
                <a:t> (</a:t>
              </a:r>
              <a:r>
                <a:rPr lang="en-US" sz="1500" b="1" dirty="0">
                  <a:solidFill>
                    <a:schemeClr val="accent1">
                      <a:lumMod val="20000"/>
                      <a:lumOff val="80000"/>
                    </a:schemeClr>
                  </a:solidFill>
                </a:rPr>
                <a:t>Black-colored products generate the highest profit ($3.75M)</a:t>
              </a:r>
              <a:r>
                <a:rPr lang="en-US" sz="1500" dirty="0">
                  <a:solidFill>
                    <a:schemeClr val="accent1">
                      <a:lumMod val="20000"/>
                      <a:lumOff val="80000"/>
                    </a:schemeClr>
                  </a:solidFill>
                </a:rPr>
                <a:t>, followed by </a:t>
              </a:r>
              <a:r>
                <a:rPr lang="en-US" sz="1500" b="1" dirty="0">
                  <a:solidFill>
                    <a:schemeClr val="accent1">
                      <a:lumMod val="20000"/>
                      <a:lumOff val="80000"/>
                    </a:schemeClr>
                  </a:solidFill>
                </a:rPr>
                <a:t>Red ($3.03M) and Silver ($2.33M)</a:t>
              </a:r>
              <a:r>
                <a:rPr lang="en-US" sz="1500" dirty="0">
                  <a:solidFill>
                    <a:schemeClr val="accent1">
                      <a:lumMod val="20000"/>
                      <a:lumOff val="80000"/>
                    </a:schemeClr>
                  </a:solidFill>
                </a:rPr>
                <a:t>.</a:t>
              </a:r>
            </a:p>
            <a:p>
              <a:pPr>
                <a:buFont typeface="Arial" panose="020B0604020202020204" pitchFamily="34" charset="0"/>
                <a:buChar char="•"/>
              </a:pPr>
              <a:r>
                <a:rPr lang="en-US" sz="1500" b="1" dirty="0">
                  <a:solidFill>
                    <a:schemeClr val="accent1">
                      <a:lumMod val="20000"/>
                      <a:lumOff val="80000"/>
                    </a:schemeClr>
                  </a:solidFill>
                </a:rPr>
                <a:t>Yellow, Blue, and other colors contribute comparatively less</a:t>
              </a:r>
              <a:r>
                <a:rPr lang="en-US" sz="1500" dirty="0">
                  <a:solidFill>
                    <a:schemeClr val="accent1">
                      <a:lumMod val="20000"/>
                      <a:lumOff val="80000"/>
                    </a:schemeClr>
                  </a:solidFill>
                </a:rPr>
                <a:t>.</a:t>
              </a:r>
            </a:p>
            <a:p>
              <a:endParaRPr lang="en-US" sz="1700" dirty="0">
                <a:solidFill>
                  <a:schemeClr val="accent1">
                    <a:lumMod val="20000"/>
                    <a:lumOff val="80000"/>
                  </a:schemeClr>
                </a:solidFill>
              </a:endParaRPr>
            </a:p>
          </p:txBody>
        </p:sp>
      </p:grpSp>
      <p:grpSp>
        <p:nvGrpSpPr>
          <p:cNvPr id="52" name="Group 51">
            <a:extLst>
              <a:ext uri="{FF2B5EF4-FFF2-40B4-BE49-F238E27FC236}">
                <a16:creationId xmlns:a16="http://schemas.microsoft.com/office/drawing/2014/main" id="{E99D29E6-B376-819A-8C51-729A340BC905}"/>
              </a:ext>
            </a:extLst>
          </p:cNvPr>
          <p:cNvGrpSpPr/>
          <p:nvPr/>
        </p:nvGrpSpPr>
        <p:grpSpPr>
          <a:xfrm>
            <a:off x="8990182" y="3427154"/>
            <a:ext cx="2839776" cy="3370482"/>
            <a:chOff x="8990182" y="3427154"/>
            <a:chExt cx="2839776" cy="3370482"/>
          </a:xfrm>
        </p:grpSpPr>
        <p:sp>
          <p:nvSpPr>
            <p:cNvPr id="13" name="Freeform: Shape 12">
              <a:extLst>
                <a:ext uri="{FF2B5EF4-FFF2-40B4-BE49-F238E27FC236}">
                  <a16:creationId xmlns:a16="http://schemas.microsoft.com/office/drawing/2014/main" id="{3E45B1D2-979E-8553-060E-D66464E1A056}"/>
                </a:ext>
              </a:extLst>
            </p:cNvPr>
            <p:cNvSpPr/>
            <p:nvPr/>
          </p:nvSpPr>
          <p:spPr>
            <a:xfrm>
              <a:off x="8990182" y="4017287"/>
              <a:ext cx="2839776" cy="2780349"/>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endParaRPr lang="en-US" sz="1300" kern="1200" dirty="0"/>
            </a:p>
          </p:txBody>
        </p:sp>
        <p:sp>
          <p:nvSpPr>
            <p:cNvPr id="14" name="Freeform: Shape 13">
              <a:extLst>
                <a:ext uri="{FF2B5EF4-FFF2-40B4-BE49-F238E27FC236}">
                  <a16:creationId xmlns:a16="http://schemas.microsoft.com/office/drawing/2014/main" id="{7B0792CF-C48E-3093-83DC-73D99B612C74}"/>
                </a:ext>
              </a:extLst>
            </p:cNvPr>
            <p:cNvSpPr/>
            <p:nvPr/>
          </p:nvSpPr>
          <p:spPr>
            <a:xfrm>
              <a:off x="10065825" y="3427154"/>
              <a:ext cx="787872" cy="787872"/>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3">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4</a:t>
              </a:r>
            </a:p>
          </p:txBody>
        </p:sp>
        <p:sp>
          <p:nvSpPr>
            <p:cNvPr id="25" name="Content Placeholder 2">
              <a:extLst>
                <a:ext uri="{FF2B5EF4-FFF2-40B4-BE49-F238E27FC236}">
                  <a16:creationId xmlns:a16="http://schemas.microsoft.com/office/drawing/2014/main" id="{4ED32A5E-6B28-9A08-A760-8EF9E9F39BCE}"/>
                </a:ext>
              </a:extLst>
            </p:cNvPr>
            <p:cNvSpPr txBox="1">
              <a:spLocks/>
            </p:cNvSpPr>
            <p:nvPr/>
          </p:nvSpPr>
          <p:spPr>
            <a:xfrm>
              <a:off x="9048345" y="4215026"/>
              <a:ext cx="2723449" cy="2561344"/>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1400" b="1" dirty="0">
                <a:solidFill>
                  <a:schemeClr val="accent1">
                    <a:lumMod val="20000"/>
                    <a:lumOff val="80000"/>
                  </a:schemeClr>
                </a:solidFill>
              </a:endParaRPr>
            </a:p>
            <a:p>
              <a:r>
                <a:rPr lang="en-US" sz="1600" b="1" dirty="0">
                  <a:solidFill>
                    <a:schemeClr val="accent1">
                      <a:lumMod val="20000"/>
                      <a:lumOff val="80000"/>
                    </a:schemeClr>
                  </a:solidFill>
                </a:rPr>
                <a:t>Profit Contribution by Age Group</a:t>
              </a:r>
              <a:r>
                <a:rPr lang="en-US" sz="1600" dirty="0">
                  <a:solidFill>
                    <a:schemeClr val="accent1">
                      <a:lumMod val="20000"/>
                      <a:lumOff val="80000"/>
                    </a:schemeClr>
                  </a:solidFill>
                </a:rPr>
                <a:t> </a:t>
              </a:r>
              <a:br>
                <a:rPr lang="en-US" sz="1600" dirty="0">
                  <a:solidFill>
                    <a:schemeClr val="accent1">
                      <a:lumMod val="20000"/>
                      <a:lumOff val="80000"/>
                    </a:schemeClr>
                  </a:solidFill>
                </a:rPr>
              </a:br>
              <a:r>
                <a:rPr lang="en-US" sz="1600" dirty="0">
                  <a:solidFill>
                    <a:schemeClr val="accent1">
                      <a:lumMod val="20000"/>
                      <a:lumOff val="80000"/>
                    </a:schemeClr>
                  </a:solidFill>
                </a:rPr>
                <a:t>The </a:t>
              </a:r>
              <a:r>
                <a:rPr lang="en-US" sz="1600" b="1" dirty="0">
                  <a:solidFill>
                    <a:schemeClr val="accent1">
                      <a:lumMod val="20000"/>
                      <a:lumOff val="80000"/>
                    </a:schemeClr>
                  </a:solidFill>
                </a:rPr>
                <a:t>50-54 age group contributes the highest profit (35%)</a:t>
              </a:r>
              <a:r>
                <a:rPr lang="en-US" sz="1600" dirty="0">
                  <a:solidFill>
                    <a:schemeClr val="accent1">
                      <a:lumMod val="20000"/>
                      <a:lumOff val="80000"/>
                    </a:schemeClr>
                  </a:solidFill>
                </a:rPr>
                <a:t>, totaling </a:t>
              </a:r>
              <a:r>
                <a:rPr lang="en-US" sz="1600" b="1" dirty="0">
                  <a:solidFill>
                    <a:schemeClr val="accent1">
                      <a:lumMod val="20000"/>
                      <a:lumOff val="80000"/>
                    </a:schemeClr>
                  </a:solidFill>
                </a:rPr>
                <a:t>$4.28M</a:t>
              </a:r>
              <a:r>
                <a:rPr lang="en-US" sz="1600" dirty="0">
                  <a:solidFill>
                    <a:schemeClr val="accent1">
                      <a:lumMod val="20000"/>
                      <a:lumOff val="80000"/>
                    </a:schemeClr>
                  </a:solidFill>
                </a:rPr>
                <a:t>.</a:t>
              </a:r>
            </a:p>
            <a:p>
              <a:pPr>
                <a:buFont typeface="Arial" panose="020B0604020202020204" pitchFamily="34" charset="0"/>
                <a:buChar char="•"/>
              </a:pPr>
              <a:r>
                <a:rPr lang="en-US" sz="1600" dirty="0">
                  <a:solidFill>
                    <a:schemeClr val="accent1">
                      <a:lumMod val="20000"/>
                      <a:lumOff val="80000"/>
                    </a:schemeClr>
                  </a:solidFill>
                </a:rPr>
                <a:t>The </a:t>
              </a:r>
              <a:r>
                <a:rPr lang="en-US" sz="1600" b="1" dirty="0">
                  <a:solidFill>
                    <a:schemeClr val="accent1">
                      <a:lumMod val="20000"/>
                      <a:lumOff val="80000"/>
                    </a:schemeClr>
                  </a:solidFill>
                </a:rPr>
                <a:t>45-49 and 55-59 age groups also show strong profit generation</a:t>
              </a:r>
              <a:r>
                <a:rPr lang="en-US" sz="1600" dirty="0">
                  <a:solidFill>
                    <a:schemeClr val="accent1">
                      <a:lumMod val="20000"/>
                      <a:lumOff val="80000"/>
                    </a:schemeClr>
                  </a:solidFill>
                </a:rPr>
                <a:t>, while </a:t>
              </a:r>
              <a:r>
                <a:rPr lang="en-US" sz="1600" b="1" dirty="0">
                  <a:solidFill>
                    <a:schemeClr val="accent1">
                      <a:lumMod val="20000"/>
                      <a:lumOff val="80000"/>
                    </a:schemeClr>
                  </a:solidFill>
                </a:rPr>
                <a:t>younger (0-39) and older (70+) age groups contribute the least</a:t>
              </a:r>
              <a:r>
                <a:rPr lang="en-US" sz="1600" dirty="0">
                  <a:solidFill>
                    <a:schemeClr val="accent1">
                      <a:lumMod val="20000"/>
                      <a:lumOff val="80000"/>
                    </a:schemeClr>
                  </a:solidFill>
                </a:rPr>
                <a:t>.</a:t>
              </a:r>
            </a:p>
            <a:p>
              <a:endParaRPr lang="en-US" sz="2400" dirty="0">
                <a:solidFill>
                  <a:schemeClr val="accent1">
                    <a:lumMod val="20000"/>
                    <a:lumOff val="80000"/>
                  </a:schemeClr>
                </a:solidFill>
              </a:endParaRPr>
            </a:p>
          </p:txBody>
        </p:sp>
      </p:grpSp>
      <p:cxnSp>
        <p:nvCxnSpPr>
          <p:cNvPr id="26" name="Straight Connector 25">
            <a:extLst>
              <a:ext uri="{FF2B5EF4-FFF2-40B4-BE49-F238E27FC236}">
                <a16:creationId xmlns:a16="http://schemas.microsoft.com/office/drawing/2014/main" id="{295A235A-FBED-A484-6D9A-F5EA823737EA}"/>
              </a:ext>
            </a:extLst>
          </p:cNvPr>
          <p:cNvCxnSpPr>
            <a:cxnSpLocks/>
          </p:cNvCxnSpPr>
          <p:nvPr/>
        </p:nvCxnSpPr>
        <p:spPr>
          <a:xfrm>
            <a:off x="2126512" y="900229"/>
            <a:ext cx="7378995" cy="0"/>
          </a:xfrm>
          <a:prstGeom prst="line">
            <a:avLst/>
          </a:prstGeom>
          <a:ln w="57150"/>
        </p:spPr>
        <p:style>
          <a:lnRef idx="2">
            <a:schemeClr val="accent1"/>
          </a:lnRef>
          <a:fillRef idx="0">
            <a:schemeClr val="accent1"/>
          </a:fillRef>
          <a:effectRef idx="1">
            <a:schemeClr val="accent1"/>
          </a:effectRef>
          <a:fontRef idx="minor">
            <a:schemeClr val="tx1"/>
          </a:fontRef>
        </p:style>
      </p:cxnSp>
      <p:pic>
        <p:nvPicPr>
          <p:cNvPr id="29" name="Picture 28">
            <a:extLst>
              <a:ext uri="{FF2B5EF4-FFF2-40B4-BE49-F238E27FC236}">
                <a16:creationId xmlns:a16="http://schemas.microsoft.com/office/drawing/2014/main" id="{BBC9E25E-A926-8259-3C87-3BD5C6F72345}"/>
              </a:ext>
            </a:extLst>
          </p:cNvPr>
          <p:cNvPicPr>
            <a:picLocks noChangeAspect="1"/>
          </p:cNvPicPr>
          <p:nvPr/>
        </p:nvPicPr>
        <p:blipFill>
          <a:blip r:embed="rId2"/>
          <a:stretch>
            <a:fillRect/>
          </a:stretch>
        </p:blipFill>
        <p:spPr>
          <a:xfrm>
            <a:off x="126614" y="1064742"/>
            <a:ext cx="3114535" cy="2157784"/>
          </a:xfrm>
          <a:prstGeom prst="rect">
            <a:avLst/>
          </a:prstGeom>
        </p:spPr>
      </p:pic>
      <p:pic>
        <p:nvPicPr>
          <p:cNvPr id="31" name="Picture 30">
            <a:extLst>
              <a:ext uri="{FF2B5EF4-FFF2-40B4-BE49-F238E27FC236}">
                <a16:creationId xmlns:a16="http://schemas.microsoft.com/office/drawing/2014/main" id="{18DC71FA-53B8-E2C0-3C3A-9221F9485DF0}"/>
              </a:ext>
            </a:extLst>
          </p:cNvPr>
          <p:cNvPicPr>
            <a:picLocks noChangeAspect="1"/>
          </p:cNvPicPr>
          <p:nvPr/>
        </p:nvPicPr>
        <p:blipFill>
          <a:blip r:embed="rId3"/>
          <a:stretch>
            <a:fillRect/>
          </a:stretch>
        </p:blipFill>
        <p:spPr>
          <a:xfrm>
            <a:off x="3435840" y="1040438"/>
            <a:ext cx="3114534" cy="2182088"/>
          </a:xfrm>
          <a:prstGeom prst="rect">
            <a:avLst/>
          </a:prstGeom>
        </p:spPr>
      </p:pic>
      <p:pic>
        <p:nvPicPr>
          <p:cNvPr id="33" name="Picture 32">
            <a:extLst>
              <a:ext uri="{FF2B5EF4-FFF2-40B4-BE49-F238E27FC236}">
                <a16:creationId xmlns:a16="http://schemas.microsoft.com/office/drawing/2014/main" id="{2034F1BF-5C06-FA1B-90F4-9466CB2E8B1C}"/>
              </a:ext>
            </a:extLst>
          </p:cNvPr>
          <p:cNvPicPr>
            <a:picLocks noChangeAspect="1"/>
          </p:cNvPicPr>
          <p:nvPr/>
        </p:nvPicPr>
        <p:blipFill>
          <a:blip r:embed="rId4"/>
          <a:stretch>
            <a:fillRect/>
          </a:stretch>
        </p:blipFill>
        <p:spPr>
          <a:xfrm>
            <a:off x="6745065" y="1035976"/>
            <a:ext cx="2524125" cy="2256223"/>
          </a:xfrm>
          <a:prstGeom prst="rect">
            <a:avLst/>
          </a:prstGeom>
        </p:spPr>
      </p:pic>
      <p:pic>
        <p:nvPicPr>
          <p:cNvPr id="35" name="Picture 34">
            <a:extLst>
              <a:ext uri="{FF2B5EF4-FFF2-40B4-BE49-F238E27FC236}">
                <a16:creationId xmlns:a16="http://schemas.microsoft.com/office/drawing/2014/main" id="{138C16AA-EBC8-515B-88C4-A886FCD31BE8}"/>
              </a:ext>
            </a:extLst>
          </p:cNvPr>
          <p:cNvPicPr>
            <a:picLocks noChangeAspect="1"/>
          </p:cNvPicPr>
          <p:nvPr/>
        </p:nvPicPr>
        <p:blipFill>
          <a:blip r:embed="rId5"/>
          <a:stretch>
            <a:fillRect/>
          </a:stretch>
        </p:blipFill>
        <p:spPr>
          <a:xfrm>
            <a:off x="9367285" y="1002617"/>
            <a:ext cx="2731154" cy="2256223"/>
          </a:xfrm>
          <a:prstGeom prst="rect">
            <a:avLst/>
          </a:prstGeom>
        </p:spPr>
      </p:pic>
      <p:sp>
        <p:nvSpPr>
          <p:cNvPr id="48" name="Content Placeholder 2">
            <a:extLst>
              <a:ext uri="{FF2B5EF4-FFF2-40B4-BE49-F238E27FC236}">
                <a16:creationId xmlns:a16="http://schemas.microsoft.com/office/drawing/2014/main" id="{B0770DC0-4AFD-FED0-EA7D-5214A3A1AE4C}"/>
              </a:ext>
            </a:extLst>
          </p:cNvPr>
          <p:cNvSpPr>
            <a:spLocks noGrp="1"/>
          </p:cNvSpPr>
          <p:nvPr>
            <p:ph idx="1"/>
          </p:nvPr>
        </p:nvSpPr>
        <p:spPr>
          <a:xfrm>
            <a:off x="209094" y="4096399"/>
            <a:ext cx="2723449" cy="2579592"/>
          </a:xfrm>
        </p:spPr>
        <p:txBody>
          <a:bodyPr>
            <a:normAutofit/>
          </a:bodyPr>
          <a:lstStyle/>
          <a:p>
            <a:pPr marL="0" indent="0">
              <a:buNone/>
            </a:pPr>
            <a:endParaRPr lang="en-US" sz="1800" dirty="0">
              <a:solidFill>
                <a:schemeClr val="accent1">
                  <a:lumMod val="20000"/>
                  <a:lumOff val="80000"/>
                </a:schemeClr>
              </a:solidFill>
            </a:endParaRPr>
          </a:p>
          <a:p>
            <a:endParaRPr lang="en-US" sz="1700" dirty="0">
              <a:solidFill>
                <a:schemeClr val="accent1">
                  <a:lumMod val="20000"/>
                  <a:lumOff val="80000"/>
                </a:schemeClr>
              </a:solidFill>
            </a:endParaRPr>
          </a:p>
        </p:txBody>
      </p:sp>
      <p:grpSp>
        <p:nvGrpSpPr>
          <p:cNvPr id="16" name="Group 15">
            <a:extLst>
              <a:ext uri="{FF2B5EF4-FFF2-40B4-BE49-F238E27FC236}">
                <a16:creationId xmlns:a16="http://schemas.microsoft.com/office/drawing/2014/main" id="{9937488F-EB45-B9E6-D0EF-609D0E28D2DB}"/>
              </a:ext>
            </a:extLst>
          </p:cNvPr>
          <p:cNvGrpSpPr/>
          <p:nvPr/>
        </p:nvGrpSpPr>
        <p:grpSpPr>
          <a:xfrm>
            <a:off x="108839" y="3470177"/>
            <a:ext cx="2773035" cy="3328350"/>
            <a:chOff x="108839" y="3470177"/>
            <a:chExt cx="2773035" cy="3328350"/>
          </a:xfrm>
        </p:grpSpPr>
        <p:sp>
          <p:nvSpPr>
            <p:cNvPr id="17" name="Freeform: Shape 16">
              <a:extLst>
                <a:ext uri="{FF2B5EF4-FFF2-40B4-BE49-F238E27FC236}">
                  <a16:creationId xmlns:a16="http://schemas.microsoft.com/office/drawing/2014/main" id="{85582FF3-5131-44D6-61FD-36C7C6CC3B46}"/>
                </a:ext>
              </a:extLst>
            </p:cNvPr>
            <p:cNvSpPr/>
            <p:nvPr/>
          </p:nvSpPr>
          <p:spPr>
            <a:xfrm>
              <a:off x="108839" y="4018178"/>
              <a:ext cx="2773035" cy="2780349"/>
            </a:xfrm>
            <a:custGeom>
              <a:avLst/>
              <a:gdLst>
                <a:gd name="connsiteX0" fmla="*/ 0 w 2177161"/>
                <a:gd name="connsiteY0" fmla="*/ 0 h 2626242"/>
                <a:gd name="connsiteX1" fmla="*/ 2177161 w 2177161"/>
                <a:gd name="connsiteY1" fmla="*/ 0 h 2626242"/>
                <a:gd name="connsiteX2" fmla="*/ 2177161 w 2177161"/>
                <a:gd name="connsiteY2" fmla="*/ 2626242 h 2626242"/>
                <a:gd name="connsiteX3" fmla="*/ 0 w 2177161"/>
                <a:gd name="connsiteY3" fmla="*/ 2626242 h 2626242"/>
                <a:gd name="connsiteX4" fmla="*/ 0 w 2177161"/>
                <a:gd name="connsiteY4" fmla="*/ 0 h 2626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7161" h="2626242">
                  <a:moveTo>
                    <a:pt x="0" y="0"/>
                  </a:moveTo>
                  <a:lnTo>
                    <a:pt x="2177161" y="0"/>
                  </a:lnTo>
                  <a:lnTo>
                    <a:pt x="2177161" y="2626242"/>
                  </a:lnTo>
                  <a:lnTo>
                    <a:pt x="0" y="2626242"/>
                  </a:lnTo>
                  <a:lnTo>
                    <a:pt x="0" y="0"/>
                  </a:lnTo>
                  <a:close/>
                </a:path>
              </a:pathLst>
            </a:custGeom>
            <a:solidFill>
              <a:srgbClr val="4F81BD">
                <a:alpha val="90000"/>
              </a:srgbClr>
            </a:solidFill>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169740" tIns="1328171" rIns="169740" bIns="382726" numCol="1" spcCol="1270" anchor="t" anchorCtr="0">
              <a:noAutofit/>
            </a:bodyPr>
            <a:lstStyle/>
            <a:p>
              <a:pPr marL="0" lvl="0" indent="0" algn="l" defTabSz="577850">
                <a:lnSpc>
                  <a:spcPct val="90000"/>
                </a:lnSpc>
                <a:spcBef>
                  <a:spcPct val="0"/>
                </a:spcBef>
                <a:spcAft>
                  <a:spcPct val="35000"/>
                </a:spcAft>
                <a:buNone/>
              </a:pPr>
              <a:r>
                <a:rPr lang="en-US" sz="1300" kern="1200" dirty="0"/>
                <a:t>-</a:t>
              </a:r>
            </a:p>
          </p:txBody>
        </p:sp>
        <p:sp>
          <p:nvSpPr>
            <p:cNvPr id="18" name="Freeform: Shape 17">
              <a:extLst>
                <a:ext uri="{FF2B5EF4-FFF2-40B4-BE49-F238E27FC236}">
                  <a16:creationId xmlns:a16="http://schemas.microsoft.com/office/drawing/2014/main" id="{C276B49D-F4BE-000C-7257-A072EA0A7E77}"/>
                </a:ext>
              </a:extLst>
            </p:cNvPr>
            <p:cNvSpPr/>
            <p:nvPr/>
          </p:nvSpPr>
          <p:spPr>
            <a:xfrm>
              <a:off x="1154887" y="3470177"/>
              <a:ext cx="852287" cy="787795"/>
            </a:xfrm>
            <a:custGeom>
              <a:avLst/>
              <a:gdLst>
                <a:gd name="connsiteX0" fmla="*/ 0 w 787872"/>
                <a:gd name="connsiteY0" fmla="*/ 393936 h 787872"/>
                <a:gd name="connsiteX1" fmla="*/ 393936 w 787872"/>
                <a:gd name="connsiteY1" fmla="*/ 0 h 787872"/>
                <a:gd name="connsiteX2" fmla="*/ 787872 w 787872"/>
                <a:gd name="connsiteY2" fmla="*/ 393936 h 787872"/>
                <a:gd name="connsiteX3" fmla="*/ 393936 w 787872"/>
                <a:gd name="connsiteY3" fmla="*/ 787872 h 787872"/>
                <a:gd name="connsiteX4" fmla="*/ 0 w 787872"/>
                <a:gd name="connsiteY4" fmla="*/ 393936 h 7878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7872" h="787872">
                  <a:moveTo>
                    <a:pt x="0" y="393936"/>
                  </a:moveTo>
                  <a:cubicBezTo>
                    <a:pt x="0" y="176371"/>
                    <a:pt x="176371" y="0"/>
                    <a:pt x="393936" y="0"/>
                  </a:cubicBezTo>
                  <a:cubicBezTo>
                    <a:pt x="611501" y="0"/>
                    <a:pt x="787872" y="176371"/>
                    <a:pt x="787872" y="393936"/>
                  </a:cubicBezTo>
                  <a:cubicBezTo>
                    <a:pt x="787872" y="611501"/>
                    <a:pt x="611501" y="787872"/>
                    <a:pt x="393936" y="787872"/>
                  </a:cubicBezTo>
                  <a:cubicBezTo>
                    <a:pt x="176371" y="787872"/>
                    <a:pt x="0" y="611501"/>
                    <a:pt x="0" y="393936"/>
                  </a:cubicBezTo>
                  <a:close/>
                </a:path>
              </a:pathLst>
            </a:custGeom>
          </p:spPr>
          <p:style>
            <a:lnRef idx="2">
              <a:schemeClr val="accent2">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76807" tIns="128081" rIns="176807" bIns="128081" numCol="1" spcCol="1270" anchor="ctr" anchorCtr="0">
              <a:noAutofit/>
            </a:bodyPr>
            <a:lstStyle/>
            <a:p>
              <a:pPr marL="0" lvl="0" indent="0" algn="ctr" defTabSz="1644650">
                <a:lnSpc>
                  <a:spcPct val="90000"/>
                </a:lnSpc>
                <a:spcBef>
                  <a:spcPct val="0"/>
                </a:spcBef>
                <a:spcAft>
                  <a:spcPct val="35000"/>
                </a:spcAft>
                <a:buNone/>
              </a:pPr>
              <a:r>
                <a:rPr lang="en-US" sz="3700" kern="1200" dirty="0"/>
                <a:t>1</a:t>
              </a:r>
            </a:p>
          </p:txBody>
        </p:sp>
        <p:sp>
          <p:nvSpPr>
            <p:cNvPr id="19" name="TextBox 18">
              <a:extLst>
                <a:ext uri="{FF2B5EF4-FFF2-40B4-BE49-F238E27FC236}">
                  <a16:creationId xmlns:a16="http://schemas.microsoft.com/office/drawing/2014/main" id="{AC50987D-025A-502D-B2AE-B4D2E10B0001}"/>
                </a:ext>
              </a:extLst>
            </p:cNvPr>
            <p:cNvSpPr txBox="1"/>
            <p:nvPr/>
          </p:nvSpPr>
          <p:spPr>
            <a:xfrm>
              <a:off x="209094" y="4372313"/>
              <a:ext cx="2267544" cy="2246769"/>
            </a:xfrm>
            <a:prstGeom prst="rect">
              <a:avLst/>
            </a:prstGeom>
            <a:noFill/>
          </p:spPr>
          <p:txBody>
            <a:bodyPr wrap="square" rtlCol="0">
              <a:spAutoFit/>
            </a:bodyPr>
            <a:lstStyle/>
            <a:p>
              <a:r>
                <a:rPr lang="en-US" sz="1400" b="1" dirty="0">
                  <a:solidFill>
                    <a:schemeClr val="accent1">
                      <a:lumMod val="20000"/>
                      <a:lumOff val="80000"/>
                    </a:schemeClr>
                  </a:solidFill>
                </a:rPr>
                <a:t>Top 5 Profitable Products (First Visual)</a:t>
              </a:r>
            </a:p>
            <a:p>
              <a:r>
                <a:rPr lang="en-US" sz="1400" b="1" dirty="0">
                  <a:solidFill>
                    <a:schemeClr val="accent1">
                      <a:lumMod val="20000"/>
                      <a:lumOff val="80000"/>
                    </a:schemeClr>
                  </a:solidFill>
                </a:rPr>
                <a:t>The "Mountain-200 Black, 46" is the most profitable product, generating the highest profit.</a:t>
              </a:r>
            </a:p>
            <a:p>
              <a:r>
                <a:rPr lang="en-US" sz="1400" b="1" dirty="0">
                  <a:solidFill>
                    <a:schemeClr val="accent1">
                      <a:lumMod val="20000"/>
                      <a:lumOff val="80000"/>
                    </a:schemeClr>
                  </a:solidFill>
                </a:rPr>
                <a:t>The top5 products contribute 25.19% of the total profit, while other products make up 74.81%.</a:t>
              </a:r>
              <a:endParaRPr lang="en-IN" sz="1400" dirty="0"/>
            </a:p>
          </p:txBody>
        </p:sp>
      </p:grpSp>
    </p:spTree>
    <p:extLst>
      <p:ext uri="{BB962C8B-B14F-4D97-AF65-F5344CB8AC3E}">
        <p14:creationId xmlns:p14="http://schemas.microsoft.com/office/powerpoint/2010/main" val="37262585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1000"/>
                                        <p:tgtEl>
                                          <p:spTgt spid="31"/>
                                        </p:tgtEl>
                                      </p:cBhvr>
                                    </p:animEffect>
                                    <p:anim calcmode="lin" valueType="num">
                                      <p:cBhvr>
                                        <p:cTn id="22" dur="1000" fill="hold"/>
                                        <p:tgtEl>
                                          <p:spTgt spid="31"/>
                                        </p:tgtEl>
                                        <p:attrNameLst>
                                          <p:attrName>ppt_x</p:attrName>
                                        </p:attrNameLst>
                                      </p:cBhvr>
                                      <p:tavLst>
                                        <p:tav tm="0">
                                          <p:val>
                                            <p:strVal val="#ppt_x"/>
                                          </p:val>
                                        </p:tav>
                                        <p:tav tm="100000">
                                          <p:val>
                                            <p:strVal val="#ppt_x"/>
                                          </p:val>
                                        </p:tav>
                                      </p:tavLst>
                                    </p:anim>
                                    <p:anim calcmode="lin" valueType="num">
                                      <p:cBhvr>
                                        <p:cTn id="23"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fade">
                                      <p:cBhvr>
                                        <p:cTn id="28" dur="1000"/>
                                        <p:tgtEl>
                                          <p:spTgt spid="49"/>
                                        </p:tgtEl>
                                      </p:cBhvr>
                                    </p:animEffect>
                                    <p:anim calcmode="lin" valueType="num">
                                      <p:cBhvr>
                                        <p:cTn id="29" dur="1000" fill="hold"/>
                                        <p:tgtEl>
                                          <p:spTgt spid="49"/>
                                        </p:tgtEl>
                                        <p:attrNameLst>
                                          <p:attrName>ppt_x</p:attrName>
                                        </p:attrNameLst>
                                      </p:cBhvr>
                                      <p:tavLst>
                                        <p:tav tm="0">
                                          <p:val>
                                            <p:strVal val="#ppt_x"/>
                                          </p:val>
                                        </p:tav>
                                        <p:tav tm="100000">
                                          <p:val>
                                            <p:strVal val="#ppt_x"/>
                                          </p:val>
                                        </p:tav>
                                      </p:tavLst>
                                    </p:anim>
                                    <p:anim calcmode="lin" valueType="num">
                                      <p:cBhvr>
                                        <p:cTn id="30"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fade">
                                      <p:cBhvr>
                                        <p:cTn id="35" dur="1000"/>
                                        <p:tgtEl>
                                          <p:spTgt spid="33"/>
                                        </p:tgtEl>
                                      </p:cBhvr>
                                    </p:animEffect>
                                    <p:anim calcmode="lin" valueType="num">
                                      <p:cBhvr>
                                        <p:cTn id="36" dur="1000" fill="hold"/>
                                        <p:tgtEl>
                                          <p:spTgt spid="33"/>
                                        </p:tgtEl>
                                        <p:attrNameLst>
                                          <p:attrName>ppt_x</p:attrName>
                                        </p:attrNameLst>
                                      </p:cBhvr>
                                      <p:tavLst>
                                        <p:tav tm="0">
                                          <p:val>
                                            <p:strVal val="#ppt_x"/>
                                          </p:val>
                                        </p:tav>
                                        <p:tav tm="100000">
                                          <p:val>
                                            <p:strVal val="#ppt_x"/>
                                          </p:val>
                                        </p:tav>
                                      </p:tavLst>
                                    </p:anim>
                                    <p:anim calcmode="lin" valueType="num">
                                      <p:cBhvr>
                                        <p:cTn id="37"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1000"/>
                                        <p:tgtEl>
                                          <p:spTgt spid="51"/>
                                        </p:tgtEl>
                                      </p:cBhvr>
                                    </p:animEffect>
                                    <p:anim calcmode="lin" valueType="num">
                                      <p:cBhvr>
                                        <p:cTn id="43" dur="1000" fill="hold"/>
                                        <p:tgtEl>
                                          <p:spTgt spid="51"/>
                                        </p:tgtEl>
                                        <p:attrNameLst>
                                          <p:attrName>ppt_x</p:attrName>
                                        </p:attrNameLst>
                                      </p:cBhvr>
                                      <p:tavLst>
                                        <p:tav tm="0">
                                          <p:val>
                                            <p:strVal val="#ppt_x"/>
                                          </p:val>
                                        </p:tav>
                                        <p:tav tm="100000">
                                          <p:val>
                                            <p:strVal val="#ppt_x"/>
                                          </p:val>
                                        </p:tav>
                                      </p:tavLst>
                                    </p:anim>
                                    <p:anim calcmode="lin" valueType="num">
                                      <p:cBhvr>
                                        <p:cTn id="44"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fade">
                                      <p:cBhvr>
                                        <p:cTn id="49" dur="1000"/>
                                        <p:tgtEl>
                                          <p:spTgt spid="35"/>
                                        </p:tgtEl>
                                      </p:cBhvr>
                                    </p:animEffect>
                                    <p:anim calcmode="lin" valueType="num">
                                      <p:cBhvr>
                                        <p:cTn id="50" dur="1000" fill="hold"/>
                                        <p:tgtEl>
                                          <p:spTgt spid="35"/>
                                        </p:tgtEl>
                                        <p:attrNameLst>
                                          <p:attrName>ppt_x</p:attrName>
                                        </p:attrNameLst>
                                      </p:cBhvr>
                                      <p:tavLst>
                                        <p:tav tm="0">
                                          <p:val>
                                            <p:strVal val="#ppt_x"/>
                                          </p:val>
                                        </p:tav>
                                        <p:tav tm="100000">
                                          <p:val>
                                            <p:strVal val="#ppt_x"/>
                                          </p:val>
                                        </p:tav>
                                      </p:tavLst>
                                    </p:anim>
                                    <p:anim calcmode="lin" valueType="num">
                                      <p:cBhvr>
                                        <p:cTn id="5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fade">
                                      <p:cBhvr>
                                        <p:cTn id="56" dur="1000"/>
                                        <p:tgtEl>
                                          <p:spTgt spid="52"/>
                                        </p:tgtEl>
                                      </p:cBhvr>
                                    </p:animEffect>
                                    <p:anim calcmode="lin" valueType="num">
                                      <p:cBhvr>
                                        <p:cTn id="57" dur="1000" fill="hold"/>
                                        <p:tgtEl>
                                          <p:spTgt spid="52"/>
                                        </p:tgtEl>
                                        <p:attrNameLst>
                                          <p:attrName>ppt_x</p:attrName>
                                        </p:attrNameLst>
                                      </p:cBhvr>
                                      <p:tavLst>
                                        <p:tav tm="0">
                                          <p:val>
                                            <p:strVal val="#ppt_x"/>
                                          </p:val>
                                        </p:tav>
                                        <p:tav tm="100000">
                                          <p:val>
                                            <p:strVal val="#ppt_x"/>
                                          </p:val>
                                        </p:tav>
                                      </p:tavLst>
                                    </p:anim>
                                    <p:anim calcmode="lin" valueType="num">
                                      <p:cBhvr>
                                        <p:cTn id="58"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4848</TotalTime>
  <Words>1037</Words>
  <Application>Microsoft Office PowerPoint</Application>
  <PresentationFormat>Widescreen</PresentationFormat>
  <Paragraphs>127</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Algerian</vt:lpstr>
      <vt:lpstr>Aptos</vt:lpstr>
      <vt:lpstr>Arial</vt:lpstr>
      <vt:lpstr>Calibri</vt:lpstr>
      <vt:lpstr>Office Theme</vt:lpstr>
      <vt:lpstr>PowerPoint Presentation</vt:lpstr>
      <vt:lpstr>TABLE OF CONTENT</vt:lpstr>
      <vt:lpstr>Introduction</vt:lpstr>
      <vt:lpstr>Problem Statement</vt:lpstr>
      <vt:lpstr>Technologies Used</vt:lpstr>
      <vt:lpstr>Dashboard Description</vt:lpstr>
      <vt:lpstr>Key Performance Indicator (FY 2010-2014)</vt:lpstr>
      <vt:lpstr>Sales Performance Analysis</vt:lpstr>
      <vt:lpstr>Product &amp; Customer Analysis</vt:lpstr>
      <vt:lpstr>Data Highlights</vt:lpstr>
      <vt:lpstr>Key Findings</vt:lpstr>
      <vt:lpstr>Recommendations &amp; Actions</vt:lpstr>
      <vt:lpstr>Recommendations &amp; Actions</vt:lpstr>
      <vt:lpstr>Conclusion &amp; Next Steps</vt:lpstr>
      <vt:lpstr>Team Acknowledgment &amp; Credits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keywords/>
  <dc:description>generated using python-pptx</dc:description>
  <cp:lastModifiedBy>Sonam Bhanarkar</cp:lastModifiedBy>
  <cp:revision>20</cp:revision>
  <dcterms:created xsi:type="dcterms:W3CDTF">2013-01-27T09:14:16Z</dcterms:created>
  <dcterms:modified xsi:type="dcterms:W3CDTF">2025-03-14T11:56:21Z</dcterms:modified>
  <cp:category/>
</cp:coreProperties>
</file>