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38"/>
  </p:notesMasterIdLst>
  <p:sldIdLst>
    <p:sldId id="324" r:id="rId2"/>
    <p:sldId id="349" r:id="rId3"/>
    <p:sldId id="350" r:id="rId4"/>
    <p:sldId id="358" r:id="rId5"/>
    <p:sldId id="359" r:id="rId6"/>
    <p:sldId id="360" r:id="rId7"/>
    <p:sldId id="361" r:id="rId8"/>
    <p:sldId id="362" r:id="rId9"/>
    <p:sldId id="363" r:id="rId10"/>
    <p:sldId id="365" r:id="rId11"/>
    <p:sldId id="364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76" r:id="rId23"/>
    <p:sldId id="377" r:id="rId24"/>
    <p:sldId id="378" r:id="rId25"/>
    <p:sldId id="379" r:id="rId26"/>
    <p:sldId id="380" r:id="rId27"/>
    <p:sldId id="381" r:id="rId28"/>
    <p:sldId id="382" r:id="rId29"/>
    <p:sldId id="383" r:id="rId30"/>
    <p:sldId id="384" r:id="rId31"/>
    <p:sldId id="385" r:id="rId32"/>
    <p:sldId id="386" r:id="rId33"/>
    <p:sldId id="387" r:id="rId34"/>
    <p:sldId id="334" r:id="rId35"/>
    <p:sldId id="337" r:id="rId36"/>
    <p:sldId id="340" r:id="rId3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4D9CB9F-BEDC-4B9D-BE93-D55B656D0806}">
  <a:tblStyle styleId="{14D9CB9F-BEDC-4B9D-BE93-D55B656D08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80"/>
    <p:restoredTop sz="94558"/>
  </p:normalViewPr>
  <p:slideViewPr>
    <p:cSldViewPr snapToGrid="0">
      <p:cViewPr varScale="1">
        <p:scale>
          <a:sx n="160" d="100"/>
          <a:sy n="160" d="100"/>
        </p:scale>
        <p:origin x="50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9976d39bb8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9976d39bb8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6  3  8  5  2  7  4  1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615cd08c5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615cd08c5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1426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615cd08c5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615cd08c5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40262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615cd08c5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615cd08c5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9797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615cd08c5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615cd08c5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12759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615cd08c5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615cd08c5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07749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615cd08c5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615cd08c5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63561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615cd08c5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615cd08c5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9133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615cd08c5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615cd08c5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22820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615cd08c5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615cd08c5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77610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615cd08c5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615cd08c5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3777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15cd08c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15cd08c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16202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615cd08c5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615cd08c5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98845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615cd08c5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615cd08c5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96787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615cd08c5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615cd08c5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59204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615cd08c5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615cd08c5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7999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615cd08c5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615cd08c5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05471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615cd08c5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615cd08c5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8261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615cd08c5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615cd08c5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15342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615cd08c5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615cd08c5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84646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615cd08c5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615cd08c5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64393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615cd08c5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615cd08c5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4801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615cd08c5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615cd08c5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19506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615cd08c5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615cd08c5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94306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615cd08c5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615cd08c5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80206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9976d39bb8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9976d39bb8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9976d39bb8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9976d39bb8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615cd08c5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615cd08c5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339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615cd08c5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615cd08c5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6358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615cd08c5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615cd08c5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1610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615cd08c5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615cd08c5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2371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615cd08c5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615cd08c5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323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615cd08c5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615cd08c5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5744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175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9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Shell sort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B5045C-C593-FC40-86BF-2379081BD0EF}"/>
              </a:ext>
            </a:extLst>
          </p:cNvPr>
          <p:cNvSpPr txBox="1"/>
          <p:nvPr/>
        </p:nvSpPr>
        <p:spPr>
          <a:xfrm>
            <a:off x="-1" y="378070"/>
            <a:ext cx="2222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End of Iteration 1</a:t>
            </a:r>
          </a:p>
          <a:p>
            <a:r>
              <a:rPr lang="en-US" sz="2000" dirty="0">
                <a:solidFill>
                  <a:schemeClr val="tx1"/>
                </a:solidFill>
              </a:rPr>
              <a:t>Gap = 4</a:t>
            </a:r>
          </a:p>
        </p:txBody>
      </p:sp>
      <p:graphicFrame>
        <p:nvGraphicFramePr>
          <p:cNvPr id="4" name="Google Shape;688;p127">
            <a:extLst>
              <a:ext uri="{FF2B5EF4-FFF2-40B4-BE49-F238E27FC236}">
                <a16:creationId xmlns:a16="http://schemas.microsoft.com/office/drawing/2014/main" id="{61583DE3-5B4E-9C4C-8B1D-8FD3FCDD97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1410939"/>
              </p:ext>
            </p:extLst>
          </p:nvPr>
        </p:nvGraphicFramePr>
        <p:xfrm>
          <a:off x="1426092" y="2302703"/>
          <a:ext cx="5852200" cy="73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oogle Shape;688;p127">
            <a:extLst>
              <a:ext uri="{FF2B5EF4-FFF2-40B4-BE49-F238E27FC236}">
                <a16:creationId xmlns:a16="http://schemas.microsoft.com/office/drawing/2014/main" id="{E1D8D055-42E7-194D-8133-3C7D5D89C0B5}"/>
              </a:ext>
            </a:extLst>
          </p:cNvPr>
          <p:cNvGraphicFramePr/>
          <p:nvPr/>
        </p:nvGraphicFramePr>
        <p:xfrm>
          <a:off x="1426092" y="2930321"/>
          <a:ext cx="58522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55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28C8BD4-1DFD-8941-B49D-73C17E7B55DF}"/>
              </a:ext>
            </a:extLst>
          </p:cNvPr>
          <p:cNvSpPr txBox="1"/>
          <p:nvPr/>
        </p:nvSpPr>
        <p:spPr>
          <a:xfrm>
            <a:off x="193432" y="3005017"/>
            <a:ext cx="896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indices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2C0162-80AC-BB4C-8F15-DDA9472661DA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1090247" y="3158906"/>
            <a:ext cx="335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21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B5045C-C593-FC40-86BF-2379081BD0EF}"/>
              </a:ext>
            </a:extLst>
          </p:cNvPr>
          <p:cNvSpPr txBox="1"/>
          <p:nvPr/>
        </p:nvSpPr>
        <p:spPr>
          <a:xfrm>
            <a:off x="0" y="378070"/>
            <a:ext cx="18398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Iteration 2</a:t>
            </a:r>
          </a:p>
          <a:p>
            <a:r>
              <a:rPr lang="en-US" sz="2000" dirty="0">
                <a:solidFill>
                  <a:schemeClr val="tx1"/>
                </a:solidFill>
              </a:rPr>
              <a:t>Gap = 4/2 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  = 2</a:t>
            </a:r>
          </a:p>
        </p:txBody>
      </p:sp>
      <p:graphicFrame>
        <p:nvGraphicFramePr>
          <p:cNvPr id="4" name="Google Shape;688;p127">
            <a:extLst>
              <a:ext uri="{FF2B5EF4-FFF2-40B4-BE49-F238E27FC236}">
                <a16:creationId xmlns:a16="http://schemas.microsoft.com/office/drawing/2014/main" id="{61583DE3-5B4E-9C4C-8B1D-8FD3FCDD97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012275"/>
              </p:ext>
            </p:extLst>
          </p:nvPr>
        </p:nvGraphicFramePr>
        <p:xfrm>
          <a:off x="1426092" y="2302703"/>
          <a:ext cx="5852200" cy="73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oogle Shape;688;p127">
            <a:extLst>
              <a:ext uri="{FF2B5EF4-FFF2-40B4-BE49-F238E27FC236}">
                <a16:creationId xmlns:a16="http://schemas.microsoft.com/office/drawing/2014/main" id="{E1D8D055-42E7-194D-8133-3C7D5D89C0B5}"/>
              </a:ext>
            </a:extLst>
          </p:cNvPr>
          <p:cNvGraphicFramePr/>
          <p:nvPr/>
        </p:nvGraphicFramePr>
        <p:xfrm>
          <a:off x="1426092" y="2930321"/>
          <a:ext cx="58522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55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28C8BD4-1DFD-8941-B49D-73C17E7B55DF}"/>
              </a:ext>
            </a:extLst>
          </p:cNvPr>
          <p:cNvSpPr txBox="1"/>
          <p:nvPr/>
        </p:nvSpPr>
        <p:spPr>
          <a:xfrm>
            <a:off x="193432" y="3005017"/>
            <a:ext cx="896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indices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2C0162-80AC-BB4C-8F15-DDA9472661DA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1090247" y="3158906"/>
            <a:ext cx="335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C2F581F-CDDA-454E-BA5B-392D333BDC47}"/>
              </a:ext>
            </a:extLst>
          </p:cNvPr>
          <p:cNvSpPr txBox="1"/>
          <p:nvPr/>
        </p:nvSpPr>
        <p:spPr>
          <a:xfrm>
            <a:off x="298938" y="178483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(0,2)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505C98-ACE1-D348-B293-E07855D73F24}"/>
              </a:ext>
            </a:extLst>
          </p:cNvPr>
          <p:cNvCxnSpPr>
            <a:cxnSpLocks/>
          </p:cNvCxnSpPr>
          <p:nvPr/>
        </p:nvCxnSpPr>
        <p:spPr>
          <a:xfrm>
            <a:off x="3228890" y="1808388"/>
            <a:ext cx="0" cy="624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79AC5C-35EE-4E48-9A4B-F728CCEB3E42}"/>
              </a:ext>
            </a:extLst>
          </p:cNvPr>
          <p:cNvCxnSpPr>
            <a:cxnSpLocks/>
          </p:cNvCxnSpPr>
          <p:nvPr/>
        </p:nvCxnSpPr>
        <p:spPr>
          <a:xfrm>
            <a:off x="1748920" y="1808388"/>
            <a:ext cx="0" cy="624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D1602B-4D80-B546-B4D4-BAF7F0268C0C}"/>
              </a:ext>
            </a:extLst>
          </p:cNvPr>
          <p:cNvCxnSpPr>
            <a:cxnSpLocks/>
          </p:cNvCxnSpPr>
          <p:nvPr/>
        </p:nvCxnSpPr>
        <p:spPr>
          <a:xfrm>
            <a:off x="1748920" y="1808388"/>
            <a:ext cx="14799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EBBA844-1043-9743-B758-03B287062A0D}"/>
              </a:ext>
            </a:extLst>
          </p:cNvPr>
          <p:cNvSpPr txBox="1"/>
          <p:nvPr/>
        </p:nvSpPr>
        <p:spPr>
          <a:xfrm>
            <a:off x="2146005" y="143472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(0,2)</a:t>
            </a:r>
          </a:p>
        </p:txBody>
      </p:sp>
    </p:spTree>
    <p:extLst>
      <p:ext uri="{BB962C8B-B14F-4D97-AF65-F5344CB8AC3E}">
        <p14:creationId xmlns:p14="http://schemas.microsoft.com/office/powerpoint/2010/main" val="88659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B5045C-C593-FC40-86BF-2379081BD0EF}"/>
              </a:ext>
            </a:extLst>
          </p:cNvPr>
          <p:cNvSpPr txBox="1"/>
          <p:nvPr/>
        </p:nvSpPr>
        <p:spPr>
          <a:xfrm>
            <a:off x="0" y="378070"/>
            <a:ext cx="18398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Iteration 2</a:t>
            </a:r>
          </a:p>
          <a:p>
            <a:r>
              <a:rPr lang="en-US" sz="2000" dirty="0">
                <a:solidFill>
                  <a:schemeClr val="tx1"/>
                </a:solidFill>
              </a:rPr>
              <a:t>Gap = 2 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</a:t>
            </a:r>
          </a:p>
        </p:txBody>
      </p:sp>
      <p:graphicFrame>
        <p:nvGraphicFramePr>
          <p:cNvPr id="4" name="Google Shape;688;p127">
            <a:extLst>
              <a:ext uri="{FF2B5EF4-FFF2-40B4-BE49-F238E27FC236}">
                <a16:creationId xmlns:a16="http://schemas.microsoft.com/office/drawing/2014/main" id="{61583DE3-5B4E-9C4C-8B1D-8FD3FCDD97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7722977"/>
              </p:ext>
            </p:extLst>
          </p:nvPr>
        </p:nvGraphicFramePr>
        <p:xfrm>
          <a:off x="1426092" y="2302703"/>
          <a:ext cx="5852200" cy="73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oogle Shape;688;p127">
            <a:extLst>
              <a:ext uri="{FF2B5EF4-FFF2-40B4-BE49-F238E27FC236}">
                <a16:creationId xmlns:a16="http://schemas.microsoft.com/office/drawing/2014/main" id="{E1D8D055-42E7-194D-8133-3C7D5D89C0B5}"/>
              </a:ext>
            </a:extLst>
          </p:cNvPr>
          <p:cNvGraphicFramePr/>
          <p:nvPr/>
        </p:nvGraphicFramePr>
        <p:xfrm>
          <a:off x="1426092" y="2930321"/>
          <a:ext cx="58522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55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28C8BD4-1DFD-8941-B49D-73C17E7B55DF}"/>
              </a:ext>
            </a:extLst>
          </p:cNvPr>
          <p:cNvSpPr txBox="1"/>
          <p:nvPr/>
        </p:nvSpPr>
        <p:spPr>
          <a:xfrm>
            <a:off x="193432" y="3005017"/>
            <a:ext cx="896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indices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2C0162-80AC-BB4C-8F15-DDA9472661DA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1090247" y="3158906"/>
            <a:ext cx="335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C2F581F-CDDA-454E-BA5B-392D333BDC47}"/>
              </a:ext>
            </a:extLst>
          </p:cNvPr>
          <p:cNvSpPr txBox="1"/>
          <p:nvPr/>
        </p:nvSpPr>
        <p:spPr>
          <a:xfrm>
            <a:off x="298938" y="178483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(1,3)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505C98-ACE1-D348-B293-E07855D73F24}"/>
              </a:ext>
            </a:extLst>
          </p:cNvPr>
          <p:cNvCxnSpPr>
            <a:cxnSpLocks/>
          </p:cNvCxnSpPr>
          <p:nvPr/>
        </p:nvCxnSpPr>
        <p:spPr>
          <a:xfrm>
            <a:off x="4026332" y="1838287"/>
            <a:ext cx="0" cy="624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79AC5C-35EE-4E48-9A4B-F728CCEB3E42}"/>
              </a:ext>
            </a:extLst>
          </p:cNvPr>
          <p:cNvCxnSpPr>
            <a:cxnSpLocks/>
          </p:cNvCxnSpPr>
          <p:nvPr/>
        </p:nvCxnSpPr>
        <p:spPr>
          <a:xfrm>
            <a:off x="2503831" y="1838287"/>
            <a:ext cx="0" cy="624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D1602B-4D80-B546-B4D4-BAF7F0268C0C}"/>
              </a:ext>
            </a:extLst>
          </p:cNvPr>
          <p:cNvCxnSpPr>
            <a:cxnSpLocks/>
          </p:cNvCxnSpPr>
          <p:nvPr/>
        </p:nvCxnSpPr>
        <p:spPr>
          <a:xfrm>
            <a:off x="2503831" y="1849773"/>
            <a:ext cx="15225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EBBA844-1043-9743-B758-03B287062A0D}"/>
              </a:ext>
            </a:extLst>
          </p:cNvPr>
          <p:cNvSpPr txBox="1"/>
          <p:nvPr/>
        </p:nvSpPr>
        <p:spPr>
          <a:xfrm>
            <a:off x="3034846" y="1477929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(1,3)</a:t>
            </a:r>
          </a:p>
        </p:txBody>
      </p:sp>
    </p:spTree>
    <p:extLst>
      <p:ext uri="{BB962C8B-B14F-4D97-AF65-F5344CB8AC3E}">
        <p14:creationId xmlns:p14="http://schemas.microsoft.com/office/powerpoint/2010/main" val="244898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B5045C-C593-FC40-86BF-2379081BD0EF}"/>
              </a:ext>
            </a:extLst>
          </p:cNvPr>
          <p:cNvSpPr txBox="1"/>
          <p:nvPr/>
        </p:nvSpPr>
        <p:spPr>
          <a:xfrm>
            <a:off x="0" y="378070"/>
            <a:ext cx="18398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Iteration 2</a:t>
            </a:r>
          </a:p>
          <a:p>
            <a:r>
              <a:rPr lang="en-US" sz="2000" dirty="0">
                <a:solidFill>
                  <a:schemeClr val="tx1"/>
                </a:solidFill>
              </a:rPr>
              <a:t>Gap = 2 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</a:t>
            </a:r>
          </a:p>
        </p:txBody>
      </p:sp>
      <p:graphicFrame>
        <p:nvGraphicFramePr>
          <p:cNvPr id="4" name="Google Shape;688;p127">
            <a:extLst>
              <a:ext uri="{FF2B5EF4-FFF2-40B4-BE49-F238E27FC236}">
                <a16:creationId xmlns:a16="http://schemas.microsoft.com/office/drawing/2014/main" id="{61583DE3-5B4E-9C4C-8B1D-8FD3FCDD97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0016221"/>
              </p:ext>
            </p:extLst>
          </p:nvPr>
        </p:nvGraphicFramePr>
        <p:xfrm>
          <a:off x="1426092" y="2302703"/>
          <a:ext cx="5852200" cy="73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oogle Shape;688;p127">
            <a:extLst>
              <a:ext uri="{FF2B5EF4-FFF2-40B4-BE49-F238E27FC236}">
                <a16:creationId xmlns:a16="http://schemas.microsoft.com/office/drawing/2014/main" id="{E1D8D055-42E7-194D-8133-3C7D5D89C0B5}"/>
              </a:ext>
            </a:extLst>
          </p:cNvPr>
          <p:cNvGraphicFramePr/>
          <p:nvPr/>
        </p:nvGraphicFramePr>
        <p:xfrm>
          <a:off x="1426092" y="2930321"/>
          <a:ext cx="58522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55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28C8BD4-1DFD-8941-B49D-73C17E7B55DF}"/>
              </a:ext>
            </a:extLst>
          </p:cNvPr>
          <p:cNvSpPr txBox="1"/>
          <p:nvPr/>
        </p:nvSpPr>
        <p:spPr>
          <a:xfrm>
            <a:off x="193432" y="3005017"/>
            <a:ext cx="896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indices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2C0162-80AC-BB4C-8F15-DDA9472661DA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1090247" y="3158906"/>
            <a:ext cx="335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C2F581F-CDDA-454E-BA5B-392D333BDC47}"/>
              </a:ext>
            </a:extLst>
          </p:cNvPr>
          <p:cNvSpPr txBox="1"/>
          <p:nvPr/>
        </p:nvSpPr>
        <p:spPr>
          <a:xfrm>
            <a:off x="298938" y="178483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(2,4)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505C98-ACE1-D348-B293-E07855D73F24}"/>
              </a:ext>
            </a:extLst>
          </p:cNvPr>
          <p:cNvCxnSpPr>
            <a:cxnSpLocks/>
          </p:cNvCxnSpPr>
          <p:nvPr/>
        </p:nvCxnSpPr>
        <p:spPr>
          <a:xfrm>
            <a:off x="4717448" y="1838287"/>
            <a:ext cx="0" cy="624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79AC5C-35EE-4E48-9A4B-F728CCEB3E42}"/>
              </a:ext>
            </a:extLst>
          </p:cNvPr>
          <p:cNvCxnSpPr>
            <a:cxnSpLocks/>
          </p:cNvCxnSpPr>
          <p:nvPr/>
        </p:nvCxnSpPr>
        <p:spPr>
          <a:xfrm>
            <a:off x="3269375" y="1838287"/>
            <a:ext cx="0" cy="624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D1602B-4D80-B546-B4D4-BAF7F0268C0C}"/>
              </a:ext>
            </a:extLst>
          </p:cNvPr>
          <p:cNvCxnSpPr>
            <a:cxnSpLocks/>
          </p:cNvCxnSpPr>
          <p:nvPr/>
        </p:nvCxnSpPr>
        <p:spPr>
          <a:xfrm>
            <a:off x="3269375" y="1838287"/>
            <a:ext cx="15225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EBBA844-1043-9743-B758-03B287062A0D}"/>
              </a:ext>
            </a:extLst>
          </p:cNvPr>
          <p:cNvSpPr txBox="1"/>
          <p:nvPr/>
        </p:nvSpPr>
        <p:spPr>
          <a:xfrm>
            <a:off x="3868411" y="1451377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(2,4)</a:t>
            </a:r>
          </a:p>
        </p:txBody>
      </p:sp>
    </p:spTree>
    <p:extLst>
      <p:ext uri="{BB962C8B-B14F-4D97-AF65-F5344CB8AC3E}">
        <p14:creationId xmlns:p14="http://schemas.microsoft.com/office/powerpoint/2010/main" val="116099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B5045C-C593-FC40-86BF-2379081BD0EF}"/>
              </a:ext>
            </a:extLst>
          </p:cNvPr>
          <p:cNvSpPr txBox="1"/>
          <p:nvPr/>
        </p:nvSpPr>
        <p:spPr>
          <a:xfrm>
            <a:off x="0" y="378070"/>
            <a:ext cx="18398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Iteration 2</a:t>
            </a:r>
          </a:p>
          <a:p>
            <a:r>
              <a:rPr lang="en-US" sz="2000" dirty="0">
                <a:solidFill>
                  <a:schemeClr val="tx1"/>
                </a:solidFill>
              </a:rPr>
              <a:t>Gap = 2 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</a:t>
            </a:r>
          </a:p>
        </p:txBody>
      </p:sp>
      <p:graphicFrame>
        <p:nvGraphicFramePr>
          <p:cNvPr id="4" name="Google Shape;688;p127">
            <a:extLst>
              <a:ext uri="{FF2B5EF4-FFF2-40B4-BE49-F238E27FC236}">
                <a16:creationId xmlns:a16="http://schemas.microsoft.com/office/drawing/2014/main" id="{61583DE3-5B4E-9C4C-8B1D-8FD3FCDD978E}"/>
              </a:ext>
            </a:extLst>
          </p:cNvPr>
          <p:cNvGraphicFramePr/>
          <p:nvPr/>
        </p:nvGraphicFramePr>
        <p:xfrm>
          <a:off x="1426092" y="2302703"/>
          <a:ext cx="5852200" cy="73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oogle Shape;688;p127">
            <a:extLst>
              <a:ext uri="{FF2B5EF4-FFF2-40B4-BE49-F238E27FC236}">
                <a16:creationId xmlns:a16="http://schemas.microsoft.com/office/drawing/2014/main" id="{E1D8D055-42E7-194D-8133-3C7D5D89C0B5}"/>
              </a:ext>
            </a:extLst>
          </p:cNvPr>
          <p:cNvGraphicFramePr/>
          <p:nvPr/>
        </p:nvGraphicFramePr>
        <p:xfrm>
          <a:off x="1426092" y="2930321"/>
          <a:ext cx="58522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55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28C8BD4-1DFD-8941-B49D-73C17E7B55DF}"/>
              </a:ext>
            </a:extLst>
          </p:cNvPr>
          <p:cNvSpPr txBox="1"/>
          <p:nvPr/>
        </p:nvSpPr>
        <p:spPr>
          <a:xfrm>
            <a:off x="193432" y="3005017"/>
            <a:ext cx="896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indices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2C0162-80AC-BB4C-8F15-DDA9472661DA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1090247" y="3158906"/>
            <a:ext cx="335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C2F581F-CDDA-454E-BA5B-392D333BDC47}"/>
              </a:ext>
            </a:extLst>
          </p:cNvPr>
          <p:cNvSpPr txBox="1"/>
          <p:nvPr/>
        </p:nvSpPr>
        <p:spPr>
          <a:xfrm>
            <a:off x="298938" y="178483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(3,5)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505C98-ACE1-D348-B293-E07855D73F24}"/>
              </a:ext>
            </a:extLst>
          </p:cNvPr>
          <p:cNvCxnSpPr>
            <a:cxnSpLocks/>
          </p:cNvCxnSpPr>
          <p:nvPr/>
        </p:nvCxnSpPr>
        <p:spPr>
          <a:xfrm>
            <a:off x="5440462" y="1838287"/>
            <a:ext cx="0" cy="624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79AC5C-35EE-4E48-9A4B-F728CCEB3E42}"/>
              </a:ext>
            </a:extLst>
          </p:cNvPr>
          <p:cNvCxnSpPr>
            <a:cxnSpLocks/>
          </p:cNvCxnSpPr>
          <p:nvPr/>
        </p:nvCxnSpPr>
        <p:spPr>
          <a:xfrm>
            <a:off x="3928594" y="1838287"/>
            <a:ext cx="0" cy="624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D1602B-4D80-B546-B4D4-BAF7F0268C0C}"/>
              </a:ext>
            </a:extLst>
          </p:cNvPr>
          <p:cNvCxnSpPr>
            <a:cxnSpLocks/>
          </p:cNvCxnSpPr>
          <p:nvPr/>
        </p:nvCxnSpPr>
        <p:spPr>
          <a:xfrm>
            <a:off x="3928594" y="1838287"/>
            <a:ext cx="15225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EBBA844-1043-9743-B758-03B287062A0D}"/>
              </a:ext>
            </a:extLst>
          </p:cNvPr>
          <p:cNvSpPr txBox="1"/>
          <p:nvPr/>
        </p:nvSpPr>
        <p:spPr>
          <a:xfrm>
            <a:off x="4572000" y="1386553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(3,5)</a:t>
            </a:r>
          </a:p>
        </p:txBody>
      </p:sp>
    </p:spTree>
    <p:extLst>
      <p:ext uri="{BB962C8B-B14F-4D97-AF65-F5344CB8AC3E}">
        <p14:creationId xmlns:p14="http://schemas.microsoft.com/office/powerpoint/2010/main" val="1742000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B5045C-C593-FC40-86BF-2379081BD0EF}"/>
              </a:ext>
            </a:extLst>
          </p:cNvPr>
          <p:cNvSpPr txBox="1"/>
          <p:nvPr/>
        </p:nvSpPr>
        <p:spPr>
          <a:xfrm>
            <a:off x="0" y="378070"/>
            <a:ext cx="18398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Iteration 2</a:t>
            </a:r>
          </a:p>
          <a:p>
            <a:r>
              <a:rPr lang="en-US" sz="2000" dirty="0">
                <a:solidFill>
                  <a:schemeClr val="tx1"/>
                </a:solidFill>
              </a:rPr>
              <a:t>Gap = 2 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</a:t>
            </a:r>
          </a:p>
        </p:txBody>
      </p:sp>
      <p:graphicFrame>
        <p:nvGraphicFramePr>
          <p:cNvPr id="4" name="Google Shape;688;p127">
            <a:extLst>
              <a:ext uri="{FF2B5EF4-FFF2-40B4-BE49-F238E27FC236}">
                <a16:creationId xmlns:a16="http://schemas.microsoft.com/office/drawing/2014/main" id="{61583DE3-5B4E-9C4C-8B1D-8FD3FCDD978E}"/>
              </a:ext>
            </a:extLst>
          </p:cNvPr>
          <p:cNvGraphicFramePr/>
          <p:nvPr/>
        </p:nvGraphicFramePr>
        <p:xfrm>
          <a:off x="1426092" y="2302703"/>
          <a:ext cx="5852200" cy="73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oogle Shape;688;p127">
            <a:extLst>
              <a:ext uri="{FF2B5EF4-FFF2-40B4-BE49-F238E27FC236}">
                <a16:creationId xmlns:a16="http://schemas.microsoft.com/office/drawing/2014/main" id="{E1D8D055-42E7-194D-8133-3C7D5D89C0B5}"/>
              </a:ext>
            </a:extLst>
          </p:cNvPr>
          <p:cNvGraphicFramePr/>
          <p:nvPr/>
        </p:nvGraphicFramePr>
        <p:xfrm>
          <a:off x="1426092" y="2930321"/>
          <a:ext cx="58522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55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28C8BD4-1DFD-8941-B49D-73C17E7B55DF}"/>
              </a:ext>
            </a:extLst>
          </p:cNvPr>
          <p:cNvSpPr txBox="1"/>
          <p:nvPr/>
        </p:nvSpPr>
        <p:spPr>
          <a:xfrm>
            <a:off x="193432" y="3005017"/>
            <a:ext cx="896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indices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2C0162-80AC-BB4C-8F15-DDA9472661DA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1090247" y="3158906"/>
            <a:ext cx="335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C2F581F-CDDA-454E-BA5B-392D333BDC47}"/>
              </a:ext>
            </a:extLst>
          </p:cNvPr>
          <p:cNvSpPr txBox="1"/>
          <p:nvPr/>
        </p:nvSpPr>
        <p:spPr>
          <a:xfrm>
            <a:off x="298938" y="178483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(4,6)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505C98-ACE1-D348-B293-E07855D73F24}"/>
              </a:ext>
            </a:extLst>
          </p:cNvPr>
          <p:cNvCxnSpPr>
            <a:cxnSpLocks/>
          </p:cNvCxnSpPr>
          <p:nvPr/>
        </p:nvCxnSpPr>
        <p:spPr>
          <a:xfrm>
            <a:off x="6245129" y="1835142"/>
            <a:ext cx="0" cy="624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79AC5C-35EE-4E48-9A4B-F728CCEB3E42}"/>
              </a:ext>
            </a:extLst>
          </p:cNvPr>
          <p:cNvCxnSpPr>
            <a:cxnSpLocks/>
          </p:cNvCxnSpPr>
          <p:nvPr/>
        </p:nvCxnSpPr>
        <p:spPr>
          <a:xfrm>
            <a:off x="4726036" y="1825655"/>
            <a:ext cx="0" cy="624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D1602B-4D80-B546-B4D4-BAF7F0268C0C}"/>
              </a:ext>
            </a:extLst>
          </p:cNvPr>
          <p:cNvCxnSpPr>
            <a:cxnSpLocks/>
          </p:cNvCxnSpPr>
          <p:nvPr/>
        </p:nvCxnSpPr>
        <p:spPr>
          <a:xfrm>
            <a:off x="4726036" y="1835142"/>
            <a:ext cx="15225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EBBA844-1043-9743-B758-03B287062A0D}"/>
              </a:ext>
            </a:extLst>
          </p:cNvPr>
          <p:cNvSpPr txBox="1"/>
          <p:nvPr/>
        </p:nvSpPr>
        <p:spPr>
          <a:xfrm>
            <a:off x="5144386" y="149519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(4,6)</a:t>
            </a:r>
          </a:p>
        </p:txBody>
      </p:sp>
    </p:spTree>
    <p:extLst>
      <p:ext uri="{BB962C8B-B14F-4D97-AF65-F5344CB8AC3E}">
        <p14:creationId xmlns:p14="http://schemas.microsoft.com/office/powerpoint/2010/main" val="4230140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B5045C-C593-FC40-86BF-2379081BD0EF}"/>
              </a:ext>
            </a:extLst>
          </p:cNvPr>
          <p:cNvSpPr txBox="1"/>
          <p:nvPr/>
        </p:nvSpPr>
        <p:spPr>
          <a:xfrm>
            <a:off x="0" y="378070"/>
            <a:ext cx="18398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Iteration 2</a:t>
            </a:r>
          </a:p>
          <a:p>
            <a:r>
              <a:rPr lang="en-US" sz="2000" dirty="0">
                <a:solidFill>
                  <a:schemeClr val="tx1"/>
                </a:solidFill>
              </a:rPr>
              <a:t>Gap = 2 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</a:t>
            </a:r>
          </a:p>
        </p:txBody>
      </p:sp>
      <p:graphicFrame>
        <p:nvGraphicFramePr>
          <p:cNvPr id="4" name="Google Shape;688;p127">
            <a:extLst>
              <a:ext uri="{FF2B5EF4-FFF2-40B4-BE49-F238E27FC236}">
                <a16:creationId xmlns:a16="http://schemas.microsoft.com/office/drawing/2014/main" id="{61583DE3-5B4E-9C4C-8B1D-8FD3FCDD978E}"/>
              </a:ext>
            </a:extLst>
          </p:cNvPr>
          <p:cNvGraphicFramePr/>
          <p:nvPr/>
        </p:nvGraphicFramePr>
        <p:xfrm>
          <a:off x="1426092" y="2302703"/>
          <a:ext cx="5852200" cy="73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oogle Shape;688;p127">
            <a:extLst>
              <a:ext uri="{FF2B5EF4-FFF2-40B4-BE49-F238E27FC236}">
                <a16:creationId xmlns:a16="http://schemas.microsoft.com/office/drawing/2014/main" id="{E1D8D055-42E7-194D-8133-3C7D5D89C0B5}"/>
              </a:ext>
            </a:extLst>
          </p:cNvPr>
          <p:cNvGraphicFramePr/>
          <p:nvPr/>
        </p:nvGraphicFramePr>
        <p:xfrm>
          <a:off x="1426092" y="2930321"/>
          <a:ext cx="58522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55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28C8BD4-1DFD-8941-B49D-73C17E7B55DF}"/>
              </a:ext>
            </a:extLst>
          </p:cNvPr>
          <p:cNvSpPr txBox="1"/>
          <p:nvPr/>
        </p:nvSpPr>
        <p:spPr>
          <a:xfrm>
            <a:off x="193432" y="3005017"/>
            <a:ext cx="896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indices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2C0162-80AC-BB4C-8F15-DDA9472661DA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1090247" y="3158906"/>
            <a:ext cx="335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C2F581F-CDDA-454E-BA5B-392D333BDC47}"/>
              </a:ext>
            </a:extLst>
          </p:cNvPr>
          <p:cNvSpPr txBox="1"/>
          <p:nvPr/>
        </p:nvSpPr>
        <p:spPr>
          <a:xfrm>
            <a:off x="298938" y="178483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(5,7)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505C98-ACE1-D348-B293-E07855D73F24}"/>
              </a:ext>
            </a:extLst>
          </p:cNvPr>
          <p:cNvCxnSpPr>
            <a:cxnSpLocks/>
          </p:cNvCxnSpPr>
          <p:nvPr/>
        </p:nvCxnSpPr>
        <p:spPr>
          <a:xfrm>
            <a:off x="6971551" y="1835142"/>
            <a:ext cx="0" cy="624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79AC5C-35EE-4E48-9A4B-F728CCEB3E42}"/>
              </a:ext>
            </a:extLst>
          </p:cNvPr>
          <p:cNvCxnSpPr>
            <a:cxnSpLocks/>
          </p:cNvCxnSpPr>
          <p:nvPr/>
        </p:nvCxnSpPr>
        <p:spPr>
          <a:xfrm>
            <a:off x="5449050" y="1835142"/>
            <a:ext cx="0" cy="624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D1602B-4D80-B546-B4D4-BAF7F0268C0C}"/>
              </a:ext>
            </a:extLst>
          </p:cNvPr>
          <p:cNvCxnSpPr>
            <a:cxnSpLocks/>
          </p:cNvCxnSpPr>
          <p:nvPr/>
        </p:nvCxnSpPr>
        <p:spPr>
          <a:xfrm>
            <a:off x="5449050" y="1835142"/>
            <a:ext cx="15225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EBBA844-1043-9743-B758-03B287062A0D}"/>
              </a:ext>
            </a:extLst>
          </p:cNvPr>
          <p:cNvSpPr txBox="1"/>
          <p:nvPr/>
        </p:nvSpPr>
        <p:spPr>
          <a:xfrm>
            <a:off x="5905637" y="1386553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(5,7)</a:t>
            </a:r>
          </a:p>
        </p:txBody>
      </p:sp>
    </p:spTree>
    <p:extLst>
      <p:ext uri="{BB962C8B-B14F-4D97-AF65-F5344CB8AC3E}">
        <p14:creationId xmlns:p14="http://schemas.microsoft.com/office/powerpoint/2010/main" val="3468226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B5045C-C593-FC40-86BF-2379081BD0EF}"/>
              </a:ext>
            </a:extLst>
          </p:cNvPr>
          <p:cNvSpPr txBox="1"/>
          <p:nvPr/>
        </p:nvSpPr>
        <p:spPr>
          <a:xfrm>
            <a:off x="0" y="378070"/>
            <a:ext cx="18398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Iteration 2</a:t>
            </a:r>
          </a:p>
          <a:p>
            <a:r>
              <a:rPr lang="en-US" sz="2000" dirty="0">
                <a:solidFill>
                  <a:schemeClr val="tx1"/>
                </a:solidFill>
              </a:rPr>
              <a:t>Gap = 2 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</a:t>
            </a:r>
          </a:p>
        </p:txBody>
      </p:sp>
      <p:graphicFrame>
        <p:nvGraphicFramePr>
          <p:cNvPr id="4" name="Google Shape;688;p127">
            <a:extLst>
              <a:ext uri="{FF2B5EF4-FFF2-40B4-BE49-F238E27FC236}">
                <a16:creationId xmlns:a16="http://schemas.microsoft.com/office/drawing/2014/main" id="{61583DE3-5B4E-9C4C-8B1D-8FD3FCDD97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8559655"/>
              </p:ext>
            </p:extLst>
          </p:nvPr>
        </p:nvGraphicFramePr>
        <p:xfrm>
          <a:off x="1426092" y="2302703"/>
          <a:ext cx="5852200" cy="73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oogle Shape;688;p127">
            <a:extLst>
              <a:ext uri="{FF2B5EF4-FFF2-40B4-BE49-F238E27FC236}">
                <a16:creationId xmlns:a16="http://schemas.microsoft.com/office/drawing/2014/main" id="{E1D8D055-42E7-194D-8133-3C7D5D89C0B5}"/>
              </a:ext>
            </a:extLst>
          </p:cNvPr>
          <p:cNvGraphicFramePr/>
          <p:nvPr/>
        </p:nvGraphicFramePr>
        <p:xfrm>
          <a:off x="1426092" y="2930321"/>
          <a:ext cx="58522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55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28C8BD4-1DFD-8941-B49D-73C17E7B55DF}"/>
              </a:ext>
            </a:extLst>
          </p:cNvPr>
          <p:cNvSpPr txBox="1"/>
          <p:nvPr/>
        </p:nvSpPr>
        <p:spPr>
          <a:xfrm>
            <a:off x="193432" y="3005017"/>
            <a:ext cx="896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indices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2C0162-80AC-BB4C-8F15-DDA9472661DA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1090247" y="3158906"/>
            <a:ext cx="335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C2F581F-CDDA-454E-BA5B-392D333BDC47}"/>
              </a:ext>
            </a:extLst>
          </p:cNvPr>
          <p:cNvSpPr txBox="1"/>
          <p:nvPr/>
        </p:nvSpPr>
        <p:spPr>
          <a:xfrm>
            <a:off x="298938" y="178483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(5,3)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505C98-ACE1-D348-B293-E07855D73F24}"/>
              </a:ext>
            </a:extLst>
          </p:cNvPr>
          <p:cNvCxnSpPr>
            <a:cxnSpLocks/>
          </p:cNvCxnSpPr>
          <p:nvPr/>
        </p:nvCxnSpPr>
        <p:spPr>
          <a:xfrm>
            <a:off x="3951905" y="1835142"/>
            <a:ext cx="0" cy="624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79AC5C-35EE-4E48-9A4B-F728CCEB3E42}"/>
              </a:ext>
            </a:extLst>
          </p:cNvPr>
          <p:cNvCxnSpPr>
            <a:cxnSpLocks/>
          </p:cNvCxnSpPr>
          <p:nvPr/>
        </p:nvCxnSpPr>
        <p:spPr>
          <a:xfrm>
            <a:off x="5449050" y="1835142"/>
            <a:ext cx="0" cy="624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D1602B-4D80-B546-B4D4-BAF7F0268C0C}"/>
              </a:ext>
            </a:extLst>
          </p:cNvPr>
          <p:cNvCxnSpPr>
            <a:cxnSpLocks/>
          </p:cNvCxnSpPr>
          <p:nvPr/>
        </p:nvCxnSpPr>
        <p:spPr>
          <a:xfrm>
            <a:off x="3951905" y="1835142"/>
            <a:ext cx="1522501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EBBA844-1043-9743-B758-03B287062A0D}"/>
              </a:ext>
            </a:extLst>
          </p:cNvPr>
          <p:cNvSpPr txBox="1"/>
          <p:nvPr/>
        </p:nvSpPr>
        <p:spPr>
          <a:xfrm>
            <a:off x="4370255" y="1435817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(5,3)</a:t>
            </a:r>
          </a:p>
        </p:txBody>
      </p:sp>
    </p:spTree>
    <p:extLst>
      <p:ext uri="{BB962C8B-B14F-4D97-AF65-F5344CB8AC3E}">
        <p14:creationId xmlns:p14="http://schemas.microsoft.com/office/powerpoint/2010/main" val="223664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B5045C-C593-FC40-86BF-2379081BD0EF}"/>
              </a:ext>
            </a:extLst>
          </p:cNvPr>
          <p:cNvSpPr txBox="1"/>
          <p:nvPr/>
        </p:nvSpPr>
        <p:spPr>
          <a:xfrm>
            <a:off x="0" y="378070"/>
            <a:ext cx="18398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Iteration 2</a:t>
            </a:r>
          </a:p>
          <a:p>
            <a:r>
              <a:rPr lang="en-US" sz="2000" dirty="0">
                <a:solidFill>
                  <a:schemeClr val="tx1"/>
                </a:solidFill>
              </a:rPr>
              <a:t>Gap = 2 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</a:t>
            </a:r>
          </a:p>
        </p:txBody>
      </p:sp>
      <p:graphicFrame>
        <p:nvGraphicFramePr>
          <p:cNvPr id="4" name="Google Shape;688;p127">
            <a:extLst>
              <a:ext uri="{FF2B5EF4-FFF2-40B4-BE49-F238E27FC236}">
                <a16:creationId xmlns:a16="http://schemas.microsoft.com/office/drawing/2014/main" id="{61583DE3-5B4E-9C4C-8B1D-8FD3FCDD97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6184734"/>
              </p:ext>
            </p:extLst>
          </p:nvPr>
        </p:nvGraphicFramePr>
        <p:xfrm>
          <a:off x="1426092" y="2302703"/>
          <a:ext cx="5852200" cy="73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oogle Shape;688;p127">
            <a:extLst>
              <a:ext uri="{FF2B5EF4-FFF2-40B4-BE49-F238E27FC236}">
                <a16:creationId xmlns:a16="http://schemas.microsoft.com/office/drawing/2014/main" id="{E1D8D055-42E7-194D-8133-3C7D5D89C0B5}"/>
              </a:ext>
            </a:extLst>
          </p:cNvPr>
          <p:cNvGraphicFramePr/>
          <p:nvPr/>
        </p:nvGraphicFramePr>
        <p:xfrm>
          <a:off x="1426092" y="2930321"/>
          <a:ext cx="58522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55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28C8BD4-1DFD-8941-B49D-73C17E7B55DF}"/>
              </a:ext>
            </a:extLst>
          </p:cNvPr>
          <p:cNvSpPr txBox="1"/>
          <p:nvPr/>
        </p:nvSpPr>
        <p:spPr>
          <a:xfrm>
            <a:off x="193432" y="3005017"/>
            <a:ext cx="896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indices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2C0162-80AC-BB4C-8F15-DDA9472661DA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1090247" y="3158906"/>
            <a:ext cx="335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C2F581F-CDDA-454E-BA5B-392D333BDC47}"/>
              </a:ext>
            </a:extLst>
          </p:cNvPr>
          <p:cNvSpPr txBox="1"/>
          <p:nvPr/>
        </p:nvSpPr>
        <p:spPr>
          <a:xfrm>
            <a:off x="298938" y="178483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(3,1)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505C98-ACE1-D348-B293-E07855D73F24}"/>
              </a:ext>
            </a:extLst>
          </p:cNvPr>
          <p:cNvCxnSpPr>
            <a:cxnSpLocks/>
          </p:cNvCxnSpPr>
          <p:nvPr/>
        </p:nvCxnSpPr>
        <p:spPr>
          <a:xfrm>
            <a:off x="4033558" y="1784838"/>
            <a:ext cx="0" cy="624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79AC5C-35EE-4E48-9A4B-F728CCEB3E42}"/>
              </a:ext>
            </a:extLst>
          </p:cNvPr>
          <p:cNvCxnSpPr>
            <a:cxnSpLocks/>
          </p:cNvCxnSpPr>
          <p:nvPr/>
        </p:nvCxnSpPr>
        <p:spPr>
          <a:xfrm>
            <a:off x="2525096" y="1780488"/>
            <a:ext cx="0" cy="624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D1602B-4D80-B546-B4D4-BAF7F0268C0C}"/>
              </a:ext>
            </a:extLst>
          </p:cNvPr>
          <p:cNvCxnSpPr>
            <a:cxnSpLocks/>
          </p:cNvCxnSpPr>
          <p:nvPr/>
        </p:nvCxnSpPr>
        <p:spPr>
          <a:xfrm>
            <a:off x="2525096" y="1776197"/>
            <a:ext cx="1522501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EBBA844-1043-9743-B758-03B287062A0D}"/>
              </a:ext>
            </a:extLst>
          </p:cNvPr>
          <p:cNvSpPr txBox="1"/>
          <p:nvPr/>
        </p:nvSpPr>
        <p:spPr>
          <a:xfrm>
            <a:off x="2943446" y="1349374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(3,1)</a:t>
            </a:r>
          </a:p>
        </p:txBody>
      </p:sp>
    </p:spTree>
    <p:extLst>
      <p:ext uri="{BB962C8B-B14F-4D97-AF65-F5344CB8AC3E}">
        <p14:creationId xmlns:p14="http://schemas.microsoft.com/office/powerpoint/2010/main" val="264519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B5045C-C593-FC40-86BF-2379081BD0EF}"/>
              </a:ext>
            </a:extLst>
          </p:cNvPr>
          <p:cNvSpPr txBox="1"/>
          <p:nvPr/>
        </p:nvSpPr>
        <p:spPr>
          <a:xfrm>
            <a:off x="-1" y="378070"/>
            <a:ext cx="23072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End of iteration 2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</a:t>
            </a:r>
          </a:p>
        </p:txBody>
      </p:sp>
      <p:graphicFrame>
        <p:nvGraphicFramePr>
          <p:cNvPr id="4" name="Google Shape;688;p127">
            <a:extLst>
              <a:ext uri="{FF2B5EF4-FFF2-40B4-BE49-F238E27FC236}">
                <a16:creationId xmlns:a16="http://schemas.microsoft.com/office/drawing/2014/main" id="{61583DE3-5B4E-9C4C-8B1D-8FD3FCDD978E}"/>
              </a:ext>
            </a:extLst>
          </p:cNvPr>
          <p:cNvGraphicFramePr/>
          <p:nvPr/>
        </p:nvGraphicFramePr>
        <p:xfrm>
          <a:off x="1426092" y="2302703"/>
          <a:ext cx="5852200" cy="73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oogle Shape;688;p127">
            <a:extLst>
              <a:ext uri="{FF2B5EF4-FFF2-40B4-BE49-F238E27FC236}">
                <a16:creationId xmlns:a16="http://schemas.microsoft.com/office/drawing/2014/main" id="{E1D8D055-42E7-194D-8133-3C7D5D89C0B5}"/>
              </a:ext>
            </a:extLst>
          </p:cNvPr>
          <p:cNvGraphicFramePr/>
          <p:nvPr/>
        </p:nvGraphicFramePr>
        <p:xfrm>
          <a:off x="1426092" y="2930321"/>
          <a:ext cx="58522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55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28C8BD4-1DFD-8941-B49D-73C17E7B55DF}"/>
              </a:ext>
            </a:extLst>
          </p:cNvPr>
          <p:cNvSpPr txBox="1"/>
          <p:nvPr/>
        </p:nvSpPr>
        <p:spPr>
          <a:xfrm>
            <a:off x="193432" y="3005017"/>
            <a:ext cx="896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indices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2C0162-80AC-BB4C-8F15-DDA9472661DA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1090247" y="3158906"/>
            <a:ext cx="335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07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5F457-2AC3-F14A-9FB5-77379F4A3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729763"/>
            <a:ext cx="8520600" cy="3174022"/>
          </a:xfrm>
        </p:spPr>
        <p:txBody>
          <a:bodyPr/>
          <a:lstStyle/>
          <a:p>
            <a:r>
              <a:rPr lang="en-US" sz="1800" dirty="0"/>
              <a:t>Shell sort is an extension of Insertion Sort.</a:t>
            </a:r>
          </a:p>
        </p:txBody>
      </p:sp>
    </p:spTree>
    <p:extLst>
      <p:ext uri="{BB962C8B-B14F-4D97-AF65-F5344CB8AC3E}">
        <p14:creationId xmlns:p14="http://schemas.microsoft.com/office/powerpoint/2010/main" val="2123995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B5045C-C593-FC40-86BF-2379081BD0EF}"/>
              </a:ext>
            </a:extLst>
          </p:cNvPr>
          <p:cNvSpPr txBox="1"/>
          <p:nvPr/>
        </p:nvSpPr>
        <p:spPr>
          <a:xfrm>
            <a:off x="0" y="378070"/>
            <a:ext cx="18398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Iteration 3</a:t>
            </a:r>
          </a:p>
          <a:p>
            <a:r>
              <a:rPr lang="en-US" sz="2000" dirty="0">
                <a:solidFill>
                  <a:schemeClr val="tx1"/>
                </a:solidFill>
              </a:rPr>
              <a:t>Gap = 2 /2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  = 1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</a:t>
            </a:r>
          </a:p>
        </p:txBody>
      </p:sp>
      <p:graphicFrame>
        <p:nvGraphicFramePr>
          <p:cNvPr id="4" name="Google Shape;688;p127">
            <a:extLst>
              <a:ext uri="{FF2B5EF4-FFF2-40B4-BE49-F238E27FC236}">
                <a16:creationId xmlns:a16="http://schemas.microsoft.com/office/drawing/2014/main" id="{61583DE3-5B4E-9C4C-8B1D-8FD3FCDD978E}"/>
              </a:ext>
            </a:extLst>
          </p:cNvPr>
          <p:cNvGraphicFramePr/>
          <p:nvPr/>
        </p:nvGraphicFramePr>
        <p:xfrm>
          <a:off x="1426092" y="2302703"/>
          <a:ext cx="5852200" cy="73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oogle Shape;688;p127">
            <a:extLst>
              <a:ext uri="{FF2B5EF4-FFF2-40B4-BE49-F238E27FC236}">
                <a16:creationId xmlns:a16="http://schemas.microsoft.com/office/drawing/2014/main" id="{E1D8D055-42E7-194D-8133-3C7D5D89C0B5}"/>
              </a:ext>
            </a:extLst>
          </p:cNvPr>
          <p:cNvGraphicFramePr/>
          <p:nvPr/>
        </p:nvGraphicFramePr>
        <p:xfrm>
          <a:off x="1426092" y="2930321"/>
          <a:ext cx="58522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55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28C8BD4-1DFD-8941-B49D-73C17E7B55DF}"/>
              </a:ext>
            </a:extLst>
          </p:cNvPr>
          <p:cNvSpPr txBox="1"/>
          <p:nvPr/>
        </p:nvSpPr>
        <p:spPr>
          <a:xfrm>
            <a:off x="193432" y="3005017"/>
            <a:ext cx="896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indices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2C0162-80AC-BB4C-8F15-DDA9472661DA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1090247" y="3158906"/>
            <a:ext cx="335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C2F581F-CDDA-454E-BA5B-392D333BDC47}"/>
              </a:ext>
            </a:extLst>
          </p:cNvPr>
          <p:cNvSpPr txBox="1"/>
          <p:nvPr/>
        </p:nvSpPr>
        <p:spPr>
          <a:xfrm>
            <a:off x="298938" y="178483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(0,1)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505C98-ACE1-D348-B293-E07855D73F24}"/>
              </a:ext>
            </a:extLst>
          </p:cNvPr>
          <p:cNvCxnSpPr>
            <a:cxnSpLocks/>
          </p:cNvCxnSpPr>
          <p:nvPr/>
        </p:nvCxnSpPr>
        <p:spPr>
          <a:xfrm>
            <a:off x="1747558" y="1784838"/>
            <a:ext cx="0" cy="624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79AC5C-35EE-4E48-9A4B-F728CCEB3E42}"/>
              </a:ext>
            </a:extLst>
          </p:cNvPr>
          <p:cNvCxnSpPr>
            <a:cxnSpLocks/>
          </p:cNvCxnSpPr>
          <p:nvPr/>
        </p:nvCxnSpPr>
        <p:spPr>
          <a:xfrm>
            <a:off x="2525096" y="1780488"/>
            <a:ext cx="0" cy="624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D1602B-4D80-B546-B4D4-BAF7F0268C0C}"/>
              </a:ext>
            </a:extLst>
          </p:cNvPr>
          <p:cNvCxnSpPr>
            <a:cxnSpLocks/>
          </p:cNvCxnSpPr>
          <p:nvPr/>
        </p:nvCxnSpPr>
        <p:spPr>
          <a:xfrm>
            <a:off x="1747558" y="1780488"/>
            <a:ext cx="777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EBBA844-1043-9743-B758-03B287062A0D}"/>
              </a:ext>
            </a:extLst>
          </p:cNvPr>
          <p:cNvSpPr txBox="1"/>
          <p:nvPr/>
        </p:nvSpPr>
        <p:spPr>
          <a:xfrm>
            <a:off x="1839806" y="1343742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(0,1)</a:t>
            </a:r>
          </a:p>
        </p:txBody>
      </p:sp>
    </p:spTree>
    <p:extLst>
      <p:ext uri="{BB962C8B-B14F-4D97-AF65-F5344CB8AC3E}">
        <p14:creationId xmlns:p14="http://schemas.microsoft.com/office/powerpoint/2010/main" val="89972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B5045C-C593-FC40-86BF-2379081BD0EF}"/>
              </a:ext>
            </a:extLst>
          </p:cNvPr>
          <p:cNvSpPr txBox="1"/>
          <p:nvPr/>
        </p:nvSpPr>
        <p:spPr>
          <a:xfrm>
            <a:off x="0" y="378070"/>
            <a:ext cx="18398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Iteration 3</a:t>
            </a:r>
          </a:p>
          <a:p>
            <a:r>
              <a:rPr lang="en-US" sz="2000" dirty="0">
                <a:solidFill>
                  <a:schemeClr val="tx1"/>
                </a:solidFill>
              </a:rPr>
              <a:t>Gap = 1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</a:t>
            </a:r>
          </a:p>
        </p:txBody>
      </p:sp>
      <p:graphicFrame>
        <p:nvGraphicFramePr>
          <p:cNvPr id="4" name="Google Shape;688;p127">
            <a:extLst>
              <a:ext uri="{FF2B5EF4-FFF2-40B4-BE49-F238E27FC236}">
                <a16:creationId xmlns:a16="http://schemas.microsoft.com/office/drawing/2014/main" id="{61583DE3-5B4E-9C4C-8B1D-8FD3FCDD97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6264258"/>
              </p:ext>
            </p:extLst>
          </p:nvPr>
        </p:nvGraphicFramePr>
        <p:xfrm>
          <a:off x="1426092" y="2302703"/>
          <a:ext cx="5852200" cy="73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oogle Shape;688;p127">
            <a:extLst>
              <a:ext uri="{FF2B5EF4-FFF2-40B4-BE49-F238E27FC236}">
                <a16:creationId xmlns:a16="http://schemas.microsoft.com/office/drawing/2014/main" id="{E1D8D055-42E7-194D-8133-3C7D5D89C0B5}"/>
              </a:ext>
            </a:extLst>
          </p:cNvPr>
          <p:cNvGraphicFramePr/>
          <p:nvPr/>
        </p:nvGraphicFramePr>
        <p:xfrm>
          <a:off x="1426092" y="2930321"/>
          <a:ext cx="58522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55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28C8BD4-1DFD-8941-B49D-73C17E7B55DF}"/>
              </a:ext>
            </a:extLst>
          </p:cNvPr>
          <p:cNvSpPr txBox="1"/>
          <p:nvPr/>
        </p:nvSpPr>
        <p:spPr>
          <a:xfrm>
            <a:off x="193432" y="3005017"/>
            <a:ext cx="896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indices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2C0162-80AC-BB4C-8F15-DDA9472661DA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1090247" y="3158906"/>
            <a:ext cx="335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C2F581F-CDDA-454E-BA5B-392D333BDC47}"/>
              </a:ext>
            </a:extLst>
          </p:cNvPr>
          <p:cNvSpPr txBox="1"/>
          <p:nvPr/>
        </p:nvSpPr>
        <p:spPr>
          <a:xfrm>
            <a:off x="298938" y="178483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(1,2)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505C98-ACE1-D348-B293-E07855D73F24}"/>
              </a:ext>
            </a:extLst>
          </p:cNvPr>
          <p:cNvCxnSpPr>
            <a:cxnSpLocks/>
          </p:cNvCxnSpPr>
          <p:nvPr/>
        </p:nvCxnSpPr>
        <p:spPr>
          <a:xfrm>
            <a:off x="2525096" y="1780488"/>
            <a:ext cx="0" cy="624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79AC5C-35EE-4E48-9A4B-F728CCEB3E42}"/>
              </a:ext>
            </a:extLst>
          </p:cNvPr>
          <p:cNvCxnSpPr>
            <a:cxnSpLocks/>
          </p:cNvCxnSpPr>
          <p:nvPr/>
        </p:nvCxnSpPr>
        <p:spPr>
          <a:xfrm>
            <a:off x="3280007" y="1780488"/>
            <a:ext cx="0" cy="624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D1602B-4D80-B546-B4D4-BAF7F0268C0C}"/>
              </a:ext>
            </a:extLst>
          </p:cNvPr>
          <p:cNvCxnSpPr>
            <a:cxnSpLocks/>
          </p:cNvCxnSpPr>
          <p:nvPr/>
        </p:nvCxnSpPr>
        <p:spPr>
          <a:xfrm>
            <a:off x="2525096" y="1774706"/>
            <a:ext cx="777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EBBA844-1043-9743-B758-03B287062A0D}"/>
              </a:ext>
            </a:extLst>
          </p:cNvPr>
          <p:cNvSpPr txBox="1"/>
          <p:nvPr/>
        </p:nvSpPr>
        <p:spPr>
          <a:xfrm>
            <a:off x="2616834" y="146114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(1,2)</a:t>
            </a:r>
          </a:p>
        </p:txBody>
      </p:sp>
    </p:spTree>
    <p:extLst>
      <p:ext uri="{BB962C8B-B14F-4D97-AF65-F5344CB8AC3E}">
        <p14:creationId xmlns:p14="http://schemas.microsoft.com/office/powerpoint/2010/main" val="150431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B5045C-C593-FC40-86BF-2379081BD0EF}"/>
              </a:ext>
            </a:extLst>
          </p:cNvPr>
          <p:cNvSpPr txBox="1"/>
          <p:nvPr/>
        </p:nvSpPr>
        <p:spPr>
          <a:xfrm>
            <a:off x="0" y="378070"/>
            <a:ext cx="18398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Iteration 3</a:t>
            </a:r>
          </a:p>
          <a:p>
            <a:r>
              <a:rPr lang="en-US" sz="2000" dirty="0">
                <a:solidFill>
                  <a:schemeClr val="tx1"/>
                </a:solidFill>
              </a:rPr>
              <a:t>Gap = 1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</a:t>
            </a:r>
          </a:p>
        </p:txBody>
      </p:sp>
      <p:graphicFrame>
        <p:nvGraphicFramePr>
          <p:cNvPr id="4" name="Google Shape;688;p127">
            <a:extLst>
              <a:ext uri="{FF2B5EF4-FFF2-40B4-BE49-F238E27FC236}">
                <a16:creationId xmlns:a16="http://schemas.microsoft.com/office/drawing/2014/main" id="{61583DE3-5B4E-9C4C-8B1D-8FD3FCDD978E}"/>
              </a:ext>
            </a:extLst>
          </p:cNvPr>
          <p:cNvGraphicFramePr/>
          <p:nvPr/>
        </p:nvGraphicFramePr>
        <p:xfrm>
          <a:off x="1426092" y="2302703"/>
          <a:ext cx="5852200" cy="73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oogle Shape;688;p127">
            <a:extLst>
              <a:ext uri="{FF2B5EF4-FFF2-40B4-BE49-F238E27FC236}">
                <a16:creationId xmlns:a16="http://schemas.microsoft.com/office/drawing/2014/main" id="{E1D8D055-42E7-194D-8133-3C7D5D89C0B5}"/>
              </a:ext>
            </a:extLst>
          </p:cNvPr>
          <p:cNvGraphicFramePr/>
          <p:nvPr/>
        </p:nvGraphicFramePr>
        <p:xfrm>
          <a:off x="1426092" y="2930321"/>
          <a:ext cx="58522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55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28C8BD4-1DFD-8941-B49D-73C17E7B55DF}"/>
              </a:ext>
            </a:extLst>
          </p:cNvPr>
          <p:cNvSpPr txBox="1"/>
          <p:nvPr/>
        </p:nvSpPr>
        <p:spPr>
          <a:xfrm>
            <a:off x="193432" y="3005017"/>
            <a:ext cx="896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indices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2C0162-80AC-BB4C-8F15-DDA9472661DA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1090247" y="3158906"/>
            <a:ext cx="335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C2F581F-CDDA-454E-BA5B-392D333BDC47}"/>
              </a:ext>
            </a:extLst>
          </p:cNvPr>
          <p:cNvSpPr txBox="1"/>
          <p:nvPr/>
        </p:nvSpPr>
        <p:spPr>
          <a:xfrm>
            <a:off x="298938" y="178483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(2,3)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505C98-ACE1-D348-B293-E07855D73F24}"/>
              </a:ext>
            </a:extLst>
          </p:cNvPr>
          <p:cNvCxnSpPr>
            <a:cxnSpLocks/>
          </p:cNvCxnSpPr>
          <p:nvPr/>
        </p:nvCxnSpPr>
        <p:spPr>
          <a:xfrm>
            <a:off x="3226845" y="1789122"/>
            <a:ext cx="0" cy="624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79AC5C-35EE-4E48-9A4B-F728CCEB3E42}"/>
              </a:ext>
            </a:extLst>
          </p:cNvPr>
          <p:cNvCxnSpPr>
            <a:cxnSpLocks/>
          </p:cNvCxnSpPr>
          <p:nvPr/>
        </p:nvCxnSpPr>
        <p:spPr>
          <a:xfrm>
            <a:off x="3981756" y="1789122"/>
            <a:ext cx="0" cy="624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D1602B-4D80-B546-B4D4-BAF7F0268C0C}"/>
              </a:ext>
            </a:extLst>
          </p:cNvPr>
          <p:cNvCxnSpPr>
            <a:cxnSpLocks/>
          </p:cNvCxnSpPr>
          <p:nvPr/>
        </p:nvCxnSpPr>
        <p:spPr>
          <a:xfrm>
            <a:off x="3226845" y="1784838"/>
            <a:ext cx="777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EBBA844-1043-9743-B758-03B287062A0D}"/>
              </a:ext>
            </a:extLst>
          </p:cNvPr>
          <p:cNvSpPr txBox="1"/>
          <p:nvPr/>
        </p:nvSpPr>
        <p:spPr>
          <a:xfrm>
            <a:off x="3226845" y="125776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(2,3)</a:t>
            </a:r>
          </a:p>
        </p:txBody>
      </p:sp>
    </p:spTree>
    <p:extLst>
      <p:ext uri="{BB962C8B-B14F-4D97-AF65-F5344CB8AC3E}">
        <p14:creationId xmlns:p14="http://schemas.microsoft.com/office/powerpoint/2010/main" val="414872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B5045C-C593-FC40-86BF-2379081BD0EF}"/>
              </a:ext>
            </a:extLst>
          </p:cNvPr>
          <p:cNvSpPr txBox="1"/>
          <p:nvPr/>
        </p:nvSpPr>
        <p:spPr>
          <a:xfrm>
            <a:off x="0" y="378070"/>
            <a:ext cx="18398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Iteration 3</a:t>
            </a:r>
          </a:p>
          <a:p>
            <a:r>
              <a:rPr lang="en-US" sz="2000" dirty="0">
                <a:solidFill>
                  <a:schemeClr val="tx1"/>
                </a:solidFill>
              </a:rPr>
              <a:t>Gap = 1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</a:t>
            </a:r>
          </a:p>
        </p:txBody>
      </p:sp>
      <p:graphicFrame>
        <p:nvGraphicFramePr>
          <p:cNvPr id="4" name="Google Shape;688;p127">
            <a:extLst>
              <a:ext uri="{FF2B5EF4-FFF2-40B4-BE49-F238E27FC236}">
                <a16:creationId xmlns:a16="http://schemas.microsoft.com/office/drawing/2014/main" id="{61583DE3-5B4E-9C4C-8B1D-8FD3FCDD97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0683305"/>
              </p:ext>
            </p:extLst>
          </p:nvPr>
        </p:nvGraphicFramePr>
        <p:xfrm>
          <a:off x="1426092" y="2302703"/>
          <a:ext cx="5852200" cy="73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oogle Shape;688;p127">
            <a:extLst>
              <a:ext uri="{FF2B5EF4-FFF2-40B4-BE49-F238E27FC236}">
                <a16:creationId xmlns:a16="http://schemas.microsoft.com/office/drawing/2014/main" id="{E1D8D055-42E7-194D-8133-3C7D5D89C0B5}"/>
              </a:ext>
            </a:extLst>
          </p:cNvPr>
          <p:cNvGraphicFramePr/>
          <p:nvPr/>
        </p:nvGraphicFramePr>
        <p:xfrm>
          <a:off x="1426092" y="2930321"/>
          <a:ext cx="58522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55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28C8BD4-1DFD-8941-B49D-73C17E7B55DF}"/>
              </a:ext>
            </a:extLst>
          </p:cNvPr>
          <p:cNvSpPr txBox="1"/>
          <p:nvPr/>
        </p:nvSpPr>
        <p:spPr>
          <a:xfrm>
            <a:off x="193432" y="3005017"/>
            <a:ext cx="896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indices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2C0162-80AC-BB4C-8F15-DDA9472661DA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1090247" y="3158906"/>
            <a:ext cx="335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C2F581F-CDDA-454E-BA5B-392D333BDC47}"/>
              </a:ext>
            </a:extLst>
          </p:cNvPr>
          <p:cNvSpPr txBox="1"/>
          <p:nvPr/>
        </p:nvSpPr>
        <p:spPr>
          <a:xfrm>
            <a:off x="298938" y="178483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(2,1)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505C98-ACE1-D348-B293-E07855D73F24}"/>
              </a:ext>
            </a:extLst>
          </p:cNvPr>
          <p:cNvCxnSpPr>
            <a:cxnSpLocks/>
          </p:cNvCxnSpPr>
          <p:nvPr/>
        </p:nvCxnSpPr>
        <p:spPr>
          <a:xfrm>
            <a:off x="3226845" y="1789122"/>
            <a:ext cx="0" cy="624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79AC5C-35EE-4E48-9A4B-F728CCEB3E42}"/>
              </a:ext>
            </a:extLst>
          </p:cNvPr>
          <p:cNvCxnSpPr>
            <a:cxnSpLocks/>
          </p:cNvCxnSpPr>
          <p:nvPr/>
        </p:nvCxnSpPr>
        <p:spPr>
          <a:xfrm>
            <a:off x="2482565" y="1789122"/>
            <a:ext cx="0" cy="624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D1602B-4D80-B546-B4D4-BAF7F0268C0C}"/>
              </a:ext>
            </a:extLst>
          </p:cNvPr>
          <p:cNvCxnSpPr>
            <a:cxnSpLocks/>
          </p:cNvCxnSpPr>
          <p:nvPr/>
        </p:nvCxnSpPr>
        <p:spPr>
          <a:xfrm>
            <a:off x="2482565" y="1784838"/>
            <a:ext cx="777538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EBBA844-1043-9743-B758-03B287062A0D}"/>
              </a:ext>
            </a:extLst>
          </p:cNvPr>
          <p:cNvSpPr txBox="1"/>
          <p:nvPr/>
        </p:nvSpPr>
        <p:spPr>
          <a:xfrm>
            <a:off x="2574303" y="1352383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(2,1)</a:t>
            </a:r>
          </a:p>
        </p:txBody>
      </p:sp>
    </p:spTree>
    <p:extLst>
      <p:ext uri="{BB962C8B-B14F-4D97-AF65-F5344CB8AC3E}">
        <p14:creationId xmlns:p14="http://schemas.microsoft.com/office/powerpoint/2010/main" val="228852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B5045C-C593-FC40-86BF-2379081BD0EF}"/>
              </a:ext>
            </a:extLst>
          </p:cNvPr>
          <p:cNvSpPr txBox="1"/>
          <p:nvPr/>
        </p:nvSpPr>
        <p:spPr>
          <a:xfrm>
            <a:off x="0" y="378070"/>
            <a:ext cx="18398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Iteration 3</a:t>
            </a:r>
          </a:p>
          <a:p>
            <a:r>
              <a:rPr lang="en-US" sz="2000" dirty="0">
                <a:solidFill>
                  <a:schemeClr val="tx1"/>
                </a:solidFill>
              </a:rPr>
              <a:t>Gap = 1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</a:t>
            </a:r>
          </a:p>
        </p:txBody>
      </p:sp>
      <p:graphicFrame>
        <p:nvGraphicFramePr>
          <p:cNvPr id="4" name="Google Shape;688;p127">
            <a:extLst>
              <a:ext uri="{FF2B5EF4-FFF2-40B4-BE49-F238E27FC236}">
                <a16:creationId xmlns:a16="http://schemas.microsoft.com/office/drawing/2014/main" id="{61583DE3-5B4E-9C4C-8B1D-8FD3FCDD97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7459057"/>
              </p:ext>
            </p:extLst>
          </p:nvPr>
        </p:nvGraphicFramePr>
        <p:xfrm>
          <a:off x="1426092" y="2302703"/>
          <a:ext cx="5852200" cy="73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oogle Shape;688;p127">
            <a:extLst>
              <a:ext uri="{FF2B5EF4-FFF2-40B4-BE49-F238E27FC236}">
                <a16:creationId xmlns:a16="http://schemas.microsoft.com/office/drawing/2014/main" id="{E1D8D055-42E7-194D-8133-3C7D5D89C0B5}"/>
              </a:ext>
            </a:extLst>
          </p:cNvPr>
          <p:cNvGraphicFramePr/>
          <p:nvPr/>
        </p:nvGraphicFramePr>
        <p:xfrm>
          <a:off x="1426092" y="2930321"/>
          <a:ext cx="58522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55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28C8BD4-1DFD-8941-B49D-73C17E7B55DF}"/>
              </a:ext>
            </a:extLst>
          </p:cNvPr>
          <p:cNvSpPr txBox="1"/>
          <p:nvPr/>
        </p:nvSpPr>
        <p:spPr>
          <a:xfrm>
            <a:off x="193432" y="3005017"/>
            <a:ext cx="896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indices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2C0162-80AC-BB4C-8F15-DDA9472661DA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1090247" y="3158906"/>
            <a:ext cx="335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C2F581F-CDDA-454E-BA5B-392D333BDC47}"/>
              </a:ext>
            </a:extLst>
          </p:cNvPr>
          <p:cNvSpPr txBox="1"/>
          <p:nvPr/>
        </p:nvSpPr>
        <p:spPr>
          <a:xfrm>
            <a:off x="298938" y="178483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(3,4)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505C98-ACE1-D348-B293-E07855D73F24}"/>
              </a:ext>
            </a:extLst>
          </p:cNvPr>
          <p:cNvCxnSpPr>
            <a:cxnSpLocks/>
          </p:cNvCxnSpPr>
          <p:nvPr/>
        </p:nvCxnSpPr>
        <p:spPr>
          <a:xfrm>
            <a:off x="4726035" y="1780488"/>
            <a:ext cx="0" cy="624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79AC5C-35EE-4E48-9A4B-F728CCEB3E42}"/>
              </a:ext>
            </a:extLst>
          </p:cNvPr>
          <p:cNvCxnSpPr>
            <a:cxnSpLocks/>
          </p:cNvCxnSpPr>
          <p:nvPr/>
        </p:nvCxnSpPr>
        <p:spPr>
          <a:xfrm>
            <a:off x="3953676" y="1779056"/>
            <a:ext cx="0" cy="624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D1602B-4D80-B546-B4D4-BAF7F0268C0C}"/>
              </a:ext>
            </a:extLst>
          </p:cNvPr>
          <p:cNvCxnSpPr>
            <a:cxnSpLocks/>
          </p:cNvCxnSpPr>
          <p:nvPr/>
        </p:nvCxnSpPr>
        <p:spPr>
          <a:xfrm>
            <a:off x="3948497" y="1779056"/>
            <a:ext cx="777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EBBA844-1043-9743-B758-03B287062A0D}"/>
              </a:ext>
            </a:extLst>
          </p:cNvPr>
          <p:cNvSpPr txBox="1"/>
          <p:nvPr/>
        </p:nvSpPr>
        <p:spPr>
          <a:xfrm>
            <a:off x="4040235" y="1386553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(3,4)</a:t>
            </a:r>
          </a:p>
        </p:txBody>
      </p:sp>
    </p:spTree>
    <p:extLst>
      <p:ext uri="{BB962C8B-B14F-4D97-AF65-F5344CB8AC3E}">
        <p14:creationId xmlns:p14="http://schemas.microsoft.com/office/powerpoint/2010/main" val="97355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B5045C-C593-FC40-86BF-2379081BD0EF}"/>
              </a:ext>
            </a:extLst>
          </p:cNvPr>
          <p:cNvSpPr txBox="1"/>
          <p:nvPr/>
        </p:nvSpPr>
        <p:spPr>
          <a:xfrm>
            <a:off x="0" y="378070"/>
            <a:ext cx="18398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Iteration 3</a:t>
            </a:r>
          </a:p>
          <a:p>
            <a:r>
              <a:rPr lang="en-US" sz="2000" dirty="0">
                <a:solidFill>
                  <a:schemeClr val="tx1"/>
                </a:solidFill>
              </a:rPr>
              <a:t>Gap = 1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</a:t>
            </a:r>
          </a:p>
        </p:txBody>
      </p:sp>
      <p:graphicFrame>
        <p:nvGraphicFramePr>
          <p:cNvPr id="4" name="Google Shape;688;p127">
            <a:extLst>
              <a:ext uri="{FF2B5EF4-FFF2-40B4-BE49-F238E27FC236}">
                <a16:creationId xmlns:a16="http://schemas.microsoft.com/office/drawing/2014/main" id="{61583DE3-5B4E-9C4C-8B1D-8FD3FCDD978E}"/>
              </a:ext>
            </a:extLst>
          </p:cNvPr>
          <p:cNvGraphicFramePr/>
          <p:nvPr/>
        </p:nvGraphicFramePr>
        <p:xfrm>
          <a:off x="1426092" y="2302703"/>
          <a:ext cx="5852200" cy="73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oogle Shape;688;p127">
            <a:extLst>
              <a:ext uri="{FF2B5EF4-FFF2-40B4-BE49-F238E27FC236}">
                <a16:creationId xmlns:a16="http://schemas.microsoft.com/office/drawing/2014/main" id="{E1D8D055-42E7-194D-8133-3C7D5D89C0B5}"/>
              </a:ext>
            </a:extLst>
          </p:cNvPr>
          <p:cNvGraphicFramePr/>
          <p:nvPr/>
        </p:nvGraphicFramePr>
        <p:xfrm>
          <a:off x="1426092" y="2930321"/>
          <a:ext cx="58522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55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28C8BD4-1DFD-8941-B49D-73C17E7B55DF}"/>
              </a:ext>
            </a:extLst>
          </p:cNvPr>
          <p:cNvSpPr txBox="1"/>
          <p:nvPr/>
        </p:nvSpPr>
        <p:spPr>
          <a:xfrm>
            <a:off x="193432" y="3005017"/>
            <a:ext cx="896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indices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2C0162-80AC-BB4C-8F15-DDA9472661DA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1090247" y="3158906"/>
            <a:ext cx="335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C2F581F-CDDA-454E-BA5B-392D333BDC47}"/>
              </a:ext>
            </a:extLst>
          </p:cNvPr>
          <p:cNvSpPr txBox="1"/>
          <p:nvPr/>
        </p:nvSpPr>
        <p:spPr>
          <a:xfrm>
            <a:off x="298938" y="178483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(4,5)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505C98-ACE1-D348-B293-E07855D73F24}"/>
              </a:ext>
            </a:extLst>
          </p:cNvPr>
          <p:cNvCxnSpPr>
            <a:cxnSpLocks/>
          </p:cNvCxnSpPr>
          <p:nvPr/>
        </p:nvCxnSpPr>
        <p:spPr>
          <a:xfrm>
            <a:off x="4726035" y="1780488"/>
            <a:ext cx="0" cy="624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79AC5C-35EE-4E48-9A4B-F728CCEB3E42}"/>
              </a:ext>
            </a:extLst>
          </p:cNvPr>
          <p:cNvCxnSpPr>
            <a:cxnSpLocks/>
          </p:cNvCxnSpPr>
          <p:nvPr/>
        </p:nvCxnSpPr>
        <p:spPr>
          <a:xfrm>
            <a:off x="5503573" y="1787690"/>
            <a:ext cx="0" cy="624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D1602B-4D80-B546-B4D4-BAF7F0268C0C}"/>
              </a:ext>
            </a:extLst>
          </p:cNvPr>
          <p:cNvCxnSpPr>
            <a:cxnSpLocks/>
          </p:cNvCxnSpPr>
          <p:nvPr/>
        </p:nvCxnSpPr>
        <p:spPr>
          <a:xfrm>
            <a:off x="4726035" y="1779056"/>
            <a:ext cx="777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EBBA844-1043-9743-B758-03B287062A0D}"/>
              </a:ext>
            </a:extLst>
          </p:cNvPr>
          <p:cNvSpPr txBox="1"/>
          <p:nvPr/>
        </p:nvSpPr>
        <p:spPr>
          <a:xfrm>
            <a:off x="4735169" y="132541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(4,5)</a:t>
            </a:r>
          </a:p>
        </p:txBody>
      </p:sp>
    </p:spTree>
    <p:extLst>
      <p:ext uri="{BB962C8B-B14F-4D97-AF65-F5344CB8AC3E}">
        <p14:creationId xmlns:p14="http://schemas.microsoft.com/office/powerpoint/2010/main" val="425038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B5045C-C593-FC40-86BF-2379081BD0EF}"/>
              </a:ext>
            </a:extLst>
          </p:cNvPr>
          <p:cNvSpPr txBox="1"/>
          <p:nvPr/>
        </p:nvSpPr>
        <p:spPr>
          <a:xfrm>
            <a:off x="0" y="378070"/>
            <a:ext cx="18398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Iteration 3</a:t>
            </a:r>
          </a:p>
          <a:p>
            <a:r>
              <a:rPr lang="en-US" sz="2000" dirty="0">
                <a:solidFill>
                  <a:schemeClr val="tx1"/>
                </a:solidFill>
              </a:rPr>
              <a:t>Gap = 1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</a:t>
            </a:r>
          </a:p>
        </p:txBody>
      </p:sp>
      <p:graphicFrame>
        <p:nvGraphicFramePr>
          <p:cNvPr id="4" name="Google Shape;688;p127">
            <a:extLst>
              <a:ext uri="{FF2B5EF4-FFF2-40B4-BE49-F238E27FC236}">
                <a16:creationId xmlns:a16="http://schemas.microsoft.com/office/drawing/2014/main" id="{61583DE3-5B4E-9C4C-8B1D-8FD3FCDD97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2173969"/>
              </p:ext>
            </p:extLst>
          </p:nvPr>
        </p:nvGraphicFramePr>
        <p:xfrm>
          <a:off x="1426092" y="2302703"/>
          <a:ext cx="5852200" cy="73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oogle Shape;688;p127">
            <a:extLst>
              <a:ext uri="{FF2B5EF4-FFF2-40B4-BE49-F238E27FC236}">
                <a16:creationId xmlns:a16="http://schemas.microsoft.com/office/drawing/2014/main" id="{E1D8D055-42E7-194D-8133-3C7D5D89C0B5}"/>
              </a:ext>
            </a:extLst>
          </p:cNvPr>
          <p:cNvGraphicFramePr/>
          <p:nvPr/>
        </p:nvGraphicFramePr>
        <p:xfrm>
          <a:off x="1426092" y="2930321"/>
          <a:ext cx="58522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55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28C8BD4-1DFD-8941-B49D-73C17E7B55DF}"/>
              </a:ext>
            </a:extLst>
          </p:cNvPr>
          <p:cNvSpPr txBox="1"/>
          <p:nvPr/>
        </p:nvSpPr>
        <p:spPr>
          <a:xfrm>
            <a:off x="193432" y="3005017"/>
            <a:ext cx="896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indices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2C0162-80AC-BB4C-8F15-DDA9472661DA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1090247" y="3158906"/>
            <a:ext cx="335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C2F581F-CDDA-454E-BA5B-392D333BDC47}"/>
              </a:ext>
            </a:extLst>
          </p:cNvPr>
          <p:cNvSpPr txBox="1"/>
          <p:nvPr/>
        </p:nvSpPr>
        <p:spPr>
          <a:xfrm>
            <a:off x="298938" y="178483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(4,3)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505C98-ACE1-D348-B293-E07855D73F24}"/>
              </a:ext>
            </a:extLst>
          </p:cNvPr>
          <p:cNvCxnSpPr>
            <a:cxnSpLocks/>
          </p:cNvCxnSpPr>
          <p:nvPr/>
        </p:nvCxnSpPr>
        <p:spPr>
          <a:xfrm>
            <a:off x="4726035" y="1780488"/>
            <a:ext cx="0" cy="624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79AC5C-35EE-4E48-9A4B-F728CCEB3E42}"/>
              </a:ext>
            </a:extLst>
          </p:cNvPr>
          <p:cNvCxnSpPr>
            <a:cxnSpLocks/>
          </p:cNvCxnSpPr>
          <p:nvPr/>
        </p:nvCxnSpPr>
        <p:spPr>
          <a:xfrm>
            <a:off x="3933772" y="1780488"/>
            <a:ext cx="0" cy="624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D1602B-4D80-B546-B4D4-BAF7F0268C0C}"/>
              </a:ext>
            </a:extLst>
          </p:cNvPr>
          <p:cNvCxnSpPr>
            <a:cxnSpLocks/>
          </p:cNvCxnSpPr>
          <p:nvPr/>
        </p:nvCxnSpPr>
        <p:spPr>
          <a:xfrm>
            <a:off x="3948497" y="1780488"/>
            <a:ext cx="777538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EBBA844-1043-9743-B758-03B287062A0D}"/>
              </a:ext>
            </a:extLst>
          </p:cNvPr>
          <p:cNvSpPr txBox="1"/>
          <p:nvPr/>
        </p:nvSpPr>
        <p:spPr>
          <a:xfrm>
            <a:off x="3994366" y="1393733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(4,3)</a:t>
            </a:r>
          </a:p>
        </p:txBody>
      </p:sp>
    </p:spTree>
    <p:extLst>
      <p:ext uri="{BB962C8B-B14F-4D97-AF65-F5344CB8AC3E}">
        <p14:creationId xmlns:p14="http://schemas.microsoft.com/office/powerpoint/2010/main" val="288590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B5045C-C593-FC40-86BF-2379081BD0EF}"/>
              </a:ext>
            </a:extLst>
          </p:cNvPr>
          <p:cNvSpPr txBox="1"/>
          <p:nvPr/>
        </p:nvSpPr>
        <p:spPr>
          <a:xfrm>
            <a:off x="0" y="378070"/>
            <a:ext cx="18398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Iteration 3</a:t>
            </a:r>
          </a:p>
          <a:p>
            <a:r>
              <a:rPr lang="en-US" sz="2000" dirty="0">
                <a:solidFill>
                  <a:schemeClr val="tx1"/>
                </a:solidFill>
              </a:rPr>
              <a:t>Gap = 1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</a:t>
            </a:r>
          </a:p>
        </p:txBody>
      </p:sp>
      <p:graphicFrame>
        <p:nvGraphicFramePr>
          <p:cNvPr id="4" name="Google Shape;688;p127">
            <a:extLst>
              <a:ext uri="{FF2B5EF4-FFF2-40B4-BE49-F238E27FC236}">
                <a16:creationId xmlns:a16="http://schemas.microsoft.com/office/drawing/2014/main" id="{61583DE3-5B4E-9C4C-8B1D-8FD3FCDD97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2056956"/>
              </p:ext>
            </p:extLst>
          </p:nvPr>
        </p:nvGraphicFramePr>
        <p:xfrm>
          <a:off x="1426092" y="2302703"/>
          <a:ext cx="5852200" cy="73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oogle Shape;688;p127">
            <a:extLst>
              <a:ext uri="{FF2B5EF4-FFF2-40B4-BE49-F238E27FC236}">
                <a16:creationId xmlns:a16="http://schemas.microsoft.com/office/drawing/2014/main" id="{E1D8D055-42E7-194D-8133-3C7D5D89C0B5}"/>
              </a:ext>
            </a:extLst>
          </p:cNvPr>
          <p:cNvGraphicFramePr/>
          <p:nvPr/>
        </p:nvGraphicFramePr>
        <p:xfrm>
          <a:off x="1426092" y="2930321"/>
          <a:ext cx="58522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55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28C8BD4-1DFD-8941-B49D-73C17E7B55DF}"/>
              </a:ext>
            </a:extLst>
          </p:cNvPr>
          <p:cNvSpPr txBox="1"/>
          <p:nvPr/>
        </p:nvSpPr>
        <p:spPr>
          <a:xfrm>
            <a:off x="193432" y="3005017"/>
            <a:ext cx="896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indices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2C0162-80AC-BB4C-8F15-DDA9472661DA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1090247" y="3158906"/>
            <a:ext cx="335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C2F581F-CDDA-454E-BA5B-392D333BDC47}"/>
              </a:ext>
            </a:extLst>
          </p:cNvPr>
          <p:cNvSpPr txBox="1"/>
          <p:nvPr/>
        </p:nvSpPr>
        <p:spPr>
          <a:xfrm>
            <a:off x="298938" y="178483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(3,2)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505C98-ACE1-D348-B293-E07855D73F24}"/>
              </a:ext>
            </a:extLst>
          </p:cNvPr>
          <p:cNvCxnSpPr>
            <a:cxnSpLocks/>
          </p:cNvCxnSpPr>
          <p:nvPr/>
        </p:nvCxnSpPr>
        <p:spPr>
          <a:xfrm>
            <a:off x="3205579" y="1780488"/>
            <a:ext cx="0" cy="624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79AC5C-35EE-4E48-9A4B-F728CCEB3E42}"/>
              </a:ext>
            </a:extLst>
          </p:cNvPr>
          <p:cNvCxnSpPr>
            <a:cxnSpLocks/>
          </p:cNvCxnSpPr>
          <p:nvPr/>
        </p:nvCxnSpPr>
        <p:spPr>
          <a:xfrm>
            <a:off x="3933772" y="1780488"/>
            <a:ext cx="0" cy="624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D1602B-4D80-B546-B4D4-BAF7F0268C0C}"/>
              </a:ext>
            </a:extLst>
          </p:cNvPr>
          <p:cNvCxnSpPr>
            <a:cxnSpLocks/>
          </p:cNvCxnSpPr>
          <p:nvPr/>
        </p:nvCxnSpPr>
        <p:spPr>
          <a:xfrm>
            <a:off x="3205579" y="1780488"/>
            <a:ext cx="777538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EBBA844-1043-9743-B758-03B287062A0D}"/>
              </a:ext>
            </a:extLst>
          </p:cNvPr>
          <p:cNvSpPr txBox="1"/>
          <p:nvPr/>
        </p:nvSpPr>
        <p:spPr>
          <a:xfrm>
            <a:off x="3205579" y="131279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(3,2)</a:t>
            </a:r>
          </a:p>
        </p:txBody>
      </p:sp>
    </p:spTree>
    <p:extLst>
      <p:ext uri="{BB962C8B-B14F-4D97-AF65-F5344CB8AC3E}">
        <p14:creationId xmlns:p14="http://schemas.microsoft.com/office/powerpoint/2010/main" val="81547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B5045C-C593-FC40-86BF-2379081BD0EF}"/>
              </a:ext>
            </a:extLst>
          </p:cNvPr>
          <p:cNvSpPr txBox="1"/>
          <p:nvPr/>
        </p:nvSpPr>
        <p:spPr>
          <a:xfrm>
            <a:off x="0" y="378070"/>
            <a:ext cx="18398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Iteration 3</a:t>
            </a:r>
          </a:p>
          <a:p>
            <a:r>
              <a:rPr lang="en-US" sz="2000" dirty="0">
                <a:solidFill>
                  <a:schemeClr val="tx1"/>
                </a:solidFill>
              </a:rPr>
              <a:t>Gap = 1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</a:t>
            </a:r>
          </a:p>
        </p:txBody>
      </p:sp>
      <p:graphicFrame>
        <p:nvGraphicFramePr>
          <p:cNvPr id="4" name="Google Shape;688;p127">
            <a:extLst>
              <a:ext uri="{FF2B5EF4-FFF2-40B4-BE49-F238E27FC236}">
                <a16:creationId xmlns:a16="http://schemas.microsoft.com/office/drawing/2014/main" id="{61583DE3-5B4E-9C4C-8B1D-8FD3FCDD97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5378782"/>
              </p:ext>
            </p:extLst>
          </p:nvPr>
        </p:nvGraphicFramePr>
        <p:xfrm>
          <a:off x="1426092" y="2302703"/>
          <a:ext cx="5852200" cy="73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oogle Shape;688;p127">
            <a:extLst>
              <a:ext uri="{FF2B5EF4-FFF2-40B4-BE49-F238E27FC236}">
                <a16:creationId xmlns:a16="http://schemas.microsoft.com/office/drawing/2014/main" id="{E1D8D055-42E7-194D-8133-3C7D5D89C0B5}"/>
              </a:ext>
            </a:extLst>
          </p:cNvPr>
          <p:cNvGraphicFramePr/>
          <p:nvPr/>
        </p:nvGraphicFramePr>
        <p:xfrm>
          <a:off x="1426092" y="2930321"/>
          <a:ext cx="58522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55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28C8BD4-1DFD-8941-B49D-73C17E7B55DF}"/>
              </a:ext>
            </a:extLst>
          </p:cNvPr>
          <p:cNvSpPr txBox="1"/>
          <p:nvPr/>
        </p:nvSpPr>
        <p:spPr>
          <a:xfrm>
            <a:off x="193432" y="3005017"/>
            <a:ext cx="896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indices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2C0162-80AC-BB4C-8F15-DDA9472661DA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1090247" y="3158906"/>
            <a:ext cx="335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C2F581F-CDDA-454E-BA5B-392D333BDC47}"/>
              </a:ext>
            </a:extLst>
          </p:cNvPr>
          <p:cNvSpPr txBox="1"/>
          <p:nvPr/>
        </p:nvSpPr>
        <p:spPr>
          <a:xfrm>
            <a:off x="298938" y="178483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(5,6)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505C98-ACE1-D348-B293-E07855D73F24}"/>
              </a:ext>
            </a:extLst>
          </p:cNvPr>
          <p:cNvCxnSpPr>
            <a:cxnSpLocks/>
          </p:cNvCxnSpPr>
          <p:nvPr/>
        </p:nvCxnSpPr>
        <p:spPr>
          <a:xfrm>
            <a:off x="6203960" y="1780488"/>
            <a:ext cx="0" cy="624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79AC5C-35EE-4E48-9A4B-F728CCEB3E42}"/>
              </a:ext>
            </a:extLst>
          </p:cNvPr>
          <p:cNvCxnSpPr>
            <a:cxnSpLocks/>
          </p:cNvCxnSpPr>
          <p:nvPr/>
        </p:nvCxnSpPr>
        <p:spPr>
          <a:xfrm>
            <a:off x="5422330" y="1780488"/>
            <a:ext cx="0" cy="624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D1602B-4D80-B546-B4D4-BAF7F0268C0C}"/>
              </a:ext>
            </a:extLst>
          </p:cNvPr>
          <p:cNvCxnSpPr>
            <a:cxnSpLocks/>
          </p:cNvCxnSpPr>
          <p:nvPr/>
        </p:nvCxnSpPr>
        <p:spPr>
          <a:xfrm>
            <a:off x="5426422" y="1780488"/>
            <a:ext cx="777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EBBA844-1043-9743-B758-03B287062A0D}"/>
              </a:ext>
            </a:extLst>
          </p:cNvPr>
          <p:cNvSpPr txBox="1"/>
          <p:nvPr/>
        </p:nvSpPr>
        <p:spPr>
          <a:xfrm>
            <a:off x="5518160" y="1393733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(5,6)</a:t>
            </a:r>
          </a:p>
        </p:txBody>
      </p:sp>
    </p:spTree>
    <p:extLst>
      <p:ext uri="{BB962C8B-B14F-4D97-AF65-F5344CB8AC3E}">
        <p14:creationId xmlns:p14="http://schemas.microsoft.com/office/powerpoint/2010/main" val="413958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B5045C-C593-FC40-86BF-2379081BD0EF}"/>
              </a:ext>
            </a:extLst>
          </p:cNvPr>
          <p:cNvSpPr txBox="1"/>
          <p:nvPr/>
        </p:nvSpPr>
        <p:spPr>
          <a:xfrm>
            <a:off x="0" y="378070"/>
            <a:ext cx="18398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Iteration 3</a:t>
            </a:r>
          </a:p>
          <a:p>
            <a:r>
              <a:rPr lang="en-US" sz="2000" dirty="0">
                <a:solidFill>
                  <a:schemeClr val="tx1"/>
                </a:solidFill>
              </a:rPr>
              <a:t>Gap = 1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</a:t>
            </a:r>
          </a:p>
        </p:txBody>
      </p:sp>
      <p:graphicFrame>
        <p:nvGraphicFramePr>
          <p:cNvPr id="4" name="Google Shape;688;p127">
            <a:extLst>
              <a:ext uri="{FF2B5EF4-FFF2-40B4-BE49-F238E27FC236}">
                <a16:creationId xmlns:a16="http://schemas.microsoft.com/office/drawing/2014/main" id="{61583DE3-5B4E-9C4C-8B1D-8FD3FCDD978E}"/>
              </a:ext>
            </a:extLst>
          </p:cNvPr>
          <p:cNvGraphicFramePr/>
          <p:nvPr/>
        </p:nvGraphicFramePr>
        <p:xfrm>
          <a:off x="1426092" y="2302703"/>
          <a:ext cx="5852200" cy="73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oogle Shape;688;p127">
            <a:extLst>
              <a:ext uri="{FF2B5EF4-FFF2-40B4-BE49-F238E27FC236}">
                <a16:creationId xmlns:a16="http://schemas.microsoft.com/office/drawing/2014/main" id="{E1D8D055-42E7-194D-8133-3C7D5D89C0B5}"/>
              </a:ext>
            </a:extLst>
          </p:cNvPr>
          <p:cNvGraphicFramePr/>
          <p:nvPr/>
        </p:nvGraphicFramePr>
        <p:xfrm>
          <a:off x="1426092" y="2930321"/>
          <a:ext cx="58522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55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28C8BD4-1DFD-8941-B49D-73C17E7B55DF}"/>
              </a:ext>
            </a:extLst>
          </p:cNvPr>
          <p:cNvSpPr txBox="1"/>
          <p:nvPr/>
        </p:nvSpPr>
        <p:spPr>
          <a:xfrm>
            <a:off x="193432" y="3005017"/>
            <a:ext cx="896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indices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2C0162-80AC-BB4C-8F15-DDA9472661DA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1090247" y="3158906"/>
            <a:ext cx="335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C2F581F-CDDA-454E-BA5B-392D333BDC47}"/>
              </a:ext>
            </a:extLst>
          </p:cNvPr>
          <p:cNvSpPr txBox="1"/>
          <p:nvPr/>
        </p:nvSpPr>
        <p:spPr>
          <a:xfrm>
            <a:off x="298938" y="178483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(6,7)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505C98-ACE1-D348-B293-E07855D73F24}"/>
              </a:ext>
            </a:extLst>
          </p:cNvPr>
          <p:cNvCxnSpPr>
            <a:cxnSpLocks/>
          </p:cNvCxnSpPr>
          <p:nvPr/>
        </p:nvCxnSpPr>
        <p:spPr>
          <a:xfrm>
            <a:off x="6890984" y="1780488"/>
            <a:ext cx="0" cy="624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79AC5C-35EE-4E48-9A4B-F728CCEB3E42}"/>
              </a:ext>
            </a:extLst>
          </p:cNvPr>
          <p:cNvCxnSpPr>
            <a:cxnSpLocks/>
          </p:cNvCxnSpPr>
          <p:nvPr/>
        </p:nvCxnSpPr>
        <p:spPr>
          <a:xfrm>
            <a:off x="6113446" y="1780488"/>
            <a:ext cx="0" cy="624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D1602B-4D80-B546-B4D4-BAF7F0268C0C}"/>
              </a:ext>
            </a:extLst>
          </p:cNvPr>
          <p:cNvCxnSpPr>
            <a:cxnSpLocks/>
          </p:cNvCxnSpPr>
          <p:nvPr/>
        </p:nvCxnSpPr>
        <p:spPr>
          <a:xfrm>
            <a:off x="6113446" y="1780488"/>
            <a:ext cx="777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EBBA844-1043-9743-B758-03B287062A0D}"/>
              </a:ext>
            </a:extLst>
          </p:cNvPr>
          <p:cNvSpPr txBox="1"/>
          <p:nvPr/>
        </p:nvSpPr>
        <p:spPr>
          <a:xfrm>
            <a:off x="6251807" y="147271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(6,7)</a:t>
            </a:r>
          </a:p>
        </p:txBody>
      </p:sp>
    </p:spTree>
    <p:extLst>
      <p:ext uri="{BB962C8B-B14F-4D97-AF65-F5344CB8AC3E}">
        <p14:creationId xmlns:p14="http://schemas.microsoft.com/office/powerpoint/2010/main" val="102684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5F457-2AC3-F14A-9FB5-77379F4A3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729763"/>
            <a:ext cx="8520600" cy="3174022"/>
          </a:xfrm>
        </p:spPr>
        <p:txBody>
          <a:bodyPr/>
          <a:lstStyle/>
          <a:p>
            <a:pPr algn="l"/>
            <a:r>
              <a:rPr lang="en-US" sz="1800" u="sng" dirty="0"/>
              <a:t>Pseudocode:</a:t>
            </a:r>
            <a:br>
              <a:rPr lang="en-US" sz="1800" u="sng" dirty="0"/>
            </a:br>
            <a:br>
              <a:rPr lang="en-US" sz="1800" u="sng" dirty="0"/>
            </a:br>
            <a:r>
              <a:rPr lang="en-US" sz="1800" dirty="0"/>
              <a:t>1. Find the gap/difference </a:t>
            </a:r>
            <a:br>
              <a:rPr lang="en-US" sz="1800" dirty="0"/>
            </a:br>
            <a:r>
              <a:rPr lang="en-US" sz="1800" dirty="0"/>
              <a:t>2. Compare the element with the difference/gap</a:t>
            </a:r>
            <a:br>
              <a:rPr lang="en-US" sz="1800" dirty="0"/>
            </a:br>
            <a:r>
              <a:rPr lang="en-US" sz="1800" dirty="0"/>
              <a:t>3. Reduce the gap by 2 (Gap/2).</a:t>
            </a:r>
            <a:br>
              <a:rPr lang="en-US" sz="1800" dirty="0"/>
            </a:br>
            <a:r>
              <a:rPr lang="en-US" sz="1800" dirty="0"/>
              <a:t>4. After some iterations, gap/difference will be 1 so that can apply insertion sort. </a:t>
            </a: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617709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B5045C-C593-FC40-86BF-2379081BD0EF}"/>
              </a:ext>
            </a:extLst>
          </p:cNvPr>
          <p:cNvSpPr txBox="1"/>
          <p:nvPr/>
        </p:nvSpPr>
        <p:spPr>
          <a:xfrm>
            <a:off x="0" y="378070"/>
            <a:ext cx="18398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Iteration 3</a:t>
            </a:r>
          </a:p>
          <a:p>
            <a:r>
              <a:rPr lang="en-US" sz="2000" dirty="0">
                <a:solidFill>
                  <a:schemeClr val="tx1"/>
                </a:solidFill>
              </a:rPr>
              <a:t>Gap = 1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</a:t>
            </a:r>
          </a:p>
        </p:txBody>
      </p:sp>
      <p:graphicFrame>
        <p:nvGraphicFramePr>
          <p:cNvPr id="4" name="Google Shape;688;p127">
            <a:extLst>
              <a:ext uri="{FF2B5EF4-FFF2-40B4-BE49-F238E27FC236}">
                <a16:creationId xmlns:a16="http://schemas.microsoft.com/office/drawing/2014/main" id="{61583DE3-5B4E-9C4C-8B1D-8FD3FCDD97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6692446"/>
              </p:ext>
            </p:extLst>
          </p:nvPr>
        </p:nvGraphicFramePr>
        <p:xfrm>
          <a:off x="1426092" y="2302703"/>
          <a:ext cx="5852200" cy="73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oogle Shape;688;p127">
            <a:extLst>
              <a:ext uri="{FF2B5EF4-FFF2-40B4-BE49-F238E27FC236}">
                <a16:creationId xmlns:a16="http://schemas.microsoft.com/office/drawing/2014/main" id="{E1D8D055-42E7-194D-8133-3C7D5D89C0B5}"/>
              </a:ext>
            </a:extLst>
          </p:cNvPr>
          <p:cNvGraphicFramePr/>
          <p:nvPr/>
        </p:nvGraphicFramePr>
        <p:xfrm>
          <a:off x="1426092" y="2930321"/>
          <a:ext cx="58522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55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28C8BD4-1DFD-8941-B49D-73C17E7B55DF}"/>
              </a:ext>
            </a:extLst>
          </p:cNvPr>
          <p:cNvSpPr txBox="1"/>
          <p:nvPr/>
        </p:nvSpPr>
        <p:spPr>
          <a:xfrm>
            <a:off x="193432" y="3005017"/>
            <a:ext cx="896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indices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2C0162-80AC-BB4C-8F15-DDA9472661DA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1090247" y="3158906"/>
            <a:ext cx="335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C2F581F-CDDA-454E-BA5B-392D333BDC47}"/>
              </a:ext>
            </a:extLst>
          </p:cNvPr>
          <p:cNvSpPr txBox="1"/>
          <p:nvPr/>
        </p:nvSpPr>
        <p:spPr>
          <a:xfrm>
            <a:off x="298938" y="178483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(6,5)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505C98-ACE1-D348-B293-E07855D73F24}"/>
              </a:ext>
            </a:extLst>
          </p:cNvPr>
          <p:cNvCxnSpPr>
            <a:cxnSpLocks/>
          </p:cNvCxnSpPr>
          <p:nvPr/>
        </p:nvCxnSpPr>
        <p:spPr>
          <a:xfrm>
            <a:off x="6157337" y="1780488"/>
            <a:ext cx="0" cy="624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79AC5C-35EE-4E48-9A4B-F728CCEB3E42}"/>
              </a:ext>
            </a:extLst>
          </p:cNvPr>
          <p:cNvCxnSpPr>
            <a:cxnSpLocks/>
          </p:cNvCxnSpPr>
          <p:nvPr/>
        </p:nvCxnSpPr>
        <p:spPr>
          <a:xfrm>
            <a:off x="5379799" y="1780488"/>
            <a:ext cx="0" cy="624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D1602B-4D80-B546-B4D4-BAF7F0268C0C}"/>
              </a:ext>
            </a:extLst>
          </p:cNvPr>
          <p:cNvCxnSpPr>
            <a:cxnSpLocks/>
          </p:cNvCxnSpPr>
          <p:nvPr/>
        </p:nvCxnSpPr>
        <p:spPr>
          <a:xfrm>
            <a:off x="5379799" y="1780488"/>
            <a:ext cx="777538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EBBA844-1043-9743-B758-03B287062A0D}"/>
              </a:ext>
            </a:extLst>
          </p:cNvPr>
          <p:cNvSpPr txBox="1"/>
          <p:nvPr/>
        </p:nvSpPr>
        <p:spPr>
          <a:xfrm>
            <a:off x="5471537" y="1393733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(6,5)</a:t>
            </a:r>
          </a:p>
        </p:txBody>
      </p:sp>
    </p:spTree>
    <p:extLst>
      <p:ext uri="{BB962C8B-B14F-4D97-AF65-F5344CB8AC3E}">
        <p14:creationId xmlns:p14="http://schemas.microsoft.com/office/powerpoint/2010/main" val="162220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B5045C-C593-FC40-86BF-2379081BD0EF}"/>
              </a:ext>
            </a:extLst>
          </p:cNvPr>
          <p:cNvSpPr txBox="1"/>
          <p:nvPr/>
        </p:nvSpPr>
        <p:spPr>
          <a:xfrm>
            <a:off x="0" y="378070"/>
            <a:ext cx="18398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Iteration 3</a:t>
            </a:r>
          </a:p>
          <a:p>
            <a:r>
              <a:rPr lang="en-US" sz="2000" dirty="0">
                <a:solidFill>
                  <a:schemeClr val="tx1"/>
                </a:solidFill>
              </a:rPr>
              <a:t>Gap = 1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</a:t>
            </a:r>
          </a:p>
        </p:txBody>
      </p:sp>
      <p:graphicFrame>
        <p:nvGraphicFramePr>
          <p:cNvPr id="4" name="Google Shape;688;p127">
            <a:extLst>
              <a:ext uri="{FF2B5EF4-FFF2-40B4-BE49-F238E27FC236}">
                <a16:creationId xmlns:a16="http://schemas.microsoft.com/office/drawing/2014/main" id="{61583DE3-5B4E-9C4C-8B1D-8FD3FCDD97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7208169"/>
              </p:ext>
            </p:extLst>
          </p:nvPr>
        </p:nvGraphicFramePr>
        <p:xfrm>
          <a:off x="1426092" y="2302703"/>
          <a:ext cx="5852200" cy="73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oogle Shape;688;p127">
            <a:extLst>
              <a:ext uri="{FF2B5EF4-FFF2-40B4-BE49-F238E27FC236}">
                <a16:creationId xmlns:a16="http://schemas.microsoft.com/office/drawing/2014/main" id="{E1D8D055-42E7-194D-8133-3C7D5D89C0B5}"/>
              </a:ext>
            </a:extLst>
          </p:cNvPr>
          <p:cNvGraphicFramePr/>
          <p:nvPr/>
        </p:nvGraphicFramePr>
        <p:xfrm>
          <a:off x="1426092" y="2930321"/>
          <a:ext cx="58522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55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28C8BD4-1DFD-8941-B49D-73C17E7B55DF}"/>
              </a:ext>
            </a:extLst>
          </p:cNvPr>
          <p:cNvSpPr txBox="1"/>
          <p:nvPr/>
        </p:nvSpPr>
        <p:spPr>
          <a:xfrm>
            <a:off x="193432" y="3005017"/>
            <a:ext cx="896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indices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2C0162-80AC-BB4C-8F15-DDA9472661DA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1090247" y="3158906"/>
            <a:ext cx="335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C2F581F-CDDA-454E-BA5B-392D333BDC47}"/>
              </a:ext>
            </a:extLst>
          </p:cNvPr>
          <p:cNvSpPr txBox="1"/>
          <p:nvPr/>
        </p:nvSpPr>
        <p:spPr>
          <a:xfrm>
            <a:off x="298938" y="178483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(5,4)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505C98-ACE1-D348-B293-E07855D73F24}"/>
              </a:ext>
            </a:extLst>
          </p:cNvPr>
          <p:cNvCxnSpPr>
            <a:cxnSpLocks/>
          </p:cNvCxnSpPr>
          <p:nvPr/>
        </p:nvCxnSpPr>
        <p:spPr>
          <a:xfrm>
            <a:off x="4602261" y="1780488"/>
            <a:ext cx="0" cy="624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79AC5C-35EE-4E48-9A4B-F728CCEB3E42}"/>
              </a:ext>
            </a:extLst>
          </p:cNvPr>
          <p:cNvCxnSpPr>
            <a:cxnSpLocks/>
          </p:cNvCxnSpPr>
          <p:nvPr/>
        </p:nvCxnSpPr>
        <p:spPr>
          <a:xfrm>
            <a:off x="5379799" y="1780488"/>
            <a:ext cx="0" cy="624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D1602B-4D80-B546-B4D4-BAF7F0268C0C}"/>
              </a:ext>
            </a:extLst>
          </p:cNvPr>
          <p:cNvCxnSpPr>
            <a:cxnSpLocks/>
          </p:cNvCxnSpPr>
          <p:nvPr/>
        </p:nvCxnSpPr>
        <p:spPr>
          <a:xfrm>
            <a:off x="4602261" y="1780488"/>
            <a:ext cx="777538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EBBA844-1043-9743-B758-03B287062A0D}"/>
              </a:ext>
            </a:extLst>
          </p:cNvPr>
          <p:cNvSpPr txBox="1"/>
          <p:nvPr/>
        </p:nvSpPr>
        <p:spPr>
          <a:xfrm>
            <a:off x="4693999" y="1348033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(5,4)</a:t>
            </a:r>
          </a:p>
        </p:txBody>
      </p:sp>
    </p:spTree>
    <p:extLst>
      <p:ext uri="{BB962C8B-B14F-4D97-AF65-F5344CB8AC3E}">
        <p14:creationId xmlns:p14="http://schemas.microsoft.com/office/powerpoint/2010/main" val="17036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B5045C-C593-FC40-86BF-2379081BD0EF}"/>
              </a:ext>
            </a:extLst>
          </p:cNvPr>
          <p:cNvSpPr txBox="1"/>
          <p:nvPr/>
        </p:nvSpPr>
        <p:spPr>
          <a:xfrm>
            <a:off x="0" y="378070"/>
            <a:ext cx="18398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Iteration 3</a:t>
            </a:r>
          </a:p>
          <a:p>
            <a:r>
              <a:rPr lang="en-US" sz="2000" dirty="0">
                <a:solidFill>
                  <a:schemeClr val="tx1"/>
                </a:solidFill>
              </a:rPr>
              <a:t>Gap = 1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</a:t>
            </a:r>
          </a:p>
        </p:txBody>
      </p:sp>
      <p:graphicFrame>
        <p:nvGraphicFramePr>
          <p:cNvPr id="4" name="Google Shape;688;p127">
            <a:extLst>
              <a:ext uri="{FF2B5EF4-FFF2-40B4-BE49-F238E27FC236}">
                <a16:creationId xmlns:a16="http://schemas.microsoft.com/office/drawing/2014/main" id="{61583DE3-5B4E-9C4C-8B1D-8FD3FCDD97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624454"/>
              </p:ext>
            </p:extLst>
          </p:nvPr>
        </p:nvGraphicFramePr>
        <p:xfrm>
          <a:off x="1426092" y="2302703"/>
          <a:ext cx="5852200" cy="73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oogle Shape;688;p127">
            <a:extLst>
              <a:ext uri="{FF2B5EF4-FFF2-40B4-BE49-F238E27FC236}">
                <a16:creationId xmlns:a16="http://schemas.microsoft.com/office/drawing/2014/main" id="{E1D8D055-42E7-194D-8133-3C7D5D89C0B5}"/>
              </a:ext>
            </a:extLst>
          </p:cNvPr>
          <p:cNvGraphicFramePr/>
          <p:nvPr/>
        </p:nvGraphicFramePr>
        <p:xfrm>
          <a:off x="1426092" y="2930321"/>
          <a:ext cx="58522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55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28C8BD4-1DFD-8941-B49D-73C17E7B55DF}"/>
              </a:ext>
            </a:extLst>
          </p:cNvPr>
          <p:cNvSpPr txBox="1"/>
          <p:nvPr/>
        </p:nvSpPr>
        <p:spPr>
          <a:xfrm>
            <a:off x="193432" y="3005017"/>
            <a:ext cx="896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indices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2C0162-80AC-BB4C-8F15-DDA9472661DA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1090247" y="3158906"/>
            <a:ext cx="335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C2F581F-CDDA-454E-BA5B-392D333BDC47}"/>
              </a:ext>
            </a:extLst>
          </p:cNvPr>
          <p:cNvSpPr txBox="1"/>
          <p:nvPr/>
        </p:nvSpPr>
        <p:spPr>
          <a:xfrm>
            <a:off x="298938" y="178483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(4,3)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505C98-ACE1-D348-B293-E07855D73F24}"/>
              </a:ext>
            </a:extLst>
          </p:cNvPr>
          <p:cNvCxnSpPr>
            <a:cxnSpLocks/>
          </p:cNvCxnSpPr>
          <p:nvPr/>
        </p:nvCxnSpPr>
        <p:spPr>
          <a:xfrm>
            <a:off x="4693999" y="1780488"/>
            <a:ext cx="0" cy="624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79AC5C-35EE-4E48-9A4B-F728CCEB3E42}"/>
              </a:ext>
            </a:extLst>
          </p:cNvPr>
          <p:cNvCxnSpPr>
            <a:cxnSpLocks/>
          </p:cNvCxnSpPr>
          <p:nvPr/>
        </p:nvCxnSpPr>
        <p:spPr>
          <a:xfrm>
            <a:off x="3912506" y="1780488"/>
            <a:ext cx="0" cy="624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D1602B-4D80-B546-B4D4-BAF7F0268C0C}"/>
              </a:ext>
            </a:extLst>
          </p:cNvPr>
          <p:cNvCxnSpPr>
            <a:cxnSpLocks/>
          </p:cNvCxnSpPr>
          <p:nvPr/>
        </p:nvCxnSpPr>
        <p:spPr>
          <a:xfrm>
            <a:off x="3916461" y="1785339"/>
            <a:ext cx="777538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EBBA844-1043-9743-B758-03B287062A0D}"/>
              </a:ext>
            </a:extLst>
          </p:cNvPr>
          <p:cNvSpPr txBox="1"/>
          <p:nvPr/>
        </p:nvSpPr>
        <p:spPr>
          <a:xfrm>
            <a:off x="4009292" y="133853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(4,3)</a:t>
            </a:r>
          </a:p>
        </p:txBody>
      </p:sp>
    </p:spTree>
    <p:extLst>
      <p:ext uri="{BB962C8B-B14F-4D97-AF65-F5344CB8AC3E}">
        <p14:creationId xmlns:p14="http://schemas.microsoft.com/office/powerpoint/2010/main" val="386992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B5045C-C593-FC40-86BF-2379081BD0EF}"/>
              </a:ext>
            </a:extLst>
          </p:cNvPr>
          <p:cNvSpPr txBox="1"/>
          <p:nvPr/>
        </p:nvSpPr>
        <p:spPr>
          <a:xfrm>
            <a:off x="0" y="378070"/>
            <a:ext cx="43380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End of Iteration 3: Sorted Array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</a:t>
            </a:r>
          </a:p>
        </p:txBody>
      </p:sp>
      <p:graphicFrame>
        <p:nvGraphicFramePr>
          <p:cNvPr id="4" name="Google Shape;688;p127">
            <a:extLst>
              <a:ext uri="{FF2B5EF4-FFF2-40B4-BE49-F238E27FC236}">
                <a16:creationId xmlns:a16="http://schemas.microsoft.com/office/drawing/2014/main" id="{61583DE3-5B4E-9C4C-8B1D-8FD3FCDD97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3457742"/>
              </p:ext>
            </p:extLst>
          </p:nvPr>
        </p:nvGraphicFramePr>
        <p:xfrm>
          <a:off x="1426092" y="2302703"/>
          <a:ext cx="5852200" cy="73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oogle Shape;688;p127">
            <a:extLst>
              <a:ext uri="{FF2B5EF4-FFF2-40B4-BE49-F238E27FC236}">
                <a16:creationId xmlns:a16="http://schemas.microsoft.com/office/drawing/2014/main" id="{E1D8D055-42E7-194D-8133-3C7D5D89C0B5}"/>
              </a:ext>
            </a:extLst>
          </p:cNvPr>
          <p:cNvGraphicFramePr/>
          <p:nvPr/>
        </p:nvGraphicFramePr>
        <p:xfrm>
          <a:off x="1426092" y="2930321"/>
          <a:ext cx="58522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55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28C8BD4-1DFD-8941-B49D-73C17E7B55DF}"/>
              </a:ext>
            </a:extLst>
          </p:cNvPr>
          <p:cNvSpPr txBox="1"/>
          <p:nvPr/>
        </p:nvSpPr>
        <p:spPr>
          <a:xfrm>
            <a:off x="193432" y="3005017"/>
            <a:ext cx="896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indices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2C0162-80AC-BB4C-8F15-DDA9472661DA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1090247" y="3158906"/>
            <a:ext cx="335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70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10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chemeClr val="dk1"/>
                </a:solidFill>
              </a:rPr>
              <a:t>O</a:t>
            </a:r>
            <a:r>
              <a:rPr lang="en" dirty="0">
                <a:solidFill>
                  <a:schemeClr val="dk1"/>
                </a:solidFill>
              </a:rPr>
              <a:t>(</a:t>
            </a:r>
            <a:r>
              <a:rPr lang="en" i="1" dirty="0">
                <a:solidFill>
                  <a:schemeClr val="dk1"/>
                </a:solidFill>
              </a:rPr>
              <a:t>n</a:t>
            </a:r>
            <a:r>
              <a:rPr lang="en" baseline="30000" dirty="0">
                <a:solidFill>
                  <a:schemeClr val="dk1"/>
                </a:solidFill>
              </a:rPr>
              <a:t>2</a:t>
            </a:r>
            <a:r>
              <a:rPr lang="en" dirty="0">
                <a:solidFill>
                  <a:schemeClr val="dk1"/>
                </a:solidFill>
              </a:rPr>
              <a:t>)             </a:t>
            </a:r>
            <a:r>
              <a:rPr lang="en" dirty="0">
                <a:solidFill>
                  <a:srgbClr val="666666"/>
                </a:solidFill>
              </a:rPr>
              <a:t>selection sort, bubble sort, insertion sort, shell sort</a:t>
            </a:r>
            <a:endParaRPr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rgbClr val="FFFFFF"/>
                </a:solidFill>
              </a:rPr>
              <a:t>O</a:t>
            </a:r>
            <a:r>
              <a:rPr lang="en" dirty="0">
                <a:solidFill>
                  <a:srgbClr val="FFFFFF"/>
                </a:solidFill>
              </a:rPr>
              <a:t>(</a:t>
            </a:r>
            <a:r>
              <a:rPr lang="en" i="1" dirty="0">
                <a:solidFill>
                  <a:srgbClr val="FFFFFF"/>
                </a:solidFill>
              </a:rPr>
              <a:t>n</a:t>
            </a:r>
            <a:r>
              <a:rPr lang="en" dirty="0">
                <a:solidFill>
                  <a:srgbClr val="FFFFFF"/>
                </a:solidFill>
              </a:rPr>
              <a:t> log </a:t>
            </a:r>
            <a:r>
              <a:rPr lang="en" i="1" dirty="0">
                <a:solidFill>
                  <a:srgbClr val="FFFFFF"/>
                </a:solidFill>
              </a:rPr>
              <a:t>n</a:t>
            </a:r>
            <a:r>
              <a:rPr lang="en" dirty="0">
                <a:solidFill>
                  <a:srgbClr val="FFFFFF"/>
                </a:solidFill>
              </a:rPr>
              <a:t>)</a:t>
            </a: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rgbClr val="FFFFFF"/>
                </a:solidFill>
              </a:rPr>
              <a:t>O</a:t>
            </a:r>
            <a:r>
              <a:rPr lang="en" dirty="0">
                <a:solidFill>
                  <a:srgbClr val="FFFFFF"/>
                </a:solidFill>
              </a:rPr>
              <a:t>(</a:t>
            </a:r>
            <a:r>
              <a:rPr lang="en" i="1" dirty="0">
                <a:solidFill>
                  <a:srgbClr val="FFFFFF"/>
                </a:solidFill>
              </a:rPr>
              <a:t>n</a:t>
            </a:r>
            <a:r>
              <a:rPr lang="en" dirty="0">
                <a:solidFill>
                  <a:srgbClr val="FFFFFF"/>
                </a:solidFill>
              </a:rPr>
              <a:t>)              </a:t>
            </a:r>
            <a:r>
              <a:rPr lang="en" dirty="0">
                <a:solidFill>
                  <a:srgbClr val="666666"/>
                </a:solidFill>
              </a:rPr>
              <a:t>linear search</a:t>
            </a:r>
            <a:endParaRPr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rgbClr val="FFFFFF"/>
                </a:solidFill>
              </a:rPr>
              <a:t>O</a:t>
            </a:r>
            <a:r>
              <a:rPr lang="en" dirty="0">
                <a:solidFill>
                  <a:srgbClr val="FFFFFF"/>
                </a:solidFill>
              </a:rPr>
              <a:t>(log </a:t>
            </a:r>
            <a:r>
              <a:rPr lang="en" i="1" dirty="0">
                <a:solidFill>
                  <a:srgbClr val="FFFFFF"/>
                </a:solidFill>
              </a:rPr>
              <a:t>n</a:t>
            </a:r>
            <a:r>
              <a:rPr lang="en" dirty="0">
                <a:solidFill>
                  <a:srgbClr val="FFFFFF"/>
                </a:solidFill>
              </a:rPr>
              <a:t>)        </a:t>
            </a:r>
            <a:r>
              <a:rPr lang="en" dirty="0">
                <a:solidFill>
                  <a:srgbClr val="666666"/>
                </a:solidFill>
              </a:rPr>
              <a:t>binary search</a:t>
            </a:r>
            <a:endParaRPr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 dirty="0">
                <a:solidFill>
                  <a:srgbClr val="FFFFFF"/>
                </a:solidFill>
              </a:rPr>
              <a:t>O</a:t>
            </a:r>
            <a:r>
              <a:rPr lang="en" dirty="0">
                <a:solidFill>
                  <a:srgbClr val="FFFFFF"/>
                </a:solidFill>
              </a:rPr>
              <a:t>(1)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10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dk1"/>
                </a:solidFill>
              </a:rPr>
              <a:t>Ω</a:t>
            </a:r>
            <a:r>
              <a:rPr lang="en" dirty="0">
                <a:solidFill>
                  <a:schemeClr val="dk1"/>
                </a:solidFill>
              </a:rPr>
              <a:t>(</a:t>
            </a:r>
            <a:r>
              <a:rPr lang="en" i="1" dirty="0">
                <a:solidFill>
                  <a:schemeClr val="dk1"/>
                </a:solidFill>
              </a:rPr>
              <a:t>n</a:t>
            </a:r>
            <a:r>
              <a:rPr lang="en" baseline="30000" dirty="0">
                <a:solidFill>
                  <a:schemeClr val="dk1"/>
                </a:solidFill>
              </a:rPr>
              <a:t>2</a:t>
            </a:r>
            <a:r>
              <a:rPr lang="en" dirty="0">
                <a:solidFill>
                  <a:schemeClr val="dk1"/>
                </a:solidFill>
              </a:rPr>
              <a:t>)             </a:t>
            </a:r>
            <a:r>
              <a:rPr lang="en" dirty="0">
                <a:solidFill>
                  <a:srgbClr val="666666"/>
                </a:solidFill>
              </a:rPr>
              <a:t>selection sort</a:t>
            </a:r>
            <a:endParaRPr dirty="0">
              <a:solidFill>
                <a:srgbClr val="666666"/>
              </a:solidFill>
            </a:endParaRPr>
          </a:p>
          <a:p>
            <a:pPr marL="0" lvl="0" indent="0">
              <a:spcBef>
                <a:spcPts val="1600"/>
              </a:spcBef>
              <a:buNone/>
            </a:pPr>
            <a:r>
              <a:rPr lang="en" dirty="0" err="1">
                <a:solidFill>
                  <a:schemeClr val="dk1"/>
                </a:solidFill>
              </a:rPr>
              <a:t>Ω</a:t>
            </a:r>
            <a:r>
              <a:rPr lang="en" dirty="0">
                <a:solidFill>
                  <a:schemeClr val="dk1"/>
                </a:solidFill>
              </a:rPr>
              <a:t>(</a:t>
            </a:r>
            <a:r>
              <a:rPr lang="en" i="1" dirty="0">
                <a:solidFill>
                  <a:schemeClr val="dk1"/>
                </a:solidFill>
              </a:rPr>
              <a:t>n</a:t>
            </a:r>
            <a:r>
              <a:rPr lang="en" dirty="0">
                <a:solidFill>
                  <a:schemeClr val="dk1"/>
                </a:solidFill>
              </a:rPr>
              <a:t> log </a:t>
            </a:r>
            <a:r>
              <a:rPr lang="en" i="1" dirty="0">
                <a:solidFill>
                  <a:schemeClr val="dk1"/>
                </a:solidFill>
              </a:rPr>
              <a:t>n</a:t>
            </a:r>
            <a:r>
              <a:rPr lang="en" dirty="0">
                <a:solidFill>
                  <a:schemeClr val="dk1"/>
                </a:solidFill>
              </a:rPr>
              <a:t>)     </a:t>
            </a:r>
            <a:r>
              <a:rPr lang="en" dirty="0">
                <a:solidFill>
                  <a:srgbClr val="666666"/>
                </a:solidFill>
              </a:rPr>
              <a:t>shell sort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dk1"/>
                </a:solidFill>
              </a:rPr>
              <a:t>Ω</a:t>
            </a:r>
            <a:r>
              <a:rPr lang="en" dirty="0">
                <a:solidFill>
                  <a:schemeClr val="dk1"/>
                </a:solidFill>
              </a:rPr>
              <a:t>(</a:t>
            </a:r>
            <a:r>
              <a:rPr lang="en" i="1" dirty="0">
                <a:solidFill>
                  <a:schemeClr val="dk1"/>
                </a:solidFill>
              </a:rPr>
              <a:t>n</a:t>
            </a:r>
            <a:r>
              <a:rPr lang="en" dirty="0">
                <a:solidFill>
                  <a:schemeClr val="dk1"/>
                </a:solidFill>
              </a:rPr>
              <a:t>)              </a:t>
            </a:r>
            <a:r>
              <a:rPr lang="en" dirty="0">
                <a:solidFill>
                  <a:srgbClr val="666666"/>
                </a:solidFill>
              </a:rPr>
              <a:t>bubble sort, insertion sort</a:t>
            </a:r>
            <a:endParaRPr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dk1"/>
                </a:solidFill>
              </a:rPr>
              <a:t>Ω</a:t>
            </a:r>
            <a:r>
              <a:rPr lang="en" dirty="0">
                <a:solidFill>
                  <a:schemeClr val="dk1"/>
                </a:solidFill>
              </a:rPr>
              <a:t>(log </a:t>
            </a:r>
            <a:r>
              <a:rPr lang="en" i="1" dirty="0">
                <a:solidFill>
                  <a:schemeClr val="dk1"/>
                </a:solidFill>
              </a:rPr>
              <a:t>n</a:t>
            </a:r>
            <a:r>
              <a:rPr lang="en" dirty="0">
                <a:solidFill>
                  <a:schemeClr val="dk1"/>
                </a:solidFill>
              </a:rPr>
              <a:t>)    </a:t>
            </a:r>
            <a:endParaRPr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 err="1">
                <a:solidFill>
                  <a:srgbClr val="FFFFFF"/>
                </a:solidFill>
              </a:rPr>
              <a:t>Ω</a:t>
            </a:r>
            <a:r>
              <a:rPr lang="en" dirty="0">
                <a:solidFill>
                  <a:srgbClr val="FFFFFF"/>
                </a:solidFill>
              </a:rPr>
              <a:t>(1)              </a:t>
            </a:r>
            <a:r>
              <a:rPr lang="en" dirty="0">
                <a:solidFill>
                  <a:srgbClr val="666666"/>
                </a:solidFill>
              </a:rPr>
              <a:t>linear search, binary search</a:t>
            </a:r>
            <a:endParaRPr dirty="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0113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8" name="Google Shape;688;p127"/>
          <p:cNvGraphicFramePr/>
          <p:nvPr/>
        </p:nvGraphicFramePr>
        <p:xfrm>
          <a:off x="1645900" y="266700"/>
          <a:ext cx="5852200" cy="73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471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B5045C-C593-FC40-86BF-2379081BD0EF}"/>
              </a:ext>
            </a:extLst>
          </p:cNvPr>
          <p:cNvSpPr txBox="1"/>
          <p:nvPr/>
        </p:nvSpPr>
        <p:spPr>
          <a:xfrm>
            <a:off x="1943100" y="659423"/>
            <a:ext cx="35205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Gap = Number of Element / 2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  = 8 / 2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  = 4</a:t>
            </a:r>
          </a:p>
        </p:txBody>
      </p:sp>
      <p:graphicFrame>
        <p:nvGraphicFramePr>
          <p:cNvPr id="4" name="Google Shape;688;p127">
            <a:extLst>
              <a:ext uri="{FF2B5EF4-FFF2-40B4-BE49-F238E27FC236}">
                <a16:creationId xmlns:a16="http://schemas.microsoft.com/office/drawing/2014/main" id="{61583DE3-5B4E-9C4C-8B1D-8FD3FCDD97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5439350"/>
              </p:ext>
            </p:extLst>
          </p:nvPr>
        </p:nvGraphicFramePr>
        <p:xfrm>
          <a:off x="1426092" y="2302703"/>
          <a:ext cx="5852200" cy="73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oogle Shape;688;p127">
            <a:extLst>
              <a:ext uri="{FF2B5EF4-FFF2-40B4-BE49-F238E27FC236}">
                <a16:creationId xmlns:a16="http://schemas.microsoft.com/office/drawing/2014/main" id="{E1D8D055-42E7-194D-8133-3C7D5D89C0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3415629"/>
              </p:ext>
            </p:extLst>
          </p:nvPr>
        </p:nvGraphicFramePr>
        <p:xfrm>
          <a:off x="1426092" y="2930321"/>
          <a:ext cx="58522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55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28C8BD4-1DFD-8941-B49D-73C17E7B55DF}"/>
              </a:ext>
            </a:extLst>
          </p:cNvPr>
          <p:cNvSpPr txBox="1"/>
          <p:nvPr/>
        </p:nvSpPr>
        <p:spPr>
          <a:xfrm>
            <a:off x="193432" y="3005017"/>
            <a:ext cx="896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indices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2C0162-80AC-BB4C-8F15-DDA9472661DA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1090247" y="3158906"/>
            <a:ext cx="335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55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B5045C-C593-FC40-86BF-2379081BD0EF}"/>
              </a:ext>
            </a:extLst>
          </p:cNvPr>
          <p:cNvSpPr txBox="1"/>
          <p:nvPr/>
        </p:nvSpPr>
        <p:spPr>
          <a:xfrm>
            <a:off x="0" y="378070"/>
            <a:ext cx="1839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Iteration 1</a:t>
            </a:r>
          </a:p>
          <a:p>
            <a:r>
              <a:rPr lang="en-US" sz="2000" dirty="0">
                <a:solidFill>
                  <a:schemeClr val="tx1"/>
                </a:solidFill>
              </a:rPr>
              <a:t>Gap = 4</a:t>
            </a:r>
          </a:p>
        </p:txBody>
      </p:sp>
      <p:graphicFrame>
        <p:nvGraphicFramePr>
          <p:cNvPr id="4" name="Google Shape;688;p127">
            <a:extLst>
              <a:ext uri="{FF2B5EF4-FFF2-40B4-BE49-F238E27FC236}">
                <a16:creationId xmlns:a16="http://schemas.microsoft.com/office/drawing/2014/main" id="{61583DE3-5B4E-9C4C-8B1D-8FD3FCDD978E}"/>
              </a:ext>
            </a:extLst>
          </p:cNvPr>
          <p:cNvGraphicFramePr/>
          <p:nvPr/>
        </p:nvGraphicFramePr>
        <p:xfrm>
          <a:off x="1426092" y="2302703"/>
          <a:ext cx="5852200" cy="73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oogle Shape;688;p127">
            <a:extLst>
              <a:ext uri="{FF2B5EF4-FFF2-40B4-BE49-F238E27FC236}">
                <a16:creationId xmlns:a16="http://schemas.microsoft.com/office/drawing/2014/main" id="{E1D8D055-42E7-194D-8133-3C7D5D89C0B5}"/>
              </a:ext>
            </a:extLst>
          </p:cNvPr>
          <p:cNvGraphicFramePr/>
          <p:nvPr/>
        </p:nvGraphicFramePr>
        <p:xfrm>
          <a:off x="1426092" y="2930321"/>
          <a:ext cx="58522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55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28C8BD4-1DFD-8941-B49D-73C17E7B55DF}"/>
              </a:ext>
            </a:extLst>
          </p:cNvPr>
          <p:cNvSpPr txBox="1"/>
          <p:nvPr/>
        </p:nvSpPr>
        <p:spPr>
          <a:xfrm>
            <a:off x="193432" y="3005017"/>
            <a:ext cx="896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indices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2C0162-80AC-BB4C-8F15-DDA9472661DA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1090247" y="3158906"/>
            <a:ext cx="335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C2F581F-CDDA-454E-BA5B-392D333BDC47}"/>
              </a:ext>
            </a:extLst>
          </p:cNvPr>
          <p:cNvSpPr txBox="1"/>
          <p:nvPr/>
        </p:nvSpPr>
        <p:spPr>
          <a:xfrm>
            <a:off x="298938" y="178483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(0,4)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505C98-ACE1-D348-B293-E07855D73F24}"/>
              </a:ext>
            </a:extLst>
          </p:cNvPr>
          <p:cNvCxnSpPr>
            <a:cxnSpLocks/>
          </p:cNvCxnSpPr>
          <p:nvPr/>
        </p:nvCxnSpPr>
        <p:spPr>
          <a:xfrm>
            <a:off x="4712677" y="1784838"/>
            <a:ext cx="0" cy="624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79AC5C-35EE-4E48-9A4B-F728CCEB3E42}"/>
              </a:ext>
            </a:extLst>
          </p:cNvPr>
          <p:cNvCxnSpPr>
            <a:cxnSpLocks/>
          </p:cNvCxnSpPr>
          <p:nvPr/>
        </p:nvCxnSpPr>
        <p:spPr>
          <a:xfrm>
            <a:off x="1770185" y="1784838"/>
            <a:ext cx="0" cy="624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D1602B-4D80-B546-B4D4-BAF7F0268C0C}"/>
              </a:ext>
            </a:extLst>
          </p:cNvPr>
          <p:cNvCxnSpPr/>
          <p:nvPr/>
        </p:nvCxnSpPr>
        <p:spPr>
          <a:xfrm>
            <a:off x="1776046" y="1784838"/>
            <a:ext cx="29366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EBBA844-1043-9743-B758-03B287062A0D}"/>
              </a:ext>
            </a:extLst>
          </p:cNvPr>
          <p:cNvSpPr txBox="1"/>
          <p:nvPr/>
        </p:nvSpPr>
        <p:spPr>
          <a:xfrm>
            <a:off x="2901461" y="1431575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(0,4)</a:t>
            </a:r>
          </a:p>
        </p:txBody>
      </p:sp>
    </p:spTree>
    <p:extLst>
      <p:ext uri="{BB962C8B-B14F-4D97-AF65-F5344CB8AC3E}">
        <p14:creationId xmlns:p14="http://schemas.microsoft.com/office/powerpoint/2010/main" val="161518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B5045C-C593-FC40-86BF-2379081BD0EF}"/>
              </a:ext>
            </a:extLst>
          </p:cNvPr>
          <p:cNvSpPr txBox="1"/>
          <p:nvPr/>
        </p:nvSpPr>
        <p:spPr>
          <a:xfrm>
            <a:off x="0" y="378070"/>
            <a:ext cx="1839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Iteration 1</a:t>
            </a:r>
          </a:p>
          <a:p>
            <a:r>
              <a:rPr lang="en-US" sz="2000" dirty="0">
                <a:solidFill>
                  <a:schemeClr val="tx1"/>
                </a:solidFill>
              </a:rPr>
              <a:t>Gap = 4</a:t>
            </a:r>
          </a:p>
        </p:txBody>
      </p:sp>
      <p:graphicFrame>
        <p:nvGraphicFramePr>
          <p:cNvPr id="4" name="Google Shape;688;p127">
            <a:extLst>
              <a:ext uri="{FF2B5EF4-FFF2-40B4-BE49-F238E27FC236}">
                <a16:creationId xmlns:a16="http://schemas.microsoft.com/office/drawing/2014/main" id="{61583DE3-5B4E-9C4C-8B1D-8FD3FCDD97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2440095"/>
              </p:ext>
            </p:extLst>
          </p:nvPr>
        </p:nvGraphicFramePr>
        <p:xfrm>
          <a:off x="1426092" y="2302703"/>
          <a:ext cx="5852200" cy="73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oogle Shape;688;p127">
            <a:extLst>
              <a:ext uri="{FF2B5EF4-FFF2-40B4-BE49-F238E27FC236}">
                <a16:creationId xmlns:a16="http://schemas.microsoft.com/office/drawing/2014/main" id="{E1D8D055-42E7-194D-8133-3C7D5D89C0B5}"/>
              </a:ext>
            </a:extLst>
          </p:cNvPr>
          <p:cNvGraphicFramePr/>
          <p:nvPr/>
        </p:nvGraphicFramePr>
        <p:xfrm>
          <a:off x="1426092" y="2930321"/>
          <a:ext cx="58522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55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28C8BD4-1DFD-8941-B49D-73C17E7B55DF}"/>
              </a:ext>
            </a:extLst>
          </p:cNvPr>
          <p:cNvSpPr txBox="1"/>
          <p:nvPr/>
        </p:nvSpPr>
        <p:spPr>
          <a:xfrm>
            <a:off x="193432" y="3005017"/>
            <a:ext cx="896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indices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2C0162-80AC-BB4C-8F15-DDA9472661DA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1090247" y="3158906"/>
            <a:ext cx="335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C2F581F-CDDA-454E-BA5B-392D333BDC47}"/>
              </a:ext>
            </a:extLst>
          </p:cNvPr>
          <p:cNvSpPr txBox="1"/>
          <p:nvPr/>
        </p:nvSpPr>
        <p:spPr>
          <a:xfrm>
            <a:off x="298938" y="178483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(1,5)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505C98-ACE1-D348-B293-E07855D73F24}"/>
              </a:ext>
            </a:extLst>
          </p:cNvPr>
          <p:cNvCxnSpPr>
            <a:cxnSpLocks/>
          </p:cNvCxnSpPr>
          <p:nvPr/>
        </p:nvCxnSpPr>
        <p:spPr>
          <a:xfrm>
            <a:off x="5456956" y="1784838"/>
            <a:ext cx="0" cy="624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79AC5C-35EE-4E48-9A4B-F728CCEB3E42}"/>
              </a:ext>
            </a:extLst>
          </p:cNvPr>
          <p:cNvCxnSpPr>
            <a:cxnSpLocks/>
          </p:cNvCxnSpPr>
          <p:nvPr/>
        </p:nvCxnSpPr>
        <p:spPr>
          <a:xfrm>
            <a:off x="2514464" y="1780488"/>
            <a:ext cx="0" cy="624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D1602B-4D80-B546-B4D4-BAF7F0268C0C}"/>
              </a:ext>
            </a:extLst>
          </p:cNvPr>
          <p:cNvCxnSpPr/>
          <p:nvPr/>
        </p:nvCxnSpPr>
        <p:spPr>
          <a:xfrm>
            <a:off x="2514464" y="1780488"/>
            <a:ext cx="29366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EBBA844-1043-9743-B758-03B287062A0D}"/>
              </a:ext>
            </a:extLst>
          </p:cNvPr>
          <p:cNvSpPr txBox="1"/>
          <p:nvPr/>
        </p:nvSpPr>
        <p:spPr>
          <a:xfrm>
            <a:off x="3751453" y="140262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(1,5)</a:t>
            </a:r>
          </a:p>
        </p:txBody>
      </p:sp>
    </p:spTree>
    <p:extLst>
      <p:ext uri="{BB962C8B-B14F-4D97-AF65-F5344CB8AC3E}">
        <p14:creationId xmlns:p14="http://schemas.microsoft.com/office/powerpoint/2010/main" val="424372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B5045C-C593-FC40-86BF-2379081BD0EF}"/>
              </a:ext>
            </a:extLst>
          </p:cNvPr>
          <p:cNvSpPr txBox="1"/>
          <p:nvPr/>
        </p:nvSpPr>
        <p:spPr>
          <a:xfrm>
            <a:off x="0" y="378070"/>
            <a:ext cx="1839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Iteration 1</a:t>
            </a:r>
          </a:p>
          <a:p>
            <a:r>
              <a:rPr lang="en-US" sz="2000" dirty="0">
                <a:solidFill>
                  <a:schemeClr val="tx1"/>
                </a:solidFill>
              </a:rPr>
              <a:t>Gap = 4</a:t>
            </a:r>
          </a:p>
        </p:txBody>
      </p:sp>
      <p:graphicFrame>
        <p:nvGraphicFramePr>
          <p:cNvPr id="4" name="Google Shape;688;p127">
            <a:extLst>
              <a:ext uri="{FF2B5EF4-FFF2-40B4-BE49-F238E27FC236}">
                <a16:creationId xmlns:a16="http://schemas.microsoft.com/office/drawing/2014/main" id="{61583DE3-5B4E-9C4C-8B1D-8FD3FCDD97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0459496"/>
              </p:ext>
            </p:extLst>
          </p:nvPr>
        </p:nvGraphicFramePr>
        <p:xfrm>
          <a:off x="1426092" y="2302703"/>
          <a:ext cx="5852200" cy="73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oogle Shape;688;p127">
            <a:extLst>
              <a:ext uri="{FF2B5EF4-FFF2-40B4-BE49-F238E27FC236}">
                <a16:creationId xmlns:a16="http://schemas.microsoft.com/office/drawing/2014/main" id="{E1D8D055-42E7-194D-8133-3C7D5D89C0B5}"/>
              </a:ext>
            </a:extLst>
          </p:cNvPr>
          <p:cNvGraphicFramePr/>
          <p:nvPr/>
        </p:nvGraphicFramePr>
        <p:xfrm>
          <a:off x="1426092" y="2930321"/>
          <a:ext cx="58522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55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28C8BD4-1DFD-8941-B49D-73C17E7B55DF}"/>
              </a:ext>
            </a:extLst>
          </p:cNvPr>
          <p:cNvSpPr txBox="1"/>
          <p:nvPr/>
        </p:nvSpPr>
        <p:spPr>
          <a:xfrm>
            <a:off x="193432" y="3005017"/>
            <a:ext cx="896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indices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2C0162-80AC-BB4C-8F15-DDA9472661DA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1090247" y="3158906"/>
            <a:ext cx="335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C2F581F-CDDA-454E-BA5B-392D333BDC47}"/>
              </a:ext>
            </a:extLst>
          </p:cNvPr>
          <p:cNvSpPr txBox="1"/>
          <p:nvPr/>
        </p:nvSpPr>
        <p:spPr>
          <a:xfrm>
            <a:off x="298938" y="178483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(2,6)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505C98-ACE1-D348-B293-E07855D73F24}"/>
              </a:ext>
            </a:extLst>
          </p:cNvPr>
          <p:cNvCxnSpPr>
            <a:cxnSpLocks/>
          </p:cNvCxnSpPr>
          <p:nvPr/>
        </p:nvCxnSpPr>
        <p:spPr>
          <a:xfrm>
            <a:off x="6195374" y="1799754"/>
            <a:ext cx="0" cy="624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79AC5C-35EE-4E48-9A4B-F728CCEB3E42}"/>
              </a:ext>
            </a:extLst>
          </p:cNvPr>
          <p:cNvCxnSpPr>
            <a:cxnSpLocks/>
          </p:cNvCxnSpPr>
          <p:nvPr/>
        </p:nvCxnSpPr>
        <p:spPr>
          <a:xfrm>
            <a:off x="3258743" y="1799754"/>
            <a:ext cx="0" cy="624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D1602B-4D80-B546-B4D4-BAF7F0268C0C}"/>
              </a:ext>
            </a:extLst>
          </p:cNvPr>
          <p:cNvCxnSpPr/>
          <p:nvPr/>
        </p:nvCxnSpPr>
        <p:spPr>
          <a:xfrm>
            <a:off x="3258743" y="1799754"/>
            <a:ext cx="29366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EBBA844-1043-9743-B758-03B287062A0D}"/>
              </a:ext>
            </a:extLst>
          </p:cNvPr>
          <p:cNvSpPr txBox="1"/>
          <p:nvPr/>
        </p:nvSpPr>
        <p:spPr>
          <a:xfrm>
            <a:off x="4572000" y="1400429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(2,6)</a:t>
            </a:r>
          </a:p>
        </p:txBody>
      </p:sp>
    </p:spTree>
    <p:extLst>
      <p:ext uri="{BB962C8B-B14F-4D97-AF65-F5344CB8AC3E}">
        <p14:creationId xmlns:p14="http://schemas.microsoft.com/office/powerpoint/2010/main" val="105452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B5045C-C593-FC40-86BF-2379081BD0EF}"/>
              </a:ext>
            </a:extLst>
          </p:cNvPr>
          <p:cNvSpPr txBox="1"/>
          <p:nvPr/>
        </p:nvSpPr>
        <p:spPr>
          <a:xfrm>
            <a:off x="0" y="378070"/>
            <a:ext cx="1839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Iteration 1</a:t>
            </a:r>
          </a:p>
          <a:p>
            <a:r>
              <a:rPr lang="en-US" sz="2000" dirty="0">
                <a:solidFill>
                  <a:schemeClr val="tx1"/>
                </a:solidFill>
              </a:rPr>
              <a:t>Gap = 4</a:t>
            </a:r>
          </a:p>
        </p:txBody>
      </p:sp>
      <p:graphicFrame>
        <p:nvGraphicFramePr>
          <p:cNvPr id="4" name="Google Shape;688;p127">
            <a:extLst>
              <a:ext uri="{FF2B5EF4-FFF2-40B4-BE49-F238E27FC236}">
                <a16:creationId xmlns:a16="http://schemas.microsoft.com/office/drawing/2014/main" id="{61583DE3-5B4E-9C4C-8B1D-8FD3FCDD978E}"/>
              </a:ext>
            </a:extLst>
          </p:cNvPr>
          <p:cNvGraphicFramePr/>
          <p:nvPr/>
        </p:nvGraphicFramePr>
        <p:xfrm>
          <a:off x="1426092" y="2302703"/>
          <a:ext cx="5852200" cy="73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oogle Shape;688;p127">
            <a:extLst>
              <a:ext uri="{FF2B5EF4-FFF2-40B4-BE49-F238E27FC236}">
                <a16:creationId xmlns:a16="http://schemas.microsoft.com/office/drawing/2014/main" id="{E1D8D055-42E7-194D-8133-3C7D5D89C0B5}"/>
              </a:ext>
            </a:extLst>
          </p:cNvPr>
          <p:cNvGraphicFramePr/>
          <p:nvPr/>
        </p:nvGraphicFramePr>
        <p:xfrm>
          <a:off x="1426092" y="2930321"/>
          <a:ext cx="58522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55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1" dirty="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1800" b="0" i="1" dirty="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28C8BD4-1DFD-8941-B49D-73C17E7B55DF}"/>
              </a:ext>
            </a:extLst>
          </p:cNvPr>
          <p:cNvSpPr txBox="1"/>
          <p:nvPr/>
        </p:nvSpPr>
        <p:spPr>
          <a:xfrm>
            <a:off x="193432" y="3005017"/>
            <a:ext cx="896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indices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2C0162-80AC-BB4C-8F15-DDA9472661DA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1090247" y="3158906"/>
            <a:ext cx="335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C2F581F-CDDA-454E-BA5B-392D333BDC47}"/>
              </a:ext>
            </a:extLst>
          </p:cNvPr>
          <p:cNvSpPr txBox="1"/>
          <p:nvPr/>
        </p:nvSpPr>
        <p:spPr>
          <a:xfrm>
            <a:off x="298938" y="178483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(3,7)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505C98-ACE1-D348-B293-E07855D73F24}"/>
              </a:ext>
            </a:extLst>
          </p:cNvPr>
          <p:cNvCxnSpPr>
            <a:cxnSpLocks/>
          </p:cNvCxnSpPr>
          <p:nvPr/>
        </p:nvCxnSpPr>
        <p:spPr>
          <a:xfrm>
            <a:off x="6907755" y="1808388"/>
            <a:ext cx="0" cy="624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79AC5C-35EE-4E48-9A4B-F728CCEB3E42}"/>
              </a:ext>
            </a:extLst>
          </p:cNvPr>
          <p:cNvCxnSpPr>
            <a:cxnSpLocks/>
          </p:cNvCxnSpPr>
          <p:nvPr/>
        </p:nvCxnSpPr>
        <p:spPr>
          <a:xfrm>
            <a:off x="3971125" y="1799754"/>
            <a:ext cx="0" cy="624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D1602B-4D80-B546-B4D4-BAF7F0268C0C}"/>
              </a:ext>
            </a:extLst>
          </p:cNvPr>
          <p:cNvCxnSpPr/>
          <p:nvPr/>
        </p:nvCxnSpPr>
        <p:spPr>
          <a:xfrm>
            <a:off x="3971125" y="1799754"/>
            <a:ext cx="29366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EBBA844-1043-9743-B758-03B287062A0D}"/>
              </a:ext>
            </a:extLst>
          </p:cNvPr>
          <p:cNvSpPr txBox="1"/>
          <p:nvPr/>
        </p:nvSpPr>
        <p:spPr>
          <a:xfrm>
            <a:off x="5348176" y="144649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(3,7)</a:t>
            </a:r>
          </a:p>
        </p:txBody>
      </p:sp>
    </p:spTree>
    <p:extLst>
      <p:ext uri="{BB962C8B-B14F-4D97-AF65-F5344CB8AC3E}">
        <p14:creationId xmlns:p14="http://schemas.microsoft.com/office/powerpoint/2010/main" val="353044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2318</TotalTime>
  <Words>989</Words>
  <Application>Microsoft Macintosh PowerPoint</Application>
  <PresentationFormat>On-screen Show (16:9)</PresentationFormat>
  <Paragraphs>646</Paragraphs>
  <Slides>36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Arial</vt:lpstr>
      <vt:lpstr>Consolas</vt:lpstr>
      <vt:lpstr>Simple Dark</vt:lpstr>
      <vt:lpstr>Shell sort</vt:lpstr>
      <vt:lpstr>Shell sort is an extension of Insertion Sort.</vt:lpstr>
      <vt:lpstr>Pseudocode:  1. Find the gap/difference  2. Compare the element with the difference/gap 3. Reduce the gap by 2 (Gap/2). 4. After some iterations, gap/difference will be 1 so that can apply insertion sort.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</dc:title>
  <cp:lastModifiedBy>sonamwangmo.gcit@rub.edu.bt</cp:lastModifiedBy>
  <cp:revision>23</cp:revision>
  <dcterms:modified xsi:type="dcterms:W3CDTF">2020-10-07T05:31:47Z</dcterms:modified>
</cp:coreProperties>
</file>