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3" r:id="rId3"/>
    <p:sldId id="264" r:id="rId4"/>
    <p:sldId id="301" r:id="rId5"/>
    <p:sldId id="302" r:id="rId6"/>
    <p:sldId id="303" r:id="rId7"/>
    <p:sldId id="304" r:id="rId8"/>
    <p:sldId id="305" r:id="rId9"/>
    <p:sldId id="306" r:id="rId10"/>
    <p:sldId id="307" r:id="rId11"/>
    <p:sldId id="308" r:id="rId12"/>
    <p:sldId id="311" r:id="rId13"/>
    <p:sldId id="310" r:id="rId14"/>
    <p:sldId id="312" r:id="rId15"/>
    <p:sldId id="309" r:id="rId16"/>
    <p:sldId id="313" r:id="rId17"/>
    <p:sldId id="314" r:id="rId18"/>
    <p:sldId id="315" r:id="rId19"/>
    <p:sldId id="316" r:id="rId20"/>
    <p:sldId id="317" r:id="rId21"/>
    <p:sldId id="318" r:id="rId22"/>
    <p:sldId id="319" r:id="rId23"/>
    <p:sldId id="320" r:id="rId24"/>
    <p:sldId id="321" r:id="rId25"/>
    <p:sldId id="322"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558"/>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CD1D2-2FA0-4846-86F2-A6A48EC9F5D1}" type="datetimeFigureOut">
              <a:rPr lang="en-US" smtClean="0"/>
              <a:t>9/21/20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D21D1-FF2D-B740-BF0E-38905E6C02C6}" type="slidenum">
              <a:rPr lang="en-US" smtClean="0"/>
              <a:t>‹#›</a:t>
            </a:fld>
            <a:endParaRPr lang="en-US"/>
          </a:p>
        </p:txBody>
      </p:sp>
    </p:spTree>
    <p:extLst>
      <p:ext uri="{BB962C8B-B14F-4D97-AF65-F5344CB8AC3E}">
        <p14:creationId xmlns:p14="http://schemas.microsoft.com/office/powerpoint/2010/main" val="413221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044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4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88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304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45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1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90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03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29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1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2f05f05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2f05f05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67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16A0-00F7-4148-BDB0-0DD67D01C399}"/>
              </a:ext>
            </a:extLst>
          </p:cNvPr>
          <p:cNvSpPr>
            <a:spLocks noGrp="1"/>
          </p:cNvSpPr>
          <p:nvPr>
            <p:ph type="ctrTitle"/>
          </p:nvPr>
        </p:nvSpPr>
        <p:spPr>
          <a:xfrm>
            <a:off x="1524000" y="136525"/>
            <a:ext cx="8908973" cy="1736342"/>
          </a:xfrm>
        </p:spPr>
        <p:txBody>
          <a:bodyPr anchor="b"/>
          <a:lstStyle>
            <a:lvl1pPr algn="ctr">
              <a:defRPr sz="6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96063DC-4DFD-9745-A421-DAF6DAC53A63}"/>
              </a:ext>
            </a:extLst>
          </p:cNvPr>
          <p:cNvSpPr>
            <a:spLocks noGrp="1"/>
          </p:cNvSpPr>
          <p:nvPr>
            <p:ph type="subTitle" idx="1"/>
          </p:nvPr>
        </p:nvSpPr>
        <p:spPr>
          <a:xfrm>
            <a:off x="1524000" y="2104222"/>
            <a:ext cx="9144000" cy="336014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9" name="Picture 8" descr="A picture containing drawing&#10;&#10;Description automatically generated">
            <a:extLst>
              <a:ext uri="{FF2B5EF4-FFF2-40B4-BE49-F238E27FC236}">
                <a16:creationId xmlns:a16="http://schemas.microsoft.com/office/drawing/2014/main" id="{37261754-87B1-4849-B53B-F0DFB3B1AA44}"/>
              </a:ext>
            </a:extLst>
          </p:cNvPr>
          <p:cNvPicPr>
            <a:picLocks noChangeAspect="1"/>
          </p:cNvPicPr>
          <p:nvPr userDrawn="1"/>
        </p:nvPicPr>
        <p:blipFill>
          <a:blip r:embed="rId2"/>
          <a:stretch>
            <a:fillRect/>
          </a:stretch>
        </p:blipFill>
        <p:spPr>
          <a:xfrm>
            <a:off x="12700" y="23813"/>
            <a:ext cx="1473200" cy="14859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1A607771-B9E6-3F4D-885A-F27A9416302F}"/>
              </a:ext>
            </a:extLst>
          </p:cNvPr>
          <p:cNvPicPr>
            <a:picLocks noChangeAspect="1"/>
          </p:cNvPicPr>
          <p:nvPr userDrawn="1"/>
        </p:nvPicPr>
        <p:blipFill>
          <a:blip r:embed="rId3"/>
          <a:stretch>
            <a:fillRect/>
          </a:stretch>
        </p:blipFill>
        <p:spPr>
          <a:xfrm>
            <a:off x="10528300" y="23813"/>
            <a:ext cx="1651000" cy="1485900"/>
          </a:xfrm>
          <a:prstGeom prst="rect">
            <a:avLst/>
          </a:prstGeom>
        </p:spPr>
      </p:pic>
      <p:sp>
        <p:nvSpPr>
          <p:cNvPr id="13" name="TextBox 12">
            <a:extLst>
              <a:ext uri="{FF2B5EF4-FFF2-40B4-BE49-F238E27FC236}">
                <a16:creationId xmlns:a16="http://schemas.microsoft.com/office/drawing/2014/main" id="{630C7019-0598-CC44-82A3-FEBC1E6B3E23}"/>
              </a:ext>
            </a:extLst>
          </p:cNvPr>
          <p:cNvSpPr txBox="1"/>
          <p:nvPr userDrawn="1"/>
        </p:nvSpPr>
        <p:spPr>
          <a:xfrm>
            <a:off x="-86452" y="6596390"/>
            <a:ext cx="240642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Module Tutor: Ms. Sonam </a:t>
            </a:r>
            <a:r>
              <a:rPr lang="en-US" sz="1100" dirty="0" err="1">
                <a:latin typeface="Arial" panose="020B0604020202020204" pitchFamily="34" charset="0"/>
                <a:cs typeface="Arial" panose="020B0604020202020204" pitchFamily="34" charset="0"/>
              </a:rPr>
              <a:t>Wangmo</a:t>
            </a:r>
            <a:endParaRPr lang="en-US" sz="11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B7E3EC1-5196-644B-BB1F-31C860E979E2}"/>
              </a:ext>
            </a:extLst>
          </p:cNvPr>
          <p:cNvSpPr txBox="1"/>
          <p:nvPr userDrawn="1"/>
        </p:nvSpPr>
        <p:spPr>
          <a:xfrm>
            <a:off x="9588402" y="6604693"/>
            <a:ext cx="2603598"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ITS202: Algorithms and Data Structure</a:t>
            </a:r>
          </a:p>
        </p:txBody>
      </p:sp>
    </p:spTree>
    <p:extLst>
      <p:ext uri="{BB962C8B-B14F-4D97-AF65-F5344CB8AC3E}">
        <p14:creationId xmlns:p14="http://schemas.microsoft.com/office/powerpoint/2010/main" val="21837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16A0-00F7-4148-BDB0-0DD67D01C399}"/>
              </a:ext>
            </a:extLst>
          </p:cNvPr>
          <p:cNvSpPr>
            <a:spLocks noGrp="1"/>
          </p:cNvSpPr>
          <p:nvPr>
            <p:ph type="ctrTitle"/>
          </p:nvPr>
        </p:nvSpPr>
        <p:spPr>
          <a:xfrm>
            <a:off x="1524000" y="136525"/>
            <a:ext cx="8908973" cy="1736342"/>
          </a:xfrm>
        </p:spPr>
        <p:txBody>
          <a:bodyPr anchor="b"/>
          <a:lstStyle>
            <a:lvl1pPr algn="ctr">
              <a:defRPr sz="6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96063DC-4DFD-9745-A421-DAF6DAC53A63}"/>
              </a:ext>
            </a:extLst>
          </p:cNvPr>
          <p:cNvSpPr>
            <a:spLocks noGrp="1"/>
          </p:cNvSpPr>
          <p:nvPr>
            <p:ph type="subTitle" idx="1"/>
          </p:nvPr>
        </p:nvSpPr>
        <p:spPr>
          <a:xfrm>
            <a:off x="1524000" y="2104222"/>
            <a:ext cx="9144000" cy="336014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a:extLst>
              <a:ext uri="{FF2B5EF4-FFF2-40B4-BE49-F238E27FC236}">
                <a16:creationId xmlns:a16="http://schemas.microsoft.com/office/drawing/2014/main" id="{06C17858-1B8D-8941-BF9F-E23987911A8E}"/>
              </a:ext>
            </a:extLst>
          </p:cNvPr>
          <p:cNvSpPr>
            <a:spLocks noGrp="1"/>
          </p:cNvSpPr>
          <p:nvPr>
            <p:ph type="dt" sz="half" idx="10"/>
          </p:nvPr>
        </p:nvSpPr>
        <p:spPr>
          <a:xfrm>
            <a:off x="838200" y="6356350"/>
            <a:ext cx="2743200" cy="365125"/>
          </a:xfrm>
          <a:prstGeom prst="rect">
            <a:avLst/>
          </a:prstGeom>
        </p:spPr>
        <p:txBody>
          <a:bodyPr/>
          <a:lstStyle/>
          <a:p>
            <a:r>
              <a:rPr lang="en-US" dirty="0"/>
              <a:t>Module Tutor: Ms. Sonam </a:t>
            </a:r>
            <a:r>
              <a:rPr lang="en-US" dirty="0" err="1"/>
              <a:t>Wangmo</a:t>
            </a:r>
            <a:endParaRPr lang="en-US" dirty="0"/>
          </a:p>
        </p:txBody>
      </p:sp>
      <p:sp>
        <p:nvSpPr>
          <p:cNvPr id="6" name="Slide Number Placeholder 5">
            <a:extLst>
              <a:ext uri="{FF2B5EF4-FFF2-40B4-BE49-F238E27FC236}">
                <a16:creationId xmlns:a16="http://schemas.microsoft.com/office/drawing/2014/main" id="{674A77BE-3FCC-F14A-958B-E9FFE1EE7FE7}"/>
              </a:ext>
            </a:extLst>
          </p:cNvPr>
          <p:cNvSpPr>
            <a:spLocks noGrp="1"/>
          </p:cNvSpPr>
          <p:nvPr>
            <p:ph type="sldNum" sz="quarter" idx="12"/>
          </p:nvPr>
        </p:nvSpPr>
        <p:spPr/>
        <p:txBody>
          <a:bodyPr/>
          <a:lstStyle/>
          <a:p>
            <a:r>
              <a:rPr lang="en-US" dirty="0"/>
              <a:t>ITS202: Algorithms and Data Structure</a:t>
            </a:r>
          </a:p>
        </p:txBody>
      </p:sp>
      <p:pic>
        <p:nvPicPr>
          <p:cNvPr id="9" name="Picture 8" descr="A picture containing drawing&#10;&#10;Description automatically generated">
            <a:extLst>
              <a:ext uri="{FF2B5EF4-FFF2-40B4-BE49-F238E27FC236}">
                <a16:creationId xmlns:a16="http://schemas.microsoft.com/office/drawing/2014/main" id="{37261754-87B1-4849-B53B-F0DFB3B1AA44}"/>
              </a:ext>
            </a:extLst>
          </p:cNvPr>
          <p:cNvPicPr>
            <a:picLocks noChangeAspect="1"/>
          </p:cNvPicPr>
          <p:nvPr userDrawn="1"/>
        </p:nvPicPr>
        <p:blipFill>
          <a:blip r:embed="rId2"/>
          <a:stretch>
            <a:fillRect/>
          </a:stretch>
        </p:blipFill>
        <p:spPr>
          <a:xfrm>
            <a:off x="12700" y="23813"/>
            <a:ext cx="1473200" cy="14859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1A607771-B9E6-3F4D-885A-F27A9416302F}"/>
              </a:ext>
            </a:extLst>
          </p:cNvPr>
          <p:cNvPicPr>
            <a:picLocks noChangeAspect="1"/>
          </p:cNvPicPr>
          <p:nvPr userDrawn="1"/>
        </p:nvPicPr>
        <p:blipFill>
          <a:blip r:embed="rId3"/>
          <a:stretch>
            <a:fillRect/>
          </a:stretch>
        </p:blipFill>
        <p:spPr>
          <a:xfrm>
            <a:off x="10528300" y="23813"/>
            <a:ext cx="1651000" cy="1485900"/>
          </a:xfrm>
          <a:prstGeom prst="rect">
            <a:avLst/>
          </a:prstGeom>
        </p:spPr>
      </p:pic>
    </p:spTree>
    <p:extLst>
      <p:ext uri="{BB962C8B-B14F-4D97-AF65-F5344CB8AC3E}">
        <p14:creationId xmlns:p14="http://schemas.microsoft.com/office/powerpoint/2010/main" val="320776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3096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6E048-33EB-004F-AD55-D0553C316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A239322-A6EB-EE4C-A92B-EEA312FDB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1F5913-9340-204E-88F5-21891C9BA6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Module Tutor: Ms. Sonam </a:t>
            </a:r>
            <a:r>
              <a:rPr lang="en-US" dirty="0" err="1"/>
              <a:t>Wangmo</a:t>
            </a:r>
            <a:endParaRPr lang="en-US" dirty="0"/>
          </a:p>
          <a:p>
            <a:endParaRPr lang="en-US" dirty="0"/>
          </a:p>
        </p:txBody>
      </p:sp>
      <p:sp>
        <p:nvSpPr>
          <p:cNvPr id="5" name="Footer Placeholder 4">
            <a:extLst>
              <a:ext uri="{FF2B5EF4-FFF2-40B4-BE49-F238E27FC236}">
                <a16:creationId xmlns:a16="http://schemas.microsoft.com/office/drawing/2014/main" id="{3F762E53-FAE1-7B48-B9C9-E11E9383E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4D031-E4CA-E045-B5DF-E9F878BB8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A835D-3EE1-2441-AB97-CCB3A45A28C3}" type="slidenum">
              <a:rPr lang="en-US" smtClean="0"/>
              <a:t>‹#›</a:t>
            </a:fld>
            <a:endParaRPr lang="en-US"/>
          </a:p>
        </p:txBody>
      </p:sp>
    </p:spTree>
    <p:extLst>
      <p:ext uri="{BB962C8B-B14F-4D97-AF65-F5344CB8AC3E}">
        <p14:creationId xmlns:p14="http://schemas.microsoft.com/office/powerpoint/2010/main" val="291865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35BE-5506-CE48-9B5E-FE4BFA3005EC}"/>
              </a:ext>
            </a:extLst>
          </p:cNvPr>
          <p:cNvSpPr>
            <a:spLocks noGrp="1"/>
          </p:cNvSpPr>
          <p:nvPr>
            <p:ph type="ctrTitle"/>
          </p:nvPr>
        </p:nvSpPr>
        <p:spPr>
          <a:xfrm>
            <a:off x="1641513" y="2344466"/>
            <a:ext cx="8908973" cy="1736342"/>
          </a:xfrm>
        </p:spPr>
        <p:txBody>
          <a:bodyPr>
            <a:normAutofit fontScale="90000"/>
          </a:bodyPr>
          <a:lstStyle/>
          <a:p>
            <a:r>
              <a:rPr lang="en-US" dirty="0"/>
              <a:t>Unit II</a:t>
            </a:r>
            <a:br>
              <a:rPr lang="en-US" dirty="0"/>
            </a:br>
            <a:r>
              <a:rPr lang="en-US" dirty="0"/>
              <a:t>Data Structure</a:t>
            </a:r>
          </a:p>
        </p:txBody>
      </p:sp>
    </p:spTree>
    <p:extLst>
      <p:ext uri="{BB962C8B-B14F-4D97-AF65-F5344CB8AC3E}">
        <p14:creationId xmlns:p14="http://schemas.microsoft.com/office/powerpoint/2010/main" val="48956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90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Algorithms ? </a:t>
            </a:r>
          </a:p>
        </p:txBody>
      </p:sp>
      <p:sp>
        <p:nvSpPr>
          <p:cNvPr id="6" name="TextBox 5">
            <a:extLst>
              <a:ext uri="{FF2B5EF4-FFF2-40B4-BE49-F238E27FC236}">
                <a16:creationId xmlns:a16="http://schemas.microsoft.com/office/drawing/2014/main" id="{BEEB04AF-C03B-4A43-878D-33B93810134F}"/>
              </a:ext>
            </a:extLst>
          </p:cNvPr>
          <p:cNvSpPr txBox="1"/>
          <p:nvPr/>
        </p:nvSpPr>
        <p:spPr>
          <a:xfrm>
            <a:off x="3497300" y="4858293"/>
            <a:ext cx="8099479" cy="1131848"/>
          </a:xfrm>
          <a:prstGeom prst="rect">
            <a:avLst/>
          </a:prstGeom>
          <a:noFill/>
        </p:spPr>
        <p:txBody>
          <a:bodyPr wrap="square" rtlCol="0">
            <a:spAutoFit/>
          </a:bodyPr>
          <a:lstStyle/>
          <a:p>
            <a:pPr>
              <a:lnSpc>
                <a:spcPct val="150000"/>
              </a:lnSpc>
            </a:pPr>
            <a:r>
              <a:rPr lang="en-IN" sz="2400" dirty="0">
                <a:effectLst/>
                <a:latin typeface="Arial" panose="020B0604020202020204" pitchFamily="34" charset="0"/>
                <a:cs typeface="Arial" panose="020B0604020202020204" pitchFamily="34" charset="0"/>
              </a:rPr>
              <a:t>Time Complexity???</a:t>
            </a:r>
          </a:p>
          <a:p>
            <a:pPr>
              <a:lnSpc>
                <a:spcPct val="150000"/>
              </a:lnSpc>
            </a:pPr>
            <a:r>
              <a:rPr lang="en-IN" sz="2400" b="1" dirty="0">
                <a:latin typeface="Arial" panose="020B0604020202020204" pitchFamily="34" charset="0"/>
                <a:cs typeface="Arial" panose="020B0604020202020204" pitchFamily="34" charset="0"/>
              </a:rPr>
              <a:t>O(n)</a:t>
            </a:r>
            <a:endParaRPr lang="en-IN" sz="2400" b="1" dirty="0">
              <a:effectLst/>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28D22561-ED17-9640-9EDA-EAF77387781A}"/>
              </a:ext>
            </a:extLst>
          </p:cNvPr>
          <p:cNvPicPr>
            <a:picLocks noChangeAspect="1"/>
          </p:cNvPicPr>
          <p:nvPr/>
        </p:nvPicPr>
        <p:blipFill>
          <a:blip r:embed="rId2"/>
          <a:stretch>
            <a:fillRect/>
          </a:stretch>
        </p:blipFill>
        <p:spPr>
          <a:xfrm>
            <a:off x="0" y="1613852"/>
            <a:ext cx="12192000" cy="3244441"/>
          </a:xfrm>
          <a:prstGeom prst="rect">
            <a:avLst/>
          </a:prstGeom>
        </p:spPr>
      </p:pic>
    </p:spTree>
    <p:extLst>
      <p:ext uri="{BB962C8B-B14F-4D97-AF65-F5344CB8AC3E}">
        <p14:creationId xmlns:p14="http://schemas.microsoft.com/office/powerpoint/2010/main" val="124711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4455835"/>
          </a:xfrm>
          <a:prstGeom prst="rect">
            <a:avLst/>
          </a:prstGeom>
          <a:noFill/>
        </p:spPr>
        <p:txBody>
          <a:bodyPr wrap="square" rtlCol="0">
            <a:spAutoFit/>
          </a:bodyPr>
          <a:lstStyle/>
          <a:p>
            <a:pPr lvl="2">
              <a:lnSpc>
                <a:spcPct val="150000"/>
              </a:lnSpc>
            </a:pPr>
            <a:r>
              <a:rPr lang="en-IN" sz="2400" b="1" dirty="0">
                <a:latin typeface="Arial" panose="020B0604020202020204" pitchFamily="34" charset="0"/>
                <a:cs typeface="Arial" panose="020B0604020202020204" pitchFamily="34" charset="0"/>
              </a:rPr>
              <a:t>3. Perpending Nodes</a:t>
            </a:r>
          </a:p>
          <a:p>
            <a:pPr lvl="2">
              <a:lnSpc>
                <a:spcPct val="150000"/>
              </a:lnSpc>
            </a:pPr>
            <a:r>
              <a:rPr lang="en-IN" sz="2400" dirty="0">
                <a:latin typeface="Arial" panose="020B0604020202020204" pitchFamily="34" charset="0"/>
                <a:cs typeface="Arial" panose="020B0604020202020204" pitchFamily="34" charset="0"/>
              </a:rPr>
              <a:t>When working with an unordered list, new values can be inserted at any point within the list.</a:t>
            </a:r>
          </a:p>
          <a:p>
            <a:pPr marL="1828800" lvl="3" indent="-457200">
              <a:lnSpc>
                <a:spcPct val="150000"/>
              </a:lnSpc>
              <a:buAutoNum type="alphaLcPeriod"/>
            </a:pPr>
            <a:r>
              <a:rPr lang="en-IN" sz="2400" dirty="0">
                <a:latin typeface="Arial" panose="020B0604020202020204" pitchFamily="34" charset="0"/>
                <a:cs typeface="Arial" panose="020B0604020202020204" pitchFamily="34" charset="0"/>
              </a:rPr>
              <a:t>Inserting an element at the head of the singly Linked List</a:t>
            </a:r>
          </a:p>
          <a:p>
            <a:pPr marL="1828800" lvl="3" indent="-457200">
              <a:lnSpc>
                <a:spcPct val="150000"/>
              </a:lnSpc>
              <a:buAutoNum type="alphaLcPeriod"/>
            </a:pPr>
            <a:r>
              <a:rPr lang="en-IN" sz="2400" dirty="0">
                <a:latin typeface="Arial" panose="020B0604020202020204" pitchFamily="34" charset="0"/>
                <a:cs typeface="Arial" panose="020B0604020202020204" pitchFamily="34" charset="0"/>
              </a:rPr>
              <a:t>Inserting an element at the tail of the singly Linked List</a:t>
            </a:r>
          </a:p>
          <a:p>
            <a:pPr lvl="2">
              <a:lnSpc>
                <a:spcPct val="150000"/>
              </a:lnSpc>
            </a:pPr>
            <a:endParaRPr lang="en-IN" sz="2400" dirty="0">
              <a:latin typeface="Arial" panose="020B0604020202020204" pitchFamily="34" charset="0"/>
              <a:cs typeface="Arial" panose="020B0604020202020204" pitchFamily="34" charset="0"/>
            </a:endParaRP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753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2793842"/>
          </a:xfrm>
          <a:prstGeom prst="rect">
            <a:avLst/>
          </a:prstGeom>
          <a:noFill/>
        </p:spPr>
        <p:txBody>
          <a:bodyPr wrap="square" rtlCol="0">
            <a:spAutoFit/>
          </a:bodyPr>
          <a:lstStyle/>
          <a:p>
            <a:pPr lvl="2">
              <a:lnSpc>
                <a:spcPct val="150000"/>
              </a:lnSpc>
            </a:pPr>
            <a:r>
              <a:rPr lang="en-IN" sz="2400" b="1" dirty="0">
                <a:latin typeface="Arial" panose="020B0604020202020204" pitchFamily="34" charset="0"/>
                <a:cs typeface="Arial" panose="020B0604020202020204" pitchFamily="34" charset="0"/>
              </a:rPr>
              <a:t>3. Perpending Nodes</a:t>
            </a:r>
          </a:p>
          <a:p>
            <a:pPr marL="1828800" lvl="3" indent="-457200">
              <a:lnSpc>
                <a:spcPct val="150000"/>
              </a:lnSpc>
              <a:buAutoNum type="alphaLcPeriod"/>
            </a:pPr>
            <a:r>
              <a:rPr lang="en-IN" sz="2400" dirty="0">
                <a:latin typeface="Arial" panose="020B0604020202020204" pitchFamily="34" charset="0"/>
                <a:cs typeface="Arial" panose="020B0604020202020204" pitchFamily="34" charset="0"/>
              </a:rPr>
              <a:t>Inserting an element at the head of the singly Linked List</a:t>
            </a:r>
          </a:p>
          <a:p>
            <a:pPr lvl="2">
              <a:lnSpc>
                <a:spcPct val="150000"/>
              </a:lnSpc>
            </a:pPr>
            <a:endParaRPr lang="en-IN" sz="2400" dirty="0">
              <a:latin typeface="Arial" panose="020B0604020202020204" pitchFamily="34" charset="0"/>
              <a:cs typeface="Arial" panose="020B0604020202020204" pitchFamily="34" charset="0"/>
            </a:endParaRP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21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p:cNvCxnSpPr>
          <p:nvPr/>
        </p:nvCxnSpPr>
        <p:spPr>
          <a:xfrm>
            <a:off x="2185988" y="740021"/>
            <a:ext cx="2296802"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2188578" y="545186"/>
            <a:ext cx="67678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Head</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1" y="6121138"/>
            <a:ext cx="8875675"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 Link modifications required to prepend the node</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extLst>
              <p:ext uri="{D42A27DB-BD31-4B8C-83A1-F6EECF244321}">
                <p14:modId xmlns:p14="http://schemas.microsoft.com/office/powerpoint/2010/main" val="3863454042"/>
              </p:ext>
            </p:extLst>
          </p:nvPr>
        </p:nvGraphicFramePr>
        <p:xfrm>
          <a:off x="731838" y="1638756"/>
          <a:ext cx="696912" cy="1131848"/>
        </p:xfrm>
        <a:graphic>
          <a:graphicData uri="http://schemas.openxmlformats.org/drawingml/2006/table">
            <a:tbl>
              <a:tblPr firstRow="1" bandRow="1">
                <a:tableStyleId>{793D81CF-94F2-401A-BA57-92F5A7B2D0C5}</a:tableStyleId>
              </a:tblPr>
              <a:tblGrid>
                <a:gridCol w="696912">
                  <a:extLst>
                    <a:ext uri="{9D8B030D-6E8A-4147-A177-3AD203B41FA5}">
                      <a16:colId xmlns:a16="http://schemas.microsoft.com/office/drawing/2014/main" val="2344440288"/>
                    </a:ext>
                  </a:extLst>
                </a:gridCol>
              </a:tblGrid>
              <a:tr h="565924">
                <a:tc>
                  <a:txBody>
                    <a:bodyPr/>
                    <a:lstStyle/>
                    <a:p>
                      <a:pPr algn="ctr"/>
                      <a:r>
                        <a:rPr lang="en-US" dirty="0"/>
                        <a:t>96</a:t>
                      </a:r>
                    </a:p>
                  </a:txBody>
                  <a:tcPr/>
                </a:tc>
                <a:extLst>
                  <a:ext uri="{0D108BD9-81ED-4DB2-BD59-A6C34878D82A}">
                    <a16:rowId xmlns:a16="http://schemas.microsoft.com/office/drawing/2014/main" val="2165919201"/>
                  </a:ext>
                </a:extLst>
              </a:tr>
              <a:tr h="565924">
                <a:tc>
                  <a:txBody>
                    <a:bodyPr/>
                    <a:lstStyle/>
                    <a:p>
                      <a:endParaRPr lang="en-US" dirty="0"/>
                    </a:p>
                  </a:txBody>
                  <a:tcPr/>
                </a:tc>
                <a:extLst>
                  <a:ext uri="{0D108BD9-81ED-4DB2-BD59-A6C34878D82A}">
                    <a16:rowId xmlns:a16="http://schemas.microsoft.com/office/drawing/2014/main" val="909155390"/>
                  </a:ext>
                </a:extLst>
              </a:tr>
            </a:tbl>
          </a:graphicData>
        </a:graphic>
      </p:graphicFrame>
      <p:cxnSp>
        <p:nvCxnSpPr>
          <p:cNvPr id="12" name="Google Shape;329;p70">
            <a:extLst>
              <a:ext uri="{FF2B5EF4-FFF2-40B4-BE49-F238E27FC236}">
                <a16:creationId xmlns:a16="http://schemas.microsoft.com/office/drawing/2014/main" id="{570F87A8-3A0A-DC42-94DD-FF4E1B745B80}"/>
              </a:ext>
            </a:extLst>
          </p:cNvPr>
          <p:cNvCxnSpPr>
            <a:cxnSpLocks/>
          </p:cNvCxnSpPr>
          <p:nvPr/>
        </p:nvCxnSpPr>
        <p:spPr>
          <a:xfrm flipV="1">
            <a:off x="1428750" y="1214671"/>
            <a:ext cx="3054040" cy="1549917"/>
          </a:xfrm>
          <a:prstGeom prst="curvedConnector3">
            <a:avLst>
              <a:gd name="adj1" fmla="val 50000"/>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9" name="Table 10">
            <a:extLst>
              <a:ext uri="{FF2B5EF4-FFF2-40B4-BE49-F238E27FC236}">
                <a16:creationId xmlns:a16="http://schemas.microsoft.com/office/drawing/2014/main" id="{1D0D7DF5-8896-9544-B275-2C309FE8A56D}"/>
              </a:ext>
            </a:extLst>
          </p:cNvPr>
          <p:cNvGraphicFramePr>
            <a:graphicFrameLocks noGrp="1"/>
          </p:cNvGraphicFramePr>
          <p:nvPr>
            <p:extLst>
              <p:ext uri="{D42A27DB-BD31-4B8C-83A1-F6EECF244321}">
                <p14:modId xmlns:p14="http://schemas.microsoft.com/office/powerpoint/2010/main" val="1914497187"/>
              </p:ext>
            </p:extLst>
          </p:nvPr>
        </p:nvGraphicFramePr>
        <p:xfrm>
          <a:off x="197935" y="614364"/>
          <a:ext cx="1227530" cy="369332"/>
        </p:xfrm>
        <a:graphic>
          <a:graphicData uri="http://schemas.openxmlformats.org/drawingml/2006/table">
            <a:tbl>
              <a:tblPr firstRow="1" bandRow="1">
                <a:tableStyleId>{7E9639D4-E3E2-4D34-9284-5A2195B3D0D7}</a:tableStyleId>
              </a:tblPr>
              <a:tblGrid>
                <a:gridCol w="1227530">
                  <a:extLst>
                    <a:ext uri="{9D8B030D-6E8A-4147-A177-3AD203B41FA5}">
                      <a16:colId xmlns:a16="http://schemas.microsoft.com/office/drawing/2014/main" val="1378168252"/>
                    </a:ext>
                  </a:extLst>
                </a:gridCol>
              </a:tblGrid>
              <a:tr h="369332">
                <a:tc>
                  <a:txBody>
                    <a:bodyPr/>
                    <a:lstStyle/>
                    <a:p>
                      <a:r>
                        <a:rPr lang="en-US" dirty="0"/>
                        <a:t>newest</a:t>
                      </a:r>
                    </a:p>
                  </a:txBody>
                  <a:tcPr/>
                </a:tc>
                <a:extLst>
                  <a:ext uri="{0D108BD9-81ED-4DB2-BD59-A6C34878D82A}">
                    <a16:rowId xmlns:a16="http://schemas.microsoft.com/office/drawing/2014/main" val="3457793080"/>
                  </a:ext>
                </a:extLst>
              </a:tr>
            </a:tbl>
          </a:graphicData>
        </a:graphic>
      </p:graphicFrame>
      <p:cxnSp>
        <p:nvCxnSpPr>
          <p:cNvPr id="15" name="Google Shape;329;p70">
            <a:extLst>
              <a:ext uri="{FF2B5EF4-FFF2-40B4-BE49-F238E27FC236}">
                <a16:creationId xmlns:a16="http://schemas.microsoft.com/office/drawing/2014/main" id="{17E15836-2641-CE40-A60D-564C3B06584F}"/>
              </a:ext>
            </a:extLst>
          </p:cNvPr>
          <p:cNvCxnSpPr>
            <a:cxnSpLocks/>
            <a:stCxn id="9" idx="2"/>
          </p:cNvCxnSpPr>
          <p:nvPr/>
        </p:nvCxnSpPr>
        <p:spPr>
          <a:xfrm rot="16200000" flipH="1">
            <a:off x="621475" y="1173921"/>
            <a:ext cx="649044" cy="26859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Google Shape;329;p70">
            <a:extLst>
              <a:ext uri="{FF2B5EF4-FFF2-40B4-BE49-F238E27FC236}">
                <a16:creationId xmlns:a16="http://schemas.microsoft.com/office/drawing/2014/main" id="{F28A73B6-685E-1C41-8D12-56E54B9B4738}"/>
              </a:ext>
            </a:extLst>
          </p:cNvPr>
          <p:cNvCxnSpPr>
            <a:cxnSpLocks/>
            <a:endCxn id="6" idx="3"/>
          </p:cNvCxnSpPr>
          <p:nvPr/>
        </p:nvCxnSpPr>
        <p:spPr>
          <a:xfrm rot="5400000">
            <a:off x="1233727" y="1109542"/>
            <a:ext cx="1290161" cy="900114"/>
          </a:xfrm>
          <a:prstGeom prst="curvedConnector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Heptagon 16">
            <a:extLst>
              <a:ext uri="{FF2B5EF4-FFF2-40B4-BE49-F238E27FC236}">
                <a16:creationId xmlns:a16="http://schemas.microsoft.com/office/drawing/2014/main" id="{9259145D-7C70-944E-8C36-F0EC44D2DB47}"/>
              </a:ext>
            </a:extLst>
          </p:cNvPr>
          <p:cNvSpPr/>
          <p:nvPr/>
        </p:nvSpPr>
        <p:spPr>
          <a:xfrm>
            <a:off x="2479266" y="2215715"/>
            <a:ext cx="357336" cy="452388"/>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3" name="Heptagon 22">
            <a:extLst>
              <a:ext uri="{FF2B5EF4-FFF2-40B4-BE49-F238E27FC236}">
                <a16:creationId xmlns:a16="http://schemas.microsoft.com/office/drawing/2014/main" id="{84A0B2FB-C17C-5743-9DC4-1135C75DD4C4}"/>
              </a:ext>
            </a:extLst>
          </p:cNvPr>
          <p:cNvSpPr/>
          <p:nvPr/>
        </p:nvSpPr>
        <p:spPr>
          <a:xfrm>
            <a:off x="1817400" y="1308217"/>
            <a:ext cx="357336" cy="452388"/>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44839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1"/>
            <a:endCxn id="6" idx="0"/>
          </p:cNvCxnSpPr>
          <p:nvPr/>
        </p:nvCxnSpPr>
        <p:spPr>
          <a:xfrm rot="10800000" flipV="1">
            <a:off x="1080295" y="343678"/>
            <a:ext cx="1592141" cy="396342"/>
          </a:xfrm>
          <a:prstGeom prst="curvedConnector2">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2672435" y="159012"/>
            <a:ext cx="67678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Head</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ii. Result after prepending 96.</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extLst>
              <p:ext uri="{D42A27DB-BD31-4B8C-83A1-F6EECF244321}">
                <p14:modId xmlns:p14="http://schemas.microsoft.com/office/powerpoint/2010/main" val="501858623"/>
              </p:ext>
            </p:extLst>
          </p:nvPr>
        </p:nvGraphicFramePr>
        <p:xfrm>
          <a:off x="731838" y="740020"/>
          <a:ext cx="696912" cy="2688980"/>
        </p:xfrm>
        <a:graphic>
          <a:graphicData uri="http://schemas.openxmlformats.org/drawingml/2006/table">
            <a:tbl>
              <a:tblPr firstRow="1" bandRow="1">
                <a:tableStyleId>{793D81CF-94F2-401A-BA57-92F5A7B2D0C5}</a:tableStyleId>
              </a:tblPr>
              <a:tblGrid>
                <a:gridCol w="696912">
                  <a:extLst>
                    <a:ext uri="{9D8B030D-6E8A-4147-A177-3AD203B41FA5}">
                      <a16:colId xmlns:a16="http://schemas.microsoft.com/office/drawing/2014/main" val="2344440288"/>
                    </a:ext>
                  </a:extLst>
                </a:gridCol>
              </a:tblGrid>
              <a:tr h="1344490">
                <a:tc>
                  <a:txBody>
                    <a:bodyPr/>
                    <a:lstStyle/>
                    <a:p>
                      <a:pPr algn="ctr"/>
                      <a:r>
                        <a:rPr lang="en-US" dirty="0"/>
                        <a:t>96</a:t>
                      </a:r>
                    </a:p>
                  </a:txBody>
                  <a:tcPr/>
                </a:tc>
                <a:extLst>
                  <a:ext uri="{0D108BD9-81ED-4DB2-BD59-A6C34878D82A}">
                    <a16:rowId xmlns:a16="http://schemas.microsoft.com/office/drawing/2014/main" val="2165919201"/>
                  </a:ext>
                </a:extLst>
              </a:tr>
              <a:tr h="1344490">
                <a:tc>
                  <a:txBody>
                    <a:bodyPr/>
                    <a:lstStyle/>
                    <a:p>
                      <a:endParaRPr lang="en-US" dirty="0"/>
                    </a:p>
                  </a:txBody>
                  <a:tcPr/>
                </a:tc>
                <a:extLst>
                  <a:ext uri="{0D108BD9-81ED-4DB2-BD59-A6C34878D82A}">
                    <a16:rowId xmlns:a16="http://schemas.microsoft.com/office/drawing/2014/main" val="909155390"/>
                  </a:ext>
                </a:extLst>
              </a:tr>
            </a:tbl>
          </a:graphicData>
        </a:graphic>
      </p:graphicFrame>
      <p:cxnSp>
        <p:nvCxnSpPr>
          <p:cNvPr id="20" name="Google Shape;329;p70">
            <a:extLst>
              <a:ext uri="{FF2B5EF4-FFF2-40B4-BE49-F238E27FC236}">
                <a16:creationId xmlns:a16="http://schemas.microsoft.com/office/drawing/2014/main" id="{EDBE170D-3EF4-AF4E-8297-67EE91C24641}"/>
              </a:ext>
            </a:extLst>
          </p:cNvPr>
          <p:cNvCxnSpPr>
            <a:cxnSpLocks/>
          </p:cNvCxnSpPr>
          <p:nvPr/>
        </p:nvCxnSpPr>
        <p:spPr>
          <a:xfrm flipV="1">
            <a:off x="1139902" y="423746"/>
            <a:ext cx="3389236" cy="2433028"/>
          </a:xfrm>
          <a:prstGeom prst="curvedConnector3">
            <a:avLst>
              <a:gd name="adj1" fmla="val 50000"/>
            </a:avLst>
          </a:prstGeom>
          <a:noFill/>
          <a:ln w="38100" cap="flat" cmpd="sng">
            <a:solidFill>
              <a:srgbClr val="FFFF00"/>
            </a:solidFill>
            <a:prstDash val="solid"/>
            <a:round/>
            <a:headEnd type="none" w="med" len="med"/>
            <a:tailEnd type="triangle" w="med" len="med"/>
          </a:ln>
        </p:spPr>
      </p:cxnSp>
    </p:spTree>
    <p:extLst>
      <p:ext uri="{BB962C8B-B14F-4D97-AF65-F5344CB8AC3E}">
        <p14:creationId xmlns:p14="http://schemas.microsoft.com/office/powerpoint/2010/main" val="17600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90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Algorithms ? </a:t>
            </a:r>
          </a:p>
        </p:txBody>
      </p:sp>
      <p:sp>
        <p:nvSpPr>
          <p:cNvPr id="6" name="TextBox 5">
            <a:extLst>
              <a:ext uri="{FF2B5EF4-FFF2-40B4-BE49-F238E27FC236}">
                <a16:creationId xmlns:a16="http://schemas.microsoft.com/office/drawing/2014/main" id="{BEEB04AF-C03B-4A43-878D-33B93810134F}"/>
              </a:ext>
            </a:extLst>
          </p:cNvPr>
          <p:cNvSpPr txBox="1"/>
          <p:nvPr/>
        </p:nvSpPr>
        <p:spPr>
          <a:xfrm>
            <a:off x="3425863" y="5395642"/>
            <a:ext cx="8099479" cy="1131848"/>
          </a:xfrm>
          <a:prstGeom prst="rect">
            <a:avLst/>
          </a:prstGeom>
          <a:noFill/>
        </p:spPr>
        <p:txBody>
          <a:bodyPr wrap="square" rtlCol="0">
            <a:spAutoFit/>
          </a:bodyPr>
          <a:lstStyle/>
          <a:p>
            <a:pPr>
              <a:lnSpc>
                <a:spcPct val="150000"/>
              </a:lnSpc>
            </a:pPr>
            <a:r>
              <a:rPr lang="en-IN" sz="2400" dirty="0">
                <a:effectLst/>
                <a:latin typeface="Arial" panose="020B0604020202020204" pitchFamily="34" charset="0"/>
                <a:cs typeface="Arial" panose="020B0604020202020204" pitchFamily="34" charset="0"/>
              </a:rPr>
              <a:t>Time Complexity???</a:t>
            </a:r>
          </a:p>
          <a:p>
            <a:pPr>
              <a:lnSpc>
                <a:spcPct val="150000"/>
              </a:lnSpc>
            </a:pPr>
            <a:r>
              <a:rPr lang="en-IN" sz="2400" b="1" dirty="0">
                <a:latin typeface="Arial" panose="020B0604020202020204" pitchFamily="34" charset="0"/>
                <a:cs typeface="Arial" panose="020B0604020202020204" pitchFamily="34" charset="0"/>
              </a:rPr>
              <a:t>O(1)</a:t>
            </a:r>
            <a:endParaRPr lang="en-IN" sz="2400" b="1" dirty="0">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C8EDCF5-F64B-8B47-A164-A6EBEA85FDB0}"/>
              </a:ext>
            </a:extLst>
          </p:cNvPr>
          <p:cNvSpPr/>
          <p:nvPr/>
        </p:nvSpPr>
        <p:spPr>
          <a:xfrm>
            <a:off x="428626" y="1262876"/>
            <a:ext cx="10121860" cy="577850"/>
          </a:xfrm>
          <a:prstGeom prst="rect">
            <a:avLst/>
          </a:prstGeom>
        </p:spPr>
        <p:txBody>
          <a:bodyPr wrap="square">
            <a:spAutoFit/>
          </a:bodyPr>
          <a:lstStyle/>
          <a:p>
            <a:pPr marL="1828800" lvl="3" indent="-457200">
              <a:lnSpc>
                <a:spcPct val="150000"/>
              </a:lnSpc>
              <a:buAutoNum type="alphaLcPeriod"/>
            </a:pPr>
            <a:r>
              <a:rPr lang="en-IN" sz="2400" dirty="0">
                <a:latin typeface="Arial" panose="020B0604020202020204" pitchFamily="34" charset="0"/>
                <a:cs typeface="Arial" panose="020B0604020202020204" pitchFamily="34" charset="0"/>
              </a:rPr>
              <a:t>Inserting an element at the head of the singly Linked List</a:t>
            </a:r>
          </a:p>
        </p:txBody>
      </p:sp>
      <p:pic>
        <p:nvPicPr>
          <p:cNvPr id="8" name="Picture 7" descr="A screenshot of a computer screen&#10;&#10;Description automatically generated">
            <a:extLst>
              <a:ext uri="{FF2B5EF4-FFF2-40B4-BE49-F238E27FC236}">
                <a16:creationId xmlns:a16="http://schemas.microsoft.com/office/drawing/2014/main" id="{98B897E1-C00F-E742-99FE-3BA2BDAE0AEA}"/>
              </a:ext>
            </a:extLst>
          </p:cNvPr>
          <p:cNvPicPr>
            <a:picLocks noChangeAspect="1"/>
          </p:cNvPicPr>
          <p:nvPr/>
        </p:nvPicPr>
        <p:blipFill>
          <a:blip r:embed="rId2"/>
          <a:stretch>
            <a:fillRect/>
          </a:stretch>
        </p:blipFill>
        <p:spPr>
          <a:xfrm>
            <a:off x="-1" y="1929094"/>
            <a:ext cx="12192000" cy="3570277"/>
          </a:xfrm>
          <a:prstGeom prst="rect">
            <a:avLst/>
          </a:prstGeom>
        </p:spPr>
      </p:pic>
    </p:spTree>
    <p:extLst>
      <p:ext uri="{BB962C8B-B14F-4D97-AF65-F5344CB8AC3E}">
        <p14:creationId xmlns:p14="http://schemas.microsoft.com/office/powerpoint/2010/main" val="178164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2793842"/>
          </a:xfrm>
          <a:prstGeom prst="rect">
            <a:avLst/>
          </a:prstGeom>
          <a:noFill/>
        </p:spPr>
        <p:txBody>
          <a:bodyPr wrap="square" rtlCol="0">
            <a:spAutoFit/>
          </a:bodyPr>
          <a:lstStyle/>
          <a:p>
            <a:pPr lvl="2">
              <a:lnSpc>
                <a:spcPct val="150000"/>
              </a:lnSpc>
            </a:pPr>
            <a:r>
              <a:rPr lang="en-IN" sz="2400" b="1" dirty="0">
                <a:latin typeface="Arial" panose="020B0604020202020204" pitchFamily="34" charset="0"/>
                <a:cs typeface="Arial" panose="020B0604020202020204" pitchFamily="34" charset="0"/>
              </a:rPr>
              <a:t>3. Perpending Nodes</a:t>
            </a:r>
          </a:p>
          <a:p>
            <a:pPr lvl="3">
              <a:lnSpc>
                <a:spcPct val="150000"/>
              </a:lnSpc>
            </a:pPr>
            <a:r>
              <a:rPr lang="en-IN" sz="2400" dirty="0">
                <a:latin typeface="Arial" panose="020B0604020202020204" pitchFamily="34" charset="0"/>
                <a:cs typeface="Arial" panose="020B0604020202020204" pitchFamily="34" charset="0"/>
              </a:rPr>
              <a:t>b. Inserting an element at the tail of the singly Linked List</a:t>
            </a:r>
          </a:p>
          <a:p>
            <a:pPr lvl="2">
              <a:lnSpc>
                <a:spcPct val="150000"/>
              </a:lnSpc>
            </a:pPr>
            <a:endParaRPr lang="en-IN" sz="2400" dirty="0">
              <a:latin typeface="Arial" panose="020B0604020202020204" pitchFamily="34" charset="0"/>
              <a:cs typeface="Arial" panose="020B0604020202020204" pitchFamily="34" charset="0"/>
            </a:endParaRP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352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extLst>
              <p:ext uri="{D42A27DB-BD31-4B8C-83A1-F6EECF244321}">
                <p14:modId xmlns:p14="http://schemas.microsoft.com/office/powerpoint/2010/main" val="11164057"/>
              </p:ext>
            </p:extLst>
          </p:nvPr>
        </p:nvGraphicFramePr>
        <p:xfrm>
          <a:off x="-1481931" y="0"/>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dirty="0">
                        <a:solidFill>
                          <a:srgbClr val="FFFFFF"/>
                        </a:solidFill>
                        <a:latin typeface="Consolas"/>
                        <a:ea typeface="Consolas"/>
                        <a:cs typeface="Consolas"/>
                        <a:sym typeface="Consolas"/>
                      </a:endParaRPr>
                    </a:p>
                    <a:p>
                      <a:pPr marL="0" lvl="0" indent="0" algn="ctr" rtl="0">
                        <a:spcBef>
                          <a:spcPts val="0"/>
                        </a:spcBef>
                        <a:spcAft>
                          <a:spcPts val="0"/>
                        </a:spcAft>
                        <a:buNone/>
                      </a:pPr>
                      <a:endParaRPr sz="2400" dirty="0">
                        <a:solidFill>
                          <a:srgbClr val="FFFFFF"/>
                        </a:solidFill>
                        <a:latin typeface="Consolas"/>
                        <a:ea typeface="Consolas"/>
                        <a:cs typeface="Consolas"/>
                        <a:sym typeface="Consolas"/>
                      </a:endParaRPr>
                    </a:p>
                    <a:p>
                      <a:pPr marL="0" lvl="0" indent="0" algn="ctr" rtl="0">
                        <a:spcBef>
                          <a:spcPts val="0"/>
                        </a:spcBef>
                        <a:spcAft>
                          <a:spcPts val="0"/>
                        </a:spcAft>
                        <a:buNone/>
                      </a:pPr>
                      <a:endParaRPr sz="2400" dirty="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a:cxnSpLocks/>
          </p:cNvCxnSpPr>
          <p:nvPr/>
        </p:nvCxnSpPr>
        <p:spPr>
          <a:xfrm flipV="1">
            <a:off x="1133475" y="1573322"/>
            <a:ext cx="1895475" cy="1095307"/>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a:cxnSpLocks/>
          </p:cNvCxnSpPr>
          <p:nvPr/>
        </p:nvCxnSpPr>
        <p:spPr>
          <a:xfrm flipV="1">
            <a:off x="3929063" y="3201435"/>
            <a:ext cx="2166937" cy="1199116"/>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2"/>
          </p:cNvCxnSpPr>
          <p:nvPr/>
        </p:nvCxnSpPr>
        <p:spPr>
          <a:xfrm rot="5400000">
            <a:off x="6416869" y="2387380"/>
            <a:ext cx="1628114"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6983294" y="1203991"/>
            <a:ext cx="495264"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Tail</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1" y="6121138"/>
            <a:ext cx="8875675"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 After creation of new node</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extLst>
              <p:ext uri="{D42A27DB-BD31-4B8C-83A1-F6EECF244321}">
                <p14:modId xmlns:p14="http://schemas.microsoft.com/office/powerpoint/2010/main" val="2170092217"/>
              </p:ext>
            </p:extLst>
          </p:nvPr>
        </p:nvGraphicFramePr>
        <p:xfrm>
          <a:off x="10534199" y="3429000"/>
          <a:ext cx="696912" cy="2916612"/>
        </p:xfrm>
        <a:graphic>
          <a:graphicData uri="http://schemas.openxmlformats.org/drawingml/2006/table">
            <a:tbl>
              <a:tblPr firstRow="1" bandRow="1">
                <a:tableStyleId>{793D81CF-94F2-401A-BA57-92F5A7B2D0C5}</a:tableStyleId>
              </a:tblPr>
              <a:tblGrid>
                <a:gridCol w="696912">
                  <a:extLst>
                    <a:ext uri="{9D8B030D-6E8A-4147-A177-3AD203B41FA5}">
                      <a16:colId xmlns:a16="http://schemas.microsoft.com/office/drawing/2014/main" val="2344440288"/>
                    </a:ext>
                  </a:extLst>
                </a:gridCol>
              </a:tblGrid>
              <a:tr h="1458306">
                <a:tc>
                  <a:txBody>
                    <a:bodyPr/>
                    <a:lstStyle/>
                    <a:p>
                      <a:pPr algn="ctr"/>
                      <a:r>
                        <a:rPr lang="en-US" dirty="0"/>
                        <a:t>96</a:t>
                      </a:r>
                    </a:p>
                  </a:txBody>
                  <a:tcPr/>
                </a:tc>
                <a:extLst>
                  <a:ext uri="{0D108BD9-81ED-4DB2-BD59-A6C34878D82A}">
                    <a16:rowId xmlns:a16="http://schemas.microsoft.com/office/drawing/2014/main" val="2165919201"/>
                  </a:ext>
                </a:extLst>
              </a:tr>
              <a:tr h="1458306">
                <a:tc>
                  <a:txBody>
                    <a:bodyPr/>
                    <a:lstStyle/>
                    <a:p>
                      <a:endParaRPr lang="en-US" dirty="0"/>
                    </a:p>
                  </a:txBody>
                  <a:tcPr/>
                </a:tc>
                <a:extLst>
                  <a:ext uri="{0D108BD9-81ED-4DB2-BD59-A6C34878D82A}">
                    <a16:rowId xmlns:a16="http://schemas.microsoft.com/office/drawing/2014/main" val="909155390"/>
                  </a:ext>
                </a:extLst>
              </a:tr>
            </a:tbl>
          </a:graphicData>
        </a:graphic>
      </p:graphicFrame>
      <p:graphicFrame>
        <p:nvGraphicFramePr>
          <p:cNvPr id="9" name="Table 10">
            <a:extLst>
              <a:ext uri="{FF2B5EF4-FFF2-40B4-BE49-F238E27FC236}">
                <a16:creationId xmlns:a16="http://schemas.microsoft.com/office/drawing/2014/main" id="{1D0D7DF5-8896-9544-B275-2C309FE8A56D}"/>
              </a:ext>
            </a:extLst>
          </p:cNvPr>
          <p:cNvGraphicFramePr>
            <a:graphicFrameLocks noGrp="1"/>
          </p:cNvGraphicFramePr>
          <p:nvPr>
            <p:extLst>
              <p:ext uri="{D42A27DB-BD31-4B8C-83A1-F6EECF244321}">
                <p14:modId xmlns:p14="http://schemas.microsoft.com/office/powerpoint/2010/main" val="2001534562"/>
              </p:ext>
            </p:extLst>
          </p:nvPr>
        </p:nvGraphicFramePr>
        <p:xfrm>
          <a:off x="10096304" y="1388656"/>
          <a:ext cx="1227530" cy="369332"/>
        </p:xfrm>
        <a:graphic>
          <a:graphicData uri="http://schemas.openxmlformats.org/drawingml/2006/table">
            <a:tbl>
              <a:tblPr firstRow="1" bandRow="1">
                <a:tableStyleId>{7E9639D4-E3E2-4D34-9284-5A2195B3D0D7}</a:tableStyleId>
              </a:tblPr>
              <a:tblGrid>
                <a:gridCol w="1227530">
                  <a:extLst>
                    <a:ext uri="{9D8B030D-6E8A-4147-A177-3AD203B41FA5}">
                      <a16:colId xmlns:a16="http://schemas.microsoft.com/office/drawing/2014/main" val="1378168252"/>
                    </a:ext>
                  </a:extLst>
                </a:gridCol>
              </a:tblGrid>
              <a:tr h="369332">
                <a:tc>
                  <a:txBody>
                    <a:bodyPr/>
                    <a:lstStyle/>
                    <a:p>
                      <a:r>
                        <a:rPr lang="en-US" dirty="0"/>
                        <a:t>newest</a:t>
                      </a:r>
                    </a:p>
                  </a:txBody>
                  <a:tcPr/>
                </a:tc>
                <a:extLst>
                  <a:ext uri="{0D108BD9-81ED-4DB2-BD59-A6C34878D82A}">
                    <a16:rowId xmlns:a16="http://schemas.microsoft.com/office/drawing/2014/main" val="3457793080"/>
                  </a:ext>
                </a:extLst>
              </a:tr>
            </a:tbl>
          </a:graphicData>
        </a:graphic>
      </p:graphicFrame>
      <p:cxnSp>
        <p:nvCxnSpPr>
          <p:cNvPr id="15" name="Google Shape;329;p70">
            <a:extLst>
              <a:ext uri="{FF2B5EF4-FFF2-40B4-BE49-F238E27FC236}">
                <a16:creationId xmlns:a16="http://schemas.microsoft.com/office/drawing/2014/main" id="{17E15836-2641-CE40-A60D-564C3B06584F}"/>
              </a:ext>
            </a:extLst>
          </p:cNvPr>
          <p:cNvCxnSpPr>
            <a:cxnSpLocks/>
            <a:stCxn id="9" idx="2"/>
            <a:endCxn id="6" idx="0"/>
          </p:cNvCxnSpPr>
          <p:nvPr/>
        </p:nvCxnSpPr>
        <p:spPr>
          <a:xfrm rot="16200000" flipH="1">
            <a:off x="9960856" y="2507201"/>
            <a:ext cx="1671012" cy="172586"/>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4A7A1358-280C-FD47-B51D-1104980567A2}"/>
              </a:ext>
            </a:extLst>
          </p:cNvPr>
          <p:cNvSpPr txBox="1"/>
          <p:nvPr/>
        </p:nvSpPr>
        <p:spPr>
          <a:xfrm>
            <a:off x="6488030" y="5613916"/>
            <a:ext cx="6767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NULL</a:t>
            </a:r>
          </a:p>
        </p:txBody>
      </p:sp>
      <p:sp>
        <p:nvSpPr>
          <p:cNvPr id="26" name="TextBox 25">
            <a:extLst>
              <a:ext uri="{FF2B5EF4-FFF2-40B4-BE49-F238E27FC236}">
                <a16:creationId xmlns:a16="http://schemas.microsoft.com/office/drawing/2014/main" id="{AA3F917D-8962-6C4C-815D-E800C60E9CD1}"/>
              </a:ext>
            </a:extLst>
          </p:cNvPr>
          <p:cNvSpPr txBox="1"/>
          <p:nvPr/>
        </p:nvSpPr>
        <p:spPr>
          <a:xfrm>
            <a:off x="10554323" y="5613916"/>
            <a:ext cx="6767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NULL</a:t>
            </a:r>
          </a:p>
        </p:txBody>
      </p:sp>
    </p:spTree>
    <p:extLst>
      <p:ext uri="{BB962C8B-B14F-4D97-AF65-F5344CB8AC3E}">
        <p14:creationId xmlns:p14="http://schemas.microsoft.com/office/powerpoint/2010/main" val="333198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1481931" y="0"/>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dirty="0">
                        <a:solidFill>
                          <a:srgbClr val="FFFFFF"/>
                        </a:solidFill>
                        <a:latin typeface="Consolas"/>
                        <a:ea typeface="Consolas"/>
                        <a:cs typeface="Consolas"/>
                        <a:sym typeface="Consolas"/>
                      </a:endParaRPr>
                    </a:p>
                    <a:p>
                      <a:pPr marL="0" lvl="0" indent="0" algn="ctr" rtl="0">
                        <a:spcBef>
                          <a:spcPts val="0"/>
                        </a:spcBef>
                        <a:spcAft>
                          <a:spcPts val="0"/>
                        </a:spcAft>
                        <a:buNone/>
                      </a:pPr>
                      <a:endParaRPr sz="2400" dirty="0">
                        <a:solidFill>
                          <a:srgbClr val="FFFFFF"/>
                        </a:solidFill>
                        <a:latin typeface="Consolas"/>
                        <a:ea typeface="Consolas"/>
                        <a:cs typeface="Consolas"/>
                        <a:sym typeface="Consolas"/>
                      </a:endParaRPr>
                    </a:p>
                    <a:p>
                      <a:pPr marL="0" lvl="0" indent="0" algn="ctr" rtl="0">
                        <a:spcBef>
                          <a:spcPts val="0"/>
                        </a:spcBef>
                        <a:spcAft>
                          <a:spcPts val="0"/>
                        </a:spcAft>
                        <a:buNone/>
                      </a:pPr>
                      <a:endParaRPr sz="2400" dirty="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a:cxnSpLocks/>
          </p:cNvCxnSpPr>
          <p:nvPr/>
        </p:nvCxnSpPr>
        <p:spPr>
          <a:xfrm flipV="1">
            <a:off x="1133475" y="1573322"/>
            <a:ext cx="1895475" cy="1095307"/>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a:cxnSpLocks/>
          </p:cNvCxnSpPr>
          <p:nvPr/>
        </p:nvCxnSpPr>
        <p:spPr>
          <a:xfrm flipV="1">
            <a:off x="3929063" y="3201435"/>
            <a:ext cx="2166937" cy="1199116"/>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2"/>
            <a:endCxn id="6" idx="0"/>
          </p:cNvCxnSpPr>
          <p:nvPr/>
        </p:nvCxnSpPr>
        <p:spPr>
          <a:xfrm rot="16200000" flipH="1">
            <a:off x="8877955" y="1643248"/>
            <a:ext cx="1671012" cy="1900491"/>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8515584" y="1388656"/>
            <a:ext cx="495264"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Tail</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1" y="6121138"/>
            <a:ext cx="8875675"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ii. After reassignment of tail reference </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extLst>
              <p:ext uri="{D42A27DB-BD31-4B8C-83A1-F6EECF244321}">
                <p14:modId xmlns:p14="http://schemas.microsoft.com/office/powerpoint/2010/main" val="1087258135"/>
              </p:ext>
            </p:extLst>
          </p:nvPr>
        </p:nvGraphicFramePr>
        <p:xfrm>
          <a:off x="10096304" y="3429000"/>
          <a:ext cx="1134807" cy="2916612"/>
        </p:xfrm>
        <a:graphic>
          <a:graphicData uri="http://schemas.openxmlformats.org/drawingml/2006/table">
            <a:tbl>
              <a:tblPr firstRow="1" bandRow="1">
                <a:tableStyleId>{793D81CF-94F2-401A-BA57-92F5A7B2D0C5}</a:tableStyleId>
              </a:tblPr>
              <a:tblGrid>
                <a:gridCol w="1134807">
                  <a:extLst>
                    <a:ext uri="{9D8B030D-6E8A-4147-A177-3AD203B41FA5}">
                      <a16:colId xmlns:a16="http://schemas.microsoft.com/office/drawing/2014/main" val="2344440288"/>
                    </a:ext>
                  </a:extLst>
                </a:gridCol>
              </a:tblGrid>
              <a:tr h="1458306">
                <a:tc>
                  <a:txBody>
                    <a:bodyPr/>
                    <a:lstStyle/>
                    <a:p>
                      <a:pPr algn="ctr"/>
                      <a:r>
                        <a:rPr lang="en-US" dirty="0"/>
                        <a:t>96</a:t>
                      </a:r>
                    </a:p>
                  </a:txBody>
                  <a:tcPr/>
                </a:tc>
                <a:extLst>
                  <a:ext uri="{0D108BD9-81ED-4DB2-BD59-A6C34878D82A}">
                    <a16:rowId xmlns:a16="http://schemas.microsoft.com/office/drawing/2014/main" val="2165919201"/>
                  </a:ext>
                </a:extLst>
              </a:tr>
              <a:tr h="1458306">
                <a:tc>
                  <a:txBody>
                    <a:bodyPr/>
                    <a:lstStyle/>
                    <a:p>
                      <a:endParaRPr lang="en-US" dirty="0"/>
                    </a:p>
                  </a:txBody>
                  <a:tcPr/>
                </a:tc>
                <a:extLst>
                  <a:ext uri="{0D108BD9-81ED-4DB2-BD59-A6C34878D82A}">
                    <a16:rowId xmlns:a16="http://schemas.microsoft.com/office/drawing/2014/main" val="909155390"/>
                  </a:ext>
                </a:extLst>
              </a:tr>
            </a:tbl>
          </a:graphicData>
        </a:graphic>
      </p:graphicFrame>
      <p:graphicFrame>
        <p:nvGraphicFramePr>
          <p:cNvPr id="9" name="Table 10">
            <a:extLst>
              <a:ext uri="{FF2B5EF4-FFF2-40B4-BE49-F238E27FC236}">
                <a16:creationId xmlns:a16="http://schemas.microsoft.com/office/drawing/2014/main" id="{1D0D7DF5-8896-9544-B275-2C309FE8A56D}"/>
              </a:ext>
            </a:extLst>
          </p:cNvPr>
          <p:cNvGraphicFramePr>
            <a:graphicFrameLocks noGrp="1"/>
          </p:cNvGraphicFramePr>
          <p:nvPr/>
        </p:nvGraphicFramePr>
        <p:xfrm>
          <a:off x="10096304" y="1388656"/>
          <a:ext cx="1227530" cy="369332"/>
        </p:xfrm>
        <a:graphic>
          <a:graphicData uri="http://schemas.openxmlformats.org/drawingml/2006/table">
            <a:tbl>
              <a:tblPr firstRow="1" bandRow="1">
                <a:tableStyleId>{7E9639D4-E3E2-4D34-9284-5A2195B3D0D7}</a:tableStyleId>
              </a:tblPr>
              <a:tblGrid>
                <a:gridCol w="1227530">
                  <a:extLst>
                    <a:ext uri="{9D8B030D-6E8A-4147-A177-3AD203B41FA5}">
                      <a16:colId xmlns:a16="http://schemas.microsoft.com/office/drawing/2014/main" val="1378168252"/>
                    </a:ext>
                  </a:extLst>
                </a:gridCol>
              </a:tblGrid>
              <a:tr h="369332">
                <a:tc>
                  <a:txBody>
                    <a:bodyPr/>
                    <a:lstStyle/>
                    <a:p>
                      <a:r>
                        <a:rPr lang="en-US" dirty="0"/>
                        <a:t>newest</a:t>
                      </a:r>
                    </a:p>
                  </a:txBody>
                  <a:tcPr/>
                </a:tc>
                <a:extLst>
                  <a:ext uri="{0D108BD9-81ED-4DB2-BD59-A6C34878D82A}">
                    <a16:rowId xmlns:a16="http://schemas.microsoft.com/office/drawing/2014/main" val="3457793080"/>
                  </a:ext>
                </a:extLst>
              </a:tr>
            </a:tbl>
          </a:graphicData>
        </a:graphic>
      </p:graphicFrame>
      <p:cxnSp>
        <p:nvCxnSpPr>
          <p:cNvPr id="15" name="Google Shape;329;p70">
            <a:extLst>
              <a:ext uri="{FF2B5EF4-FFF2-40B4-BE49-F238E27FC236}">
                <a16:creationId xmlns:a16="http://schemas.microsoft.com/office/drawing/2014/main" id="{17E15836-2641-CE40-A60D-564C3B06584F}"/>
              </a:ext>
            </a:extLst>
          </p:cNvPr>
          <p:cNvCxnSpPr>
            <a:cxnSpLocks/>
            <a:stCxn id="9" idx="2"/>
            <a:endCxn id="6" idx="0"/>
          </p:cNvCxnSpPr>
          <p:nvPr/>
        </p:nvCxnSpPr>
        <p:spPr>
          <a:xfrm rot="5400000">
            <a:off x="9851382" y="2570313"/>
            <a:ext cx="1671012" cy="46362"/>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AA3F917D-8962-6C4C-815D-E800C60E9CD1}"/>
              </a:ext>
            </a:extLst>
          </p:cNvPr>
          <p:cNvSpPr txBox="1"/>
          <p:nvPr/>
        </p:nvSpPr>
        <p:spPr>
          <a:xfrm>
            <a:off x="10554323" y="5613916"/>
            <a:ext cx="6767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NULL</a:t>
            </a:r>
          </a:p>
        </p:txBody>
      </p:sp>
      <p:cxnSp>
        <p:nvCxnSpPr>
          <p:cNvPr id="16" name="Google Shape;330;p70">
            <a:extLst>
              <a:ext uri="{FF2B5EF4-FFF2-40B4-BE49-F238E27FC236}">
                <a16:creationId xmlns:a16="http://schemas.microsoft.com/office/drawing/2014/main" id="{9AF84052-CD1A-174E-BD88-5CBB89D1588D}"/>
              </a:ext>
            </a:extLst>
          </p:cNvPr>
          <p:cNvCxnSpPr>
            <a:cxnSpLocks/>
            <a:endCxn id="6" idx="0"/>
          </p:cNvCxnSpPr>
          <p:nvPr/>
        </p:nvCxnSpPr>
        <p:spPr>
          <a:xfrm flipV="1">
            <a:off x="7481770" y="3429000"/>
            <a:ext cx="3181937" cy="1831846"/>
          </a:xfrm>
          <a:prstGeom prst="curvedConnector4">
            <a:avLst>
              <a:gd name="adj1" fmla="val 41084"/>
              <a:gd name="adj2" fmla="val 112479"/>
            </a:avLst>
          </a:prstGeom>
          <a:noFill/>
          <a:ln w="38100" cap="flat" cmpd="sng">
            <a:solidFill>
              <a:srgbClr val="FFFF00"/>
            </a:solidFill>
            <a:prstDash val="solid"/>
            <a:round/>
            <a:headEnd type="none" w="med" len="med"/>
            <a:tailEnd type="triangle" w="med" len="med"/>
          </a:ln>
        </p:spPr>
      </p:cxnSp>
    </p:spTree>
    <p:extLst>
      <p:ext uri="{BB962C8B-B14F-4D97-AF65-F5344CB8AC3E}">
        <p14:creationId xmlns:p14="http://schemas.microsoft.com/office/powerpoint/2010/main" val="50342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19286" y="0"/>
            <a:ext cx="8908973" cy="90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Algorithms ? </a:t>
            </a:r>
          </a:p>
        </p:txBody>
      </p:sp>
      <p:sp>
        <p:nvSpPr>
          <p:cNvPr id="6" name="TextBox 5">
            <a:extLst>
              <a:ext uri="{FF2B5EF4-FFF2-40B4-BE49-F238E27FC236}">
                <a16:creationId xmlns:a16="http://schemas.microsoft.com/office/drawing/2014/main" id="{BEEB04AF-C03B-4A43-878D-33B93810134F}"/>
              </a:ext>
            </a:extLst>
          </p:cNvPr>
          <p:cNvSpPr txBox="1"/>
          <p:nvPr/>
        </p:nvSpPr>
        <p:spPr>
          <a:xfrm>
            <a:off x="3725901" y="5829550"/>
            <a:ext cx="8099479" cy="1131848"/>
          </a:xfrm>
          <a:prstGeom prst="rect">
            <a:avLst/>
          </a:prstGeom>
          <a:noFill/>
        </p:spPr>
        <p:txBody>
          <a:bodyPr wrap="square" rtlCol="0">
            <a:spAutoFit/>
          </a:bodyPr>
          <a:lstStyle/>
          <a:p>
            <a:pPr>
              <a:lnSpc>
                <a:spcPct val="150000"/>
              </a:lnSpc>
            </a:pPr>
            <a:r>
              <a:rPr lang="en-IN" sz="2400" dirty="0">
                <a:effectLst/>
                <a:latin typeface="Arial" panose="020B0604020202020204" pitchFamily="34" charset="0"/>
                <a:cs typeface="Arial" panose="020B0604020202020204" pitchFamily="34" charset="0"/>
              </a:rPr>
              <a:t>Time Complexity???</a:t>
            </a:r>
          </a:p>
          <a:p>
            <a:pPr>
              <a:lnSpc>
                <a:spcPct val="150000"/>
              </a:lnSpc>
            </a:pPr>
            <a:r>
              <a:rPr lang="en-IN" sz="2400" b="1" dirty="0">
                <a:latin typeface="Arial" panose="020B0604020202020204" pitchFamily="34" charset="0"/>
                <a:cs typeface="Arial" panose="020B0604020202020204" pitchFamily="34" charset="0"/>
              </a:rPr>
              <a:t>O(1)</a:t>
            </a:r>
            <a:endParaRPr lang="en-IN" sz="2400" b="1" dirty="0">
              <a:effectLst/>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C8EDCF5-F64B-8B47-A164-A6EBEA85FDB0}"/>
              </a:ext>
            </a:extLst>
          </p:cNvPr>
          <p:cNvSpPr/>
          <p:nvPr/>
        </p:nvSpPr>
        <p:spPr>
          <a:xfrm>
            <a:off x="406399" y="822576"/>
            <a:ext cx="10121860" cy="577850"/>
          </a:xfrm>
          <a:prstGeom prst="rect">
            <a:avLst/>
          </a:prstGeom>
        </p:spPr>
        <p:txBody>
          <a:bodyPr wrap="square">
            <a:spAutoFit/>
          </a:bodyPr>
          <a:lstStyle/>
          <a:p>
            <a:pPr lvl="3">
              <a:lnSpc>
                <a:spcPct val="150000"/>
              </a:lnSpc>
            </a:pPr>
            <a:r>
              <a:rPr lang="en-IN" sz="2400" dirty="0">
                <a:latin typeface="Arial" panose="020B0604020202020204" pitchFamily="34" charset="0"/>
                <a:cs typeface="Arial" panose="020B0604020202020204" pitchFamily="34" charset="0"/>
              </a:rPr>
              <a:t>b. Inserting an element at the tail of the singly Linked List</a:t>
            </a:r>
          </a:p>
        </p:txBody>
      </p:sp>
      <p:pic>
        <p:nvPicPr>
          <p:cNvPr id="4" name="Picture 3" descr="A screenshot of a computer screen&#10;&#10;Description automatically generated">
            <a:extLst>
              <a:ext uri="{FF2B5EF4-FFF2-40B4-BE49-F238E27FC236}">
                <a16:creationId xmlns:a16="http://schemas.microsoft.com/office/drawing/2014/main" id="{37E0249B-72D6-6747-BFDC-E0177289988D}"/>
              </a:ext>
            </a:extLst>
          </p:cNvPr>
          <p:cNvPicPr>
            <a:picLocks noChangeAspect="1"/>
          </p:cNvPicPr>
          <p:nvPr/>
        </p:nvPicPr>
        <p:blipFill>
          <a:blip r:embed="rId2"/>
          <a:stretch>
            <a:fillRect/>
          </a:stretch>
        </p:blipFill>
        <p:spPr>
          <a:xfrm>
            <a:off x="0" y="1577975"/>
            <a:ext cx="12192000" cy="4414837"/>
          </a:xfrm>
          <a:prstGeom prst="rect">
            <a:avLst/>
          </a:prstGeom>
        </p:spPr>
      </p:pic>
    </p:spTree>
    <p:extLst>
      <p:ext uri="{BB962C8B-B14F-4D97-AF65-F5344CB8AC3E}">
        <p14:creationId xmlns:p14="http://schemas.microsoft.com/office/powerpoint/2010/main" val="14313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t>Linked List</a:t>
            </a:r>
            <a:endParaRPr lang="en-IN" sz="5400" dirty="0">
              <a:effectLst/>
            </a:endParaRPr>
          </a:p>
        </p:txBody>
      </p:sp>
      <p:sp>
        <p:nvSpPr>
          <p:cNvPr id="6" name="TextBox 5">
            <a:extLst>
              <a:ext uri="{FF2B5EF4-FFF2-40B4-BE49-F238E27FC236}">
                <a16:creationId xmlns:a16="http://schemas.microsoft.com/office/drawing/2014/main" id="{BEEB04AF-C03B-4A43-878D-33B93810134F}"/>
              </a:ext>
            </a:extLst>
          </p:cNvPr>
          <p:cNvSpPr txBox="1"/>
          <p:nvPr/>
        </p:nvSpPr>
        <p:spPr>
          <a:xfrm>
            <a:off x="753157" y="1901717"/>
            <a:ext cx="10407760" cy="3347840"/>
          </a:xfrm>
          <a:prstGeom prst="rect">
            <a:avLst/>
          </a:prstGeom>
          <a:noFill/>
        </p:spPr>
        <p:txBody>
          <a:bodyPr wrap="square" rtlCol="0">
            <a:spAutoFit/>
          </a:bodyPr>
          <a:lstStyle/>
          <a:p>
            <a:pPr>
              <a:lnSpc>
                <a:spcPct val="150000"/>
              </a:lnSpc>
            </a:pPr>
            <a:r>
              <a:rPr lang="en-IN" sz="2400" b="1" dirty="0">
                <a:latin typeface="Arial" panose="020B0604020202020204" pitchFamily="34" charset="0"/>
                <a:cs typeface="Arial" panose="020B0604020202020204" pitchFamily="34" charset="0"/>
              </a:rPr>
              <a:t>Operations on Linked List:</a:t>
            </a:r>
          </a:p>
          <a:p>
            <a:pPr marL="1371600" lvl="2" indent="-457200">
              <a:lnSpc>
                <a:spcPct val="150000"/>
              </a:lnSpc>
              <a:buFont typeface="+mj-lt"/>
              <a:buAutoNum type="arabicPeriod"/>
            </a:pPr>
            <a:r>
              <a:rPr lang="en-IN" sz="2400" dirty="0">
                <a:latin typeface="Arial" panose="020B0604020202020204" pitchFamily="34" charset="0"/>
                <a:cs typeface="Arial" panose="020B0604020202020204" pitchFamily="34" charset="0"/>
              </a:rPr>
              <a:t>Traversing the Nodes</a:t>
            </a:r>
          </a:p>
          <a:p>
            <a:pPr marL="1371600" lvl="2" indent="-457200">
              <a:lnSpc>
                <a:spcPct val="150000"/>
              </a:lnSpc>
              <a:buFont typeface="+mj-lt"/>
              <a:buAutoNum type="arabicPeriod"/>
            </a:pPr>
            <a:r>
              <a:rPr lang="en-IN" sz="2400" dirty="0">
                <a:latin typeface="Arial" panose="020B0604020202020204" pitchFamily="34" charset="0"/>
                <a:cs typeface="Arial" panose="020B0604020202020204" pitchFamily="34" charset="0"/>
              </a:rPr>
              <a:t>Searching for a Node</a:t>
            </a:r>
          </a:p>
          <a:p>
            <a:pPr marL="1371600" lvl="2" indent="-457200">
              <a:lnSpc>
                <a:spcPct val="150000"/>
              </a:lnSpc>
              <a:buFont typeface="+mj-lt"/>
              <a:buAutoNum type="arabicPeriod"/>
            </a:pPr>
            <a:r>
              <a:rPr lang="en-IN" sz="2400" dirty="0">
                <a:latin typeface="Arial" panose="020B0604020202020204" pitchFamily="34" charset="0"/>
                <a:cs typeface="Arial" panose="020B0604020202020204" pitchFamily="34" charset="0"/>
              </a:rPr>
              <a:t>Prepending Nodes</a:t>
            </a:r>
          </a:p>
          <a:p>
            <a:pPr marL="1371600" lvl="2" indent="-457200">
              <a:lnSpc>
                <a:spcPct val="150000"/>
              </a:lnSpc>
              <a:buFont typeface="+mj-lt"/>
              <a:buAutoNum type="arabicPeriod"/>
            </a:pPr>
            <a:r>
              <a:rPr lang="en-IN" sz="2400" dirty="0">
                <a:latin typeface="Arial" panose="020B0604020202020204" pitchFamily="34" charset="0"/>
                <a:cs typeface="Arial" panose="020B0604020202020204" pitchFamily="34" charset="0"/>
              </a:rPr>
              <a:t>Removing Nodes</a:t>
            </a: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62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4455835"/>
          </a:xfrm>
          <a:prstGeom prst="rect">
            <a:avLst/>
          </a:prstGeom>
          <a:noFill/>
        </p:spPr>
        <p:txBody>
          <a:bodyPr wrap="square" rtlCol="0">
            <a:spAutoFit/>
          </a:bodyPr>
          <a:lstStyle/>
          <a:p>
            <a:pPr lvl="2">
              <a:lnSpc>
                <a:spcPct val="150000"/>
              </a:lnSpc>
            </a:pPr>
            <a:r>
              <a:rPr lang="en-IN" sz="2400" b="1" dirty="0">
                <a:latin typeface="Arial" panose="020B0604020202020204" pitchFamily="34" charset="0"/>
                <a:cs typeface="Arial" panose="020B0604020202020204" pitchFamily="34" charset="0"/>
              </a:rPr>
              <a:t>3. Removing Nodes</a:t>
            </a:r>
          </a:p>
          <a:p>
            <a:pPr marL="1257300" lvl="2" indent="-342900">
              <a:lnSpc>
                <a:spcPct val="150000"/>
              </a:lnSpc>
              <a:buFont typeface="Wingdings" pitchFamily="2" charset="2"/>
              <a:buChar char="v"/>
            </a:pPr>
            <a:r>
              <a:rPr lang="en-IN" sz="2400" dirty="0">
                <a:latin typeface="Arial" panose="020B0604020202020204" pitchFamily="34" charset="0"/>
                <a:cs typeface="Arial" panose="020B0604020202020204" pitchFamily="34" charset="0"/>
              </a:rPr>
              <a:t>An item can be removed from a linked list by removing or unlinking the node containing that item. </a:t>
            </a:r>
          </a:p>
          <a:p>
            <a:pPr marL="1257300" lvl="2" indent="-342900">
              <a:lnSpc>
                <a:spcPct val="150000"/>
              </a:lnSpc>
              <a:buFont typeface="Wingdings" pitchFamily="2" charset="2"/>
              <a:buChar char="v"/>
            </a:pPr>
            <a:r>
              <a:rPr lang="en-IN" sz="2400" dirty="0">
                <a:latin typeface="Arial" panose="020B0604020202020204" pitchFamily="34" charset="0"/>
                <a:cs typeface="Arial" panose="020B0604020202020204" pitchFamily="34" charset="0"/>
              </a:rPr>
              <a:t>Removing an element from the head of a singly linked list is essentially the reverse operation of inserting a new element at the head.</a:t>
            </a: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64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1"/>
            <a:endCxn id="6" idx="0"/>
          </p:cNvCxnSpPr>
          <p:nvPr/>
        </p:nvCxnSpPr>
        <p:spPr>
          <a:xfrm rot="10800000" flipV="1">
            <a:off x="1080295" y="343678"/>
            <a:ext cx="1592141" cy="396342"/>
          </a:xfrm>
          <a:prstGeom prst="curvedConnector2">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2672435" y="159012"/>
            <a:ext cx="67678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Head</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err="1">
                <a:latin typeface="Arial" panose="020B0604020202020204" pitchFamily="34" charset="0"/>
                <a:cs typeface="Arial" panose="020B0604020202020204" pitchFamily="34" charset="0"/>
              </a:rPr>
              <a:t>i</a:t>
            </a:r>
            <a:r>
              <a:rPr lang="en-IN" sz="2400" dirty="0">
                <a:latin typeface="Arial" panose="020B0604020202020204" pitchFamily="34" charset="0"/>
                <a:cs typeface="Arial" panose="020B0604020202020204" pitchFamily="34" charset="0"/>
              </a:rPr>
              <a:t>. Before the removal.</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nvGraphicFramePr>
        <p:xfrm>
          <a:off x="731838" y="740020"/>
          <a:ext cx="696912" cy="2688980"/>
        </p:xfrm>
        <a:graphic>
          <a:graphicData uri="http://schemas.openxmlformats.org/drawingml/2006/table">
            <a:tbl>
              <a:tblPr firstRow="1" bandRow="1">
                <a:tableStyleId>{793D81CF-94F2-401A-BA57-92F5A7B2D0C5}</a:tableStyleId>
              </a:tblPr>
              <a:tblGrid>
                <a:gridCol w="696912">
                  <a:extLst>
                    <a:ext uri="{9D8B030D-6E8A-4147-A177-3AD203B41FA5}">
                      <a16:colId xmlns:a16="http://schemas.microsoft.com/office/drawing/2014/main" val="2344440288"/>
                    </a:ext>
                  </a:extLst>
                </a:gridCol>
              </a:tblGrid>
              <a:tr h="1344490">
                <a:tc>
                  <a:txBody>
                    <a:bodyPr/>
                    <a:lstStyle/>
                    <a:p>
                      <a:pPr algn="ctr"/>
                      <a:r>
                        <a:rPr lang="en-US" dirty="0"/>
                        <a:t>96</a:t>
                      </a:r>
                    </a:p>
                  </a:txBody>
                  <a:tcPr/>
                </a:tc>
                <a:extLst>
                  <a:ext uri="{0D108BD9-81ED-4DB2-BD59-A6C34878D82A}">
                    <a16:rowId xmlns:a16="http://schemas.microsoft.com/office/drawing/2014/main" val="2165919201"/>
                  </a:ext>
                </a:extLst>
              </a:tr>
              <a:tr h="1344490">
                <a:tc>
                  <a:txBody>
                    <a:bodyPr/>
                    <a:lstStyle/>
                    <a:p>
                      <a:endParaRPr lang="en-US" dirty="0"/>
                    </a:p>
                  </a:txBody>
                  <a:tcPr/>
                </a:tc>
                <a:extLst>
                  <a:ext uri="{0D108BD9-81ED-4DB2-BD59-A6C34878D82A}">
                    <a16:rowId xmlns:a16="http://schemas.microsoft.com/office/drawing/2014/main" val="909155390"/>
                  </a:ext>
                </a:extLst>
              </a:tr>
            </a:tbl>
          </a:graphicData>
        </a:graphic>
      </p:graphicFrame>
      <p:cxnSp>
        <p:nvCxnSpPr>
          <p:cNvPr id="20" name="Google Shape;329;p70">
            <a:extLst>
              <a:ext uri="{FF2B5EF4-FFF2-40B4-BE49-F238E27FC236}">
                <a16:creationId xmlns:a16="http://schemas.microsoft.com/office/drawing/2014/main" id="{EDBE170D-3EF4-AF4E-8297-67EE91C24641}"/>
              </a:ext>
            </a:extLst>
          </p:cNvPr>
          <p:cNvCxnSpPr>
            <a:cxnSpLocks/>
          </p:cNvCxnSpPr>
          <p:nvPr/>
        </p:nvCxnSpPr>
        <p:spPr>
          <a:xfrm flipV="1">
            <a:off x="1139902" y="423746"/>
            <a:ext cx="3389236" cy="2433028"/>
          </a:xfrm>
          <a:prstGeom prst="curvedConnector3">
            <a:avLst>
              <a:gd name="adj1" fmla="val 50000"/>
            </a:avLst>
          </a:prstGeom>
          <a:noFill/>
          <a:ln w="38100" cap="flat" cmpd="sng">
            <a:solidFill>
              <a:srgbClr val="FFFF00"/>
            </a:solidFill>
            <a:prstDash val="solid"/>
            <a:round/>
            <a:headEnd type="none" w="med" len="med"/>
            <a:tailEnd type="triangle" w="med" len="med"/>
          </a:ln>
        </p:spPr>
      </p:cxnSp>
    </p:spTree>
    <p:extLst>
      <p:ext uri="{BB962C8B-B14F-4D97-AF65-F5344CB8AC3E}">
        <p14:creationId xmlns:p14="http://schemas.microsoft.com/office/powerpoint/2010/main" val="7178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3"/>
          </p:cNvCxnSpPr>
          <p:nvPr/>
        </p:nvCxnSpPr>
        <p:spPr>
          <a:xfrm>
            <a:off x="2513603" y="345527"/>
            <a:ext cx="2015535" cy="394493"/>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836815" y="160861"/>
            <a:ext cx="67678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Head</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ii. After linking out the old head</a:t>
            </a:r>
            <a:endParaRPr lang="en-IN" sz="2400" dirty="0">
              <a:effectLst/>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8339A32E-C853-714A-BF49-E15F9791CF9D}"/>
              </a:ext>
            </a:extLst>
          </p:cNvPr>
          <p:cNvGraphicFramePr>
            <a:graphicFrameLocks noGrp="1"/>
          </p:cNvGraphicFramePr>
          <p:nvPr/>
        </p:nvGraphicFramePr>
        <p:xfrm>
          <a:off x="731838" y="740020"/>
          <a:ext cx="696912" cy="2688980"/>
        </p:xfrm>
        <a:graphic>
          <a:graphicData uri="http://schemas.openxmlformats.org/drawingml/2006/table">
            <a:tbl>
              <a:tblPr firstRow="1" bandRow="1">
                <a:tableStyleId>{793D81CF-94F2-401A-BA57-92F5A7B2D0C5}</a:tableStyleId>
              </a:tblPr>
              <a:tblGrid>
                <a:gridCol w="696912">
                  <a:extLst>
                    <a:ext uri="{9D8B030D-6E8A-4147-A177-3AD203B41FA5}">
                      <a16:colId xmlns:a16="http://schemas.microsoft.com/office/drawing/2014/main" val="2344440288"/>
                    </a:ext>
                  </a:extLst>
                </a:gridCol>
              </a:tblGrid>
              <a:tr h="1344490">
                <a:tc>
                  <a:txBody>
                    <a:bodyPr/>
                    <a:lstStyle/>
                    <a:p>
                      <a:pPr algn="ctr"/>
                      <a:r>
                        <a:rPr lang="en-US" dirty="0"/>
                        <a:t>96</a:t>
                      </a:r>
                    </a:p>
                  </a:txBody>
                  <a:tcPr/>
                </a:tc>
                <a:extLst>
                  <a:ext uri="{0D108BD9-81ED-4DB2-BD59-A6C34878D82A}">
                    <a16:rowId xmlns:a16="http://schemas.microsoft.com/office/drawing/2014/main" val="2165919201"/>
                  </a:ext>
                </a:extLst>
              </a:tr>
              <a:tr h="1344490">
                <a:tc>
                  <a:txBody>
                    <a:bodyPr/>
                    <a:lstStyle/>
                    <a:p>
                      <a:endParaRPr lang="en-US" dirty="0"/>
                    </a:p>
                  </a:txBody>
                  <a:tcPr/>
                </a:tc>
                <a:extLst>
                  <a:ext uri="{0D108BD9-81ED-4DB2-BD59-A6C34878D82A}">
                    <a16:rowId xmlns:a16="http://schemas.microsoft.com/office/drawing/2014/main" val="909155390"/>
                  </a:ext>
                </a:extLst>
              </a:tr>
            </a:tbl>
          </a:graphicData>
        </a:graphic>
      </p:graphicFrame>
      <p:cxnSp>
        <p:nvCxnSpPr>
          <p:cNvPr id="20" name="Google Shape;329;p70">
            <a:extLst>
              <a:ext uri="{FF2B5EF4-FFF2-40B4-BE49-F238E27FC236}">
                <a16:creationId xmlns:a16="http://schemas.microsoft.com/office/drawing/2014/main" id="{EDBE170D-3EF4-AF4E-8297-67EE91C24641}"/>
              </a:ext>
            </a:extLst>
          </p:cNvPr>
          <p:cNvCxnSpPr>
            <a:cxnSpLocks/>
          </p:cNvCxnSpPr>
          <p:nvPr/>
        </p:nvCxnSpPr>
        <p:spPr>
          <a:xfrm flipV="1">
            <a:off x="1139902" y="423746"/>
            <a:ext cx="3389236" cy="2433028"/>
          </a:xfrm>
          <a:prstGeom prst="curved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9738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a:stCxn id="3" idx="3"/>
          </p:cNvCxnSpPr>
          <p:nvPr/>
        </p:nvCxnSpPr>
        <p:spPr>
          <a:xfrm>
            <a:off x="2513603" y="345527"/>
            <a:ext cx="2015535" cy="394493"/>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836815" y="160861"/>
            <a:ext cx="67678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Head</a:t>
            </a:r>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iii. Final </a:t>
            </a:r>
            <a:r>
              <a:rPr lang="en-IN" sz="2400" dirty="0" err="1">
                <a:latin typeface="Arial" panose="020B0604020202020204" pitchFamily="34" charset="0"/>
                <a:cs typeface="Arial" panose="020B0604020202020204" pitchFamily="34" charset="0"/>
              </a:rPr>
              <a:t>COnfiguration</a:t>
            </a: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44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19286" y="0"/>
            <a:ext cx="8908973" cy="90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Algorithms ? </a:t>
            </a:r>
          </a:p>
        </p:txBody>
      </p:sp>
      <p:sp>
        <p:nvSpPr>
          <p:cNvPr id="6" name="TextBox 5">
            <a:extLst>
              <a:ext uri="{FF2B5EF4-FFF2-40B4-BE49-F238E27FC236}">
                <a16:creationId xmlns:a16="http://schemas.microsoft.com/office/drawing/2014/main" id="{BEEB04AF-C03B-4A43-878D-33B93810134F}"/>
              </a:ext>
            </a:extLst>
          </p:cNvPr>
          <p:cNvSpPr txBox="1"/>
          <p:nvPr/>
        </p:nvSpPr>
        <p:spPr>
          <a:xfrm>
            <a:off x="3468726" y="5172325"/>
            <a:ext cx="8099479" cy="1131848"/>
          </a:xfrm>
          <a:prstGeom prst="rect">
            <a:avLst/>
          </a:prstGeom>
          <a:noFill/>
        </p:spPr>
        <p:txBody>
          <a:bodyPr wrap="square" rtlCol="0">
            <a:spAutoFit/>
          </a:bodyPr>
          <a:lstStyle/>
          <a:p>
            <a:pPr>
              <a:lnSpc>
                <a:spcPct val="150000"/>
              </a:lnSpc>
            </a:pPr>
            <a:r>
              <a:rPr lang="en-IN" sz="2400" dirty="0">
                <a:effectLst/>
                <a:latin typeface="Arial" panose="020B0604020202020204" pitchFamily="34" charset="0"/>
                <a:cs typeface="Arial" panose="020B0604020202020204" pitchFamily="34" charset="0"/>
              </a:rPr>
              <a:t>Time Complexity???</a:t>
            </a:r>
          </a:p>
          <a:p>
            <a:pPr>
              <a:lnSpc>
                <a:spcPct val="150000"/>
              </a:lnSpc>
            </a:pPr>
            <a:r>
              <a:rPr lang="en-IN" sz="2400" b="1" dirty="0">
                <a:latin typeface="Arial" panose="020B0604020202020204" pitchFamily="34" charset="0"/>
                <a:cs typeface="Arial" panose="020B0604020202020204" pitchFamily="34" charset="0"/>
              </a:rPr>
              <a:t>O(1)</a:t>
            </a:r>
            <a:endParaRPr lang="en-IN" sz="2400" b="1" dirty="0">
              <a:effectLst/>
              <a:latin typeface="Arial" panose="020B0604020202020204" pitchFamily="34" charset="0"/>
              <a:cs typeface="Arial" panose="020B0604020202020204"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E8C67E81-B0B1-E342-B12E-E07868998DA0}"/>
              </a:ext>
            </a:extLst>
          </p:cNvPr>
          <p:cNvPicPr>
            <a:picLocks noChangeAspect="1"/>
          </p:cNvPicPr>
          <p:nvPr/>
        </p:nvPicPr>
        <p:blipFill>
          <a:blip r:embed="rId2"/>
          <a:stretch>
            <a:fillRect/>
          </a:stretch>
        </p:blipFill>
        <p:spPr>
          <a:xfrm>
            <a:off x="0" y="1871457"/>
            <a:ext cx="12192000" cy="3115085"/>
          </a:xfrm>
          <a:prstGeom prst="rect">
            <a:avLst/>
          </a:prstGeom>
        </p:spPr>
      </p:pic>
    </p:spTree>
    <p:extLst>
      <p:ext uri="{BB962C8B-B14F-4D97-AF65-F5344CB8AC3E}">
        <p14:creationId xmlns:p14="http://schemas.microsoft.com/office/powerpoint/2010/main" val="387451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3347840"/>
          </a:xfrm>
          <a:prstGeom prst="rect">
            <a:avLst/>
          </a:prstGeom>
          <a:noFill/>
        </p:spPr>
        <p:txBody>
          <a:bodyPr wrap="square" rtlCol="0">
            <a:spAutoFit/>
          </a:bodyPr>
          <a:lstStyle/>
          <a:p>
            <a:pPr lvl="2">
              <a:lnSpc>
                <a:spcPct val="150000"/>
              </a:lnSpc>
            </a:pPr>
            <a:r>
              <a:rPr lang="en-IN" sz="2400" b="1" dirty="0">
                <a:latin typeface="Arial" panose="020B0604020202020204" pitchFamily="34" charset="0"/>
                <a:cs typeface="Arial" panose="020B0604020202020204" pitchFamily="34" charset="0"/>
              </a:rPr>
              <a:t>3. Removing Nodes</a:t>
            </a:r>
          </a:p>
          <a:p>
            <a:pPr lvl="2">
              <a:lnSpc>
                <a:spcPct val="150000"/>
              </a:lnSpc>
            </a:pPr>
            <a:endParaRPr lang="en-IN" sz="2400" b="1" dirty="0">
              <a:latin typeface="Arial" panose="020B0604020202020204" pitchFamily="34" charset="0"/>
              <a:cs typeface="Arial" panose="020B0604020202020204" pitchFamily="34" charset="0"/>
            </a:endParaRPr>
          </a:p>
          <a:p>
            <a:pPr lvl="2">
              <a:lnSpc>
                <a:spcPct val="150000"/>
              </a:lnSpc>
            </a:pPr>
            <a:r>
              <a:rPr lang="en-IN" sz="2400" b="1" dirty="0">
                <a:solidFill>
                  <a:srgbClr val="FF0000"/>
                </a:solidFill>
                <a:latin typeface="Arial" panose="020B0604020202020204" pitchFamily="34" charset="0"/>
                <a:cs typeface="Arial" panose="020B0604020202020204" pitchFamily="34" charset="0"/>
              </a:rPr>
              <a:t>CAN WE REMOVE A NODE FROM THE TAIL OF THE LINKED LIST???</a:t>
            </a:r>
            <a:endParaRPr lang="en-IN" sz="2400" dirty="0">
              <a:solidFill>
                <a:srgbClr val="FF0000"/>
              </a:solidFill>
              <a:latin typeface="Arial" panose="020B0604020202020204" pitchFamily="34" charset="0"/>
              <a:cs typeface="Arial" panose="020B0604020202020204" pitchFamily="34" charset="0"/>
            </a:endParaRP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2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t>Implementing a Singly Linked List Class</a:t>
            </a:r>
            <a:endParaRPr lang="en-IN" sz="5400" dirty="0">
              <a:effectLst/>
            </a:endParaRPr>
          </a:p>
        </p:txBody>
      </p:sp>
      <p:sp>
        <p:nvSpPr>
          <p:cNvPr id="6" name="TextBox 5">
            <a:extLst>
              <a:ext uri="{FF2B5EF4-FFF2-40B4-BE49-F238E27FC236}">
                <a16:creationId xmlns:a16="http://schemas.microsoft.com/office/drawing/2014/main" id="{BEEB04AF-C03B-4A43-878D-33B93810134F}"/>
              </a:ext>
            </a:extLst>
          </p:cNvPr>
          <p:cNvSpPr txBox="1"/>
          <p:nvPr/>
        </p:nvSpPr>
        <p:spPr>
          <a:xfrm>
            <a:off x="767445" y="1663501"/>
            <a:ext cx="10407760" cy="4524315"/>
          </a:xfrm>
          <a:prstGeom prst="rect">
            <a:avLst/>
          </a:prstGeom>
          <a:noFill/>
        </p:spPr>
        <p:txBody>
          <a:bodyPr wrap="square" rtlCol="0">
            <a:spAutoFit/>
          </a:bodyPr>
          <a:lstStyle/>
          <a:p>
            <a:r>
              <a:rPr lang="en-IN" sz="2400" b="1" dirty="0">
                <a:solidFill>
                  <a:schemeClr val="accent1"/>
                </a:solidFill>
                <a:latin typeface="Arial" panose="020B0604020202020204" pitchFamily="34" charset="0"/>
                <a:cs typeface="Arial" panose="020B0604020202020204" pitchFamily="34" charset="0"/>
              </a:rPr>
              <a:t>	   size(): </a:t>
            </a:r>
            <a:r>
              <a:rPr lang="en-IN" sz="2400" dirty="0">
                <a:latin typeface="Arial" panose="020B0604020202020204" pitchFamily="34" charset="0"/>
                <a:cs typeface="Arial" panose="020B0604020202020204" pitchFamily="34" charset="0"/>
              </a:rPr>
              <a:t>Returns the number of elements in the list. </a:t>
            </a:r>
          </a:p>
          <a:p>
            <a:r>
              <a:rPr lang="en-IN" sz="2400" b="1" dirty="0">
                <a:solidFill>
                  <a:schemeClr val="accent1"/>
                </a:solidFill>
                <a:latin typeface="Arial" panose="020B0604020202020204" pitchFamily="34" charset="0"/>
                <a:cs typeface="Arial" panose="020B0604020202020204" pitchFamily="34" charset="0"/>
              </a:rPr>
              <a:t>       </a:t>
            </a:r>
            <a:r>
              <a:rPr lang="en-IN" sz="2400" b="1" dirty="0" err="1">
                <a:solidFill>
                  <a:schemeClr val="accent1"/>
                </a:solidFill>
                <a:latin typeface="Arial" panose="020B0604020202020204" pitchFamily="34" charset="0"/>
                <a:cs typeface="Arial" panose="020B0604020202020204" pitchFamily="34" charset="0"/>
              </a:rPr>
              <a:t>isEmpty</a:t>
            </a:r>
            <a:r>
              <a:rPr lang="en-IN" sz="2400" b="1" dirty="0">
                <a:solidFill>
                  <a:schemeClr val="accent1"/>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Returns true if the list is empty, and false otherwise. </a:t>
            </a:r>
          </a:p>
          <a:p>
            <a:r>
              <a:rPr lang="en-IN" sz="2400" b="1" dirty="0">
                <a:solidFill>
                  <a:schemeClr val="accent1"/>
                </a:solidFill>
                <a:latin typeface="Arial" panose="020B0604020202020204" pitchFamily="34" charset="0"/>
                <a:cs typeface="Arial" panose="020B0604020202020204" pitchFamily="34" charset="0"/>
              </a:rPr>
              <a:t>              first(): </a:t>
            </a:r>
            <a:r>
              <a:rPr lang="en-IN" sz="2400" dirty="0">
                <a:latin typeface="Arial" panose="020B0604020202020204" pitchFamily="34" charset="0"/>
                <a:cs typeface="Arial" panose="020B0604020202020204" pitchFamily="34" charset="0"/>
              </a:rPr>
              <a:t>Returns(but does not remove) the first element in the list. </a:t>
            </a:r>
          </a:p>
          <a:p>
            <a:r>
              <a:rPr lang="en-IN" sz="2400" b="1" dirty="0">
                <a:solidFill>
                  <a:schemeClr val="accent1"/>
                </a:solidFill>
                <a:latin typeface="Arial" panose="020B0604020202020204" pitchFamily="34" charset="0"/>
                <a:cs typeface="Arial" panose="020B0604020202020204" pitchFamily="34" charset="0"/>
              </a:rPr>
              <a:t>               last(): </a:t>
            </a:r>
            <a:r>
              <a:rPr lang="en-IN" sz="2400" dirty="0">
                <a:latin typeface="Arial" panose="020B0604020202020204" pitchFamily="34" charset="0"/>
                <a:cs typeface="Arial" panose="020B0604020202020204" pitchFamily="34" charset="0"/>
              </a:rPr>
              <a:t>Returns (but does not remove) the last element in the list. </a:t>
            </a:r>
          </a:p>
          <a:p>
            <a:r>
              <a:rPr lang="en-IN" sz="2400" b="1" dirty="0">
                <a:solidFill>
                  <a:schemeClr val="accent1"/>
                </a:solidFill>
                <a:latin typeface="Arial" panose="020B0604020202020204" pitchFamily="34" charset="0"/>
                <a:cs typeface="Arial" panose="020B0604020202020204" pitchFamily="34" charset="0"/>
              </a:rPr>
              <a:t>     </a:t>
            </a:r>
            <a:r>
              <a:rPr lang="en-IN" sz="2400" b="1" dirty="0" err="1">
                <a:solidFill>
                  <a:schemeClr val="accent1"/>
                </a:solidFill>
                <a:latin typeface="Arial" panose="020B0604020202020204" pitchFamily="34" charset="0"/>
                <a:cs typeface="Arial" panose="020B0604020202020204" pitchFamily="34" charset="0"/>
              </a:rPr>
              <a:t>addFirst</a:t>
            </a:r>
            <a:r>
              <a:rPr lang="en-IN" sz="2400" b="1" dirty="0">
                <a:solidFill>
                  <a:schemeClr val="accent1"/>
                </a:solidFill>
                <a:latin typeface="Arial" panose="020B0604020202020204" pitchFamily="34" charset="0"/>
                <a:cs typeface="Arial" panose="020B0604020202020204" pitchFamily="34" charset="0"/>
              </a:rPr>
              <a:t>(</a:t>
            </a:r>
            <a:r>
              <a:rPr lang="en-IN" sz="2400" b="1" i="1" dirty="0">
                <a:solidFill>
                  <a:schemeClr val="accent1"/>
                </a:solidFill>
                <a:latin typeface="Arial" panose="020B0604020202020204" pitchFamily="34" charset="0"/>
                <a:cs typeface="Arial" panose="020B0604020202020204" pitchFamily="34" charset="0"/>
              </a:rPr>
              <a:t>e</a:t>
            </a:r>
            <a:r>
              <a:rPr lang="en-IN" sz="2400" b="1" dirty="0">
                <a:solidFill>
                  <a:schemeClr val="accent1"/>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Adds a new element to the front of the list. </a:t>
            </a:r>
          </a:p>
          <a:p>
            <a:r>
              <a:rPr lang="en-IN" sz="2400" b="1" dirty="0">
                <a:solidFill>
                  <a:schemeClr val="accent1"/>
                </a:solidFill>
                <a:latin typeface="Arial" panose="020B0604020202020204" pitchFamily="34" charset="0"/>
                <a:cs typeface="Arial" panose="020B0604020202020204" pitchFamily="34" charset="0"/>
              </a:rPr>
              <a:t>     </a:t>
            </a:r>
            <a:r>
              <a:rPr lang="en-IN" sz="2400" b="1" dirty="0" err="1">
                <a:solidFill>
                  <a:schemeClr val="accent1"/>
                </a:solidFill>
                <a:latin typeface="Arial" panose="020B0604020202020204" pitchFamily="34" charset="0"/>
                <a:cs typeface="Arial" panose="020B0604020202020204" pitchFamily="34" charset="0"/>
              </a:rPr>
              <a:t>addLast</a:t>
            </a:r>
            <a:r>
              <a:rPr lang="en-IN" sz="2400" b="1" dirty="0">
                <a:solidFill>
                  <a:schemeClr val="accent1"/>
                </a:solidFill>
                <a:latin typeface="Arial" panose="020B0604020202020204" pitchFamily="34" charset="0"/>
                <a:cs typeface="Arial" panose="020B0604020202020204" pitchFamily="34" charset="0"/>
              </a:rPr>
              <a:t>(</a:t>
            </a:r>
            <a:r>
              <a:rPr lang="en-IN" sz="2400" b="1" i="1" dirty="0">
                <a:solidFill>
                  <a:schemeClr val="accent1"/>
                </a:solidFill>
                <a:latin typeface="Arial" panose="020B0604020202020204" pitchFamily="34" charset="0"/>
                <a:cs typeface="Arial" panose="020B0604020202020204" pitchFamily="34" charset="0"/>
              </a:rPr>
              <a:t>e</a:t>
            </a:r>
            <a:r>
              <a:rPr lang="en-IN" sz="2400" b="1" dirty="0">
                <a:solidFill>
                  <a:schemeClr val="accent1"/>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Adds a new element to the end of the list. </a:t>
            </a:r>
          </a:p>
          <a:p>
            <a:r>
              <a:rPr lang="en-IN" sz="2400" b="1" dirty="0" err="1">
                <a:solidFill>
                  <a:schemeClr val="accent1"/>
                </a:solidFill>
                <a:latin typeface="Arial" panose="020B0604020202020204" pitchFamily="34" charset="0"/>
                <a:cs typeface="Arial" panose="020B0604020202020204" pitchFamily="34" charset="0"/>
              </a:rPr>
              <a:t>removeFirst</a:t>
            </a:r>
            <a:r>
              <a:rPr lang="en-IN" sz="2400" b="1" dirty="0">
                <a:solidFill>
                  <a:schemeClr val="accent1"/>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Removes and returns the first element of the list.</a:t>
            </a:r>
          </a:p>
          <a:p>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Note: If first(), last(), or </a:t>
            </a:r>
            <a:r>
              <a:rPr lang="en-IN" sz="2400" dirty="0" err="1">
                <a:latin typeface="Arial" panose="020B0604020202020204" pitchFamily="34" charset="0"/>
                <a:cs typeface="Arial" panose="020B0604020202020204" pitchFamily="34" charset="0"/>
              </a:rPr>
              <a:t>removeFirst</a:t>
            </a:r>
            <a:r>
              <a:rPr lang="en-IN" sz="2400" dirty="0">
                <a:latin typeface="Arial" panose="020B0604020202020204" pitchFamily="34" charset="0"/>
                <a:cs typeface="Arial" panose="020B0604020202020204" pitchFamily="34" charset="0"/>
              </a:rPr>
              <a:t>() are called on a list that is empty, we will simply return a null reference and leave the list unchanged. </a:t>
            </a:r>
          </a:p>
          <a:p>
            <a:pPr marL="1371600" lvl="2" indent="-457200">
              <a:buFont typeface="+mj-lt"/>
              <a:buAutoNum type="arabicPeriod"/>
            </a:pPr>
            <a:endParaRPr lang="en-IN" sz="2400" dirty="0">
              <a:latin typeface="Arial" panose="020B0604020202020204" pitchFamily="34" charset="0"/>
              <a:cs typeface="Arial" panose="020B0604020202020204" pitchFamily="34" charset="0"/>
            </a:endParaRPr>
          </a:p>
          <a:p>
            <a:pPr marL="342900" indent="-342900">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21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797762" y="2660000"/>
            <a:ext cx="10407760" cy="2793842"/>
          </a:xfrm>
          <a:prstGeom prst="rect">
            <a:avLst/>
          </a:prstGeom>
          <a:noFill/>
        </p:spPr>
        <p:txBody>
          <a:bodyPr wrap="square" rtlCol="0">
            <a:spAutoFit/>
          </a:bodyPr>
          <a:lstStyle/>
          <a:p>
            <a:pPr marL="1371600" lvl="2" indent="-457200">
              <a:lnSpc>
                <a:spcPct val="150000"/>
              </a:lnSpc>
              <a:buFont typeface="+mj-lt"/>
              <a:buAutoNum type="arabicPeriod"/>
            </a:pPr>
            <a:r>
              <a:rPr lang="en-IN" sz="2400" b="1" dirty="0">
                <a:latin typeface="Arial" panose="020B0604020202020204" pitchFamily="34" charset="0"/>
                <a:cs typeface="Arial" panose="020B0604020202020204" pitchFamily="34" charset="0"/>
              </a:rPr>
              <a:t>Traversing the Nodes</a:t>
            </a:r>
          </a:p>
          <a:p>
            <a:pPr lvl="2">
              <a:lnSpc>
                <a:spcPct val="150000"/>
              </a:lnSpc>
            </a:pPr>
            <a:r>
              <a:rPr lang="en-IN" sz="2400" dirty="0">
                <a:latin typeface="Arial" panose="020B0604020202020204" pitchFamily="34" charset="0"/>
                <a:cs typeface="Arial" panose="020B0604020202020204" pitchFamily="34" charset="0"/>
              </a:rPr>
              <a:t>Traversing a linked list requires the initialization and adjustment of temporary external reference variable.</a:t>
            </a: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470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extLst>
              <p:ext uri="{D42A27DB-BD31-4B8C-83A1-F6EECF244321}">
                <p14:modId xmlns:p14="http://schemas.microsoft.com/office/powerpoint/2010/main" val="2892523968"/>
              </p:ext>
            </p:extLst>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1</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p:cNvCxnSpPr>
          <p:nvPr/>
        </p:nvCxnSpPr>
        <p:spPr>
          <a:xfrm>
            <a:off x="1969429" y="1742378"/>
            <a:ext cx="2513361"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292641" y="1557712"/>
            <a:ext cx="676788" cy="369332"/>
          </a:xfrm>
          <a:prstGeom prst="rect">
            <a:avLst/>
          </a:prstGeom>
          <a:noFill/>
        </p:spPr>
        <p:txBody>
          <a:bodyPr wrap="none" rtlCol="0">
            <a:spAutoFit/>
          </a:bodyPr>
          <a:lstStyle/>
          <a:p>
            <a:r>
              <a:rPr lang="en-US" dirty="0"/>
              <a:t>Head</a:t>
            </a:r>
          </a:p>
        </p:txBody>
      </p:sp>
      <p:cxnSp>
        <p:nvCxnSpPr>
          <p:cNvPr id="8" name="Google Shape;329;p70">
            <a:extLst>
              <a:ext uri="{FF2B5EF4-FFF2-40B4-BE49-F238E27FC236}">
                <a16:creationId xmlns:a16="http://schemas.microsoft.com/office/drawing/2014/main" id="{4CAEB92E-40DA-A043-B242-D55616E19FF6}"/>
              </a:ext>
            </a:extLst>
          </p:cNvPr>
          <p:cNvCxnSpPr>
            <a:cxnSpLocks/>
          </p:cNvCxnSpPr>
          <p:nvPr/>
        </p:nvCxnSpPr>
        <p:spPr>
          <a:xfrm>
            <a:off x="1969429" y="3073709"/>
            <a:ext cx="2513361"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641830E7-1255-4F4B-939D-927B01C7FFB3}"/>
              </a:ext>
            </a:extLst>
          </p:cNvPr>
          <p:cNvSpPr txBox="1"/>
          <p:nvPr/>
        </p:nvSpPr>
        <p:spPr>
          <a:xfrm>
            <a:off x="1074983" y="2876343"/>
            <a:ext cx="992579" cy="369332"/>
          </a:xfrm>
          <a:prstGeom prst="rect">
            <a:avLst/>
          </a:prstGeom>
          <a:noFill/>
        </p:spPr>
        <p:txBody>
          <a:bodyPr wrap="none" rtlCol="0">
            <a:spAutoFit/>
          </a:bodyPr>
          <a:lstStyle/>
          <a:p>
            <a:r>
              <a:rPr lang="en-US" dirty="0" err="1"/>
              <a:t>curNode</a:t>
            </a:r>
            <a:endParaRPr lang="en-US" dirty="0"/>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1131848"/>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a. After initializing the temporary external reference</a:t>
            </a: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26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 calcmode="lin" valueType="num">
                                      <p:cBhvr additive="base">
                                        <p:cTn id="7" dur="500" fill="hold"/>
                                        <p:tgtEl>
                                          <p:spTgt spid="329"/>
                                        </p:tgtEl>
                                        <p:attrNameLst>
                                          <p:attrName>ppt_x</p:attrName>
                                        </p:attrNameLst>
                                      </p:cBhvr>
                                      <p:tavLst>
                                        <p:tav tm="0">
                                          <p:val>
                                            <p:strVal val="#ppt_x"/>
                                          </p:val>
                                        </p:tav>
                                        <p:tav tm="100000">
                                          <p:val>
                                            <p:strVal val="#ppt_x"/>
                                          </p:val>
                                        </p:tav>
                                      </p:tavLst>
                                    </p:anim>
                                    <p:anim calcmode="lin" valueType="num">
                                      <p:cBhvr additive="base">
                                        <p:cTn id="8" dur="500" fill="hold"/>
                                        <p:tgtEl>
                                          <p:spTgt spid="3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
                                        </p:tgtEl>
                                        <p:attrNameLst>
                                          <p:attrName>style.visibility</p:attrName>
                                        </p:attrNameLst>
                                      </p:cBhvr>
                                      <p:to>
                                        <p:strVal val="visible"/>
                                      </p:to>
                                    </p:set>
                                    <p:anim calcmode="lin" valueType="num">
                                      <p:cBhvr additive="base">
                                        <p:cTn id="11" dur="500" fill="hold"/>
                                        <p:tgtEl>
                                          <p:spTgt spid="330"/>
                                        </p:tgtEl>
                                        <p:attrNameLst>
                                          <p:attrName>ppt_x</p:attrName>
                                        </p:attrNameLst>
                                      </p:cBhvr>
                                      <p:tavLst>
                                        <p:tav tm="0">
                                          <p:val>
                                            <p:strVal val="#ppt_x"/>
                                          </p:val>
                                        </p:tav>
                                        <p:tav tm="100000">
                                          <p:val>
                                            <p:strVal val="#ppt_x"/>
                                          </p:val>
                                        </p:tav>
                                      </p:tavLst>
                                    </p:anim>
                                    <p:anim calcmode="lin" valueType="num">
                                      <p:cBhvr additive="base">
                                        <p:cTn id="12" dur="500" fill="hold"/>
                                        <p:tgtEl>
                                          <p:spTgt spid="3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8"/>
                                        </p:tgtEl>
                                        <p:attrNameLst>
                                          <p:attrName>style.visibility</p:attrName>
                                        </p:attrNameLst>
                                      </p:cBhvr>
                                      <p:to>
                                        <p:strVal val="visible"/>
                                      </p:to>
                                    </p:set>
                                    <p:anim calcmode="lin" valueType="num">
                                      <p:cBhvr additive="base">
                                        <p:cTn id="15" dur="500" fill="hold"/>
                                        <p:tgtEl>
                                          <p:spTgt spid="328"/>
                                        </p:tgtEl>
                                        <p:attrNameLst>
                                          <p:attrName>ppt_x</p:attrName>
                                        </p:attrNameLst>
                                      </p:cBhvr>
                                      <p:tavLst>
                                        <p:tav tm="0">
                                          <p:val>
                                            <p:strVal val="#ppt_x"/>
                                          </p:val>
                                        </p:tav>
                                        <p:tav tm="100000">
                                          <p:val>
                                            <p:strVal val="#ppt_x"/>
                                          </p:val>
                                        </p:tav>
                                      </p:tavLst>
                                    </p:anim>
                                    <p:anim calcmode="lin" valueType="num">
                                      <p:cBhvr additive="base">
                                        <p:cTn id="16" dur="500" fill="hold"/>
                                        <p:tgtEl>
                                          <p:spTgt spid="3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1</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p:cNvCxnSpPr>
          <p:nvPr/>
        </p:nvCxnSpPr>
        <p:spPr>
          <a:xfrm>
            <a:off x="1969429" y="1742378"/>
            <a:ext cx="2513361"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292641" y="1557712"/>
            <a:ext cx="676788" cy="369332"/>
          </a:xfrm>
          <a:prstGeom prst="rect">
            <a:avLst/>
          </a:prstGeom>
          <a:noFill/>
        </p:spPr>
        <p:txBody>
          <a:bodyPr wrap="none" rtlCol="0">
            <a:spAutoFit/>
          </a:bodyPr>
          <a:lstStyle/>
          <a:p>
            <a:r>
              <a:rPr lang="en-US" dirty="0"/>
              <a:t>Head</a:t>
            </a:r>
          </a:p>
        </p:txBody>
      </p:sp>
      <p:cxnSp>
        <p:nvCxnSpPr>
          <p:cNvPr id="8" name="Google Shape;329;p70">
            <a:extLst>
              <a:ext uri="{FF2B5EF4-FFF2-40B4-BE49-F238E27FC236}">
                <a16:creationId xmlns:a16="http://schemas.microsoft.com/office/drawing/2014/main" id="{4CAEB92E-40DA-A043-B242-D55616E19FF6}"/>
              </a:ext>
            </a:extLst>
          </p:cNvPr>
          <p:cNvCxnSpPr>
            <a:cxnSpLocks/>
          </p:cNvCxnSpPr>
          <p:nvPr/>
        </p:nvCxnSpPr>
        <p:spPr>
          <a:xfrm flipV="1">
            <a:off x="6096002" y="3429001"/>
            <a:ext cx="1252653" cy="106494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641830E7-1255-4F4B-939D-927B01C7FFB3}"/>
              </a:ext>
            </a:extLst>
          </p:cNvPr>
          <p:cNvSpPr txBox="1"/>
          <p:nvPr/>
        </p:nvSpPr>
        <p:spPr>
          <a:xfrm>
            <a:off x="5079013" y="4309275"/>
            <a:ext cx="992579" cy="369332"/>
          </a:xfrm>
          <a:prstGeom prst="rect">
            <a:avLst/>
          </a:prstGeom>
          <a:noFill/>
        </p:spPr>
        <p:txBody>
          <a:bodyPr wrap="none" rtlCol="0">
            <a:spAutoFit/>
          </a:bodyPr>
          <a:lstStyle/>
          <a:p>
            <a:r>
              <a:rPr lang="en-US" dirty="0" err="1"/>
              <a:t>curNode</a:t>
            </a:r>
            <a:endParaRPr lang="en-US" dirty="0"/>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b. Advancing the external reference after printing 1</a:t>
            </a: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65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 calcmode="lin" valueType="num">
                                      <p:cBhvr additive="base">
                                        <p:cTn id="7" dur="500" fill="hold"/>
                                        <p:tgtEl>
                                          <p:spTgt spid="329"/>
                                        </p:tgtEl>
                                        <p:attrNameLst>
                                          <p:attrName>ppt_x</p:attrName>
                                        </p:attrNameLst>
                                      </p:cBhvr>
                                      <p:tavLst>
                                        <p:tav tm="0">
                                          <p:val>
                                            <p:strVal val="#ppt_x"/>
                                          </p:val>
                                        </p:tav>
                                        <p:tav tm="100000">
                                          <p:val>
                                            <p:strVal val="#ppt_x"/>
                                          </p:val>
                                        </p:tav>
                                      </p:tavLst>
                                    </p:anim>
                                    <p:anim calcmode="lin" valueType="num">
                                      <p:cBhvr additive="base">
                                        <p:cTn id="8" dur="500" fill="hold"/>
                                        <p:tgtEl>
                                          <p:spTgt spid="3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
                                        </p:tgtEl>
                                        <p:attrNameLst>
                                          <p:attrName>style.visibility</p:attrName>
                                        </p:attrNameLst>
                                      </p:cBhvr>
                                      <p:to>
                                        <p:strVal val="visible"/>
                                      </p:to>
                                    </p:set>
                                    <p:anim calcmode="lin" valueType="num">
                                      <p:cBhvr additive="base">
                                        <p:cTn id="11" dur="500" fill="hold"/>
                                        <p:tgtEl>
                                          <p:spTgt spid="330"/>
                                        </p:tgtEl>
                                        <p:attrNameLst>
                                          <p:attrName>ppt_x</p:attrName>
                                        </p:attrNameLst>
                                      </p:cBhvr>
                                      <p:tavLst>
                                        <p:tav tm="0">
                                          <p:val>
                                            <p:strVal val="#ppt_x"/>
                                          </p:val>
                                        </p:tav>
                                        <p:tav tm="100000">
                                          <p:val>
                                            <p:strVal val="#ppt_x"/>
                                          </p:val>
                                        </p:tav>
                                      </p:tavLst>
                                    </p:anim>
                                    <p:anim calcmode="lin" valueType="num">
                                      <p:cBhvr additive="base">
                                        <p:cTn id="12" dur="500" fill="hold"/>
                                        <p:tgtEl>
                                          <p:spTgt spid="3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8"/>
                                        </p:tgtEl>
                                        <p:attrNameLst>
                                          <p:attrName>style.visibility</p:attrName>
                                        </p:attrNameLst>
                                      </p:cBhvr>
                                      <p:to>
                                        <p:strVal val="visible"/>
                                      </p:to>
                                    </p:set>
                                    <p:anim calcmode="lin" valueType="num">
                                      <p:cBhvr additive="base">
                                        <p:cTn id="19" dur="500" fill="hold"/>
                                        <p:tgtEl>
                                          <p:spTgt spid="328"/>
                                        </p:tgtEl>
                                        <p:attrNameLst>
                                          <p:attrName>ppt_x</p:attrName>
                                        </p:attrNameLst>
                                      </p:cBhvr>
                                      <p:tavLst>
                                        <p:tav tm="0">
                                          <p:val>
                                            <p:strVal val="#ppt_x"/>
                                          </p:val>
                                        </p:tav>
                                        <p:tav tm="100000">
                                          <p:val>
                                            <p:strVal val="#ppt_x"/>
                                          </p:val>
                                        </p:tav>
                                      </p:tavLst>
                                    </p:anim>
                                    <p:anim calcmode="lin" valueType="num">
                                      <p:cBhvr additive="base">
                                        <p:cTn id="20" dur="500" fill="hold"/>
                                        <p:tgtEl>
                                          <p:spTgt spid="3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1</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p:cNvCxnSpPr>
          <p:nvPr/>
        </p:nvCxnSpPr>
        <p:spPr>
          <a:xfrm>
            <a:off x="1969429" y="1742378"/>
            <a:ext cx="2513361"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292641" y="1557712"/>
            <a:ext cx="676788" cy="369332"/>
          </a:xfrm>
          <a:prstGeom prst="rect">
            <a:avLst/>
          </a:prstGeom>
          <a:noFill/>
        </p:spPr>
        <p:txBody>
          <a:bodyPr wrap="none" rtlCol="0">
            <a:spAutoFit/>
          </a:bodyPr>
          <a:lstStyle/>
          <a:p>
            <a:r>
              <a:rPr lang="en-US" dirty="0"/>
              <a:t>Head</a:t>
            </a:r>
          </a:p>
        </p:txBody>
      </p:sp>
      <p:cxnSp>
        <p:nvCxnSpPr>
          <p:cNvPr id="8" name="Google Shape;329;p70">
            <a:extLst>
              <a:ext uri="{FF2B5EF4-FFF2-40B4-BE49-F238E27FC236}">
                <a16:creationId xmlns:a16="http://schemas.microsoft.com/office/drawing/2014/main" id="{4CAEB92E-40DA-A043-B242-D55616E19FF6}"/>
              </a:ext>
            </a:extLst>
          </p:cNvPr>
          <p:cNvCxnSpPr>
            <a:cxnSpLocks/>
          </p:cNvCxnSpPr>
          <p:nvPr/>
        </p:nvCxnSpPr>
        <p:spPr>
          <a:xfrm flipV="1">
            <a:off x="9106829" y="4816665"/>
            <a:ext cx="1252653" cy="106494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641830E7-1255-4F4B-939D-927B01C7FFB3}"/>
              </a:ext>
            </a:extLst>
          </p:cNvPr>
          <p:cNvSpPr txBox="1"/>
          <p:nvPr/>
        </p:nvSpPr>
        <p:spPr>
          <a:xfrm>
            <a:off x="8114250" y="5812105"/>
            <a:ext cx="992579" cy="369332"/>
          </a:xfrm>
          <a:prstGeom prst="rect">
            <a:avLst/>
          </a:prstGeom>
          <a:noFill/>
        </p:spPr>
        <p:txBody>
          <a:bodyPr wrap="none" rtlCol="0">
            <a:spAutoFit/>
          </a:bodyPr>
          <a:lstStyle/>
          <a:p>
            <a:r>
              <a:rPr lang="en-US" dirty="0" err="1"/>
              <a:t>curNode</a:t>
            </a:r>
            <a:endParaRPr lang="en-US" dirty="0"/>
          </a:p>
        </p:txBody>
      </p:sp>
      <p:sp>
        <p:nvSpPr>
          <p:cNvPr id="10" name="TextBox 9">
            <a:extLst>
              <a:ext uri="{FF2B5EF4-FFF2-40B4-BE49-F238E27FC236}">
                <a16:creationId xmlns:a16="http://schemas.microsoft.com/office/drawing/2014/main" id="{9894C9DF-D8CB-404B-9B15-CB27D7273C13}"/>
              </a:ext>
            </a:extLst>
          </p:cNvPr>
          <p:cNvSpPr txBox="1"/>
          <p:nvPr/>
        </p:nvSpPr>
        <p:spPr>
          <a:xfrm>
            <a:off x="-903250" y="6121138"/>
            <a:ext cx="8251904"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c. Advancing the external reference after printing 2</a:t>
            </a: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11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 calcmode="lin" valueType="num">
                                      <p:cBhvr additive="base">
                                        <p:cTn id="7" dur="500" fill="hold"/>
                                        <p:tgtEl>
                                          <p:spTgt spid="328"/>
                                        </p:tgtEl>
                                        <p:attrNameLst>
                                          <p:attrName>ppt_x</p:attrName>
                                        </p:attrNameLst>
                                      </p:cBhvr>
                                      <p:tavLst>
                                        <p:tav tm="0">
                                          <p:val>
                                            <p:strVal val="#ppt_x"/>
                                          </p:val>
                                        </p:tav>
                                        <p:tav tm="100000">
                                          <p:val>
                                            <p:strVal val="#ppt_x"/>
                                          </p:val>
                                        </p:tav>
                                      </p:tavLst>
                                    </p:anim>
                                    <p:anim calcmode="lin" valueType="num">
                                      <p:cBhvr additive="base">
                                        <p:cTn id="8" dur="500" fill="hold"/>
                                        <p:tgtEl>
                                          <p:spTgt spid="3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9"/>
                                        </p:tgtEl>
                                        <p:attrNameLst>
                                          <p:attrName>style.visibility</p:attrName>
                                        </p:attrNameLst>
                                      </p:cBhvr>
                                      <p:to>
                                        <p:strVal val="visible"/>
                                      </p:to>
                                    </p:set>
                                    <p:anim calcmode="lin" valueType="num">
                                      <p:cBhvr additive="base">
                                        <p:cTn id="11" dur="500" fill="hold"/>
                                        <p:tgtEl>
                                          <p:spTgt spid="329"/>
                                        </p:tgtEl>
                                        <p:attrNameLst>
                                          <p:attrName>ppt_x</p:attrName>
                                        </p:attrNameLst>
                                      </p:cBhvr>
                                      <p:tavLst>
                                        <p:tav tm="0">
                                          <p:val>
                                            <p:strVal val="#ppt_x"/>
                                          </p:val>
                                        </p:tav>
                                        <p:tav tm="100000">
                                          <p:val>
                                            <p:strVal val="#ppt_x"/>
                                          </p:val>
                                        </p:tav>
                                      </p:tavLst>
                                    </p:anim>
                                    <p:anim calcmode="lin" valueType="num">
                                      <p:cBhvr additive="base">
                                        <p:cTn id="12" dur="500" fill="hold"/>
                                        <p:tgtEl>
                                          <p:spTgt spid="32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0"/>
                                        </p:tgtEl>
                                        <p:attrNameLst>
                                          <p:attrName>style.visibility</p:attrName>
                                        </p:attrNameLst>
                                      </p:cBhvr>
                                      <p:to>
                                        <p:strVal val="visible"/>
                                      </p:to>
                                    </p:set>
                                    <p:anim calcmode="lin" valueType="num">
                                      <p:cBhvr additive="base">
                                        <p:cTn id="15" dur="500" fill="hold"/>
                                        <p:tgtEl>
                                          <p:spTgt spid="330"/>
                                        </p:tgtEl>
                                        <p:attrNameLst>
                                          <p:attrName>ppt_x</p:attrName>
                                        </p:attrNameLst>
                                      </p:cBhvr>
                                      <p:tavLst>
                                        <p:tav tm="0">
                                          <p:val>
                                            <p:strVal val="#ppt_x"/>
                                          </p:val>
                                        </p:tav>
                                        <p:tav tm="100000">
                                          <p:val>
                                            <p:strVal val="#ppt_x"/>
                                          </p:val>
                                        </p:tav>
                                      </p:tavLst>
                                    </p:anim>
                                    <p:anim calcmode="lin" valueType="num">
                                      <p:cBhvr additive="base">
                                        <p:cTn id="16" dur="500" fill="hold"/>
                                        <p:tgtEl>
                                          <p:spTgt spid="3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aphicFrame>
        <p:nvGraphicFramePr>
          <p:cNvPr id="328" name="Google Shape;328;p70"/>
          <p:cNvGraphicFramePr/>
          <p:nvPr/>
        </p:nvGraphicFramePr>
        <p:xfrm>
          <a:off x="3010829" y="423747"/>
          <a:ext cx="12192000" cy="7998256"/>
        </p:xfrm>
        <a:graphic>
          <a:graphicData uri="http://schemas.openxmlformats.org/drawingml/2006/table">
            <a:tbl>
              <a:tblPr>
                <a:noFil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1545542">
                <a:tc>
                  <a:txBody>
                    <a:bodyPr/>
                    <a:lstStyle/>
                    <a:p>
                      <a:pPr marL="0" lvl="0" indent="0" algn="ctr" rtl="0">
                        <a:spcBef>
                          <a:spcPts val="0"/>
                        </a:spcBef>
                        <a:spcAft>
                          <a:spcPts val="0"/>
                        </a:spcAft>
                        <a:buNone/>
                      </a:pPr>
                      <a:endParaRPr sz="240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1</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0"/>
                  </a:ext>
                </a:extLst>
              </a:tr>
              <a:tr h="1634752">
                <a:tc>
                  <a:txBody>
                    <a:bodyPr/>
                    <a:lstStyle/>
                    <a:p>
                      <a:pPr marL="0" lvl="0" indent="0" algn="ctr" rtl="0">
                        <a:spcBef>
                          <a:spcPts val="0"/>
                        </a:spcBef>
                        <a:spcAft>
                          <a:spcPts val="0"/>
                        </a:spcAft>
                        <a:buNone/>
                      </a:pPr>
                      <a:endParaRPr sz="6400" dirty="0">
                        <a:latin typeface="Consolas"/>
                        <a:ea typeface="Consolas"/>
                        <a:cs typeface="Consolas"/>
                        <a:sym typeface="Consolas"/>
                      </a:endParaRPr>
                    </a:p>
                  </a:txBody>
                  <a:tcPr marL="121900" marR="121900" marT="121900" marB="121900" anchor="b">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a:solidFill>
                            <a:schemeClr val="dk1"/>
                          </a:solidFill>
                          <a:latin typeface="Consolas"/>
                          <a:ea typeface="Consolas"/>
                          <a:cs typeface="Consolas"/>
                          <a:sym typeface="Consolas"/>
                        </a:rPr>
                        <a:t>2</a:t>
                      </a: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ctr" rtl="0">
                        <a:spcBef>
                          <a:spcPts val="0"/>
                        </a:spcBef>
                        <a:spcAft>
                          <a:spcPts val="0"/>
                        </a:spcAft>
                        <a:buNone/>
                      </a:pPr>
                      <a:endParaRPr sz="6400">
                        <a:solidFill>
                          <a:schemeClr val="dk1"/>
                        </a:solidFill>
                        <a:latin typeface="Consolas"/>
                        <a:ea typeface="Consolas"/>
                        <a:cs typeface="Consolas"/>
                        <a:sym typeface="Consolas"/>
                      </a:endParaRPr>
                    </a:p>
                    <a:p>
                      <a:pPr marL="0" lvl="0" indent="0" algn="ctr" rtl="0">
                        <a:spcBef>
                          <a:spcPts val="0"/>
                        </a:spcBef>
                        <a:spcAft>
                          <a:spcPts val="0"/>
                        </a:spcAft>
                        <a:buNone/>
                      </a:pPr>
                      <a:endParaRPr sz="240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1"/>
                  </a:ext>
                </a:extLst>
              </a:tr>
              <a:tr h="1634752">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6400" dirty="0">
                          <a:solidFill>
                            <a:schemeClr val="dk1"/>
                          </a:solidFill>
                          <a:latin typeface="Consolas"/>
                          <a:ea typeface="Consolas"/>
                          <a:cs typeface="Consolas"/>
                          <a:sym typeface="Consolas"/>
                        </a:rPr>
                        <a:t>3</a:t>
                      </a:r>
                      <a:endParaRPr sz="6400" dirty="0">
                        <a:solidFill>
                          <a:schemeClr val="dk1"/>
                        </a:solidFill>
                        <a:latin typeface="Consolas"/>
                        <a:ea typeface="Consolas"/>
                        <a:cs typeface="Consolas"/>
                        <a:sym typeface="Consolas"/>
                      </a:endParaRPr>
                    </a:p>
                    <a:p>
                      <a:pPr marL="0" lvl="0" indent="0" algn="ctr" rtl="0">
                        <a:spcBef>
                          <a:spcPts val="0"/>
                        </a:spcBef>
                        <a:spcAft>
                          <a:spcPts val="0"/>
                        </a:spcAft>
                        <a:buNone/>
                      </a:pPr>
                      <a:endParaRPr sz="2400" dirty="0">
                        <a:solidFill>
                          <a:schemeClr val="dk1"/>
                        </a:solidFill>
                        <a:latin typeface="Consolas"/>
                        <a:ea typeface="Consolas"/>
                        <a:cs typeface="Consolas"/>
                        <a:sym typeface="Consolas"/>
                      </a:endParaRPr>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nchor="ctr">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2"/>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3200">
                        <a:solidFill>
                          <a:srgbClr val="FFFFFF"/>
                        </a:solidFill>
                        <a:latin typeface="Consolas"/>
                        <a:ea typeface="Consolas"/>
                        <a:cs typeface="Consolas"/>
                        <a:sym typeface="Consolas"/>
                      </a:endParaRPr>
                    </a:p>
                    <a:p>
                      <a:pPr marL="0" lvl="0" indent="0" algn="ctr" rtl="0">
                        <a:spcBef>
                          <a:spcPts val="0"/>
                        </a:spcBef>
                        <a:spcAft>
                          <a:spcPts val="0"/>
                        </a:spcAft>
                        <a:buNone/>
                      </a:pPr>
                      <a:endParaRPr sz="2400">
                        <a:solidFill>
                          <a:srgbClr val="FFFFFF"/>
                        </a:solidFill>
                        <a:latin typeface="Consolas"/>
                        <a:ea typeface="Consolas"/>
                        <a:cs typeface="Consolas"/>
                        <a:sym typeface="Consolas"/>
                      </a:endParaRPr>
                    </a:p>
                    <a:p>
                      <a:pPr marL="0" lvl="0" indent="0" algn="ctr" rtl="0">
                        <a:spcBef>
                          <a:spcPts val="0"/>
                        </a:spcBef>
                        <a:spcAft>
                          <a:spcPts val="0"/>
                        </a:spcAft>
                        <a:buNone/>
                      </a:pPr>
                      <a:endParaRPr sz="2400"/>
                    </a:p>
                  </a:txBody>
                  <a:tcPr marL="121900" marR="121900" marT="121900" marB="121900" anchor="b">
                    <a:lnL w="38100" cap="flat" cmpd="sng">
                      <a:solidFill>
                        <a:srgbClr val="FFFF00"/>
                      </a:solidFill>
                      <a:prstDash val="solid"/>
                      <a:round/>
                      <a:headEnd type="none" w="sm" len="sm"/>
                      <a:tailEnd type="none" w="sm" len="sm"/>
                    </a:lnL>
                    <a:lnR w="38100" cap="flat" cmpd="sng">
                      <a:solidFill>
                        <a:srgbClr val="FFFF00"/>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3"/>
                  </a:ext>
                </a:extLst>
              </a:tr>
              <a:tr h="1571916">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p>
                  </a:txBody>
                  <a:tcPr marL="121900" marR="121900" marT="121900" marB="121900">
                    <a:lnL w="38100" cap="flat" cmpd="sng">
                      <a:solidFill>
                        <a:srgbClr val="FFFF00">
                          <a:alpha val="0"/>
                        </a:srgbClr>
                      </a:solidFill>
                      <a:prstDash val="solid"/>
                      <a:round/>
                      <a:headEnd type="none" w="sm" len="sm"/>
                      <a:tailEnd type="none" w="sm" len="sm"/>
                    </a:lnL>
                    <a:lnR w="38100" cap="flat" cmpd="sng">
                      <a:solidFill>
                        <a:srgbClr val="FFFF00">
                          <a:alpha val="0"/>
                        </a:srgbClr>
                      </a:solidFill>
                      <a:prstDash val="solid"/>
                      <a:round/>
                      <a:headEnd type="none" w="sm" len="sm"/>
                      <a:tailEnd type="none" w="sm" len="sm"/>
                    </a:lnR>
                    <a:lnT w="38100" cap="flat" cmpd="sng">
                      <a:solidFill>
                        <a:srgbClr val="FFFF00">
                          <a:alpha val="0"/>
                        </a:srgbClr>
                      </a:solidFill>
                      <a:prstDash val="solid"/>
                      <a:round/>
                      <a:headEnd type="none" w="sm" len="sm"/>
                      <a:tailEnd type="none" w="sm" len="sm"/>
                    </a:lnT>
                    <a:lnB w="38100" cap="flat" cmpd="sng">
                      <a:solidFill>
                        <a:srgbClr val="FFFF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29" name="Google Shape;329;p70"/>
          <p:cNvCxnSpPr/>
          <p:nvPr/>
        </p:nvCxnSpPr>
        <p:spPr>
          <a:xfrm rot="10800000" flipH="1">
            <a:off x="5497551" y="2009598"/>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330" name="Google Shape;330;p70"/>
          <p:cNvCxnSpPr/>
          <p:nvPr/>
        </p:nvCxnSpPr>
        <p:spPr>
          <a:xfrm rot="10800000" flipH="1">
            <a:off x="8547100" y="3732947"/>
            <a:ext cx="2082800" cy="673200"/>
          </a:xfrm>
          <a:prstGeom prst="curvedConnector3">
            <a:avLst>
              <a:gd name="adj1" fmla="val 50000"/>
            </a:avLst>
          </a:prstGeom>
          <a:noFill/>
          <a:ln w="38100" cap="flat" cmpd="sng">
            <a:solidFill>
              <a:srgbClr val="FFFF00"/>
            </a:solidFill>
            <a:prstDash val="solid"/>
            <a:round/>
            <a:headEnd type="none" w="med" len="med"/>
            <a:tailEnd type="triangle" w="med" len="med"/>
          </a:ln>
        </p:spPr>
      </p:cxnSp>
      <p:cxnSp>
        <p:nvCxnSpPr>
          <p:cNvPr id="5" name="Google Shape;329;p70">
            <a:extLst>
              <a:ext uri="{FF2B5EF4-FFF2-40B4-BE49-F238E27FC236}">
                <a16:creationId xmlns:a16="http://schemas.microsoft.com/office/drawing/2014/main" id="{0AEDDF93-5C94-194F-82B0-E9C43ACF1B54}"/>
              </a:ext>
            </a:extLst>
          </p:cNvPr>
          <p:cNvCxnSpPr>
            <a:cxnSpLocks/>
          </p:cNvCxnSpPr>
          <p:nvPr/>
        </p:nvCxnSpPr>
        <p:spPr>
          <a:xfrm>
            <a:off x="1969429" y="1742378"/>
            <a:ext cx="2513361" cy="12700"/>
          </a:xfrm>
          <a:prstGeom prst="curvedConnector3">
            <a:avLst>
              <a:gd name="adj1" fmla="val 50000"/>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1769A153-F872-3E41-AD42-61CA345144FF}"/>
              </a:ext>
            </a:extLst>
          </p:cNvPr>
          <p:cNvSpPr txBox="1"/>
          <p:nvPr/>
        </p:nvSpPr>
        <p:spPr>
          <a:xfrm>
            <a:off x="1292641" y="1557712"/>
            <a:ext cx="676788" cy="369332"/>
          </a:xfrm>
          <a:prstGeom prst="rect">
            <a:avLst/>
          </a:prstGeom>
          <a:noFill/>
        </p:spPr>
        <p:txBody>
          <a:bodyPr wrap="none" rtlCol="0">
            <a:spAutoFit/>
          </a:bodyPr>
          <a:lstStyle/>
          <a:p>
            <a:r>
              <a:rPr lang="en-US" dirty="0"/>
              <a:t>Head</a:t>
            </a:r>
          </a:p>
        </p:txBody>
      </p:sp>
      <p:sp>
        <p:nvSpPr>
          <p:cNvPr id="4" name="TextBox 3">
            <a:extLst>
              <a:ext uri="{FF2B5EF4-FFF2-40B4-BE49-F238E27FC236}">
                <a16:creationId xmlns:a16="http://schemas.microsoft.com/office/drawing/2014/main" id="{641830E7-1255-4F4B-939D-927B01C7FFB3}"/>
              </a:ext>
            </a:extLst>
          </p:cNvPr>
          <p:cNvSpPr txBox="1"/>
          <p:nvPr/>
        </p:nvSpPr>
        <p:spPr>
          <a:xfrm>
            <a:off x="10629900" y="2346197"/>
            <a:ext cx="992579" cy="369332"/>
          </a:xfrm>
          <a:prstGeom prst="rect">
            <a:avLst/>
          </a:prstGeom>
          <a:noFill/>
        </p:spPr>
        <p:txBody>
          <a:bodyPr wrap="none" rtlCol="0">
            <a:spAutoFit/>
          </a:bodyPr>
          <a:lstStyle/>
          <a:p>
            <a:r>
              <a:rPr lang="en-US" dirty="0" err="1"/>
              <a:t>curNode</a:t>
            </a:r>
            <a:endParaRPr lang="en-US" dirty="0"/>
          </a:p>
        </p:txBody>
      </p:sp>
      <p:sp>
        <p:nvSpPr>
          <p:cNvPr id="10" name="TextBox 9">
            <a:extLst>
              <a:ext uri="{FF2B5EF4-FFF2-40B4-BE49-F238E27FC236}">
                <a16:creationId xmlns:a16="http://schemas.microsoft.com/office/drawing/2014/main" id="{9894C9DF-D8CB-404B-9B15-CB27D7273C13}"/>
              </a:ext>
            </a:extLst>
          </p:cNvPr>
          <p:cNvSpPr txBox="1"/>
          <p:nvPr/>
        </p:nvSpPr>
        <p:spPr>
          <a:xfrm>
            <a:off x="-903251" y="6121138"/>
            <a:ext cx="8631045" cy="577850"/>
          </a:xfrm>
          <a:prstGeom prst="rect">
            <a:avLst/>
          </a:prstGeom>
          <a:noFill/>
        </p:spPr>
        <p:txBody>
          <a:bodyPr wrap="square" rtlCol="0">
            <a:spAutoFit/>
          </a:bodyPr>
          <a:lstStyle/>
          <a:p>
            <a:pPr lvl="2">
              <a:lnSpc>
                <a:spcPct val="150000"/>
              </a:lnSpc>
            </a:pPr>
            <a:r>
              <a:rPr lang="en-IN" sz="2400" dirty="0">
                <a:latin typeface="Arial" panose="020B0604020202020204" pitchFamily="34" charset="0"/>
                <a:cs typeface="Arial" panose="020B0604020202020204" pitchFamily="34" charset="0"/>
              </a:rPr>
              <a:t>d. The external reference is set to NULL after printing 3</a:t>
            </a: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60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 calcmode="lin" valueType="num">
                                      <p:cBhvr additive="base">
                                        <p:cTn id="7" dur="500" fill="hold"/>
                                        <p:tgtEl>
                                          <p:spTgt spid="328"/>
                                        </p:tgtEl>
                                        <p:attrNameLst>
                                          <p:attrName>ppt_x</p:attrName>
                                        </p:attrNameLst>
                                      </p:cBhvr>
                                      <p:tavLst>
                                        <p:tav tm="0">
                                          <p:val>
                                            <p:strVal val="#ppt_x"/>
                                          </p:val>
                                        </p:tav>
                                        <p:tav tm="100000">
                                          <p:val>
                                            <p:strVal val="#ppt_x"/>
                                          </p:val>
                                        </p:tav>
                                      </p:tavLst>
                                    </p:anim>
                                    <p:anim calcmode="lin" valueType="num">
                                      <p:cBhvr additive="base">
                                        <p:cTn id="8" dur="500" fill="hold"/>
                                        <p:tgtEl>
                                          <p:spTgt spid="3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9"/>
                                        </p:tgtEl>
                                        <p:attrNameLst>
                                          <p:attrName>style.visibility</p:attrName>
                                        </p:attrNameLst>
                                      </p:cBhvr>
                                      <p:to>
                                        <p:strVal val="visible"/>
                                      </p:to>
                                    </p:set>
                                    <p:anim calcmode="lin" valueType="num">
                                      <p:cBhvr additive="base">
                                        <p:cTn id="11" dur="500" fill="hold"/>
                                        <p:tgtEl>
                                          <p:spTgt spid="329"/>
                                        </p:tgtEl>
                                        <p:attrNameLst>
                                          <p:attrName>ppt_x</p:attrName>
                                        </p:attrNameLst>
                                      </p:cBhvr>
                                      <p:tavLst>
                                        <p:tav tm="0">
                                          <p:val>
                                            <p:strVal val="#ppt_x"/>
                                          </p:val>
                                        </p:tav>
                                        <p:tav tm="100000">
                                          <p:val>
                                            <p:strVal val="#ppt_x"/>
                                          </p:val>
                                        </p:tav>
                                      </p:tavLst>
                                    </p:anim>
                                    <p:anim calcmode="lin" valueType="num">
                                      <p:cBhvr additive="base">
                                        <p:cTn id="12" dur="500" fill="hold"/>
                                        <p:tgtEl>
                                          <p:spTgt spid="32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0"/>
                                        </p:tgtEl>
                                        <p:attrNameLst>
                                          <p:attrName>style.visibility</p:attrName>
                                        </p:attrNameLst>
                                      </p:cBhvr>
                                      <p:to>
                                        <p:strVal val="visible"/>
                                      </p:to>
                                    </p:set>
                                    <p:anim calcmode="lin" valueType="num">
                                      <p:cBhvr additive="base">
                                        <p:cTn id="15" dur="500" fill="hold"/>
                                        <p:tgtEl>
                                          <p:spTgt spid="330"/>
                                        </p:tgtEl>
                                        <p:attrNameLst>
                                          <p:attrName>ppt_x</p:attrName>
                                        </p:attrNameLst>
                                      </p:cBhvr>
                                      <p:tavLst>
                                        <p:tav tm="0">
                                          <p:val>
                                            <p:strVal val="#ppt_x"/>
                                          </p:val>
                                        </p:tav>
                                        <p:tav tm="100000">
                                          <p:val>
                                            <p:strVal val="#ppt_x"/>
                                          </p:val>
                                        </p:tav>
                                      </p:tavLst>
                                    </p:anim>
                                    <p:anim calcmode="lin" valueType="num">
                                      <p:cBhvr additive="base">
                                        <p:cTn id="16" dur="500" fill="hold"/>
                                        <p:tgtEl>
                                          <p:spTgt spid="33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90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Algorithms ? </a:t>
            </a:r>
          </a:p>
        </p:txBody>
      </p:sp>
      <p:sp>
        <p:nvSpPr>
          <p:cNvPr id="6" name="TextBox 5">
            <a:extLst>
              <a:ext uri="{FF2B5EF4-FFF2-40B4-BE49-F238E27FC236}">
                <a16:creationId xmlns:a16="http://schemas.microsoft.com/office/drawing/2014/main" id="{BEEB04AF-C03B-4A43-878D-33B93810134F}"/>
              </a:ext>
            </a:extLst>
          </p:cNvPr>
          <p:cNvSpPr txBox="1"/>
          <p:nvPr/>
        </p:nvSpPr>
        <p:spPr>
          <a:xfrm>
            <a:off x="3554450" y="4858293"/>
            <a:ext cx="8099479" cy="1131848"/>
          </a:xfrm>
          <a:prstGeom prst="rect">
            <a:avLst/>
          </a:prstGeom>
          <a:noFill/>
        </p:spPr>
        <p:txBody>
          <a:bodyPr wrap="square" rtlCol="0">
            <a:spAutoFit/>
          </a:bodyPr>
          <a:lstStyle/>
          <a:p>
            <a:pPr>
              <a:lnSpc>
                <a:spcPct val="150000"/>
              </a:lnSpc>
            </a:pPr>
            <a:r>
              <a:rPr lang="en-IN" sz="2400" dirty="0">
                <a:effectLst/>
                <a:latin typeface="Arial" panose="020B0604020202020204" pitchFamily="34" charset="0"/>
                <a:cs typeface="Arial" panose="020B0604020202020204" pitchFamily="34" charset="0"/>
              </a:rPr>
              <a:t>Time Complexity???</a:t>
            </a:r>
          </a:p>
          <a:p>
            <a:pPr>
              <a:lnSpc>
                <a:spcPct val="150000"/>
              </a:lnSpc>
            </a:pPr>
            <a:r>
              <a:rPr lang="en-IN" sz="2400" b="1" dirty="0">
                <a:latin typeface="Arial" panose="020B0604020202020204" pitchFamily="34" charset="0"/>
                <a:cs typeface="Arial" panose="020B0604020202020204" pitchFamily="34" charset="0"/>
              </a:rPr>
              <a:t>O(n)</a:t>
            </a:r>
            <a:endParaRPr lang="en-IN" sz="2400" b="1" dirty="0">
              <a:effectLst/>
              <a:latin typeface="Arial" panose="020B0604020202020204" pitchFamily="34" charset="0"/>
              <a:cs typeface="Arial" panose="020B060402020202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7D8F105C-5350-2148-AFE1-FA0346A0741E}"/>
              </a:ext>
            </a:extLst>
          </p:cNvPr>
          <p:cNvPicPr>
            <a:picLocks noChangeAspect="1"/>
          </p:cNvPicPr>
          <p:nvPr/>
        </p:nvPicPr>
        <p:blipFill>
          <a:blip r:embed="rId2"/>
          <a:stretch>
            <a:fillRect/>
          </a:stretch>
        </p:blipFill>
        <p:spPr>
          <a:xfrm>
            <a:off x="2109864" y="1433783"/>
            <a:ext cx="7454900" cy="3263900"/>
          </a:xfrm>
          <a:prstGeom prst="rect">
            <a:avLst/>
          </a:prstGeom>
        </p:spPr>
      </p:pic>
    </p:spTree>
    <p:extLst>
      <p:ext uri="{BB962C8B-B14F-4D97-AF65-F5344CB8AC3E}">
        <p14:creationId xmlns:p14="http://schemas.microsoft.com/office/powerpoint/2010/main" val="313353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90A8AE-3E4F-374B-A256-2EC400487815}"/>
              </a:ext>
            </a:extLst>
          </p:cNvPr>
          <p:cNvSpPr txBox="1">
            <a:spLocks/>
          </p:cNvSpPr>
          <p:nvPr/>
        </p:nvSpPr>
        <p:spPr>
          <a:xfrm>
            <a:off x="1641513" y="167084"/>
            <a:ext cx="8908973" cy="1449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IN" sz="5400" b="1" dirty="0">
                <a:latin typeface="Arial" panose="020B0604020202020204" pitchFamily="34" charset="0"/>
                <a:cs typeface="Arial" panose="020B0604020202020204" pitchFamily="34" charset="0"/>
              </a:rPr>
              <a:t>Operations on Linked List:</a:t>
            </a:r>
          </a:p>
        </p:txBody>
      </p:sp>
      <p:sp>
        <p:nvSpPr>
          <p:cNvPr id="6" name="TextBox 5">
            <a:extLst>
              <a:ext uri="{FF2B5EF4-FFF2-40B4-BE49-F238E27FC236}">
                <a16:creationId xmlns:a16="http://schemas.microsoft.com/office/drawing/2014/main" id="{BEEB04AF-C03B-4A43-878D-33B93810134F}"/>
              </a:ext>
            </a:extLst>
          </p:cNvPr>
          <p:cNvSpPr txBox="1"/>
          <p:nvPr/>
        </p:nvSpPr>
        <p:spPr>
          <a:xfrm>
            <a:off x="892119" y="2051937"/>
            <a:ext cx="10407760" cy="4455835"/>
          </a:xfrm>
          <a:prstGeom prst="rect">
            <a:avLst/>
          </a:prstGeom>
          <a:noFill/>
        </p:spPr>
        <p:txBody>
          <a:bodyPr wrap="square" rtlCol="0">
            <a:spAutoFit/>
          </a:bodyPr>
          <a:lstStyle/>
          <a:p>
            <a:pPr marL="1371600" lvl="2" indent="-457200">
              <a:lnSpc>
                <a:spcPct val="150000"/>
              </a:lnSpc>
              <a:buAutoNum type="arabicPeriod" startAt="2"/>
            </a:pPr>
            <a:r>
              <a:rPr lang="en-IN" sz="2400" b="1" dirty="0">
                <a:latin typeface="Arial" panose="020B0604020202020204" pitchFamily="34" charset="0"/>
                <a:cs typeface="Arial" panose="020B0604020202020204" pitchFamily="34" charset="0"/>
              </a:rPr>
              <a:t>Searching for the Nodes</a:t>
            </a:r>
          </a:p>
          <a:p>
            <a:pPr lvl="2">
              <a:lnSpc>
                <a:spcPct val="150000"/>
              </a:lnSpc>
            </a:pPr>
            <a:r>
              <a:rPr lang="en-IN" sz="2400" dirty="0">
                <a:latin typeface="Arial" panose="020B0604020202020204" pitchFamily="34" charset="0"/>
                <a:cs typeface="Arial" panose="020B0604020202020204" pitchFamily="34" charset="0"/>
              </a:rPr>
              <a:t>A Linear search operation can be performed on a linked list. It is very similar to the traversal demonstrated earlier. The only difference is that the loop can be terminated early if we find the target value within the list.</a:t>
            </a:r>
          </a:p>
          <a:p>
            <a:pPr lvl="2">
              <a:lnSpc>
                <a:spcPct val="150000"/>
              </a:lnSpc>
            </a:pPr>
            <a:endParaRPr lang="en-IN" sz="2400" dirty="0">
              <a:latin typeface="Arial" panose="020B0604020202020204" pitchFamily="34" charset="0"/>
              <a:cs typeface="Arial" panose="020B0604020202020204" pitchFamily="34" charset="0"/>
            </a:endParaRPr>
          </a:p>
          <a:p>
            <a:pPr lvl="2">
              <a:lnSpc>
                <a:spcPct val="150000"/>
              </a:lnSpc>
            </a:pPr>
            <a:endParaRPr lang="en-IN" sz="2400" dirty="0">
              <a:latin typeface="Arial" panose="020B0604020202020204" pitchFamily="34" charset="0"/>
              <a:cs typeface="Arial" panose="020B0604020202020204" pitchFamily="34" charset="0"/>
            </a:endParaRPr>
          </a:p>
          <a:p>
            <a:pPr marL="342900" indent="-342900">
              <a:lnSpc>
                <a:spcPct val="150000"/>
              </a:lnSpc>
              <a:buFont typeface="Wingdings" pitchFamily="2" charset="2"/>
              <a:buChar char="v"/>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202" id="{7C73E84D-EFCD-5C48-B3DA-9669BFD937A2}" vid="{3479905C-004E-D84B-A790-943C0533D1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TotalTime>
  <Words>627</Words>
  <Application>Microsoft Macintosh PowerPoint</Application>
  <PresentationFormat>Widescreen</PresentationFormat>
  <Paragraphs>168</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Wingdings</vt:lpstr>
      <vt:lpstr>Office Theme</vt:lpstr>
      <vt:lpstr>Unit II Data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Data Structure</dc:title>
  <dc:creator>sonamwangmo.gcit@rub.edu.bt</dc:creator>
  <cp:lastModifiedBy>sonamwangmo.gcit@rub.edu.bt</cp:lastModifiedBy>
  <cp:revision>17</cp:revision>
  <dcterms:created xsi:type="dcterms:W3CDTF">2020-09-19T17:07:58Z</dcterms:created>
  <dcterms:modified xsi:type="dcterms:W3CDTF">2020-09-21T17:05:01Z</dcterms:modified>
</cp:coreProperties>
</file>