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324" r:id="rId4"/>
    <p:sldId id="325" r:id="rId5"/>
    <p:sldId id="327" r:id="rId6"/>
    <p:sldId id="326" r:id="rId7"/>
    <p:sldId id="328" r:id="rId8"/>
    <p:sldId id="329" r:id="rId9"/>
    <p:sldId id="330" r:id="rId10"/>
    <p:sldId id="334" r:id="rId11"/>
    <p:sldId id="331" r:id="rId12"/>
    <p:sldId id="332" r:id="rId13"/>
    <p:sldId id="33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Dark Style 2 –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58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CD1D2-2FA0-4846-86F2-A6A48EC9F5D1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21D1-FF2D-B740-BF0E-38905E6C0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1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16A0-00F7-4148-BDB0-0DD67D01C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8908973" cy="173634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063DC-4DFD-9745-A421-DAF6DAC53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4222"/>
            <a:ext cx="9144000" cy="336014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261754-87B1-4849-B53B-F0DFB3B1AA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00" y="23813"/>
            <a:ext cx="1473200" cy="148590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607771-B9E6-3F4D-885A-F27A941630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8300" y="23813"/>
            <a:ext cx="1651000" cy="1485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0C7019-0598-CC44-82A3-FEBC1E6B3E23}"/>
              </a:ext>
            </a:extLst>
          </p:cNvPr>
          <p:cNvSpPr txBox="1"/>
          <p:nvPr userDrawn="1"/>
        </p:nvSpPr>
        <p:spPr>
          <a:xfrm>
            <a:off x="-86452" y="6596390"/>
            <a:ext cx="2406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Module Tutor: Ms. Sonam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Wangmo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7E3EC1-5196-644B-BB1F-31C860E979E2}"/>
              </a:ext>
            </a:extLst>
          </p:cNvPr>
          <p:cNvSpPr txBox="1"/>
          <p:nvPr userDrawn="1"/>
        </p:nvSpPr>
        <p:spPr>
          <a:xfrm>
            <a:off x="9588402" y="6604693"/>
            <a:ext cx="2603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ITS202: Algorithms and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1837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16A0-00F7-4148-BDB0-0DD67D01C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8908973" cy="173634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063DC-4DFD-9745-A421-DAF6DAC53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4222"/>
            <a:ext cx="9144000" cy="336014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17858-1B8D-8941-BF9F-E2398791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Module Tutor: Ms. Sonam </a:t>
            </a:r>
            <a:r>
              <a:rPr lang="en-US" dirty="0" err="1"/>
              <a:t>Wangmo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77BE-3FCC-F14A-958B-E9FFE1EE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ITS202: Algorithms and Data Structure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261754-87B1-4849-B53B-F0DFB3B1AA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00" y="23813"/>
            <a:ext cx="1473200" cy="148590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607771-B9E6-3F4D-885A-F27A941630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8300" y="23813"/>
            <a:ext cx="1651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6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6E048-33EB-004F-AD55-D0553C31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39322-A6EB-EE4C-A92B-EEA312FDB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F5913-9340-204E-88F5-21891C9BA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Module Tutor: Ms. Sonam </a:t>
            </a:r>
            <a:r>
              <a:rPr lang="en-US" dirty="0" err="1"/>
              <a:t>Wangmo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62E53-FAE1-7B48-B9C9-E11E9383E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4D031-E4CA-E045-B5DF-E9F878BB8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A835D-3EE1-2441-AB97-CCB3A45A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5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35BE-5506-CE48-9B5E-FE4BFA300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513" y="2344466"/>
            <a:ext cx="8908973" cy="1736342"/>
          </a:xfrm>
        </p:spPr>
        <p:txBody>
          <a:bodyPr>
            <a:normAutofit fontScale="90000"/>
          </a:bodyPr>
          <a:lstStyle/>
          <a:p>
            <a:r>
              <a:rPr lang="en-US" dirty="0"/>
              <a:t>Unit II</a:t>
            </a:r>
            <a:br>
              <a:rPr lang="en-US" dirty="0"/>
            </a:br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48956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90A8AE-3E4F-374B-A256-2EC400487815}"/>
              </a:ext>
            </a:extLst>
          </p:cNvPr>
          <p:cNvSpPr txBox="1">
            <a:spLocks/>
          </p:cNvSpPr>
          <p:nvPr/>
        </p:nvSpPr>
        <p:spPr>
          <a:xfrm>
            <a:off x="1061650" y="0"/>
            <a:ext cx="8908973" cy="9480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/>
              <a:t>Stack Application</a:t>
            </a:r>
            <a:endParaRPr lang="en-IN" sz="5400" b="1" dirty="0">
              <a:effectLst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25E2F4-3F9C-4043-81EC-BFBCE72A29C3}"/>
              </a:ext>
            </a:extLst>
          </p:cNvPr>
          <p:cNvCxnSpPr>
            <a:cxnSpLocks/>
          </p:cNvCxnSpPr>
          <p:nvPr/>
        </p:nvCxnSpPr>
        <p:spPr>
          <a:xfrm>
            <a:off x="0" y="2163339"/>
            <a:ext cx="1219200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A6D6D9-2F86-6040-AE3F-EBAD06D40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2" y="948034"/>
            <a:ext cx="9099395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4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90A8AE-3E4F-374B-A256-2EC400487815}"/>
              </a:ext>
            </a:extLst>
          </p:cNvPr>
          <p:cNvSpPr txBox="1">
            <a:spLocks/>
          </p:cNvSpPr>
          <p:nvPr/>
        </p:nvSpPr>
        <p:spPr>
          <a:xfrm>
            <a:off x="1416050" y="133631"/>
            <a:ext cx="8908973" cy="85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/>
              <a:t>Queue ADT</a:t>
            </a:r>
            <a:endParaRPr lang="en-IN" sz="5400" b="1" dirty="0">
              <a:effectLst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25E2F4-3F9C-4043-81EC-BFBCE72A29C3}"/>
              </a:ext>
            </a:extLst>
          </p:cNvPr>
          <p:cNvCxnSpPr>
            <a:cxnSpLocks/>
          </p:cNvCxnSpPr>
          <p:nvPr/>
        </p:nvCxnSpPr>
        <p:spPr>
          <a:xfrm>
            <a:off x="0" y="1628081"/>
            <a:ext cx="1219200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73D686C-572A-6144-8809-EA146A763B1E}"/>
              </a:ext>
            </a:extLst>
          </p:cNvPr>
          <p:cNvSpPr txBox="1"/>
          <p:nvPr/>
        </p:nvSpPr>
        <p:spPr>
          <a:xfrm>
            <a:off x="1" y="1639234"/>
            <a:ext cx="12192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IN" sz="2400" spc="-5" dirty="0">
                <a:solidFill>
                  <a:schemeClr val="accent1"/>
                </a:solidFill>
                <a:latin typeface="Arial"/>
                <a:cs typeface="Arial"/>
              </a:rPr>
              <a:t>enqueue(e): </a:t>
            </a:r>
            <a:r>
              <a:rPr lang="en-IN" sz="2400" spc="-5" dirty="0">
                <a:solidFill>
                  <a:srgbClr val="595959"/>
                </a:solidFill>
                <a:latin typeface="Arial"/>
                <a:cs typeface="Arial"/>
              </a:rPr>
              <a:t>Add element </a:t>
            </a:r>
            <a:r>
              <a:rPr lang="en-IN" sz="2400" dirty="0">
                <a:solidFill>
                  <a:srgbClr val="595959"/>
                </a:solidFill>
                <a:latin typeface="Arial"/>
                <a:cs typeface="Arial"/>
              </a:rPr>
              <a:t>e </a:t>
            </a:r>
            <a:r>
              <a:rPr lang="en-IN" sz="2400" spc="-5" dirty="0">
                <a:solidFill>
                  <a:srgbClr val="595959"/>
                </a:solidFill>
                <a:latin typeface="Arial"/>
                <a:cs typeface="Arial"/>
              </a:rPr>
              <a:t>to the back of the Queue</a:t>
            </a:r>
            <a:r>
              <a:rPr lang="en-IN" sz="24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2400" spc="-5" dirty="0">
                <a:solidFill>
                  <a:srgbClr val="595959"/>
                </a:solidFill>
                <a:latin typeface="Arial"/>
                <a:cs typeface="Arial"/>
              </a:rPr>
              <a:t>Q.</a:t>
            </a:r>
            <a:endParaRPr lang="en-IN" sz="2400" dirty="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IN" sz="2400" spc="-5" dirty="0">
                <a:solidFill>
                  <a:schemeClr val="accent1"/>
                </a:solidFill>
                <a:latin typeface="Arial"/>
                <a:cs typeface="Arial"/>
              </a:rPr>
              <a:t>  dequeue(): </a:t>
            </a:r>
            <a:r>
              <a:rPr lang="en-IN" sz="2400" spc="-5" dirty="0">
                <a:solidFill>
                  <a:srgbClr val="595959"/>
                </a:solidFill>
                <a:latin typeface="Arial"/>
                <a:cs typeface="Arial"/>
              </a:rPr>
              <a:t>Remove and </a:t>
            </a:r>
            <a:r>
              <a:rPr lang="en-IN" sz="2400" dirty="0">
                <a:solidFill>
                  <a:srgbClr val="595959"/>
                </a:solidFill>
                <a:latin typeface="Arial"/>
                <a:cs typeface="Arial"/>
              </a:rPr>
              <a:t>return </a:t>
            </a:r>
            <a:r>
              <a:rPr lang="en-IN" sz="2400" spc="-5" dirty="0">
                <a:solidFill>
                  <a:srgbClr val="595959"/>
                </a:solidFill>
                <a:latin typeface="Arial"/>
                <a:cs typeface="Arial"/>
              </a:rPr>
              <a:t>the first element from queue</a:t>
            </a:r>
            <a:r>
              <a:rPr lang="en-IN" sz="2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2400" spc="-5" dirty="0">
                <a:solidFill>
                  <a:srgbClr val="595959"/>
                </a:solidFill>
                <a:latin typeface="Arial"/>
                <a:cs typeface="Arial"/>
              </a:rPr>
              <a:t>Q.</a:t>
            </a:r>
            <a:endParaRPr lang="en-IN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IN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2400" b="1" spc="-5" dirty="0">
                <a:solidFill>
                  <a:srgbClr val="595959"/>
                </a:solidFill>
                <a:latin typeface="Arial"/>
                <a:cs typeface="Arial"/>
              </a:rPr>
              <a:t>Additional</a:t>
            </a:r>
            <a:r>
              <a:rPr lang="en-IN" sz="24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2400" b="1" dirty="0">
                <a:solidFill>
                  <a:srgbClr val="595959"/>
                </a:solidFill>
                <a:latin typeface="Arial"/>
                <a:cs typeface="Arial"/>
              </a:rPr>
              <a:t>Methods:</a:t>
            </a:r>
            <a:endParaRPr lang="en-IN" sz="2400" dirty="0">
              <a:latin typeface="Arial"/>
              <a:cs typeface="Arial"/>
            </a:endParaRPr>
          </a:p>
          <a:p>
            <a:pPr marL="49531" marR="180975">
              <a:lnSpc>
                <a:spcPct val="114599"/>
              </a:lnSpc>
              <a:spcBef>
                <a:spcPts val="1575"/>
              </a:spcBef>
              <a:tabLst>
                <a:tab pos="469265" algn="l"/>
                <a:tab pos="469900" algn="l"/>
              </a:tabLst>
            </a:pPr>
            <a:r>
              <a:rPr lang="en-IN" sz="2400" spc="-5" dirty="0">
                <a:solidFill>
                  <a:schemeClr val="accent1"/>
                </a:solidFill>
                <a:latin typeface="Arial"/>
                <a:cs typeface="Arial"/>
              </a:rPr>
              <a:t>          first(): </a:t>
            </a:r>
            <a:r>
              <a:rPr lang="en-IN" sz="2400" spc="-5" dirty="0">
                <a:solidFill>
                  <a:srgbClr val="595959"/>
                </a:solidFill>
                <a:latin typeface="Arial"/>
                <a:cs typeface="Arial"/>
              </a:rPr>
              <a:t>Return </a:t>
            </a:r>
            <a:r>
              <a:rPr lang="en-IN" sz="2400" dirty="0">
                <a:solidFill>
                  <a:srgbClr val="595959"/>
                </a:solidFill>
                <a:latin typeface="Arial"/>
                <a:cs typeface="Arial"/>
              </a:rPr>
              <a:t>a reference </a:t>
            </a:r>
            <a:r>
              <a:rPr lang="en-IN" sz="2400" spc="-5" dirty="0">
                <a:solidFill>
                  <a:srgbClr val="595959"/>
                </a:solidFill>
                <a:latin typeface="Arial"/>
                <a:cs typeface="Arial"/>
              </a:rPr>
              <a:t>to the front of the queue Q, without </a:t>
            </a:r>
            <a:r>
              <a:rPr lang="en-IN" sz="2400" dirty="0">
                <a:solidFill>
                  <a:srgbClr val="595959"/>
                </a:solidFill>
                <a:latin typeface="Arial"/>
                <a:cs typeface="Arial"/>
              </a:rPr>
              <a:t>removing </a:t>
            </a:r>
            <a:r>
              <a:rPr lang="en-IN" sz="2400" spc="-5" dirty="0">
                <a:solidFill>
                  <a:srgbClr val="595959"/>
                </a:solidFill>
                <a:latin typeface="Arial"/>
                <a:cs typeface="Arial"/>
              </a:rPr>
              <a:t>it;  an error occurs if the queue is</a:t>
            </a:r>
            <a:r>
              <a:rPr lang="en-IN" sz="2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2400" spc="-5" dirty="0">
                <a:solidFill>
                  <a:srgbClr val="595959"/>
                </a:solidFill>
                <a:latin typeface="Arial"/>
                <a:cs typeface="Arial"/>
              </a:rPr>
              <a:t>empty</a:t>
            </a:r>
            <a:endParaRPr lang="en-IN" sz="2400" dirty="0">
              <a:latin typeface="Arial"/>
              <a:cs typeface="Arial"/>
            </a:endParaRPr>
          </a:p>
          <a:p>
            <a:pPr marL="49531" marR="180975">
              <a:lnSpc>
                <a:spcPct val="114599"/>
              </a:lnSpc>
              <a:spcBef>
                <a:spcPts val="1575"/>
              </a:spcBef>
              <a:tabLst>
                <a:tab pos="469265" algn="l"/>
                <a:tab pos="469900" algn="l"/>
              </a:tabLst>
            </a:pPr>
            <a:r>
              <a:rPr lang="en-IN" sz="2400" spc="-5" dirty="0">
                <a:solidFill>
                  <a:schemeClr val="accent1"/>
                </a:solidFill>
                <a:latin typeface="Arial"/>
                <a:cs typeface="Arial"/>
              </a:rPr>
              <a:t>  </a:t>
            </a:r>
            <a:r>
              <a:rPr lang="en-IN" sz="2400" spc="-5" dirty="0" err="1">
                <a:solidFill>
                  <a:schemeClr val="accent1"/>
                </a:solidFill>
                <a:latin typeface="Arial"/>
                <a:cs typeface="Arial"/>
              </a:rPr>
              <a:t>is_empty</a:t>
            </a:r>
            <a:r>
              <a:rPr lang="en-IN" sz="2400" spc="-5" dirty="0">
                <a:solidFill>
                  <a:schemeClr val="accent1"/>
                </a:solidFill>
                <a:latin typeface="Arial"/>
                <a:cs typeface="Arial"/>
              </a:rPr>
              <a:t>(): </a:t>
            </a:r>
            <a:r>
              <a:rPr lang="en-IN" sz="2400" spc="-5" dirty="0">
                <a:solidFill>
                  <a:srgbClr val="595959"/>
                </a:solidFill>
                <a:latin typeface="Arial"/>
                <a:cs typeface="Arial"/>
              </a:rPr>
              <a:t>Returns true if queue </a:t>
            </a:r>
            <a:r>
              <a:rPr lang="en-IN" sz="2400" dirty="0">
                <a:solidFill>
                  <a:srgbClr val="595959"/>
                </a:solidFill>
                <a:latin typeface="Arial"/>
                <a:cs typeface="Arial"/>
              </a:rPr>
              <a:t>Q </a:t>
            </a:r>
            <a:r>
              <a:rPr lang="en-IN" sz="2400" spc="-5" dirty="0">
                <a:solidFill>
                  <a:srgbClr val="595959"/>
                </a:solidFill>
                <a:latin typeface="Arial"/>
                <a:cs typeface="Arial"/>
              </a:rPr>
              <a:t>does not </a:t>
            </a:r>
            <a:r>
              <a:rPr lang="en-IN" sz="2400" dirty="0">
                <a:solidFill>
                  <a:srgbClr val="595959"/>
                </a:solidFill>
                <a:latin typeface="Arial"/>
                <a:cs typeface="Arial"/>
              </a:rPr>
              <a:t>contain </a:t>
            </a:r>
            <a:r>
              <a:rPr lang="en-IN" sz="2400" spc="-5" dirty="0">
                <a:solidFill>
                  <a:srgbClr val="595959"/>
                </a:solidFill>
                <a:latin typeface="Arial"/>
                <a:cs typeface="Arial"/>
              </a:rPr>
              <a:t>any</a:t>
            </a:r>
            <a:r>
              <a:rPr lang="en-IN" sz="2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2400" spc="-5" dirty="0">
                <a:solidFill>
                  <a:srgbClr val="595959"/>
                </a:solidFill>
                <a:latin typeface="Arial"/>
                <a:cs typeface="Arial"/>
              </a:rPr>
              <a:t>elements.</a:t>
            </a:r>
            <a:endParaRPr lang="en-IN" sz="2400" dirty="0">
              <a:latin typeface="Arial"/>
              <a:cs typeface="Arial"/>
            </a:endParaRPr>
          </a:p>
          <a:p>
            <a:pPr marL="50166">
              <a:lnSpc>
                <a:spcPct val="100000"/>
              </a:lnSpc>
              <a:spcBef>
                <a:spcPts val="315"/>
              </a:spcBef>
              <a:tabLst>
                <a:tab pos="469265" algn="l"/>
                <a:tab pos="469900" algn="l"/>
                <a:tab pos="7387590" algn="l"/>
                <a:tab pos="7947025" algn="l"/>
              </a:tabLst>
            </a:pPr>
            <a:r>
              <a:rPr lang="en-IN" sz="2400" spc="-5" dirty="0">
                <a:solidFill>
                  <a:schemeClr val="accent1"/>
                </a:solidFill>
                <a:latin typeface="Arial"/>
                <a:cs typeface="Arial"/>
              </a:rPr>
              <a:t>         </a:t>
            </a:r>
            <a:r>
              <a:rPr lang="en-IN" sz="2400" spc="-5" dirty="0" err="1">
                <a:solidFill>
                  <a:schemeClr val="accent1"/>
                </a:solidFill>
                <a:latin typeface="Arial"/>
                <a:cs typeface="Arial"/>
              </a:rPr>
              <a:t>len</a:t>
            </a:r>
            <a:r>
              <a:rPr lang="en-IN" sz="2400" spc="-5" dirty="0">
                <a:solidFill>
                  <a:schemeClr val="accent1"/>
                </a:solidFill>
                <a:latin typeface="Arial"/>
                <a:cs typeface="Arial"/>
              </a:rPr>
              <a:t>(Q): </a:t>
            </a:r>
            <a:r>
              <a:rPr lang="en-IN" sz="2400" spc="-5" dirty="0">
                <a:solidFill>
                  <a:srgbClr val="595959"/>
                </a:solidFill>
                <a:latin typeface="Arial"/>
                <a:cs typeface="Arial"/>
              </a:rPr>
              <a:t>Return the number of elements in queue Q;</a:t>
            </a:r>
            <a:endParaRPr lang="en-IN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587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90A8AE-3E4F-374B-A256-2EC400487815}"/>
              </a:ext>
            </a:extLst>
          </p:cNvPr>
          <p:cNvSpPr txBox="1">
            <a:spLocks/>
          </p:cNvSpPr>
          <p:nvPr/>
        </p:nvSpPr>
        <p:spPr>
          <a:xfrm>
            <a:off x="1416050" y="133631"/>
            <a:ext cx="8908973" cy="85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/>
              <a:t>Queue ADT</a:t>
            </a:r>
            <a:endParaRPr lang="en-IN" sz="5400" b="1" dirty="0">
              <a:effectLst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25E2F4-3F9C-4043-81EC-BFBCE72A29C3}"/>
              </a:ext>
            </a:extLst>
          </p:cNvPr>
          <p:cNvCxnSpPr>
            <a:cxnSpLocks/>
          </p:cNvCxnSpPr>
          <p:nvPr/>
        </p:nvCxnSpPr>
        <p:spPr>
          <a:xfrm>
            <a:off x="0" y="1538872"/>
            <a:ext cx="1219200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73D686C-572A-6144-8809-EA146A763B1E}"/>
              </a:ext>
            </a:extLst>
          </p:cNvPr>
          <p:cNvSpPr txBox="1"/>
          <p:nvPr/>
        </p:nvSpPr>
        <p:spPr>
          <a:xfrm>
            <a:off x="0" y="153132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following table shows a series of Queue operations and their effects on an initially empty Queue </a:t>
            </a:r>
            <a:r>
              <a:rPr lang="en-IN" sz="2400" i="1" dirty="0"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of integers. 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3993E36C-A6D7-1847-B219-B1A6E87C7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20861"/>
              </p:ext>
            </p:extLst>
          </p:nvPr>
        </p:nvGraphicFramePr>
        <p:xfrm>
          <a:off x="3902924" y="1946818"/>
          <a:ext cx="4973444" cy="474887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56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49">
                <a:tc>
                  <a:txBody>
                    <a:bodyPr/>
                    <a:lstStyle/>
                    <a:p>
                      <a:pPr marL="8318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Operation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Return</a:t>
                      </a:r>
                      <a:r>
                        <a:rPr sz="1000" spc="-10" dirty="0"/>
                        <a:t> </a:t>
                      </a:r>
                      <a:r>
                        <a:rPr sz="1000" spc="-20" dirty="0"/>
                        <a:t>Value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First </a:t>
                      </a:r>
                      <a:r>
                        <a:rPr sz="1000" dirty="0"/>
                        <a:t>← Q ←</a:t>
                      </a:r>
                      <a:r>
                        <a:rPr sz="1000" spc="-25" dirty="0"/>
                        <a:t> </a:t>
                      </a:r>
                      <a:r>
                        <a:rPr sz="1000" spc="-5" dirty="0"/>
                        <a:t>last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pPr marL="8318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Q.enqueue(5)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/>
                        <a:t>-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[5]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pPr marL="8318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Q.enqueue(3)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/>
                        <a:t>-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[5,</a:t>
                      </a:r>
                      <a:r>
                        <a:rPr sz="1000" spc="-10" dirty="0"/>
                        <a:t> </a:t>
                      </a:r>
                      <a:r>
                        <a:rPr sz="1000" spc="-5" dirty="0"/>
                        <a:t>3]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pPr marL="8318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len(Q)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/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[5,3]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pPr marL="8318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Q.dequeue()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/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[3]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pPr marL="8318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Q.is_empty()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R="1268095" lvl="0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False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[3]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036">
                <a:tc>
                  <a:txBody>
                    <a:bodyPr/>
                    <a:lstStyle/>
                    <a:p>
                      <a:pPr marL="8318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Q.dequeue()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/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[]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pPr marL="8318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Q.is_empty()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R="1294765" lvl="0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40" dirty="0"/>
                        <a:t>T</a:t>
                      </a:r>
                      <a:r>
                        <a:rPr sz="1000" dirty="0"/>
                        <a:t>rue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[]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pPr marL="8318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Q.dequeue()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R="1246505" lvl="0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/>
                        <a:t>“error”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[]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pPr marL="8318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Q.enqueue(7)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/>
                        <a:t>-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[7]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pPr marL="8318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Q.enqueue(9)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/>
                        <a:t>-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[7,9]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pPr marL="8318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Q.first()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/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[7,9]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pPr marL="8318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Q.enqueue(4)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/>
                        <a:t>-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[7,9,4]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855">
                <a:tc>
                  <a:txBody>
                    <a:bodyPr/>
                    <a:lstStyle/>
                    <a:p>
                      <a:pPr marL="8318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len(Q)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/>
                        <a:t>3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/>
                        <a:t>[7,9,4]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880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90A8AE-3E4F-374B-A256-2EC400487815}"/>
              </a:ext>
            </a:extLst>
          </p:cNvPr>
          <p:cNvSpPr txBox="1">
            <a:spLocks/>
          </p:cNvSpPr>
          <p:nvPr/>
        </p:nvSpPr>
        <p:spPr>
          <a:xfrm>
            <a:off x="1050499" y="312050"/>
            <a:ext cx="8908973" cy="1449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/>
              <a:t>Stack &amp; Queue</a:t>
            </a:r>
            <a:endParaRPr lang="en-IN" sz="5400" b="1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B04AF-C03B-4A43-878D-33B93810134F}"/>
              </a:ext>
            </a:extLst>
          </p:cNvPr>
          <p:cNvSpPr txBox="1"/>
          <p:nvPr/>
        </p:nvSpPr>
        <p:spPr>
          <a:xfrm>
            <a:off x="2653989" y="2163337"/>
            <a:ext cx="7101873" cy="5778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  Elementary Data 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25E2F4-3F9C-4043-81EC-BFBCE72A29C3}"/>
              </a:ext>
            </a:extLst>
          </p:cNvPr>
          <p:cNvCxnSpPr>
            <a:cxnSpLocks/>
          </p:cNvCxnSpPr>
          <p:nvPr/>
        </p:nvCxnSpPr>
        <p:spPr>
          <a:xfrm>
            <a:off x="0" y="2163339"/>
            <a:ext cx="1219200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65E8663-6E85-5543-8BE5-17BDF6468717}"/>
              </a:ext>
            </a:extLst>
          </p:cNvPr>
          <p:cNvSpPr txBox="1"/>
          <p:nvPr/>
        </p:nvSpPr>
        <p:spPr>
          <a:xfrm>
            <a:off x="2219093" y="3512634"/>
            <a:ext cx="878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simple array-based Stack and Queue Implementation</a:t>
            </a:r>
          </a:p>
          <a:p>
            <a:pPr marL="342900" indent="-342900">
              <a:buAutoNum type="alphaLcPeriod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 Stack and Queue with a Singly Linked List.</a:t>
            </a:r>
          </a:p>
        </p:txBody>
      </p:sp>
    </p:spTree>
    <p:extLst>
      <p:ext uri="{BB962C8B-B14F-4D97-AF65-F5344CB8AC3E}">
        <p14:creationId xmlns:p14="http://schemas.microsoft.com/office/powerpoint/2010/main" val="367278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90A8AE-3E4F-374B-A256-2EC400487815}"/>
              </a:ext>
            </a:extLst>
          </p:cNvPr>
          <p:cNvSpPr txBox="1">
            <a:spLocks/>
          </p:cNvSpPr>
          <p:nvPr/>
        </p:nvSpPr>
        <p:spPr>
          <a:xfrm>
            <a:off x="1050499" y="312050"/>
            <a:ext cx="8908973" cy="1449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/>
              <a:t>Stack &amp; Queue</a:t>
            </a:r>
            <a:endParaRPr lang="en-IN" sz="5400" b="1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B04AF-C03B-4A43-878D-33B93810134F}"/>
              </a:ext>
            </a:extLst>
          </p:cNvPr>
          <p:cNvSpPr txBox="1"/>
          <p:nvPr/>
        </p:nvSpPr>
        <p:spPr>
          <a:xfrm>
            <a:off x="2653989" y="2163337"/>
            <a:ext cx="7101873" cy="5778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  Elementary Data 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25E2F4-3F9C-4043-81EC-BFBCE72A29C3}"/>
              </a:ext>
            </a:extLst>
          </p:cNvPr>
          <p:cNvCxnSpPr>
            <a:cxnSpLocks/>
          </p:cNvCxnSpPr>
          <p:nvPr/>
        </p:nvCxnSpPr>
        <p:spPr>
          <a:xfrm>
            <a:off x="0" y="2163339"/>
            <a:ext cx="1219200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62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90A8AE-3E4F-374B-A256-2EC400487815}"/>
              </a:ext>
            </a:extLst>
          </p:cNvPr>
          <p:cNvSpPr txBox="1">
            <a:spLocks/>
          </p:cNvSpPr>
          <p:nvPr/>
        </p:nvSpPr>
        <p:spPr>
          <a:xfrm>
            <a:off x="1416050" y="133631"/>
            <a:ext cx="8908973" cy="85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/>
              <a:t>Stack &amp; Queue</a:t>
            </a:r>
            <a:endParaRPr lang="en-IN" sz="5400" b="1" dirty="0">
              <a:effectLst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25E2F4-3F9C-4043-81EC-BFBCE72A29C3}"/>
              </a:ext>
            </a:extLst>
          </p:cNvPr>
          <p:cNvCxnSpPr>
            <a:cxnSpLocks/>
          </p:cNvCxnSpPr>
          <p:nvPr/>
        </p:nvCxnSpPr>
        <p:spPr>
          <a:xfrm>
            <a:off x="0" y="1628081"/>
            <a:ext cx="1219200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F2F6AE-B6F9-CA4A-81E8-5A438B8A8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825204"/>
            <a:ext cx="9144155" cy="579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1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90A8AE-3E4F-374B-A256-2EC400487815}"/>
              </a:ext>
            </a:extLst>
          </p:cNvPr>
          <p:cNvSpPr txBox="1">
            <a:spLocks/>
          </p:cNvSpPr>
          <p:nvPr/>
        </p:nvSpPr>
        <p:spPr>
          <a:xfrm>
            <a:off x="1416050" y="133631"/>
            <a:ext cx="8908973" cy="85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/>
              <a:t>Stack (LIFO List)</a:t>
            </a:r>
            <a:endParaRPr lang="en-IN" sz="5400" b="1" dirty="0">
              <a:effectLst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25E2F4-3F9C-4043-81EC-BFBCE72A29C3}"/>
              </a:ext>
            </a:extLst>
          </p:cNvPr>
          <p:cNvCxnSpPr>
            <a:cxnSpLocks/>
          </p:cNvCxnSpPr>
          <p:nvPr/>
        </p:nvCxnSpPr>
        <p:spPr>
          <a:xfrm>
            <a:off x="0" y="1628081"/>
            <a:ext cx="1219200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750507-FD02-E04C-82D4-C2FFFE351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903253"/>
            <a:ext cx="9211062" cy="57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90A8AE-3E4F-374B-A256-2EC400487815}"/>
              </a:ext>
            </a:extLst>
          </p:cNvPr>
          <p:cNvSpPr txBox="1">
            <a:spLocks/>
          </p:cNvSpPr>
          <p:nvPr/>
        </p:nvSpPr>
        <p:spPr>
          <a:xfrm>
            <a:off x="1416050" y="133631"/>
            <a:ext cx="8908973" cy="85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/>
              <a:t>Example of Stack Operation</a:t>
            </a:r>
            <a:endParaRPr lang="en-IN" sz="5400" b="1" dirty="0">
              <a:effectLst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25E2F4-3F9C-4043-81EC-BFBCE72A29C3}"/>
              </a:ext>
            </a:extLst>
          </p:cNvPr>
          <p:cNvCxnSpPr>
            <a:cxnSpLocks/>
          </p:cNvCxnSpPr>
          <p:nvPr/>
        </p:nvCxnSpPr>
        <p:spPr>
          <a:xfrm>
            <a:off x="0" y="1628081"/>
            <a:ext cx="1219200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05C689-1CD6-1442-ABCE-DEF1DD093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992452"/>
            <a:ext cx="9255667" cy="565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0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90A8AE-3E4F-374B-A256-2EC400487815}"/>
              </a:ext>
            </a:extLst>
          </p:cNvPr>
          <p:cNvSpPr txBox="1">
            <a:spLocks/>
          </p:cNvSpPr>
          <p:nvPr/>
        </p:nvSpPr>
        <p:spPr>
          <a:xfrm>
            <a:off x="1416050" y="133631"/>
            <a:ext cx="8908973" cy="769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/>
              <a:t>Queue (FIFO List)</a:t>
            </a:r>
            <a:endParaRPr lang="en-IN" sz="5400" b="1" dirty="0">
              <a:effectLst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25E2F4-3F9C-4043-81EC-BFBCE72A29C3}"/>
              </a:ext>
            </a:extLst>
          </p:cNvPr>
          <p:cNvCxnSpPr>
            <a:cxnSpLocks/>
          </p:cNvCxnSpPr>
          <p:nvPr/>
        </p:nvCxnSpPr>
        <p:spPr>
          <a:xfrm>
            <a:off x="0" y="1628081"/>
            <a:ext cx="1219200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79E777-D73A-4749-8B01-C231E65BA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623" y="992452"/>
            <a:ext cx="8730399" cy="565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0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90A8AE-3E4F-374B-A256-2EC400487815}"/>
              </a:ext>
            </a:extLst>
          </p:cNvPr>
          <p:cNvSpPr txBox="1">
            <a:spLocks/>
          </p:cNvSpPr>
          <p:nvPr/>
        </p:nvSpPr>
        <p:spPr>
          <a:xfrm>
            <a:off x="1416050" y="133631"/>
            <a:ext cx="8908973" cy="85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/>
              <a:t>Example of Queue Operation</a:t>
            </a:r>
            <a:endParaRPr lang="en-IN" sz="5400" b="1" dirty="0">
              <a:effectLst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25E2F4-3F9C-4043-81EC-BFBCE72A29C3}"/>
              </a:ext>
            </a:extLst>
          </p:cNvPr>
          <p:cNvCxnSpPr>
            <a:cxnSpLocks/>
          </p:cNvCxnSpPr>
          <p:nvPr/>
        </p:nvCxnSpPr>
        <p:spPr>
          <a:xfrm>
            <a:off x="0" y="1628081"/>
            <a:ext cx="1219200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F076CD-0A47-D147-8A52-1D0057D7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49" y="927099"/>
            <a:ext cx="9199911" cy="565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3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90A8AE-3E4F-374B-A256-2EC400487815}"/>
              </a:ext>
            </a:extLst>
          </p:cNvPr>
          <p:cNvSpPr txBox="1">
            <a:spLocks/>
          </p:cNvSpPr>
          <p:nvPr/>
        </p:nvSpPr>
        <p:spPr>
          <a:xfrm>
            <a:off x="1416050" y="133631"/>
            <a:ext cx="8908973" cy="85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/>
              <a:t>Stack ADT</a:t>
            </a:r>
            <a:endParaRPr lang="en-IN" sz="5400" b="1" dirty="0">
              <a:effectLst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25E2F4-3F9C-4043-81EC-BFBCE72A29C3}"/>
              </a:ext>
            </a:extLst>
          </p:cNvPr>
          <p:cNvCxnSpPr>
            <a:cxnSpLocks/>
          </p:cNvCxnSpPr>
          <p:nvPr/>
        </p:nvCxnSpPr>
        <p:spPr>
          <a:xfrm>
            <a:off x="0" y="1628081"/>
            <a:ext cx="1219200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73D686C-572A-6144-8809-EA146A763B1E}"/>
              </a:ext>
            </a:extLst>
          </p:cNvPr>
          <p:cNvSpPr txBox="1"/>
          <p:nvPr/>
        </p:nvSpPr>
        <p:spPr>
          <a:xfrm>
            <a:off x="1" y="1639234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push(</a:t>
            </a:r>
            <a:r>
              <a:rPr lang="en-IN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Adds element </a:t>
            </a:r>
            <a:r>
              <a:rPr lang="en-IN" sz="2400" i="1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to the top of the stack.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pop():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Removes and returns the top element from the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stack (or null if the stack is   empty).</a:t>
            </a:r>
          </a:p>
          <a:p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Additionally, a stack supports the following accessor methods for convenience:</a:t>
            </a:r>
          </a:p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top():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Returns the top element of the stack, without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	       removing it (or null if the stack is empty). </a:t>
            </a:r>
          </a:p>
          <a:p>
            <a:r>
              <a:rPr lang="en-I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size():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Returns the number of elements in the stack. </a:t>
            </a:r>
          </a:p>
          <a:p>
            <a:r>
              <a:rPr lang="en-IN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en-I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Returns a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indicating whether the stack is e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65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90A8AE-3E4F-374B-A256-2EC400487815}"/>
              </a:ext>
            </a:extLst>
          </p:cNvPr>
          <p:cNvSpPr txBox="1">
            <a:spLocks/>
          </p:cNvSpPr>
          <p:nvPr/>
        </p:nvSpPr>
        <p:spPr>
          <a:xfrm>
            <a:off x="1416050" y="133631"/>
            <a:ext cx="8908973" cy="85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/>
              <a:t>Stack ADT</a:t>
            </a:r>
            <a:endParaRPr lang="en-IN" sz="5400" b="1" dirty="0">
              <a:effectLst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25E2F4-3F9C-4043-81EC-BFBCE72A29C3}"/>
              </a:ext>
            </a:extLst>
          </p:cNvPr>
          <p:cNvCxnSpPr>
            <a:cxnSpLocks/>
          </p:cNvCxnSpPr>
          <p:nvPr/>
        </p:nvCxnSpPr>
        <p:spPr>
          <a:xfrm>
            <a:off x="0" y="1538872"/>
            <a:ext cx="1219200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73D686C-572A-6144-8809-EA146A763B1E}"/>
              </a:ext>
            </a:extLst>
          </p:cNvPr>
          <p:cNvSpPr txBox="1"/>
          <p:nvPr/>
        </p:nvSpPr>
        <p:spPr>
          <a:xfrm>
            <a:off x="0" y="153132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following table shows a series of stack operations and their effects on an initially empty stack </a:t>
            </a:r>
            <a:r>
              <a:rPr lang="en-IN" sz="2400" i="1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of integers. 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F56EB100-842B-0A48-804C-3E83CC41E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83444"/>
              </p:ext>
            </p:extLst>
          </p:nvPr>
        </p:nvGraphicFramePr>
        <p:xfrm>
          <a:off x="3976227" y="1955063"/>
          <a:ext cx="3026741" cy="47778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08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23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/>
                        <a:t>Operation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/>
                        <a:t>Return</a:t>
                      </a:r>
                      <a:r>
                        <a:rPr sz="1400" spc="-10" dirty="0"/>
                        <a:t> </a:t>
                      </a:r>
                      <a:r>
                        <a:rPr sz="1400" spc="-20" dirty="0"/>
                        <a:t>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/>
                        <a:t>Stack</a:t>
                      </a:r>
                      <a:r>
                        <a:rPr sz="1400" spc="-10" dirty="0"/>
                        <a:t> </a:t>
                      </a:r>
                      <a:r>
                        <a:rPr sz="1400" spc="-5" dirty="0"/>
                        <a:t>Content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23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/>
                        <a:t>S.push(5)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dirty="0"/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/>
                        <a:t>[5]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23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/>
                        <a:t>S.push(3)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dirty="0"/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/>
                        <a:t>[5,</a:t>
                      </a:r>
                      <a:r>
                        <a:rPr sz="1400" spc="-10" dirty="0"/>
                        <a:t> </a:t>
                      </a:r>
                      <a:r>
                        <a:rPr sz="1400" spc="-5" dirty="0"/>
                        <a:t>3]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23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/>
                        <a:t>len(S)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dirty="0"/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/>
                        <a:t>[5,3]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23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/>
                        <a:t>S.pop()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dirty="0"/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/>
                        <a:t>[5]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23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/>
                        <a:t>S.is_empty()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/>
                        <a:t>False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/>
                        <a:t>[5]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1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/>
                        <a:t>S.pop()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dirty="0"/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/>
                        <a:t>[]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23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/>
                        <a:t>S.push(7)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dirty="0"/>
                        <a:t>-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/>
                        <a:t>[7]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23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/>
                        <a:t>S.push(9)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dirty="0"/>
                        <a:t>-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/>
                        <a:t>[7,9]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23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/>
                        <a:t>S.top()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dirty="0"/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/>
                        <a:t>[7,9]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20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/>
                        <a:t>S.push(4)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dirty="0"/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/>
                        <a:t>[7,9,4]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226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/>
                        <a:t>len(S)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dirty="0"/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/>
                        <a:t>[7,9,4]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31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202" id="{7C73E84D-EFCD-5C48-B3DA-9669BFD937A2}" vid="{3479905C-004E-D84B-A790-943C0533D1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527</Words>
  <Application>Microsoft Macintosh PowerPoint</Application>
  <PresentationFormat>Widescreen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Unit II 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 Data Structure</dc:title>
  <dc:creator>sonamwangmo.gcit@rub.edu.bt</dc:creator>
  <cp:lastModifiedBy>sonamwangmo.gcit@rub.edu.bt</cp:lastModifiedBy>
  <cp:revision>24</cp:revision>
  <dcterms:created xsi:type="dcterms:W3CDTF">2020-09-19T17:07:58Z</dcterms:created>
  <dcterms:modified xsi:type="dcterms:W3CDTF">2020-09-21T18:18:46Z</dcterms:modified>
</cp:coreProperties>
</file>