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154CEE-9492-2641-A9FC-AEE3E73CD3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CA09E-0566-324D-88F7-46E48D628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7A03-8BED-534E-B046-1F6DD5838F4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FC3CD-B198-B34F-BE65-E4E98AD3E7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00324-E23E-DD47-8CEA-CCA9CD2BFC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03D49-A76E-7C40-A0CD-4AC1B002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849EB-4624-F84C-AF91-A80E3ED0ED0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A47C3-5957-A941-A14A-148004DF2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59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16A0-00F7-4148-BDB0-0DD67D01C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8908973" cy="17363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63DC-4DFD-9745-A421-DAF6DAC5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222"/>
            <a:ext cx="9144000" cy="33601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261754-87B1-4849-B53B-F0DFB3B1A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23813"/>
            <a:ext cx="1473200" cy="14859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7771-B9E6-3F4D-885A-F27A94163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8300" y="23813"/>
            <a:ext cx="16510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0C7019-0598-CC44-82A3-FEBC1E6B3E23}"/>
              </a:ext>
            </a:extLst>
          </p:cNvPr>
          <p:cNvSpPr txBox="1"/>
          <p:nvPr userDrawn="1"/>
        </p:nvSpPr>
        <p:spPr>
          <a:xfrm>
            <a:off x="-86452" y="6596390"/>
            <a:ext cx="2406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Module Tutor: Ms. Sonam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Wangmo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E3EC1-5196-644B-BB1F-31C860E979E2}"/>
              </a:ext>
            </a:extLst>
          </p:cNvPr>
          <p:cNvSpPr txBox="1"/>
          <p:nvPr userDrawn="1"/>
        </p:nvSpPr>
        <p:spPr>
          <a:xfrm>
            <a:off x="9588402" y="6604693"/>
            <a:ext cx="2603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ITS202: Algorithms and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1837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16A0-00F7-4148-BDB0-0DD67D01C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8908973" cy="17363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63DC-4DFD-9745-A421-DAF6DAC5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222"/>
            <a:ext cx="9144000" cy="33601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7858-1B8D-8941-BF9F-E239879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77BE-3FCC-F14A-958B-E9FFE1EE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ITS202: Algorithms and Data Structure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261754-87B1-4849-B53B-F0DFB3B1A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23813"/>
            <a:ext cx="1473200" cy="14859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7771-B9E6-3F4D-885A-F27A94163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8300" y="23813"/>
            <a:ext cx="165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6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6E048-33EB-004F-AD55-D0553C31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9322-A6EB-EE4C-A92B-EEA312FD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5913-9340-204E-88F5-21891C9B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2E53-FAE1-7B48-B9C9-E11E9383E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D031-E4CA-E045-B5DF-E9F878BB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835D-3EE1-2441-AB97-CCB3A45A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212" y="1552730"/>
            <a:ext cx="8908973" cy="112356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and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31281-C2C8-854E-84E6-A7E61877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185" y="3429000"/>
            <a:ext cx="9144000" cy="850851"/>
          </a:xfrm>
        </p:spPr>
        <p:txBody>
          <a:bodyPr/>
          <a:lstStyle/>
          <a:p>
            <a:r>
              <a:rPr lang="en-US" dirty="0"/>
              <a:t>Algorithms Analysis</a:t>
            </a:r>
          </a:p>
        </p:txBody>
      </p:sp>
    </p:spTree>
    <p:extLst>
      <p:ext uri="{BB962C8B-B14F-4D97-AF65-F5344CB8AC3E}">
        <p14:creationId xmlns:p14="http://schemas.microsoft.com/office/powerpoint/2010/main" val="4895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185350"/>
            <a:ext cx="8908973" cy="1123563"/>
          </a:xfrm>
        </p:spPr>
        <p:txBody>
          <a:bodyPr>
            <a:normAutofit/>
          </a:bodyPr>
          <a:lstStyle/>
          <a:p>
            <a:r>
              <a:rPr lang="en-US" dirty="0"/>
              <a:t>What is an Algorithms?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31281-C2C8-854E-84E6-A7E61877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009" y="1308913"/>
            <a:ext cx="8616175" cy="5259155"/>
          </a:xfrm>
        </p:spPr>
        <p:txBody>
          <a:bodyPr>
            <a:normAutofit/>
          </a:bodyPr>
          <a:lstStyle/>
          <a:p>
            <a:pPr marL="355600" lvl="0" indent="-342900" algn="l">
              <a:lnSpc>
                <a:spcPct val="100000"/>
              </a:lnSpc>
              <a:spcBef>
                <a:spcPts val="0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algorithm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 a well-defined procedure that consist finite sequence of precise steps for solving a computational problem.</a:t>
            </a:r>
          </a:p>
          <a:p>
            <a:pPr marL="355600" lvl="0" indent="-342900" algn="l">
              <a:lnSpc>
                <a:spcPct val="100000"/>
              </a:lnSpc>
              <a:spcBef>
                <a:spcPts val="480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All algorithms must satisfy the following criteria:</a:t>
            </a:r>
          </a:p>
          <a:p>
            <a:pPr marL="927100" lvl="1" indent="-457834" algn="l">
              <a:lnSpc>
                <a:spcPct val="100000"/>
              </a:lnSpc>
              <a:spcBef>
                <a:spcPts val="400"/>
              </a:spcBef>
              <a:buSzPts val="1600"/>
              <a:buFont typeface="+mj-lt"/>
              <a:buAutoNum type="romanUcPeriod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Zero or more quantity are externally supplied.</a:t>
            </a:r>
          </a:p>
          <a:p>
            <a:pPr marL="927100" lvl="1" indent="-457834" algn="l">
              <a:lnSpc>
                <a:spcPct val="100000"/>
              </a:lnSpc>
              <a:spcBef>
                <a:spcPts val="385"/>
              </a:spcBef>
              <a:buSzPts val="1600"/>
              <a:buFont typeface="+mj-lt"/>
              <a:buAutoNum type="romanUcPeriod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At least one quantity must be produced</a:t>
            </a:r>
          </a:p>
          <a:p>
            <a:pPr marL="927100" lvl="1" indent="-457834" algn="l">
              <a:lnSpc>
                <a:spcPct val="100000"/>
              </a:lnSpc>
              <a:spcBef>
                <a:spcPts val="385"/>
              </a:spcBef>
              <a:buSzPts val="1600"/>
              <a:buFont typeface="+mj-lt"/>
              <a:buAutoNum type="romanUcPeriod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Definiteness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Each instruction must be clear &amp; unambiguous</a:t>
            </a:r>
          </a:p>
          <a:p>
            <a:pPr marL="927100" lvl="1" indent="-457834" algn="l">
              <a:lnSpc>
                <a:spcPct val="100000"/>
              </a:lnSpc>
              <a:spcBef>
                <a:spcPts val="385"/>
              </a:spcBef>
              <a:buSzPts val="1600"/>
              <a:buFont typeface="+mj-lt"/>
              <a:buAutoNum type="romanUcPeriod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Finiteness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the Algorithm must be terminated after a finite number of steps</a:t>
            </a:r>
          </a:p>
          <a:p>
            <a:pPr marL="355600" lvl="0" indent="-342900" algn="l">
              <a:lnSpc>
                <a:spcPct val="100000"/>
              </a:lnSpc>
              <a:spcBef>
                <a:spcPts val="465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Study of computer Algorithm include:</a:t>
            </a:r>
          </a:p>
          <a:p>
            <a:pPr marL="927100" lvl="0" indent="-457834" algn="l">
              <a:lnSpc>
                <a:spcPct val="100000"/>
              </a:lnSpc>
              <a:spcBef>
                <a:spcPts val="400"/>
              </a:spcBef>
              <a:buSzPts val="1600"/>
              <a:buFont typeface="+mj-lt"/>
              <a:buAutoNum type="romanU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Algorithm Design</a:t>
            </a:r>
          </a:p>
          <a:p>
            <a:pPr marL="1327150" lvl="0" indent="-400050" algn="l">
              <a:lnSpc>
                <a:spcPct val="100000"/>
              </a:lnSpc>
              <a:spcBef>
                <a:spcPts val="585"/>
              </a:spcBef>
              <a:buFont typeface="Wingdings" pitchFamily="2" charset="2"/>
              <a:buChar char="v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use many design techniques to design new &amp; useful algorithm</a:t>
            </a:r>
          </a:p>
          <a:p>
            <a:pPr marL="469266" lvl="0" algn="l">
              <a:lnSpc>
                <a:spcPct val="100000"/>
              </a:lnSpc>
              <a:spcBef>
                <a:spcPts val="425"/>
              </a:spcBef>
              <a:buSzPts val="16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II.     Algorithm Validation</a:t>
            </a:r>
          </a:p>
          <a:p>
            <a:pPr marL="1327150" lvl="0" indent="-400050" algn="l">
              <a:lnSpc>
                <a:spcPct val="100000"/>
              </a:lnSpc>
              <a:spcBef>
                <a:spcPts val="585"/>
              </a:spcBef>
              <a:buFont typeface="Wingdings" pitchFamily="2" charset="2"/>
              <a:buChar char="v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check correctness of answer for all possible legal inputs</a:t>
            </a:r>
          </a:p>
          <a:p>
            <a:pPr marL="469266" lvl="0" algn="l">
              <a:lnSpc>
                <a:spcPct val="100000"/>
              </a:lnSpc>
              <a:spcBef>
                <a:spcPts val="425"/>
              </a:spcBef>
              <a:buSzPts val="16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III.    Algorithm Analysis</a:t>
            </a:r>
          </a:p>
          <a:p>
            <a:pPr marL="1212850" marR="5080" lvl="1" indent="-285750" algn="l">
              <a:lnSpc>
                <a:spcPct val="100000"/>
              </a:lnSpc>
              <a:spcBef>
                <a:spcPts val="330"/>
              </a:spcBef>
              <a:buSzPts val="1400"/>
              <a:buFont typeface="Wingdings" pitchFamily="2" charset="2"/>
              <a:buChar char="v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determine how much computing time(CPU) &amp; storage capacity(RAM) is required by an  algorithm</a:t>
            </a:r>
          </a:p>
          <a:p>
            <a:pPr marL="1212850" marR="222884" lvl="1" indent="-285750" algn="l">
              <a:lnSpc>
                <a:spcPct val="114285"/>
              </a:lnSpc>
              <a:spcBef>
                <a:spcPts val="455"/>
              </a:spcBef>
              <a:buSzPts val="1400"/>
              <a:buFont typeface="Wingdings" pitchFamily="2" charset="2"/>
              <a:buChar char="v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compare algorithms mainly in terms of running time but also in terms of other factors  (e.g., memory requirements, programmer's effort etc.)</a:t>
            </a:r>
          </a:p>
        </p:txBody>
      </p:sp>
    </p:spTree>
    <p:extLst>
      <p:ext uri="{BB962C8B-B14F-4D97-AF65-F5344CB8AC3E}">
        <p14:creationId xmlns:p14="http://schemas.microsoft.com/office/powerpoint/2010/main" val="35337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185350"/>
            <a:ext cx="8908973" cy="1123563"/>
          </a:xfrm>
        </p:spPr>
        <p:txBody>
          <a:bodyPr>
            <a:normAutofit/>
          </a:bodyPr>
          <a:lstStyle/>
          <a:p>
            <a:r>
              <a:rPr lang="en-US" dirty="0"/>
              <a:t>Algorithm Specification</a:t>
            </a:r>
          </a:p>
        </p:txBody>
      </p:sp>
      <p:sp>
        <p:nvSpPr>
          <p:cNvPr id="7" name="Google Shape;59;p3">
            <a:extLst>
              <a:ext uri="{FF2B5EF4-FFF2-40B4-BE49-F238E27FC236}">
                <a16:creationId xmlns:a16="http://schemas.microsoft.com/office/drawing/2014/main" id="{CC663734-69FD-2B4E-B662-2A0338E823F4}"/>
              </a:ext>
            </a:extLst>
          </p:cNvPr>
          <p:cNvSpPr txBox="1"/>
          <p:nvPr/>
        </p:nvSpPr>
        <p:spPr>
          <a:xfrm>
            <a:off x="2158004" y="1308913"/>
            <a:ext cx="7159625" cy="1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4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We can describe an algorithm in many ways by using: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 Natural language like English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Some graphical representation like Flowchart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Pseudocode that resembles like C/C++ programming Language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Font typeface="Wingdings" pitchFamily="2" charset="2"/>
              <a:buChar char="v"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628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2;p3">
            <a:extLst>
              <a:ext uri="{FF2B5EF4-FFF2-40B4-BE49-F238E27FC236}">
                <a16:creationId xmlns:a16="http://schemas.microsoft.com/office/drawing/2014/main" id="{E4921F0D-A735-1340-A2C9-EFAD1859B160}"/>
              </a:ext>
            </a:extLst>
          </p:cNvPr>
          <p:cNvSpPr txBox="1"/>
          <p:nvPr/>
        </p:nvSpPr>
        <p:spPr>
          <a:xfrm>
            <a:off x="8443321" y="2727485"/>
            <a:ext cx="3181350" cy="3167380"/>
          </a:xfrm>
          <a:prstGeom prst="rect">
            <a:avLst/>
          </a:prstGeom>
          <a:solidFill>
            <a:srgbClr val="BADFE2"/>
          </a:solidFill>
          <a:ln>
            <a:noFill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5492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Arial"/>
                <a:ea typeface="Arial"/>
                <a:cs typeface="Arial"/>
                <a:sym typeface="Arial"/>
              </a:rPr>
              <a:t>Example:--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92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Algorithm Sum(a, n)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549275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// a is array of size 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549275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835660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s=0;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835660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for(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=0 to n-1)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835660" marR="1169670" lvl="0" indent="17017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 = s + a[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];  return s;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549275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1;p3">
            <a:extLst>
              <a:ext uri="{FF2B5EF4-FFF2-40B4-BE49-F238E27FC236}">
                <a16:creationId xmlns:a16="http://schemas.microsoft.com/office/drawing/2014/main" id="{9FBA31F4-11D8-ED4F-8B3B-B0C111D9A91D}"/>
              </a:ext>
            </a:extLst>
          </p:cNvPr>
          <p:cNvSpPr txBox="1"/>
          <p:nvPr/>
        </p:nvSpPr>
        <p:spPr>
          <a:xfrm>
            <a:off x="2695574" y="3503966"/>
            <a:ext cx="3400425" cy="207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Algorithm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AlgoName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(Parameter List)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// …write comment here …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354330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statement1,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statement2,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…………………………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ECCDDD4D-8728-3F41-865C-AB9AFB9F7008}"/>
              </a:ext>
            </a:extLst>
          </p:cNvPr>
          <p:cNvSpPr txBox="1"/>
          <p:nvPr/>
        </p:nvSpPr>
        <p:spPr>
          <a:xfrm>
            <a:off x="2695574" y="3159760"/>
            <a:ext cx="3999229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Arial"/>
                <a:ea typeface="Arial"/>
                <a:cs typeface="Arial"/>
                <a:sym typeface="Arial"/>
              </a:rPr>
              <a:t>General form of Algorithm Specification: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9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185350"/>
            <a:ext cx="8908973" cy="1123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Form of an Algorithm Design</a:t>
            </a:r>
          </a:p>
        </p:txBody>
      </p:sp>
      <p:sp>
        <p:nvSpPr>
          <p:cNvPr id="7" name="Google Shape;59;p3">
            <a:extLst>
              <a:ext uri="{FF2B5EF4-FFF2-40B4-BE49-F238E27FC236}">
                <a16:creationId xmlns:a16="http://schemas.microsoft.com/office/drawing/2014/main" id="{CC663734-69FD-2B4E-B662-2A0338E823F4}"/>
              </a:ext>
            </a:extLst>
          </p:cNvPr>
          <p:cNvSpPr txBox="1"/>
          <p:nvPr/>
        </p:nvSpPr>
        <p:spPr>
          <a:xfrm>
            <a:off x="1449659" y="1621147"/>
            <a:ext cx="9100827" cy="414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450" rIns="0" bIns="0" anchor="t" anchorCtr="0">
            <a:spAutoFit/>
          </a:bodyPr>
          <a:lstStyle/>
          <a:p>
            <a:pPr marL="355600" lvl="0" indent="-342900"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Broadly, there are two basic forms of designing an Algorithm for a</a:t>
            </a:r>
          </a:p>
          <a:p>
            <a:pPr marL="355600" lvl="0"/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problem:</a:t>
            </a:r>
          </a:p>
          <a:p>
            <a:pPr marL="869316" lvl="1" indent="-400050">
              <a:spcBef>
                <a:spcPts val="400"/>
              </a:spcBef>
              <a:buSzPts val="1600"/>
              <a:buFont typeface="+mj-lt"/>
              <a:buAutoNum type="romanU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Iterative Algorithm</a:t>
            </a:r>
          </a:p>
          <a:p>
            <a:pPr marL="869316" lvl="1" indent="-400050">
              <a:spcBef>
                <a:spcPts val="385"/>
              </a:spcBef>
              <a:buSzPts val="1600"/>
              <a:buFont typeface="+mj-lt"/>
              <a:buAutoNum type="romanU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Recursive Algorithm</a:t>
            </a:r>
          </a:p>
          <a:p>
            <a:pPr marL="0" lvl="1">
              <a:spcBef>
                <a:spcPts val="10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42900"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Recursive Algorithms</a:t>
            </a:r>
          </a:p>
          <a:p>
            <a:pPr marL="869316" lvl="1" indent="-400050">
              <a:spcBef>
                <a:spcPts val="400"/>
              </a:spcBef>
              <a:buSzPts val="1600"/>
              <a:buFont typeface="+mj-lt"/>
              <a:buAutoNum type="romanU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An algorithm is said to be recursive if the same algorithm is invoked in the body</a:t>
            </a:r>
          </a:p>
          <a:p>
            <a:pPr marL="869316" lvl="1" indent="-400050">
              <a:spcBef>
                <a:spcPts val="385"/>
              </a:spcBef>
              <a:buSzPts val="1600"/>
              <a:buFont typeface="+mj-lt"/>
              <a:buAutoNum type="romanU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An algorithm that calls itself is direct recursive</a:t>
            </a:r>
          </a:p>
          <a:p>
            <a:pPr marL="869316" lvl="1" indent="-400050">
              <a:spcBef>
                <a:spcPts val="385"/>
              </a:spcBef>
              <a:buSzPts val="1600"/>
              <a:buFont typeface="+mj-lt"/>
              <a:buAutoNum type="romanU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An algorithm A is indirect recursive if it calls another algorithm which in turn calls A.</a:t>
            </a:r>
          </a:p>
          <a:p>
            <a:pPr lvl="0">
              <a:spcBef>
                <a:spcPts val="5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265" lvl="0" indent="-342265">
              <a:spcBef>
                <a:spcPts val="5"/>
              </a:spcBef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Although most of problems can be solved by devising an algorithm in either of forms, recursive mechanisms are extremely powerful</a:t>
            </a:r>
          </a:p>
          <a:p>
            <a:pPr marL="469900" lvl="0">
              <a:spcBef>
                <a:spcPts val="400"/>
              </a:spcBef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Computing factorial, generating Fibonacci series,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13" y="185350"/>
            <a:ext cx="9300117" cy="143579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Algorithm Specification</a:t>
            </a:r>
          </a:p>
        </p:txBody>
      </p:sp>
      <p:sp>
        <p:nvSpPr>
          <p:cNvPr id="4" name="Google Shape;75;p5">
            <a:extLst>
              <a:ext uri="{FF2B5EF4-FFF2-40B4-BE49-F238E27FC236}">
                <a16:creationId xmlns:a16="http://schemas.microsoft.com/office/drawing/2014/main" id="{24E5C47F-CD8F-FD46-B3D4-684C16A14604}"/>
              </a:ext>
            </a:extLst>
          </p:cNvPr>
          <p:cNvSpPr/>
          <p:nvPr/>
        </p:nvSpPr>
        <p:spPr>
          <a:xfrm>
            <a:off x="1198330" y="1595826"/>
            <a:ext cx="4387850" cy="4938790"/>
          </a:xfrm>
          <a:custGeom>
            <a:avLst/>
            <a:gdLst/>
            <a:ahLst/>
            <a:cxnLst/>
            <a:rect l="l" t="t" r="r" b="b"/>
            <a:pathLst>
              <a:path w="4387850" h="5076825" extrusionOk="0">
                <a:moveTo>
                  <a:pt x="0" y="5076825"/>
                </a:moveTo>
                <a:lnTo>
                  <a:pt x="4387850" y="5076825"/>
                </a:lnTo>
                <a:lnTo>
                  <a:pt x="4387850" y="0"/>
                </a:lnTo>
                <a:lnTo>
                  <a:pt x="0" y="0"/>
                </a:lnTo>
                <a:lnTo>
                  <a:pt x="0" y="5076825"/>
                </a:lnTo>
                <a:close/>
              </a:path>
            </a:pathLst>
          </a:custGeom>
          <a:solidFill>
            <a:srgbClr val="BADF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Google Shape;76;p5">
            <a:extLst>
              <a:ext uri="{FF2B5EF4-FFF2-40B4-BE49-F238E27FC236}">
                <a16:creationId xmlns:a16="http://schemas.microsoft.com/office/drawing/2014/main" id="{8BAF13FE-4E65-3547-B324-5238DB884748}"/>
              </a:ext>
            </a:extLst>
          </p:cNvPr>
          <p:cNvSpPr txBox="1"/>
          <p:nvPr/>
        </p:nvSpPr>
        <p:spPr>
          <a:xfrm>
            <a:off x="1433173" y="1711375"/>
            <a:ext cx="366395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Arial"/>
                <a:ea typeface="Arial"/>
                <a:cs typeface="Arial"/>
                <a:sym typeface="Arial"/>
              </a:rPr>
              <a:t>Example: Iterative Algorithm for Sum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7;p5">
            <a:extLst>
              <a:ext uri="{FF2B5EF4-FFF2-40B4-BE49-F238E27FC236}">
                <a16:creationId xmlns:a16="http://schemas.microsoft.com/office/drawing/2014/main" id="{1EA54A4A-B7CE-C04D-A67B-D39834EF0543}"/>
              </a:ext>
            </a:extLst>
          </p:cNvPr>
          <p:cNvSpPr txBox="1"/>
          <p:nvPr/>
        </p:nvSpPr>
        <p:spPr>
          <a:xfrm>
            <a:off x="1504400" y="2314427"/>
            <a:ext cx="1887855" cy="6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Algorithm Sum(a, 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// a is array of size 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9;p5">
            <a:extLst>
              <a:ext uri="{FF2B5EF4-FFF2-40B4-BE49-F238E27FC236}">
                <a16:creationId xmlns:a16="http://schemas.microsoft.com/office/drawing/2014/main" id="{909119A5-41E4-8240-8875-40D57590E51E}"/>
              </a:ext>
            </a:extLst>
          </p:cNvPr>
          <p:cNvSpPr txBox="1"/>
          <p:nvPr/>
        </p:nvSpPr>
        <p:spPr>
          <a:xfrm>
            <a:off x="1653083" y="3061275"/>
            <a:ext cx="1251585" cy="119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s=0;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82880" marR="5080" lvl="0" indent="-17081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for(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=0 to n-1)  s = s + a[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];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return s;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8;p5">
            <a:extLst>
              <a:ext uri="{FF2B5EF4-FFF2-40B4-BE49-F238E27FC236}">
                <a16:creationId xmlns:a16="http://schemas.microsoft.com/office/drawing/2014/main" id="{5DA22CF5-573B-AE4B-B49B-CD39B0760ADB}"/>
              </a:ext>
            </a:extLst>
          </p:cNvPr>
          <p:cNvSpPr txBox="1"/>
          <p:nvPr/>
        </p:nvSpPr>
        <p:spPr>
          <a:xfrm>
            <a:off x="1504400" y="2913471"/>
            <a:ext cx="9334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{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0864168D-F23B-8F45-9087-705B81097D88}"/>
              </a:ext>
            </a:extLst>
          </p:cNvPr>
          <p:cNvSpPr txBox="1"/>
          <p:nvPr/>
        </p:nvSpPr>
        <p:spPr>
          <a:xfrm flipH="1">
            <a:off x="1584977" y="4257615"/>
            <a:ext cx="68106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1;p5">
            <a:extLst>
              <a:ext uri="{FF2B5EF4-FFF2-40B4-BE49-F238E27FC236}">
                <a16:creationId xmlns:a16="http://schemas.microsoft.com/office/drawing/2014/main" id="{7EED25B8-7368-AB48-A2B3-C89A64B656F1}"/>
              </a:ext>
            </a:extLst>
          </p:cNvPr>
          <p:cNvSpPr/>
          <p:nvPr/>
        </p:nvSpPr>
        <p:spPr>
          <a:xfrm>
            <a:off x="5202276" y="2235358"/>
            <a:ext cx="4700905" cy="3786504"/>
          </a:xfrm>
          <a:custGeom>
            <a:avLst/>
            <a:gdLst/>
            <a:ahLst/>
            <a:cxnLst/>
            <a:rect l="l" t="t" r="r" b="b"/>
            <a:pathLst>
              <a:path w="4700905" h="3786504" extrusionOk="0">
                <a:moveTo>
                  <a:pt x="0" y="3786251"/>
                </a:moveTo>
                <a:lnTo>
                  <a:pt x="4700524" y="3786251"/>
                </a:lnTo>
                <a:lnTo>
                  <a:pt x="4700524" y="0"/>
                </a:lnTo>
                <a:lnTo>
                  <a:pt x="0" y="0"/>
                </a:lnTo>
                <a:lnTo>
                  <a:pt x="0" y="378625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82;p5">
            <a:extLst>
              <a:ext uri="{FF2B5EF4-FFF2-40B4-BE49-F238E27FC236}">
                <a16:creationId xmlns:a16="http://schemas.microsoft.com/office/drawing/2014/main" id="{1C65F250-0B9D-DB46-90FF-7DC34A192D04}"/>
              </a:ext>
            </a:extLst>
          </p:cNvPr>
          <p:cNvSpPr txBox="1"/>
          <p:nvPr/>
        </p:nvSpPr>
        <p:spPr>
          <a:xfrm>
            <a:off x="5689863" y="2329699"/>
            <a:ext cx="386397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Example: Recursive Recursive for Sum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88;p5">
            <a:extLst>
              <a:ext uri="{FF2B5EF4-FFF2-40B4-BE49-F238E27FC236}">
                <a16:creationId xmlns:a16="http://schemas.microsoft.com/office/drawing/2014/main" id="{C35394D8-5833-9543-A829-FA218FC1A647}"/>
              </a:ext>
            </a:extLst>
          </p:cNvPr>
          <p:cNvSpPr txBox="1"/>
          <p:nvPr/>
        </p:nvSpPr>
        <p:spPr>
          <a:xfrm>
            <a:off x="6040933" y="3592772"/>
            <a:ext cx="2543175" cy="119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3515" marR="159512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if(n&lt;=0)  return 0;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else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83515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return Sum(a, n-1) + a[n];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84;p5">
            <a:extLst>
              <a:ext uri="{FF2B5EF4-FFF2-40B4-BE49-F238E27FC236}">
                <a16:creationId xmlns:a16="http://schemas.microsoft.com/office/drawing/2014/main" id="{B9FBC538-D582-1348-9D61-EA3C57371B10}"/>
              </a:ext>
            </a:extLst>
          </p:cNvPr>
          <p:cNvSpPr txBox="1"/>
          <p:nvPr/>
        </p:nvSpPr>
        <p:spPr>
          <a:xfrm>
            <a:off x="5661894" y="2891641"/>
            <a:ext cx="18878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Algorithm Sum(a, n)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6;p5">
            <a:extLst>
              <a:ext uri="{FF2B5EF4-FFF2-40B4-BE49-F238E27FC236}">
                <a16:creationId xmlns:a16="http://schemas.microsoft.com/office/drawing/2014/main" id="{1EA40080-4C01-364C-BC11-8693E1903BAE}"/>
              </a:ext>
            </a:extLst>
          </p:cNvPr>
          <p:cNvSpPr txBox="1"/>
          <p:nvPr/>
        </p:nvSpPr>
        <p:spPr>
          <a:xfrm>
            <a:off x="5641518" y="3078530"/>
            <a:ext cx="184531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// a is array of size 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7;p5">
            <a:extLst>
              <a:ext uri="{FF2B5EF4-FFF2-40B4-BE49-F238E27FC236}">
                <a16:creationId xmlns:a16="http://schemas.microsoft.com/office/drawing/2014/main" id="{A6B62866-2EF9-EB45-A4AD-ADE27AFD5F5F}"/>
              </a:ext>
            </a:extLst>
          </p:cNvPr>
          <p:cNvSpPr txBox="1"/>
          <p:nvPr/>
        </p:nvSpPr>
        <p:spPr>
          <a:xfrm flipH="1">
            <a:off x="5678020" y="3369682"/>
            <a:ext cx="54171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9;p5">
            <a:extLst>
              <a:ext uri="{FF2B5EF4-FFF2-40B4-BE49-F238E27FC236}">
                <a16:creationId xmlns:a16="http://schemas.microsoft.com/office/drawing/2014/main" id="{F780E9B3-ADA9-C24A-8644-14A4B3EE08FF}"/>
              </a:ext>
            </a:extLst>
          </p:cNvPr>
          <p:cNvSpPr txBox="1"/>
          <p:nvPr/>
        </p:nvSpPr>
        <p:spPr>
          <a:xfrm flipH="1">
            <a:off x="5711892" y="4939247"/>
            <a:ext cx="45719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26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185350"/>
            <a:ext cx="8908973" cy="1123563"/>
          </a:xfrm>
        </p:spPr>
        <p:txBody>
          <a:bodyPr>
            <a:normAutofit/>
          </a:bodyPr>
          <a:lstStyle/>
          <a:p>
            <a:r>
              <a:rPr lang="en-US" dirty="0"/>
              <a:t>Algorithm Analysis</a:t>
            </a:r>
          </a:p>
        </p:txBody>
      </p:sp>
      <p:sp>
        <p:nvSpPr>
          <p:cNvPr id="7" name="Google Shape;59;p3">
            <a:extLst>
              <a:ext uri="{FF2B5EF4-FFF2-40B4-BE49-F238E27FC236}">
                <a16:creationId xmlns:a16="http://schemas.microsoft.com/office/drawing/2014/main" id="{CC663734-69FD-2B4E-B662-2A0338E823F4}"/>
              </a:ext>
            </a:extLst>
          </p:cNvPr>
          <p:cNvSpPr txBox="1"/>
          <p:nvPr/>
        </p:nvSpPr>
        <p:spPr>
          <a:xfrm>
            <a:off x="1545585" y="1308913"/>
            <a:ext cx="9100827" cy="510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450" rIns="0" bIns="0" anchor="t" anchorCtr="0">
            <a:spAutoFit/>
          </a:bodyPr>
          <a:lstStyle/>
          <a:p>
            <a:pPr marL="355600" lvl="0" indent="-342900"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Algorithm analysis can be carried out to measure its performance in term of	space/time complexity.</a:t>
            </a:r>
          </a:p>
          <a:p>
            <a:pPr marL="355600" marR="25400" lvl="0" indent="-342900">
              <a:spcBef>
                <a:spcPts val="480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Space Complexity of an algorithm is	the amount of memory space it needs to run to completion.</a:t>
            </a:r>
          </a:p>
          <a:p>
            <a:pPr marL="824864" lvl="1" indent="-355600">
              <a:spcBef>
                <a:spcPts val="685"/>
              </a:spcBef>
              <a:buSzPts val="2000"/>
              <a:buFont typeface="Wingdings" pitchFamily="2" charset="2"/>
              <a:buChar char="v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space for the code, simple variable, fixed size, constant and so on…</a:t>
            </a:r>
          </a:p>
          <a:p>
            <a:pPr marL="756285" lvl="1" indent="-287019">
              <a:spcBef>
                <a:spcPts val="480"/>
              </a:spcBef>
              <a:buSzPts val="1800"/>
              <a:buFont typeface="Wingdings" pitchFamily="2" charset="2"/>
              <a:buChar char="v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Space for instance characteristics (require during run time)</a:t>
            </a:r>
          </a:p>
          <a:p>
            <a:pPr marL="756285" lvl="1" indent="-287019">
              <a:spcBef>
                <a:spcPts val="430"/>
              </a:spcBef>
              <a:buSzPts val="1800"/>
              <a:buFont typeface="Wingdings" pitchFamily="2" charset="2"/>
              <a:buChar char="v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Other factor that affect time complexity( programmer skill,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56285" lvl="1" indent="-287019">
              <a:spcBef>
                <a:spcPts val="430"/>
              </a:spcBef>
              <a:buSzPts val="1800"/>
              <a:buFont typeface="Wingdings" pitchFamily="2" charset="2"/>
              <a:buChar char="v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Input quantity</a:t>
            </a:r>
          </a:p>
          <a:p>
            <a:pPr marL="355600" marR="237490" lvl="0" indent="-342900">
              <a:spcBef>
                <a:spcPts val="475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Time Complexity of an algorithm is the amount of computer time it needs to run to completion</a:t>
            </a:r>
          </a:p>
          <a:p>
            <a:pPr marL="756285" lvl="1" indent="-287019">
              <a:spcBef>
                <a:spcPts val="400"/>
              </a:spcBef>
              <a:buSzPts val="1600"/>
              <a:buFont typeface="Wingdings" pitchFamily="2" charset="2"/>
              <a:buChar char="v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compile time (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does not depend on instance characteristic &amp; estimated only once)</a:t>
            </a:r>
          </a:p>
          <a:p>
            <a:pPr marL="811530" lvl="1" indent="-342265">
              <a:spcBef>
                <a:spcPts val="390"/>
              </a:spcBef>
              <a:buSzPts val="1600"/>
              <a:buFont typeface="Wingdings" pitchFamily="2" charset="2"/>
              <a:buChar char="v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run time</a:t>
            </a:r>
          </a:p>
          <a:p>
            <a:pPr marL="756285" marR="5080" lvl="1" indent="-287019">
              <a:spcBef>
                <a:spcPts val="380"/>
              </a:spcBef>
              <a:buSzPts val="1600"/>
              <a:buFont typeface="Wingdings" pitchFamily="2" charset="2"/>
              <a:buChar char="v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Other factor that affect time complexity(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programming language-compiler, programmer  skill, computer system,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56285" lvl="1" indent="-287019">
              <a:spcBef>
                <a:spcPts val="385"/>
              </a:spcBef>
              <a:buSzPts val="1600"/>
              <a:buFont typeface="Wingdings" pitchFamily="2" charset="2"/>
              <a:buChar char="v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Input quantity</a:t>
            </a:r>
          </a:p>
          <a:p>
            <a:pPr marL="355600" lvl="0" indent="-342900">
              <a:buSzPts val="2000"/>
              <a:buFont typeface="Arial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14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185350"/>
            <a:ext cx="8908973" cy="1123563"/>
          </a:xfrm>
        </p:spPr>
        <p:txBody>
          <a:bodyPr>
            <a:normAutofit/>
          </a:bodyPr>
          <a:lstStyle/>
          <a:p>
            <a:r>
              <a:rPr lang="en-US" dirty="0"/>
              <a:t>Algorithm Analysis</a:t>
            </a:r>
          </a:p>
        </p:txBody>
      </p:sp>
      <p:sp>
        <p:nvSpPr>
          <p:cNvPr id="7" name="Google Shape;59;p3">
            <a:extLst>
              <a:ext uri="{FF2B5EF4-FFF2-40B4-BE49-F238E27FC236}">
                <a16:creationId xmlns:a16="http://schemas.microsoft.com/office/drawing/2014/main" id="{CC663734-69FD-2B4E-B662-2A0338E823F4}"/>
              </a:ext>
            </a:extLst>
          </p:cNvPr>
          <p:cNvSpPr txBox="1"/>
          <p:nvPr/>
        </p:nvSpPr>
        <p:spPr>
          <a:xfrm>
            <a:off x="1545586" y="1443723"/>
            <a:ext cx="9100827" cy="397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450" rIns="0" bIns="0" anchor="t" anchorCtr="0">
            <a:spAutoFit/>
          </a:bodyPr>
          <a:lstStyle/>
          <a:p>
            <a:pPr marL="355600" lvl="0" indent="-342900">
              <a:buSzPts val="2400"/>
              <a:buFont typeface="Wingdings" pitchFamily="2" charset="2"/>
              <a:buChar char="v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What do we mean by running time analysis?</a:t>
            </a:r>
          </a:p>
          <a:p>
            <a:pPr marL="812166" marR="5080" lvl="0" indent="-342900">
              <a:lnSpc>
                <a:spcPct val="113500"/>
              </a:lnSpc>
              <a:spcBef>
                <a:spcPts val="670"/>
              </a:spcBef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Determine how running time increases as the size of the  problem increases.</a:t>
            </a:r>
          </a:p>
          <a:p>
            <a:pPr marL="355600" lvl="0" indent="-342900">
              <a:spcBef>
                <a:spcPts val="1540"/>
              </a:spcBef>
              <a:buSzPts val="2400"/>
              <a:buFont typeface="Wingdings" pitchFamily="2" charset="2"/>
              <a:buChar char="v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Input size (number of elements in the input)</a:t>
            </a:r>
          </a:p>
          <a:p>
            <a:pPr marL="812166" lvl="1" indent="-342900">
              <a:spcBef>
                <a:spcPts val="1035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size of an array</a:t>
            </a:r>
          </a:p>
          <a:p>
            <a:pPr marL="812166" lvl="1" indent="-342900">
              <a:spcBef>
                <a:spcPts val="480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polynomial degree</a:t>
            </a:r>
          </a:p>
          <a:p>
            <a:pPr marL="812166" lvl="1" indent="-342900">
              <a:spcBef>
                <a:spcPts val="480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Number of elements in a matrix</a:t>
            </a:r>
          </a:p>
          <a:p>
            <a:pPr marL="812166" lvl="1" indent="-342900">
              <a:spcBef>
                <a:spcPts val="480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Number of bits in the binary representation of the input</a:t>
            </a:r>
          </a:p>
          <a:p>
            <a:pPr marL="812166" lvl="1" indent="-342900">
              <a:spcBef>
                <a:spcPts val="480"/>
              </a:spcBef>
              <a:buSzPts val="2000"/>
              <a:buFont typeface="Wingdings" pitchFamily="2" charset="2"/>
              <a:buChar char="v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vertices and edges in a graph</a:t>
            </a:r>
          </a:p>
          <a:p>
            <a:pPr marL="355600" lvl="0" indent="-342900">
              <a:buSzPts val="2000"/>
              <a:buFont typeface="Arial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48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35BE-5506-CE48-9B5E-FE4BFA300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13" y="185350"/>
            <a:ext cx="8908973" cy="1123563"/>
          </a:xfrm>
        </p:spPr>
        <p:txBody>
          <a:bodyPr>
            <a:normAutofit/>
          </a:bodyPr>
          <a:lstStyle/>
          <a:p>
            <a:r>
              <a:rPr lang="en-US" dirty="0"/>
              <a:t>Types of Analysis</a:t>
            </a:r>
          </a:p>
        </p:txBody>
      </p:sp>
      <p:sp>
        <p:nvSpPr>
          <p:cNvPr id="7" name="Google Shape;59;p3">
            <a:extLst>
              <a:ext uri="{FF2B5EF4-FFF2-40B4-BE49-F238E27FC236}">
                <a16:creationId xmlns:a16="http://schemas.microsoft.com/office/drawing/2014/main" id="{CC663734-69FD-2B4E-B662-2A0338E823F4}"/>
              </a:ext>
            </a:extLst>
          </p:cNvPr>
          <p:cNvSpPr txBox="1"/>
          <p:nvPr/>
        </p:nvSpPr>
        <p:spPr>
          <a:xfrm>
            <a:off x="1545585" y="1221862"/>
            <a:ext cx="9100827" cy="563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450" rIns="0" bIns="0" anchor="t" anchorCtr="0">
            <a:spAutoFit/>
          </a:bodyPr>
          <a:lstStyle/>
          <a:p>
            <a:pPr marL="355600" lvl="0" indent="-342900">
              <a:buClr>
                <a:srgbClr val="3333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>
              <a:spcBef>
                <a:spcPts val="775"/>
              </a:spcBef>
              <a:buSzPts val="2000"/>
              <a:buFont typeface="Arial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Provides an upper bound on running time</a:t>
            </a:r>
          </a:p>
          <a:p>
            <a:pPr marL="756285" lvl="1" indent="-287019">
              <a:spcBef>
                <a:spcPts val="720"/>
              </a:spcBef>
              <a:buSzPts val="2000"/>
              <a:buFont typeface="Arial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An absolute </a:t>
            </a:r>
            <a:r>
              <a:rPr lang="en-US" sz="2000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guarantee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that the algorithm would not run longer,</a:t>
            </a:r>
          </a:p>
          <a:p>
            <a:pPr marL="756285" lvl="0">
              <a:spcBef>
                <a:spcPts val="240"/>
              </a:spcBef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no matter what the inputs are</a:t>
            </a:r>
          </a:p>
          <a:p>
            <a:pPr marL="355600" lvl="0" indent="-342900">
              <a:spcBef>
                <a:spcPts val="815"/>
              </a:spcBef>
              <a:buClr>
                <a:srgbClr val="3333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>
              <a:spcBef>
                <a:spcPts val="770"/>
              </a:spcBef>
              <a:buSzPts val="2000"/>
              <a:buFont typeface="Arial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Provides a lower bound on running time</a:t>
            </a:r>
          </a:p>
          <a:p>
            <a:pPr marL="756285" lvl="1" indent="-287019">
              <a:spcBef>
                <a:spcPts val="720"/>
              </a:spcBef>
              <a:buSzPts val="2000"/>
              <a:buFont typeface="Arial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Input is the one for which the algorithm runs the fastest</a:t>
            </a:r>
          </a:p>
          <a:p>
            <a:pPr marL="469266" lvl="1">
              <a:spcBef>
                <a:spcPts val="720"/>
              </a:spcBef>
              <a:buSzPts val="2000"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69266" lvl="1">
              <a:spcBef>
                <a:spcPts val="720"/>
              </a:spcBef>
              <a:buSzPts val="2000"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69266" lvl="1">
              <a:spcBef>
                <a:spcPts val="720"/>
              </a:spcBef>
              <a:buSzPts val="2000"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>
              <a:buClr>
                <a:srgbClr val="3333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>
              <a:spcBef>
                <a:spcPts val="770"/>
              </a:spcBef>
              <a:buSzPts val="2000"/>
              <a:buFont typeface="Arial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sz="2000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prediction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about the running time</a:t>
            </a:r>
          </a:p>
          <a:p>
            <a:pPr marL="756285" lvl="1" indent="-287019">
              <a:spcBef>
                <a:spcPts val="720"/>
              </a:spcBef>
              <a:buSzPts val="2000"/>
              <a:buFont typeface="Arial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Assumes that the input is random</a:t>
            </a:r>
          </a:p>
          <a:p>
            <a:pPr marL="756285" lvl="1" indent="-287019">
              <a:spcBef>
                <a:spcPts val="720"/>
              </a:spcBef>
              <a:buSzPts val="2000"/>
              <a:buFont typeface="Arial"/>
              <a:buChar char="–"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1;p8">
            <a:extLst>
              <a:ext uri="{FF2B5EF4-FFF2-40B4-BE49-F238E27FC236}">
                <a16:creationId xmlns:a16="http://schemas.microsoft.com/office/drawing/2014/main" id="{138D37DD-3A24-C342-81C2-66A536792141}"/>
              </a:ext>
            </a:extLst>
          </p:cNvPr>
          <p:cNvSpPr txBox="1"/>
          <p:nvPr/>
        </p:nvSpPr>
        <p:spPr>
          <a:xfrm>
            <a:off x="1545585" y="4354529"/>
            <a:ext cx="7754532" cy="48474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308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1" dirty="0">
                <a:latin typeface="Times New Roman"/>
                <a:ea typeface="Times New Roman"/>
                <a:cs typeface="Times New Roman"/>
                <a:sym typeface="Times New Roman"/>
              </a:rPr>
              <a:t>Lower Bound	Running Time	Upper Bound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2;p8">
            <a:extLst>
              <a:ext uri="{FF2B5EF4-FFF2-40B4-BE49-F238E27FC236}">
                <a16:creationId xmlns:a16="http://schemas.microsoft.com/office/drawing/2014/main" id="{179727B1-0DFD-5645-9850-9B8D0AC0CD2E}"/>
              </a:ext>
            </a:extLst>
          </p:cNvPr>
          <p:cNvSpPr/>
          <p:nvPr/>
        </p:nvSpPr>
        <p:spPr>
          <a:xfrm>
            <a:off x="3869473" y="4441580"/>
            <a:ext cx="5129561" cy="4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9211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202" id="{7C73E84D-EFCD-5C48-B3DA-9669BFD937A2}" vid="{3479905C-004E-D84B-A790-943C0533D1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719</Words>
  <Application>Microsoft Macintosh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Algorithms and Data Structure</vt:lpstr>
      <vt:lpstr>What is an Algorithms?</vt:lpstr>
      <vt:lpstr>Algorithm Specification</vt:lpstr>
      <vt:lpstr>Form of an Algorithm Design</vt:lpstr>
      <vt:lpstr>Example of Algorithm Specification</vt:lpstr>
      <vt:lpstr>Algorithm Analysis</vt:lpstr>
      <vt:lpstr>Algorithm Analysis</vt:lpstr>
      <vt:lpstr>Types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</dc:title>
  <dc:creator>sonamwangmo.gcit@rub.edu.bt</dc:creator>
  <cp:lastModifiedBy>sonamwangmo.gcit@rub.edu.bt</cp:lastModifiedBy>
  <cp:revision>10</cp:revision>
  <dcterms:created xsi:type="dcterms:W3CDTF">2020-09-05T05:17:05Z</dcterms:created>
  <dcterms:modified xsi:type="dcterms:W3CDTF">2020-09-10T09:17:27Z</dcterms:modified>
</cp:coreProperties>
</file>